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3.xml" ContentType="application/vnd.openxmlformats-officedocument.theme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4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5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theme/theme6.xml" ContentType="application/vnd.openxmlformats-officedocument.theme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7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theme/theme8.xml" ContentType="application/vnd.openxmlformats-officedocument.theme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9.xml" ContentType="application/vnd.openxmlformats-officedocument.theme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10.xml" ContentType="application/vnd.openxmlformats-officedocument.them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theme/theme11.xml" ContentType="application/vnd.openxmlformats-officedocument.theme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theme/theme12.xml" ContentType="application/vnd.openxmlformats-officedocument.theme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theme/theme13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theme/theme14.xml" ContentType="application/vnd.openxmlformats-officedocument.theme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theme/theme15.xml" ContentType="application/vnd.openxmlformats-officedocument.theme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theme/theme16.xml" ContentType="application/vnd.openxmlformats-officedocument.theme+xml"/>
  <Override PartName="/ppt/theme/theme17.xml" ContentType="application/vnd.openxmlformats-officedocument.theme+xml"/>
  <Override PartName="/ppt/theme/theme1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3"/>
    <p:sldMasterId id="2147483990" r:id="rId4"/>
    <p:sldMasterId id="2147483687" r:id="rId5"/>
    <p:sldMasterId id="2147483699" r:id="rId6"/>
    <p:sldMasterId id="2147483725" r:id="rId7"/>
    <p:sldMasterId id="2147483734" r:id="rId8"/>
    <p:sldMasterId id="2147483755" r:id="rId9"/>
    <p:sldMasterId id="2147483767" r:id="rId10"/>
    <p:sldMasterId id="2147483819" r:id="rId11"/>
    <p:sldMasterId id="2147483828" r:id="rId12"/>
    <p:sldMasterId id="2147483851" r:id="rId13"/>
    <p:sldMasterId id="2147483998" r:id="rId14"/>
    <p:sldMasterId id="2147484017" r:id="rId15"/>
    <p:sldMasterId id="2147484043" r:id="rId16"/>
    <p:sldMasterId id="2147484055" r:id="rId17"/>
    <p:sldMasterId id="2147484067" r:id="rId18"/>
  </p:sldMasterIdLst>
  <p:notesMasterIdLst>
    <p:notesMasterId r:id="rId71"/>
  </p:notesMasterIdLst>
  <p:handoutMasterIdLst>
    <p:handoutMasterId r:id="rId72"/>
  </p:handoutMasterIdLst>
  <p:sldIdLst>
    <p:sldId id="657" r:id="rId19"/>
    <p:sldId id="910" r:id="rId20"/>
    <p:sldId id="928" r:id="rId21"/>
    <p:sldId id="897" r:id="rId22"/>
    <p:sldId id="989" r:id="rId23"/>
    <p:sldId id="912" r:id="rId24"/>
    <p:sldId id="946" r:id="rId25"/>
    <p:sldId id="917" r:id="rId26"/>
    <p:sldId id="919" r:id="rId27"/>
    <p:sldId id="918" r:id="rId28"/>
    <p:sldId id="920" r:id="rId29"/>
    <p:sldId id="903" r:id="rId30"/>
    <p:sldId id="952" r:id="rId31"/>
    <p:sldId id="938" r:id="rId32"/>
    <p:sldId id="939" r:id="rId33"/>
    <p:sldId id="953" r:id="rId34"/>
    <p:sldId id="943" r:id="rId35"/>
    <p:sldId id="940" r:id="rId36"/>
    <p:sldId id="955" r:id="rId37"/>
    <p:sldId id="941" r:id="rId38"/>
    <p:sldId id="944" r:id="rId39"/>
    <p:sldId id="979" r:id="rId40"/>
    <p:sldId id="948" r:id="rId41"/>
    <p:sldId id="949" r:id="rId42"/>
    <p:sldId id="931" r:id="rId43"/>
    <p:sldId id="957" r:id="rId44"/>
    <p:sldId id="958" r:id="rId45"/>
    <p:sldId id="959" r:id="rId46"/>
    <p:sldId id="960" r:id="rId47"/>
    <p:sldId id="964" r:id="rId48"/>
    <p:sldId id="956" r:id="rId49"/>
    <p:sldId id="969" r:id="rId50"/>
    <p:sldId id="990" r:id="rId51"/>
    <p:sldId id="970" r:id="rId52"/>
    <p:sldId id="967" r:id="rId53"/>
    <p:sldId id="968" r:id="rId54"/>
    <p:sldId id="975" r:id="rId55"/>
    <p:sldId id="972" r:id="rId56"/>
    <p:sldId id="977" r:id="rId57"/>
    <p:sldId id="978" r:id="rId58"/>
    <p:sldId id="988" r:id="rId59"/>
    <p:sldId id="966" r:id="rId60"/>
    <p:sldId id="965" r:id="rId61"/>
    <p:sldId id="986" r:id="rId62"/>
    <p:sldId id="840" r:id="rId63"/>
    <p:sldId id="981" r:id="rId64"/>
    <p:sldId id="982" r:id="rId65"/>
    <p:sldId id="991" r:id="rId66"/>
    <p:sldId id="992" r:id="rId67"/>
    <p:sldId id="993" r:id="rId68"/>
    <p:sldId id="984" r:id="rId69"/>
    <p:sldId id="668" r:id="rId70"/>
  </p:sldIdLst>
  <p:sldSz cx="9144000" cy="6858000" type="screen4x3"/>
  <p:notesSz cx="6797675" cy="9874250"/>
  <p:defaultTextStyle>
    <a:defPPr>
      <a:defRPr lang="zh-CN"/>
    </a:defPPr>
    <a:lvl1pPr marL="0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5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90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36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81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25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70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16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61" algn="l" defTabSz="91429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10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69E19"/>
    <a:srgbClr val="23025E"/>
    <a:srgbClr val="4CA50F"/>
    <a:srgbClr val="93A113"/>
    <a:srgbClr val="77A60E"/>
    <a:srgbClr val="61A311"/>
    <a:srgbClr val="27A212"/>
    <a:srgbClr val="3D961E"/>
    <a:srgbClr val="278D31"/>
    <a:srgbClr val="51BE4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中度样式 2 - 强调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中度样式 2 - 强调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中度样式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84E427A-3D55-4303-BF80-6455036E1DE7}" styleName="主题样式 1 - 强调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1743" autoAdjust="0"/>
    <p:restoredTop sz="99828" autoAdjust="0"/>
  </p:normalViewPr>
  <p:slideViewPr>
    <p:cSldViewPr>
      <p:cViewPr varScale="1">
        <p:scale>
          <a:sx n="74" d="100"/>
          <a:sy n="74" d="100"/>
        </p:scale>
        <p:origin x="1014" y="7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75" d="100"/>
          <a:sy n="75" d="100"/>
        </p:scale>
        <p:origin x="-3336" y="-84"/>
      </p:cViewPr>
      <p:guideLst>
        <p:guide orient="horz" pos="3110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8.xml"/><Relationship Id="rId21" Type="http://schemas.openxmlformats.org/officeDocument/2006/relationships/slide" Target="slides/slide3.xml"/><Relationship Id="rId42" Type="http://schemas.openxmlformats.org/officeDocument/2006/relationships/slide" Target="slides/slide24.xml"/><Relationship Id="rId47" Type="http://schemas.openxmlformats.org/officeDocument/2006/relationships/slide" Target="slides/slide29.xml"/><Relationship Id="rId63" Type="http://schemas.openxmlformats.org/officeDocument/2006/relationships/slide" Target="slides/slide45.xml"/><Relationship Id="rId68" Type="http://schemas.openxmlformats.org/officeDocument/2006/relationships/slide" Target="slides/slide50.xml"/><Relationship Id="rId2" Type="http://schemas.openxmlformats.org/officeDocument/2006/relationships/customXml" Target="../customXml/item2.xml"/><Relationship Id="rId16" Type="http://schemas.openxmlformats.org/officeDocument/2006/relationships/slideMaster" Target="slideMasters/slideMaster14.xml"/><Relationship Id="rId29" Type="http://schemas.openxmlformats.org/officeDocument/2006/relationships/slide" Target="slides/slide11.xml"/><Relationship Id="rId11" Type="http://schemas.openxmlformats.org/officeDocument/2006/relationships/slideMaster" Target="slideMasters/slideMaster9.xml"/><Relationship Id="rId24" Type="http://schemas.openxmlformats.org/officeDocument/2006/relationships/slide" Target="slides/slide6.xml"/><Relationship Id="rId32" Type="http://schemas.openxmlformats.org/officeDocument/2006/relationships/slide" Target="slides/slide14.xml"/><Relationship Id="rId37" Type="http://schemas.openxmlformats.org/officeDocument/2006/relationships/slide" Target="slides/slide19.xml"/><Relationship Id="rId40" Type="http://schemas.openxmlformats.org/officeDocument/2006/relationships/slide" Target="slides/slide22.xml"/><Relationship Id="rId45" Type="http://schemas.openxmlformats.org/officeDocument/2006/relationships/slide" Target="slides/slide27.xml"/><Relationship Id="rId53" Type="http://schemas.openxmlformats.org/officeDocument/2006/relationships/slide" Target="slides/slide35.xml"/><Relationship Id="rId58" Type="http://schemas.openxmlformats.org/officeDocument/2006/relationships/slide" Target="slides/slide40.xml"/><Relationship Id="rId66" Type="http://schemas.openxmlformats.org/officeDocument/2006/relationships/slide" Target="slides/slide48.xml"/><Relationship Id="rId74" Type="http://schemas.openxmlformats.org/officeDocument/2006/relationships/viewProps" Target="viewProps.xml"/><Relationship Id="rId5" Type="http://schemas.openxmlformats.org/officeDocument/2006/relationships/slideMaster" Target="slideMasters/slideMaster3.xml"/><Relationship Id="rId61" Type="http://schemas.openxmlformats.org/officeDocument/2006/relationships/slide" Target="slides/slide43.xml"/><Relationship Id="rId19" Type="http://schemas.openxmlformats.org/officeDocument/2006/relationships/slide" Target="slides/slide1.xml"/><Relationship Id="rId14" Type="http://schemas.openxmlformats.org/officeDocument/2006/relationships/slideMaster" Target="slideMasters/slideMaster12.xml"/><Relationship Id="rId22" Type="http://schemas.openxmlformats.org/officeDocument/2006/relationships/slide" Target="slides/slide4.xml"/><Relationship Id="rId27" Type="http://schemas.openxmlformats.org/officeDocument/2006/relationships/slide" Target="slides/slide9.xml"/><Relationship Id="rId30" Type="http://schemas.openxmlformats.org/officeDocument/2006/relationships/slide" Target="slides/slide12.xml"/><Relationship Id="rId35" Type="http://schemas.openxmlformats.org/officeDocument/2006/relationships/slide" Target="slides/slide17.xml"/><Relationship Id="rId43" Type="http://schemas.openxmlformats.org/officeDocument/2006/relationships/slide" Target="slides/slide25.xml"/><Relationship Id="rId48" Type="http://schemas.openxmlformats.org/officeDocument/2006/relationships/slide" Target="slides/slide30.xml"/><Relationship Id="rId56" Type="http://schemas.openxmlformats.org/officeDocument/2006/relationships/slide" Target="slides/slide38.xml"/><Relationship Id="rId64" Type="http://schemas.openxmlformats.org/officeDocument/2006/relationships/slide" Target="slides/slide46.xml"/><Relationship Id="rId69" Type="http://schemas.openxmlformats.org/officeDocument/2006/relationships/slide" Target="slides/slide51.xml"/><Relationship Id="rId8" Type="http://schemas.openxmlformats.org/officeDocument/2006/relationships/slideMaster" Target="slideMasters/slideMaster6.xml"/><Relationship Id="rId51" Type="http://schemas.openxmlformats.org/officeDocument/2006/relationships/slide" Target="slides/slide33.xml"/><Relationship Id="rId72" Type="http://schemas.openxmlformats.org/officeDocument/2006/relationships/handoutMaster" Target="handoutMasters/handoutMaster1.xml"/><Relationship Id="rId3" Type="http://schemas.openxmlformats.org/officeDocument/2006/relationships/slideMaster" Target="slideMasters/slideMaster1.xml"/><Relationship Id="rId12" Type="http://schemas.openxmlformats.org/officeDocument/2006/relationships/slideMaster" Target="slideMasters/slideMaster10.xml"/><Relationship Id="rId17" Type="http://schemas.openxmlformats.org/officeDocument/2006/relationships/slideMaster" Target="slideMasters/slideMaster15.xml"/><Relationship Id="rId25" Type="http://schemas.openxmlformats.org/officeDocument/2006/relationships/slide" Target="slides/slide7.xml"/><Relationship Id="rId33" Type="http://schemas.openxmlformats.org/officeDocument/2006/relationships/slide" Target="slides/slide15.xml"/><Relationship Id="rId38" Type="http://schemas.openxmlformats.org/officeDocument/2006/relationships/slide" Target="slides/slide20.xml"/><Relationship Id="rId46" Type="http://schemas.openxmlformats.org/officeDocument/2006/relationships/slide" Target="slides/slide28.xml"/><Relationship Id="rId59" Type="http://schemas.openxmlformats.org/officeDocument/2006/relationships/slide" Target="slides/slide41.xml"/><Relationship Id="rId67" Type="http://schemas.openxmlformats.org/officeDocument/2006/relationships/slide" Target="slides/slide49.xml"/><Relationship Id="rId20" Type="http://schemas.openxmlformats.org/officeDocument/2006/relationships/slide" Target="slides/slide2.xml"/><Relationship Id="rId41" Type="http://schemas.openxmlformats.org/officeDocument/2006/relationships/slide" Target="slides/slide23.xml"/><Relationship Id="rId54" Type="http://schemas.openxmlformats.org/officeDocument/2006/relationships/slide" Target="slides/slide36.xml"/><Relationship Id="rId62" Type="http://schemas.openxmlformats.org/officeDocument/2006/relationships/slide" Target="slides/slide44.xml"/><Relationship Id="rId70" Type="http://schemas.openxmlformats.org/officeDocument/2006/relationships/slide" Target="slides/slide52.xml"/><Relationship Id="rId75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4.xml"/><Relationship Id="rId15" Type="http://schemas.openxmlformats.org/officeDocument/2006/relationships/slideMaster" Target="slideMasters/slideMaster13.xml"/><Relationship Id="rId23" Type="http://schemas.openxmlformats.org/officeDocument/2006/relationships/slide" Target="slides/slide5.xml"/><Relationship Id="rId28" Type="http://schemas.openxmlformats.org/officeDocument/2006/relationships/slide" Target="slides/slide10.xml"/><Relationship Id="rId36" Type="http://schemas.openxmlformats.org/officeDocument/2006/relationships/slide" Target="slides/slide18.xml"/><Relationship Id="rId49" Type="http://schemas.openxmlformats.org/officeDocument/2006/relationships/slide" Target="slides/slide31.xml"/><Relationship Id="rId57" Type="http://schemas.openxmlformats.org/officeDocument/2006/relationships/slide" Target="slides/slide39.xml"/><Relationship Id="rId10" Type="http://schemas.openxmlformats.org/officeDocument/2006/relationships/slideMaster" Target="slideMasters/slideMaster8.xml"/><Relationship Id="rId31" Type="http://schemas.openxmlformats.org/officeDocument/2006/relationships/slide" Target="slides/slide13.xml"/><Relationship Id="rId44" Type="http://schemas.openxmlformats.org/officeDocument/2006/relationships/slide" Target="slides/slide26.xml"/><Relationship Id="rId52" Type="http://schemas.openxmlformats.org/officeDocument/2006/relationships/slide" Target="slides/slide34.xml"/><Relationship Id="rId60" Type="http://schemas.openxmlformats.org/officeDocument/2006/relationships/slide" Target="slides/slide42.xml"/><Relationship Id="rId65" Type="http://schemas.openxmlformats.org/officeDocument/2006/relationships/slide" Target="slides/slide47.xml"/><Relationship Id="rId73" Type="http://schemas.openxmlformats.org/officeDocument/2006/relationships/presProps" Target="presProps.xml"/><Relationship Id="rId4" Type="http://schemas.openxmlformats.org/officeDocument/2006/relationships/slideMaster" Target="slideMasters/slideMaster2.xml"/><Relationship Id="rId9" Type="http://schemas.openxmlformats.org/officeDocument/2006/relationships/slideMaster" Target="slideMasters/slideMaster7.xml"/><Relationship Id="rId13" Type="http://schemas.openxmlformats.org/officeDocument/2006/relationships/slideMaster" Target="slideMasters/slideMaster11.xml"/><Relationship Id="rId18" Type="http://schemas.openxmlformats.org/officeDocument/2006/relationships/slideMaster" Target="slideMasters/slideMaster16.xml"/><Relationship Id="rId39" Type="http://schemas.openxmlformats.org/officeDocument/2006/relationships/slide" Target="slides/slide21.xml"/><Relationship Id="rId34" Type="http://schemas.openxmlformats.org/officeDocument/2006/relationships/slide" Target="slides/slide16.xml"/><Relationship Id="rId50" Type="http://schemas.openxmlformats.org/officeDocument/2006/relationships/slide" Target="slides/slide32.xml"/><Relationship Id="rId55" Type="http://schemas.openxmlformats.org/officeDocument/2006/relationships/slide" Target="slides/slide37.xml"/><Relationship Id="rId76" Type="http://schemas.openxmlformats.org/officeDocument/2006/relationships/tableStyles" Target="tableStyles.xml"/><Relationship Id="rId7" Type="http://schemas.openxmlformats.org/officeDocument/2006/relationships/slideMaster" Target="slideMasters/slideMaster5.xml"/><Relationship Id="rId71" Type="http://schemas.openxmlformats.org/officeDocument/2006/relationships/notesMaster" Target="notesMasters/notes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2.emf"/></Relationships>
</file>

<file path=ppt/drawings/_rels/vmlDrawing2.v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png"/><Relationship Id="rId1" Type="http://schemas.openxmlformats.org/officeDocument/2006/relationships/image" Target="../media/image161.png"/><Relationship Id="rId4" Type="http://schemas.openxmlformats.org/officeDocument/2006/relationships/image" Target="../media/image164.png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8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F20C248-DC7E-47E4-95FF-BDA4C514211F}" type="datetimeFigureOut">
              <a:rPr lang="zh-CN" altLang="en-US" smtClean="0"/>
              <a:pPr/>
              <a:t>2014/11/5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9378824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50443" y="9378824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D9AE827-1BC2-40E0-AD3F-E32CB6279F14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311762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E5F2AA-86A9-4A9F-9160-7DB38F00DED0}" type="datetimeFigureOut">
              <a:rPr lang="zh-CN" altLang="en-US" smtClean="0"/>
              <a:pPr/>
              <a:t>2014/11/5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931863" y="741363"/>
            <a:ext cx="4933950" cy="37020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79768" y="4690269"/>
            <a:ext cx="5438140" cy="44434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378824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50443" y="9378824"/>
            <a:ext cx="2945659" cy="4937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AB82884-A9AA-45B0-BAAC-9EB9A3D0882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2331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1pPr>
    <a:lvl2pPr marL="457145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2pPr>
    <a:lvl3pPr marL="914290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3pPr>
    <a:lvl4pPr marL="1371436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4pPr>
    <a:lvl5pPr marL="1828581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5pPr>
    <a:lvl6pPr marL="2285725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6pPr>
    <a:lvl7pPr marL="2742870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7pPr>
    <a:lvl8pPr marL="3200016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8pPr>
    <a:lvl9pPr marL="3657161" algn="l" defTabSz="9142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AF4DA7-A9CA-4A15-BA8C-8F64A610C1EC}" type="slidenum">
              <a:rPr lang="zh-CN" altLang="en-US" smtClean="0"/>
              <a:pPr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11171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AF4DA7-A9CA-4A15-BA8C-8F64A610C1EC}" type="slidenum">
              <a:rPr lang="zh-CN" altLang="en-US" smtClean="0"/>
              <a:pPr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3903753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AFCFDC6-6651-4735-A435-AC8B2226FB1C}" type="slidenum">
              <a:rPr lang="en-US" altLang="zh-CN" smtClean="0"/>
              <a:pPr/>
              <a:t>37</a:t>
            </a:fld>
            <a:endParaRPr lang="en-US" altLang="zh-CN" smtClean="0"/>
          </a:p>
        </p:txBody>
      </p:sp>
      <p:sp>
        <p:nvSpPr>
          <p:cNvPr id="6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zh-CN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9279224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79D7032-5A75-491F-98C7-F6B52D7728A0}" type="slidenum">
              <a:rPr lang="en-US" altLang="zh-CN"/>
              <a:pPr/>
              <a:t>40</a:t>
            </a:fld>
            <a:endParaRPr lang="en-US" altLang="zh-CN"/>
          </a:p>
        </p:txBody>
      </p:sp>
      <p:sp>
        <p:nvSpPr>
          <p:cNvPr id="3481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spcBef>
                <a:spcPct val="0"/>
              </a:spcBef>
            </a:pPr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56162286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30275" y="741363"/>
            <a:ext cx="4937125" cy="37020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fld id="{E831FD69-BB7F-48A9-AD3C-0905D51AD404}" type="datetime3">
              <a:rPr lang="en-US" smtClean="0"/>
              <a:pPr/>
              <a:t>5 November 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HP Confidential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4B04522-5E79-4620-978F-683F5015A639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62797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AF4DA7-A9CA-4A15-BA8C-8F64A610C1EC}" type="slidenum">
              <a:rPr lang="zh-CN" altLang="en-US" smtClean="0"/>
              <a:pPr/>
              <a:t>45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438333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3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12.emf"/><Relationship Id="rId5" Type="http://schemas.openxmlformats.org/officeDocument/2006/relationships/oleObject" Target="../embeddings/oleObject1.bin"/><Relationship Id="rId4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40" descr="H3C_彩色"/>
          <p:cNvPicPr>
            <a:picLocks noChangeAspect="1" noChangeArrowheads="1"/>
          </p:cNvPicPr>
          <p:nvPr/>
        </p:nvPicPr>
        <p:blipFill>
          <a:blip r:embed="rId2" cstate="print"/>
          <a:srcRect l="-5000" t="-19835" r="-10001" b="-19008"/>
          <a:stretch>
            <a:fillRect/>
          </a:stretch>
        </p:blipFill>
        <p:spPr bwMode="auto">
          <a:xfrm>
            <a:off x="7391400" y="304800"/>
            <a:ext cx="15017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0" name="组合 19"/>
          <p:cNvGrpSpPr/>
          <p:nvPr userDrawn="1"/>
        </p:nvGrpSpPr>
        <p:grpSpPr>
          <a:xfrm>
            <a:off x="0" y="2071678"/>
            <a:ext cx="9144000" cy="2571768"/>
            <a:chOff x="0" y="1785926"/>
            <a:chExt cx="9144000" cy="2928958"/>
          </a:xfrm>
        </p:grpSpPr>
        <p:pic>
          <p:nvPicPr>
            <p:cNvPr id="336904" name="Picture 8" descr="E:\2013产品\图片素材\szt00029275.jpg"/>
            <p:cNvPicPr>
              <a:picLocks noChangeAspect="1" noChangeArrowheads="1"/>
            </p:cNvPicPr>
            <p:nvPr userDrawn="1"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5000627" y="1785926"/>
              <a:ext cx="4143373" cy="2928958"/>
            </a:xfrm>
            <a:prstGeom prst="rect">
              <a:avLst/>
            </a:prstGeom>
            <a:noFill/>
          </p:spPr>
        </p:pic>
        <p:sp>
          <p:nvSpPr>
            <p:cNvPr id="19" name="矩形 18"/>
            <p:cNvSpPr/>
            <p:nvPr userDrawn="1"/>
          </p:nvSpPr>
          <p:spPr bwMode="auto">
            <a:xfrm>
              <a:off x="0" y="1785926"/>
              <a:ext cx="5000628" cy="2928958"/>
            </a:xfrm>
            <a:prstGeom prst="rect">
              <a:avLst/>
            </a:prstGeom>
            <a:solidFill>
              <a:srgbClr val="CC0000">
                <a:alpha val="83922"/>
              </a:srgbClr>
            </a:solidFill>
            <a:ln w="25400" algn="ctr">
              <a:noFill/>
              <a:miter lim="800000"/>
              <a:headEnd/>
              <a:tailEnd/>
            </a:ln>
            <a:effectLst>
              <a:prstShdw prst="shdw17" dist="17961" dir="2700000">
                <a:srgbClr val="CCCCFF">
                  <a:gamma/>
                  <a:shade val="60000"/>
                  <a:invGamma/>
                  <a:alpha val="50000"/>
                </a:srgbClr>
              </a:prstShdw>
            </a:effectLst>
          </p:spPr>
          <p:txBody>
            <a:bodyPr lIns="73025" tIns="36512" rIns="73025" bIns="36512" rtlCol="0" anchor="ctr">
              <a:spAutoFit/>
            </a:bodyPr>
            <a:lstStyle/>
            <a:p>
              <a:pPr marL="0" marR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4"/>
          <p:cNvSpPr txBox="1"/>
          <p:nvPr userDrawn="1"/>
        </p:nvSpPr>
        <p:spPr bwMode="gray">
          <a:xfrm>
            <a:off x="6729413" y="6696075"/>
            <a:ext cx="2343150" cy="184150"/>
          </a:xfrm>
          <a:prstGeom prst="rect">
            <a:avLst/>
          </a:prstGeom>
          <a:noFill/>
        </p:spPr>
        <p:txBody>
          <a:bodyPr>
            <a:spAutoFit/>
          </a:bodyPr>
          <a:lstStyle>
            <a:lvl1pPr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9pPr>
          </a:lstStyle>
          <a:p>
            <a:pPr algn="r" defTabSz="914400" eaLnBrk="1" fontAlgn="base" hangingPunct="1">
              <a:spcBef>
                <a:spcPct val="0"/>
              </a:spcBef>
              <a:spcAft>
                <a:spcPct val="40000"/>
              </a:spcAft>
            </a:pPr>
            <a:r>
              <a:rPr lang="en-US" sz="600" smtClean="0">
                <a:solidFill>
                  <a:srgbClr val="909090"/>
                </a:solidFill>
                <a:ea typeface="黑体" pitchFamily="2" charset="-122"/>
              </a:rPr>
              <a:t>© 2010 VMware Inc. </a:t>
            </a:r>
            <a:r>
              <a:rPr lang="zh-CN" altLang="en-US" sz="600" smtClean="0">
                <a:solidFill>
                  <a:srgbClr val="909090"/>
                </a:solidFill>
                <a:ea typeface="黑体" pitchFamily="2" charset="-122"/>
              </a:rPr>
              <a:t>保留所有权利</a:t>
            </a:r>
            <a:endParaRPr lang="en-US" sz="600">
              <a:solidFill>
                <a:srgbClr val="909090"/>
              </a:solidFill>
              <a:ea typeface="黑体" pitchFamily="2" charset="-122"/>
            </a:endParaRPr>
          </a:p>
        </p:txBody>
      </p:sp>
      <p:sp>
        <p:nvSpPr>
          <p:cNvPr id="716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2336" y="330200"/>
            <a:ext cx="8436864" cy="533400"/>
          </a:xfrm>
        </p:spPr>
        <p:txBody>
          <a:bodyPr anchor="t"/>
          <a:lstStyle>
            <a:lvl1pPr>
              <a:defRPr sz="3000">
                <a:solidFill>
                  <a:srgbClr val="003D79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716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0050" y="1095375"/>
            <a:ext cx="8382000" cy="1295400"/>
          </a:xfrm>
        </p:spPr>
        <p:txBody>
          <a:bodyPr/>
          <a:lstStyle>
            <a:lvl1pPr>
              <a:buFont typeface="Arial" pitchFamily="34" charset="0"/>
              <a:buNone/>
              <a:defRPr sz="1800" b="0" i="1"/>
            </a:lvl1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57614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352425" y="786384"/>
            <a:ext cx="8385048" cy="5010912"/>
          </a:xfrm>
        </p:spPr>
        <p:txBody>
          <a:bodyPr/>
          <a:lstStyle>
            <a:lvl1pPr marL="233363" indent="-233363">
              <a:buSzPct val="115000"/>
              <a:buFont typeface="Wingdings" pitchFamily="2" charset="2"/>
              <a:buChar char="§"/>
              <a:defRPr/>
            </a:lvl1pPr>
            <a:lvl2pPr>
              <a:buSzPct val="110000"/>
              <a:buFont typeface="Arial" pitchFamily="34" charset="0"/>
              <a:buChar char="•"/>
              <a:defRPr/>
            </a:lvl2pPr>
            <a:lvl3pPr>
              <a:buSzPct val="110000"/>
              <a:buFont typeface="Arial" pitchFamily="34" charset="0"/>
              <a:buChar char="•"/>
              <a:defRPr/>
            </a:lvl3pPr>
            <a:lvl4pPr>
              <a:buSzPct val="110000"/>
              <a:buFont typeface="Arial" pitchFamily="34" charset="0"/>
              <a:buChar char="•"/>
              <a:defRPr/>
            </a:lvl4pPr>
            <a:lvl5pPr>
              <a:buSzPct val="110000"/>
              <a:buFont typeface="Arial" pitchFamily="34" charset="0"/>
              <a:buChar char="•"/>
              <a:defRPr/>
            </a:lvl5pPr>
          </a:lstStyle>
          <a:p>
            <a:pPr lvl="0"/>
            <a:r>
              <a:rPr lang="zh-CN" altLang="en-US" smtClean="0"/>
              <a:t>单击编辑母版文本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1878184"/>
      </p:ext>
    </p:extLst>
  </p:cSld>
  <p:clrMapOvr>
    <a:masterClrMapping/>
  </p:clrMapOvr>
  <p:transition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0925647"/>
      </p:ext>
    </p:extLst>
  </p:cSld>
  <p:clrMapOvr>
    <a:masterClrMapping/>
  </p:clrMapOvr>
  <p:transition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9808" y="784226"/>
            <a:ext cx="7722870" cy="1079626"/>
          </a:xfrm>
        </p:spPr>
        <p:txBody>
          <a:bodyPr anchor="b"/>
          <a:lstStyle>
            <a:lvl1pPr algn="l">
              <a:defRPr sz="3000">
                <a:solidFill>
                  <a:srgbClr val="003D79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727710" y="2210435"/>
            <a:ext cx="7592568" cy="3748405"/>
          </a:xfrm>
        </p:spPr>
        <p:txBody>
          <a:bodyPr/>
          <a:lstStyle>
            <a:lvl1pPr marL="182880">
              <a:buFont typeface="Wingdings" pitchFamily="2" charset="2"/>
              <a:buChar char="§"/>
              <a:defRPr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4486546"/>
      </p:ext>
    </p:extLst>
  </p:cSld>
  <p:clrMapOvr>
    <a:masterClrMapping/>
  </p:clrMapOvr>
  <p:transition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7260" y="2162174"/>
            <a:ext cx="7254240" cy="1241425"/>
          </a:xfrm>
        </p:spPr>
        <p:txBody>
          <a:bodyPr anchor="b"/>
          <a:lstStyle>
            <a:lvl1pPr algn="ctr">
              <a:defRPr sz="3000">
                <a:solidFill>
                  <a:srgbClr val="003D79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923925" y="3486150"/>
            <a:ext cx="7267575" cy="628650"/>
          </a:xfrm>
        </p:spPr>
        <p:txBody>
          <a:bodyPr/>
          <a:lstStyle>
            <a:lvl1pPr algn="ctr">
              <a:lnSpc>
                <a:spcPct val="100000"/>
              </a:lnSpc>
              <a:spcBef>
                <a:spcPts val="0"/>
              </a:spcBef>
              <a:buFont typeface="Arial" pitchFamily="34" charset="0"/>
              <a:buNone/>
              <a:defRPr b="0"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2972995"/>
      </p:ext>
    </p:extLst>
  </p:cSld>
  <p:clrMapOvr>
    <a:masterClrMapping/>
  </p:clrMapOvr>
  <p:transition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61950" y="784225"/>
            <a:ext cx="4038600" cy="5006975"/>
          </a:xfrm>
        </p:spPr>
        <p:txBody>
          <a:bodyPr/>
          <a:lstStyle>
            <a:lvl1pPr marL="233363" indent="-233363">
              <a:buFont typeface="Wingdings" pitchFamily="2" charset="2"/>
              <a:buChar char="§"/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784225"/>
            <a:ext cx="4038600" cy="5006975"/>
          </a:xfrm>
        </p:spPr>
        <p:txBody>
          <a:bodyPr/>
          <a:lstStyle>
            <a:lvl1pPr marL="233363" indent="-233363"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8693687"/>
      </p:ext>
    </p:extLst>
  </p:cSld>
  <p:clrMapOvr>
    <a:masterClrMapping/>
  </p:clrMapOvr>
  <p:transition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 SING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/>
          <p:cNvSpPr>
            <a:spLocks noGrp="1"/>
          </p:cNvSpPr>
          <p:nvPr>
            <p:ph sz="quarter" idx="10"/>
          </p:nvPr>
        </p:nvSpPr>
        <p:spPr>
          <a:xfrm>
            <a:off x="703857" y="355600"/>
            <a:ext cx="7589520" cy="589788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</p:spTree>
  </p:cSld>
  <p:clrMapOvr>
    <a:masterClrMapping/>
  </p:clrMapOvr>
  <p:transition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Four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11"/>
          </p:nvPr>
        </p:nvSpPr>
        <p:spPr>
          <a:xfrm>
            <a:off x="369888" y="798513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6" name="Content Placeholder 4"/>
          <p:cNvSpPr>
            <a:spLocks noGrp="1"/>
          </p:cNvSpPr>
          <p:nvPr>
            <p:ph sz="quarter" idx="12"/>
          </p:nvPr>
        </p:nvSpPr>
        <p:spPr>
          <a:xfrm>
            <a:off x="369888" y="3396571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Content Placeholder 4"/>
          <p:cNvSpPr>
            <a:spLocks noGrp="1"/>
          </p:cNvSpPr>
          <p:nvPr>
            <p:ph sz="quarter" idx="13"/>
          </p:nvPr>
        </p:nvSpPr>
        <p:spPr>
          <a:xfrm>
            <a:off x="4709660" y="798513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/>
          </a:p>
        </p:txBody>
      </p:sp>
      <p:sp>
        <p:nvSpPr>
          <p:cNvPr id="8" name="Content Placeholder 4"/>
          <p:cNvSpPr>
            <a:spLocks noGrp="1"/>
          </p:cNvSpPr>
          <p:nvPr>
            <p:ph sz="quarter" idx="14"/>
          </p:nvPr>
        </p:nvSpPr>
        <p:spPr>
          <a:xfrm>
            <a:off x="4709660" y="3396571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</p:spTree>
  </p:cSld>
  <p:clrMapOvr>
    <a:masterClrMapping/>
  </p:clrMapOvr>
  <p:transition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fourObj">
  <p:cSld name="标题和四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sz="quarter"/>
          </p:nvPr>
        </p:nvSpPr>
        <p:spPr>
          <a:xfrm>
            <a:off x="981075" y="595313"/>
            <a:ext cx="4291013" cy="4032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quarter" idx="1"/>
          </p:nvPr>
        </p:nvSpPr>
        <p:spPr>
          <a:xfrm>
            <a:off x="938213" y="1295400"/>
            <a:ext cx="3797300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4887913" y="12954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938213" y="3657600"/>
            <a:ext cx="3797300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887913" y="36576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38901939"/>
      </p:ext>
    </p:extLst>
  </p:cSld>
  <p:clrMapOvr>
    <a:masterClrMapping/>
  </p:clrMapOvr>
  <p:transition>
    <p:strips dir="rd"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4"/>
          <p:cNvSpPr txBox="1"/>
          <p:nvPr userDrawn="1"/>
        </p:nvSpPr>
        <p:spPr bwMode="gray">
          <a:xfrm>
            <a:off x="6729413" y="6696075"/>
            <a:ext cx="2343150" cy="184150"/>
          </a:xfrm>
          <a:prstGeom prst="rect">
            <a:avLst/>
          </a:prstGeom>
          <a:noFill/>
        </p:spPr>
        <p:txBody>
          <a:bodyPr>
            <a:spAutoFit/>
          </a:bodyPr>
          <a:lstStyle>
            <a:lvl1pPr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9pPr>
          </a:lstStyle>
          <a:p>
            <a:pPr algn="r" defTabSz="914400" eaLnBrk="1" fontAlgn="base" hangingPunct="1">
              <a:spcBef>
                <a:spcPct val="0"/>
              </a:spcBef>
              <a:spcAft>
                <a:spcPct val="40000"/>
              </a:spcAft>
            </a:pPr>
            <a:r>
              <a:rPr lang="en-US" sz="600" smtClean="0">
                <a:solidFill>
                  <a:srgbClr val="909090"/>
                </a:solidFill>
                <a:ea typeface="黑体" pitchFamily="2" charset="-122"/>
              </a:rPr>
              <a:t>© 2010 VMware Inc. </a:t>
            </a:r>
            <a:r>
              <a:rPr lang="zh-CN" altLang="en-US" sz="600" smtClean="0">
                <a:solidFill>
                  <a:srgbClr val="909090"/>
                </a:solidFill>
                <a:ea typeface="黑体" pitchFamily="2" charset="-122"/>
              </a:rPr>
              <a:t>保留所有权利</a:t>
            </a:r>
            <a:endParaRPr lang="en-US" sz="600">
              <a:solidFill>
                <a:srgbClr val="909090"/>
              </a:solidFill>
              <a:ea typeface="黑体" pitchFamily="2" charset="-122"/>
            </a:endParaRPr>
          </a:p>
        </p:txBody>
      </p:sp>
      <p:sp>
        <p:nvSpPr>
          <p:cNvPr id="716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2336" y="330200"/>
            <a:ext cx="8436864" cy="533400"/>
          </a:xfrm>
        </p:spPr>
        <p:txBody>
          <a:bodyPr anchor="t"/>
          <a:lstStyle>
            <a:lvl1pPr>
              <a:defRPr sz="3000">
                <a:solidFill>
                  <a:srgbClr val="003D79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716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0050" y="1095375"/>
            <a:ext cx="8382000" cy="1295400"/>
          </a:xfrm>
        </p:spPr>
        <p:txBody>
          <a:bodyPr/>
          <a:lstStyle>
            <a:lvl1pPr>
              <a:buFont typeface="Arial" pitchFamily="34" charset="0"/>
              <a:buNone/>
              <a:defRPr sz="1800" b="0" i="1"/>
            </a:lvl1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57614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352425" y="786384"/>
            <a:ext cx="8385048" cy="5010912"/>
          </a:xfrm>
        </p:spPr>
        <p:txBody>
          <a:bodyPr/>
          <a:lstStyle>
            <a:lvl1pPr marL="233363" indent="-233363">
              <a:buSzPct val="115000"/>
              <a:buFont typeface="Wingdings" pitchFamily="2" charset="2"/>
              <a:buChar char="§"/>
              <a:defRPr/>
            </a:lvl1pPr>
            <a:lvl2pPr>
              <a:buSzPct val="110000"/>
              <a:buFont typeface="Arial" pitchFamily="34" charset="0"/>
              <a:buChar char="•"/>
              <a:defRPr/>
            </a:lvl2pPr>
            <a:lvl3pPr>
              <a:buSzPct val="110000"/>
              <a:buFont typeface="Arial" pitchFamily="34" charset="0"/>
              <a:buChar char="•"/>
              <a:defRPr/>
            </a:lvl3pPr>
            <a:lvl4pPr>
              <a:buSzPct val="110000"/>
              <a:buFont typeface="Arial" pitchFamily="34" charset="0"/>
              <a:buChar char="•"/>
              <a:defRPr/>
            </a:lvl4pPr>
            <a:lvl5pPr>
              <a:buSzPct val="110000"/>
              <a:buFont typeface="Arial" pitchFamily="34" charset="0"/>
              <a:buChar char="•"/>
              <a:defRPr/>
            </a:lvl5pPr>
          </a:lstStyle>
          <a:p>
            <a:pPr lvl="0"/>
            <a:r>
              <a:rPr lang="zh-CN" altLang="en-US" smtClean="0"/>
              <a:t>单击编辑母版文本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1878184"/>
      </p:ext>
    </p:extLst>
  </p:cSld>
  <p:clrMapOvr>
    <a:masterClrMapping/>
  </p:clrMapOvr>
  <p:transition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0925647"/>
      </p:ext>
    </p:extLst>
  </p:cSld>
  <p:clrMapOvr>
    <a:masterClrMapping/>
  </p:clrMapOvr>
  <p:transition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9808" y="784226"/>
            <a:ext cx="7722870" cy="1079626"/>
          </a:xfrm>
        </p:spPr>
        <p:txBody>
          <a:bodyPr anchor="b"/>
          <a:lstStyle>
            <a:lvl1pPr algn="l">
              <a:defRPr sz="3000">
                <a:solidFill>
                  <a:srgbClr val="003D79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727710" y="2210435"/>
            <a:ext cx="7592568" cy="3748405"/>
          </a:xfrm>
        </p:spPr>
        <p:txBody>
          <a:bodyPr/>
          <a:lstStyle>
            <a:lvl1pPr marL="182880">
              <a:buFont typeface="Wingdings" pitchFamily="2" charset="2"/>
              <a:buChar char="§"/>
              <a:defRPr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4486546"/>
      </p:ext>
    </p:extLst>
  </p:cSld>
  <p:clrMapOvr>
    <a:masterClrMapping/>
  </p:clrMapOvr>
  <p:transition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7260" y="2162174"/>
            <a:ext cx="7254240" cy="1241425"/>
          </a:xfrm>
        </p:spPr>
        <p:txBody>
          <a:bodyPr anchor="b"/>
          <a:lstStyle>
            <a:lvl1pPr algn="ctr">
              <a:defRPr sz="3000">
                <a:solidFill>
                  <a:srgbClr val="003D79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923925" y="3486150"/>
            <a:ext cx="7267575" cy="628650"/>
          </a:xfrm>
        </p:spPr>
        <p:txBody>
          <a:bodyPr/>
          <a:lstStyle>
            <a:lvl1pPr algn="ctr">
              <a:lnSpc>
                <a:spcPct val="100000"/>
              </a:lnSpc>
              <a:spcBef>
                <a:spcPts val="0"/>
              </a:spcBef>
              <a:buFont typeface="Arial" pitchFamily="34" charset="0"/>
              <a:buNone/>
              <a:defRPr b="0"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2972995"/>
      </p:ext>
    </p:extLst>
  </p:cSld>
  <p:clrMapOvr>
    <a:masterClrMapping/>
  </p:clrMapOvr>
  <p:transition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61950" y="784225"/>
            <a:ext cx="4038600" cy="5006975"/>
          </a:xfrm>
        </p:spPr>
        <p:txBody>
          <a:bodyPr/>
          <a:lstStyle>
            <a:lvl1pPr marL="233363" indent="-233363">
              <a:buFont typeface="Wingdings" pitchFamily="2" charset="2"/>
              <a:buChar char="§"/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784225"/>
            <a:ext cx="4038600" cy="5006975"/>
          </a:xfrm>
        </p:spPr>
        <p:txBody>
          <a:bodyPr/>
          <a:lstStyle>
            <a:lvl1pPr marL="233363" indent="-233363"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8693687"/>
      </p:ext>
    </p:extLst>
  </p:cSld>
  <p:clrMapOvr>
    <a:masterClrMapping/>
  </p:clrMapOvr>
  <p:transition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 SING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/>
          <p:cNvSpPr>
            <a:spLocks noGrp="1"/>
          </p:cNvSpPr>
          <p:nvPr>
            <p:ph sz="quarter" idx="10"/>
          </p:nvPr>
        </p:nvSpPr>
        <p:spPr>
          <a:xfrm>
            <a:off x="703857" y="355600"/>
            <a:ext cx="7589520" cy="589788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dirty="0" smtClean="0"/>
          </a:p>
          <a:p>
            <a:pPr lvl="1"/>
            <a:r>
              <a:rPr lang="zh-CN" altLang="en-US" smtClean="0"/>
              <a:t>第二级</a:t>
            </a:r>
            <a:endParaRPr lang="en-US" dirty="0" smtClean="0"/>
          </a:p>
          <a:p>
            <a:pPr lvl="2"/>
            <a:r>
              <a:rPr lang="zh-CN" altLang="en-US" smtClean="0"/>
              <a:t>第三级</a:t>
            </a:r>
            <a:endParaRPr lang="en-US" dirty="0" smtClean="0"/>
          </a:p>
          <a:p>
            <a:pPr lvl="3"/>
            <a:r>
              <a:rPr lang="zh-CN" altLang="en-US" smtClean="0"/>
              <a:t>第四级</a:t>
            </a:r>
            <a:endParaRPr lang="en-US" dirty="0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</p:spTree>
  </p:cSld>
  <p:clrMapOvr>
    <a:masterClrMapping/>
  </p:clrMapOvr>
  <p:transition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Four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11"/>
          </p:nvPr>
        </p:nvSpPr>
        <p:spPr>
          <a:xfrm>
            <a:off x="369888" y="798513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6" name="Content Placeholder 4"/>
          <p:cNvSpPr>
            <a:spLocks noGrp="1"/>
          </p:cNvSpPr>
          <p:nvPr>
            <p:ph sz="quarter" idx="12"/>
          </p:nvPr>
        </p:nvSpPr>
        <p:spPr>
          <a:xfrm>
            <a:off x="369888" y="3396571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Content Placeholder 4"/>
          <p:cNvSpPr>
            <a:spLocks noGrp="1"/>
          </p:cNvSpPr>
          <p:nvPr>
            <p:ph sz="quarter" idx="13"/>
          </p:nvPr>
        </p:nvSpPr>
        <p:spPr>
          <a:xfrm>
            <a:off x="4709660" y="798513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/>
          </a:p>
        </p:txBody>
      </p:sp>
      <p:sp>
        <p:nvSpPr>
          <p:cNvPr id="8" name="Content Placeholder 4"/>
          <p:cNvSpPr>
            <a:spLocks noGrp="1"/>
          </p:cNvSpPr>
          <p:nvPr>
            <p:ph sz="quarter" idx="14"/>
          </p:nvPr>
        </p:nvSpPr>
        <p:spPr>
          <a:xfrm>
            <a:off x="4709660" y="3396571"/>
            <a:ext cx="4049712" cy="2518001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en-US" smtClean="0"/>
          </a:p>
          <a:p>
            <a:pPr lvl="1"/>
            <a:r>
              <a:rPr lang="zh-CN" altLang="en-US" smtClean="0"/>
              <a:t>第二级</a:t>
            </a:r>
            <a:endParaRPr lang="en-US" smtClean="0"/>
          </a:p>
          <a:p>
            <a:pPr lvl="2"/>
            <a:r>
              <a:rPr lang="zh-CN" altLang="en-US" smtClean="0"/>
              <a:t>第三级</a:t>
            </a:r>
            <a:endParaRPr lang="en-US" smtClean="0"/>
          </a:p>
          <a:p>
            <a:pPr lvl="3"/>
            <a:r>
              <a:rPr lang="zh-CN" altLang="en-US" smtClean="0"/>
              <a:t>第四级</a:t>
            </a:r>
            <a:endParaRPr 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</p:spTree>
  </p:cSld>
  <p:clrMapOvr>
    <a:masterClrMapping/>
  </p:clrMapOvr>
  <p:transition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5"/>
          <p:cNvSpPr txBox="1">
            <a:spLocks noChangeArrowheads="1"/>
          </p:cNvSpPr>
          <p:nvPr userDrawn="1"/>
        </p:nvSpPr>
        <p:spPr bwMode="auto">
          <a:xfrm>
            <a:off x="387350" y="6181725"/>
            <a:ext cx="307975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fld id="{647FE3CA-03E1-40B7-ABFA-A8DD4EA38D03}" type="slidenum">
              <a:rPr lang="zh-CN" altLang="en-US" sz="800">
                <a:solidFill>
                  <a:srgbClr val="7498BF"/>
                </a:solidFill>
                <a:ea typeface="黑体" pitchFamily="2" charset="-122"/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zh-CN" sz="800">
              <a:solidFill>
                <a:srgbClr val="7498BF"/>
              </a:solidFill>
              <a:ea typeface="黑体" pitchFamily="2" charset="-122"/>
            </a:endParaRPr>
          </a:p>
        </p:txBody>
      </p:sp>
      <p:sp>
        <p:nvSpPr>
          <p:cNvPr id="73318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68300" y="2843213"/>
            <a:ext cx="8605838" cy="506412"/>
          </a:xfrm>
          <a:noFill/>
        </p:spPr>
        <p:txBody>
          <a:bodyPr lIns="91440" rIns="91440"/>
          <a:lstStyle>
            <a:lvl1pPr>
              <a:defRPr sz="3200">
                <a:solidFill>
                  <a:srgbClr val="404040"/>
                </a:solidFill>
              </a:defRPr>
            </a:lvl1pPr>
          </a:lstStyle>
          <a:p>
            <a:r>
              <a:rPr lang="en-US"/>
              <a:t>KClick to edit Master title style</a:t>
            </a:r>
          </a:p>
        </p:txBody>
      </p:sp>
      <p:sp>
        <p:nvSpPr>
          <p:cNvPr id="73318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68300" y="4340225"/>
            <a:ext cx="8575675" cy="427038"/>
          </a:xfrm>
        </p:spPr>
        <p:txBody>
          <a:bodyPr/>
          <a:lstStyle>
            <a:lvl1pPr marL="0" indent="0">
              <a:buFont typeface="Arial" charset="0"/>
              <a:buNone/>
              <a:defRPr b="0">
                <a:solidFill>
                  <a:schemeClr val="tx1"/>
                </a:solidFill>
              </a:defRPr>
            </a:lvl1pPr>
          </a:lstStyle>
          <a:p>
            <a:r>
              <a:rPr lang="en-US"/>
              <a:t>KClick to edit Master subtitle style</a:t>
            </a:r>
          </a:p>
        </p:txBody>
      </p:sp>
    </p:spTree>
  </p:cSld>
  <p:clrMapOvr>
    <a:masterClrMapping/>
  </p:clrMapOvr>
  <p:transition>
    <p:wipe dir="r"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  <p:transition>
    <p:strips dir="rd"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11213" y="1374775"/>
            <a:ext cx="3797300" cy="17954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60913" y="1374775"/>
            <a:ext cx="3798887" cy="17954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</p:cSld>
  <p:clrMapOvr>
    <a:masterClrMapping/>
  </p:clrMapOvr>
  <p:transition>
    <p:strips dir="rd"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</p:cSld>
  <p:clrMapOvr>
    <a:masterClrMapping/>
  </p:clrMapOvr>
  <p:transition>
    <p:strips dir="rd"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strips dir="rd"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strips dir="rd"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-N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4"/>
          <p:cNvSpPr txBox="1">
            <a:spLocks noChangeArrowheads="1"/>
          </p:cNvSpPr>
          <p:nvPr userDrawn="1"/>
        </p:nvSpPr>
        <p:spPr bwMode="auto">
          <a:xfrm>
            <a:off x="242888" y="6626225"/>
            <a:ext cx="7872412" cy="2143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zh-CN" sz="800">
                <a:solidFill>
                  <a:srgbClr val="000000"/>
                </a:solidFill>
                <a:ea typeface="黑体" pitchFamily="2" charset="-122"/>
              </a:rPr>
              <a:t>© 2009 VMware, Inc.  All rights reserved.  No distribution, reproduction or display of this document is permitted without the express written consent of the copyright holder.</a:t>
            </a:r>
            <a:endParaRPr lang="en-US" altLang="zh-CN" sz="1600">
              <a:solidFill>
                <a:srgbClr val="000000"/>
              </a:solidFill>
              <a:ea typeface="黑体" pitchFamily="2" charset="-122"/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202621" y="2201739"/>
            <a:ext cx="8738759" cy="1143000"/>
          </a:xfrm>
          <a:prstGeom prst="rect">
            <a:avLst/>
          </a:prstGeom>
        </p:spPr>
        <p:txBody>
          <a:bodyPr anchor="b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5" name="Text Placeholder 2"/>
          <p:cNvSpPr>
            <a:spLocks noGrp="1"/>
          </p:cNvSpPr>
          <p:nvPr>
            <p:ph type="body" idx="10"/>
          </p:nvPr>
        </p:nvSpPr>
        <p:spPr>
          <a:xfrm>
            <a:off x="202621" y="3505745"/>
            <a:ext cx="8738759" cy="63976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>
              <a:buNone/>
              <a:defRPr sz="3600" b="0">
                <a:solidFill>
                  <a:schemeClr val="bg1"/>
                </a:solidFill>
              </a:defRPr>
            </a:lvl1pPr>
            <a:lvl2pPr marL="456200" indent="0">
              <a:buNone/>
              <a:defRPr sz="2000" b="1"/>
            </a:lvl2pPr>
            <a:lvl3pPr marL="912411" indent="0">
              <a:buNone/>
              <a:defRPr sz="1800" b="1"/>
            </a:lvl3pPr>
            <a:lvl4pPr marL="1368618" indent="0">
              <a:buNone/>
              <a:defRPr sz="1600" b="1"/>
            </a:lvl4pPr>
            <a:lvl5pPr marL="1824822" indent="0">
              <a:buNone/>
              <a:defRPr sz="1600" b="1"/>
            </a:lvl5pPr>
            <a:lvl6pPr marL="2281020" indent="0">
              <a:buNone/>
              <a:defRPr sz="1600" b="1"/>
            </a:lvl6pPr>
            <a:lvl7pPr marL="2737228" indent="0">
              <a:buNone/>
              <a:defRPr sz="1600" b="1"/>
            </a:lvl7pPr>
            <a:lvl8pPr marL="3193438" indent="0">
              <a:buNone/>
              <a:defRPr sz="1600" b="1"/>
            </a:lvl8pPr>
            <a:lvl9pPr marL="364964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81075" y="595313"/>
            <a:ext cx="4291013" cy="4032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938213" y="1295400"/>
            <a:ext cx="7748587" cy="4572000"/>
          </a:xfrm>
        </p:spPr>
        <p:txBody>
          <a:bodyPr/>
          <a:lstStyle/>
          <a:p>
            <a:pPr lvl="0"/>
            <a:endParaRPr lang="en-US" noProof="0" dirty="0"/>
          </a:p>
        </p:txBody>
      </p:sp>
    </p:spTree>
  </p:cSld>
  <p:clrMapOvr>
    <a:masterClrMapping/>
  </p:clrMapOvr>
  <p:transition>
    <p:strips dir="rd"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7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174875" y="2362200"/>
            <a:ext cx="6497638" cy="1470025"/>
          </a:xfrm>
          <a:noFill/>
        </p:spPr>
        <p:txBody>
          <a:bodyPr wrap="square" lIns="91440" rIns="91440"/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en-US" altLang="zh-TW"/>
              <a:t>Click to edit Master title style</a:t>
            </a:r>
          </a:p>
        </p:txBody>
      </p:sp>
      <p:sp>
        <p:nvSpPr>
          <p:cNvPr id="11827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886200" y="4213225"/>
            <a:ext cx="4786313" cy="1752600"/>
          </a:xfrm>
        </p:spPr>
        <p:txBody>
          <a:bodyPr/>
          <a:lstStyle>
            <a:lvl1pPr>
              <a:defRPr b="0">
                <a:solidFill>
                  <a:schemeClr val="tx1"/>
                </a:solidFill>
              </a:defRPr>
            </a:lvl1pPr>
          </a:lstStyle>
          <a:p>
            <a:r>
              <a:rPr lang="en-US" altLang="zh-TW"/>
              <a:t>Click to edit Master subtitle style</a:t>
            </a:r>
          </a:p>
        </p:txBody>
      </p:sp>
    </p:spTree>
  </p:cSld>
  <p:clrMapOvr>
    <a:masterClrMapping/>
  </p:clrMapOvr>
  <p:transition>
    <p:wipe dir="r"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  <p:transition>
    <p:strips dir="rd"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938213" y="1295400"/>
            <a:ext cx="3797300" cy="4572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887913" y="1295400"/>
            <a:ext cx="3798887" cy="4572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strips dir="rd"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  <p:transition>
    <p:strips dir="rd"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  <p:transition>
    <p:strips dir="rd"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50050" y="595313"/>
            <a:ext cx="1936750" cy="5272087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938213" y="595313"/>
            <a:ext cx="5659437" cy="5272087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woObj" preserve="1">
  <p:cSld name="标题，一项大型内容和两项小型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81075" y="595313"/>
            <a:ext cx="4291013" cy="4032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938213" y="1295400"/>
            <a:ext cx="3797300" cy="45720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4887913" y="12954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4887913" y="36576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标题，文本与两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81075" y="595313"/>
            <a:ext cx="4291013" cy="4032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938213" y="1295400"/>
            <a:ext cx="3797300" cy="45720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4887913" y="12954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4887913" y="36576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fourObj" preserve="1">
  <p:cSld name="标题和四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sz="quarter"/>
          </p:nvPr>
        </p:nvSpPr>
        <p:spPr>
          <a:xfrm>
            <a:off x="981075" y="595313"/>
            <a:ext cx="4291013" cy="4032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quarter" idx="1"/>
          </p:nvPr>
        </p:nvSpPr>
        <p:spPr>
          <a:xfrm>
            <a:off x="938213" y="1295400"/>
            <a:ext cx="3797300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quarter" idx="2"/>
          </p:nvPr>
        </p:nvSpPr>
        <p:spPr>
          <a:xfrm>
            <a:off x="4887913" y="12954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内容占位符 4"/>
          <p:cNvSpPr>
            <a:spLocks noGrp="1"/>
          </p:cNvSpPr>
          <p:nvPr>
            <p:ph sz="quarter" idx="3"/>
          </p:nvPr>
        </p:nvSpPr>
        <p:spPr>
          <a:xfrm>
            <a:off x="938213" y="3657600"/>
            <a:ext cx="3797300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887913" y="3657600"/>
            <a:ext cx="3798887" cy="22098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Obj" preserve="1">
  <p:cSld name="标题，文本与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81075" y="595313"/>
            <a:ext cx="4291013" cy="4032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sz="half" idx="1"/>
          </p:nvPr>
        </p:nvSpPr>
        <p:spPr>
          <a:xfrm>
            <a:off x="938213" y="1295400"/>
            <a:ext cx="3797300" cy="45720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887913" y="1295400"/>
            <a:ext cx="3798887" cy="45720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60411575"/>
      </p:ext>
    </p:extLst>
  </p:cSld>
  <p:clrMapOvr>
    <a:masterClrMapping/>
  </p:clrMapOvr>
  <p:transition>
    <p:strips dir="rd"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80269266"/>
      </p:ext>
    </p:extLst>
  </p:cSld>
  <p:clrMapOvr>
    <a:masterClrMapping/>
  </p:clrMapOvr>
  <p:transition>
    <p:strips dir="rd"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708736305"/>
      </p:ext>
    </p:extLst>
  </p:cSld>
  <p:clrMapOvr>
    <a:masterClrMapping/>
  </p:clrMapOvr>
  <p:transition>
    <p:strips dir="rd"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938213" y="1295400"/>
            <a:ext cx="3738562" cy="44338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829175" y="1295400"/>
            <a:ext cx="3740150" cy="44338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55185473"/>
      </p:ext>
    </p:extLst>
  </p:cSld>
  <p:clrMapOvr>
    <a:masterClrMapping/>
  </p:clrMapOvr>
  <p:transition>
    <p:strips dir="rd"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87939727"/>
      </p:ext>
    </p:extLst>
  </p:cSld>
  <p:clrMapOvr>
    <a:masterClrMapping/>
  </p:clrMapOvr>
  <p:transition>
    <p:strips dir="rd"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542843387"/>
      </p:ext>
    </p:extLst>
  </p:cSld>
  <p:clrMapOvr>
    <a:masterClrMapping/>
  </p:clrMapOvr>
  <p:transition>
    <p:strips dir="rd"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52365444"/>
      </p:ext>
    </p:extLst>
  </p:cSld>
  <p:clrMapOvr>
    <a:masterClrMapping/>
  </p:clrMapOvr>
  <p:transition>
    <p:strips dir="rd"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88869834"/>
      </p:ext>
    </p:extLst>
  </p:cSld>
  <p:clrMapOvr>
    <a:masterClrMapping/>
  </p:clrMapOvr>
  <p:transition>
    <p:strips dir="rd"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118144298"/>
      </p:ext>
    </p:extLst>
  </p:cSld>
  <p:clrMapOvr>
    <a:masterClrMapping/>
  </p:clrMapOvr>
  <p:transition>
    <p:strips dir="rd"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49962043"/>
      </p:ext>
    </p:extLst>
  </p:cSld>
  <p:clrMapOvr>
    <a:masterClrMapping/>
  </p:clrMapOvr>
  <p:transition>
    <p:strips dir="rd"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62738" y="639763"/>
            <a:ext cx="1906587" cy="5089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938213" y="639763"/>
            <a:ext cx="5572125" cy="5089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163509758"/>
      </p:ext>
    </p:extLst>
  </p:cSld>
  <p:clrMapOvr>
    <a:masterClrMapping/>
  </p:clrMapOvr>
  <p:transition>
    <p:strips dir="rd"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4"/>
          <p:cNvSpPr txBox="1"/>
          <p:nvPr userDrawn="1"/>
        </p:nvSpPr>
        <p:spPr bwMode="gray">
          <a:xfrm>
            <a:off x="6729413" y="6696075"/>
            <a:ext cx="2343150" cy="1841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r" defTabSz="914400" fontAlgn="base">
              <a:spcBef>
                <a:spcPct val="0"/>
              </a:spcBef>
              <a:spcAft>
                <a:spcPct val="40000"/>
              </a:spcAft>
              <a:defRPr/>
            </a:pPr>
            <a:r>
              <a:rPr lang="en-US" sz="600" dirty="0">
                <a:solidFill>
                  <a:srgbClr val="C0C0C0">
                    <a:lumMod val="75000"/>
                  </a:srgbClr>
                </a:solidFill>
              </a:rPr>
              <a:t>© 2009 VMware Inc. All rights reserved</a:t>
            </a:r>
          </a:p>
        </p:txBody>
      </p:sp>
      <p:sp>
        <p:nvSpPr>
          <p:cNvPr id="5" name="Rectangle 4"/>
          <p:cNvSpPr txBox="1">
            <a:spLocks noChangeArrowheads="1"/>
          </p:cNvSpPr>
          <p:nvPr userDrawn="1"/>
        </p:nvSpPr>
        <p:spPr bwMode="white">
          <a:xfrm>
            <a:off x="223838" y="6307138"/>
            <a:ext cx="2133600" cy="47625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zh-CN" sz="1200" b="1">
                <a:solidFill>
                  <a:srgbClr val="FFFFFF"/>
                </a:solidFill>
              </a:rPr>
              <a:t>Confidential</a:t>
            </a:r>
          </a:p>
        </p:txBody>
      </p:sp>
      <p:sp>
        <p:nvSpPr>
          <p:cNvPr id="716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2336" y="330200"/>
            <a:ext cx="8436864" cy="533400"/>
          </a:xfrm>
        </p:spPr>
        <p:txBody>
          <a:bodyPr anchor="t"/>
          <a:lstStyle>
            <a:lvl1pPr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16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0050" y="1095375"/>
            <a:ext cx="8382000" cy="1295400"/>
          </a:xfrm>
        </p:spPr>
        <p:txBody>
          <a:bodyPr/>
          <a:lstStyle>
            <a:lvl1pPr>
              <a:buFont typeface="Arial" pitchFamily="34" charset="0"/>
              <a:buNone/>
              <a:defRPr sz="1800" b="0" i="1"/>
            </a:lvl1pPr>
          </a:lstStyle>
          <a:p>
            <a:r>
              <a:rPr lang="en-US" dirty="0"/>
              <a:t>Click to edit Master subtitle style</a:t>
            </a: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fade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352425" y="786384"/>
            <a:ext cx="8385048" cy="5010912"/>
          </a:xfrm>
        </p:spPr>
        <p:txBody>
          <a:bodyPr/>
          <a:lstStyle>
            <a:lvl1pPr marL="233363" indent="-233363">
              <a:buSzPct val="115000"/>
              <a:buFont typeface="Wingdings" pitchFamily="2" charset="2"/>
              <a:buChar char="§"/>
              <a:defRPr/>
            </a:lvl1pPr>
            <a:lvl2pPr>
              <a:buSzPct val="110000"/>
              <a:buFont typeface="Arial" pitchFamily="34" charset="0"/>
              <a:buChar char="•"/>
              <a:defRPr/>
            </a:lvl2pPr>
            <a:lvl3pPr>
              <a:buSzPct val="110000"/>
              <a:buFont typeface="Arial" pitchFamily="34" charset="0"/>
              <a:buChar char="•"/>
              <a:defRPr/>
            </a:lvl3pPr>
            <a:lvl4pPr>
              <a:buSzPct val="110000"/>
              <a:buFont typeface="Arial" pitchFamily="34" charset="0"/>
              <a:buChar char="•"/>
              <a:defRPr/>
            </a:lvl4pPr>
            <a:lvl5pPr>
              <a:buSzPct val="110000"/>
              <a:buFont typeface="Arial" pitchFamily="34" charset="0"/>
              <a:buChar char="•"/>
              <a:defRPr/>
            </a:lvl5pPr>
          </a:lstStyle>
          <a:p>
            <a:pPr lvl="0"/>
            <a:r>
              <a:rPr lang="en-US" dirty="0" smtClean="0"/>
              <a:t>Click to edit Master text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9808" y="784226"/>
            <a:ext cx="7722870" cy="1079626"/>
          </a:xfrm>
        </p:spPr>
        <p:txBody>
          <a:bodyPr anchor="b"/>
          <a:lstStyle>
            <a:lvl1pPr algn="l"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altLang="zh-CN" dirty="0" smtClean="0"/>
              <a:t>Click to edit Master title style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727710" y="2210435"/>
            <a:ext cx="7592568" cy="3748405"/>
          </a:xfrm>
        </p:spPr>
        <p:txBody>
          <a:bodyPr/>
          <a:lstStyle>
            <a:lvl1pPr marL="182880">
              <a:buFont typeface="Wingdings" pitchFamily="2" charset="2"/>
              <a:buChar char="§"/>
              <a:defRPr/>
            </a:lvl1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7260" y="2162174"/>
            <a:ext cx="7254240" cy="1241425"/>
          </a:xfrm>
        </p:spPr>
        <p:txBody>
          <a:bodyPr anchor="b"/>
          <a:lstStyle>
            <a:lvl1pPr algn="ctr"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923925" y="3486150"/>
            <a:ext cx="7267575" cy="628650"/>
          </a:xfrm>
        </p:spPr>
        <p:txBody>
          <a:bodyPr/>
          <a:lstStyle>
            <a:lvl1pPr algn="ctr">
              <a:lnSpc>
                <a:spcPct val="100000"/>
              </a:lnSpc>
              <a:spcBef>
                <a:spcPts val="0"/>
              </a:spcBef>
              <a:buFont typeface="Arial" pitchFamily="34" charset="0"/>
              <a:buNone/>
              <a:defRPr b="0"/>
            </a:lvl1pPr>
          </a:lstStyle>
          <a:p>
            <a:pPr lvl="0"/>
            <a:r>
              <a:rPr lang="en-US" dirty="0" smtClean="0"/>
              <a:t>Click to edit Master text style</a:t>
            </a:r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61950" y="784225"/>
            <a:ext cx="4038600" cy="5006975"/>
          </a:xfrm>
        </p:spPr>
        <p:txBody>
          <a:bodyPr/>
          <a:lstStyle>
            <a:lvl1pPr marL="233363" indent="-233363">
              <a:buFont typeface="Wingdings" pitchFamily="2" charset="2"/>
              <a:buChar char="§"/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784225"/>
            <a:ext cx="4038600" cy="5006975"/>
          </a:xfrm>
        </p:spPr>
        <p:txBody>
          <a:bodyPr/>
          <a:lstStyle>
            <a:lvl1pPr marL="233363" indent="-233363"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188" y="171450"/>
            <a:ext cx="8491537" cy="33337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zh-CN" alt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2425" y="784225"/>
            <a:ext cx="8382000" cy="5006975"/>
          </a:xfrm>
        </p:spPr>
        <p:txBody>
          <a:bodyPr/>
          <a:lstStyle/>
          <a:p>
            <a:pPr lvl="0"/>
            <a:r>
              <a:rPr lang="en-US" altLang="zh-CN"/>
              <a:t>Click to 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zh-CN" altLang="en-US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4"/>
          <p:cNvSpPr txBox="1"/>
          <p:nvPr userDrawn="1"/>
        </p:nvSpPr>
        <p:spPr bwMode="gray">
          <a:xfrm>
            <a:off x="6524625" y="6696075"/>
            <a:ext cx="2343150" cy="1841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r" defTabSz="914400" fontAlgn="base">
              <a:spcBef>
                <a:spcPct val="0"/>
              </a:spcBef>
              <a:spcAft>
                <a:spcPct val="40000"/>
              </a:spcAft>
              <a:defRPr/>
            </a:pPr>
            <a:r>
              <a:rPr lang="en-US" sz="600" dirty="0">
                <a:solidFill>
                  <a:srgbClr val="C0C0C0">
                    <a:lumMod val="75000"/>
                  </a:srgbClr>
                </a:solidFill>
              </a:rPr>
              <a:t>© 2009 VMware Inc. All rights reserved</a:t>
            </a:r>
          </a:p>
        </p:txBody>
      </p:sp>
      <p:sp>
        <p:nvSpPr>
          <p:cNvPr id="716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93192" y="330200"/>
            <a:ext cx="8446008" cy="533400"/>
          </a:xfrm>
        </p:spPr>
        <p:txBody>
          <a:bodyPr anchor="t"/>
          <a:lstStyle>
            <a:lvl1pPr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16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0050" y="1095375"/>
            <a:ext cx="8382000" cy="1295400"/>
          </a:xfrm>
        </p:spPr>
        <p:txBody>
          <a:bodyPr/>
          <a:lstStyle>
            <a:lvl1pPr>
              <a:buFont typeface="Arial" pitchFamily="34" charset="0"/>
              <a:buNone/>
              <a:defRPr sz="1800" b="0" i="1"/>
            </a:lvl1pPr>
          </a:lstStyle>
          <a:p>
            <a:r>
              <a:rPr lang="en-US" dirty="0"/>
              <a:t>Click to edit Master subtitle style</a:t>
            </a: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fade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352425" y="786384"/>
            <a:ext cx="8385048" cy="5010912"/>
          </a:xfrm>
        </p:spPr>
        <p:txBody>
          <a:bodyPr/>
          <a:lstStyle>
            <a:lvl1pPr marL="233363" indent="-233363">
              <a:buClr>
                <a:schemeClr val="accent1">
                  <a:lumMod val="75000"/>
                </a:schemeClr>
              </a:buClr>
              <a:buFont typeface="Wingdings" pitchFamily="2" charset="2"/>
              <a:buChar char="§"/>
              <a:defRPr/>
            </a:lvl1pPr>
            <a:lvl2pPr>
              <a:buClr>
                <a:schemeClr val="accent1">
                  <a:lumMod val="75000"/>
                </a:schemeClr>
              </a:buClr>
              <a:defRPr/>
            </a:lvl2pPr>
            <a:lvl3pPr>
              <a:buClr>
                <a:schemeClr val="accent1">
                  <a:lumMod val="75000"/>
                </a:schemeClr>
              </a:buClr>
              <a:defRPr/>
            </a:lvl3pPr>
            <a:lvl4pPr>
              <a:buClr>
                <a:schemeClr val="accent1">
                  <a:lumMod val="75000"/>
                </a:schemeClr>
              </a:buClr>
              <a:defRPr/>
            </a:lvl4pPr>
            <a:lvl5pPr>
              <a:buClr>
                <a:schemeClr val="accent1">
                  <a:lumMod val="75000"/>
                </a:schemeClr>
              </a:buClr>
              <a:defRPr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2336" y="784226"/>
            <a:ext cx="7704582" cy="1079626"/>
          </a:xfrm>
        </p:spPr>
        <p:txBody>
          <a:bodyPr anchor="b"/>
          <a:lstStyle>
            <a:lvl1pPr algn="l"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altLang="zh-CN" dirty="0" smtClean="0"/>
              <a:t>Click to edit Master title style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361950" y="2210435"/>
            <a:ext cx="7592568" cy="3748405"/>
          </a:xfrm>
        </p:spPr>
        <p:txBody>
          <a:bodyPr/>
          <a:lstStyle>
            <a:lvl1pPr>
              <a:buClr>
                <a:schemeClr val="accent1">
                  <a:lumMod val="75000"/>
                </a:schemeClr>
              </a:buClr>
              <a:buFont typeface="Wingdings" pitchFamily="2" charset="2"/>
              <a:buChar char="§"/>
              <a:defRPr/>
            </a:lvl1pPr>
            <a:lvl2pPr>
              <a:buClr>
                <a:schemeClr val="accent1">
                  <a:lumMod val="75000"/>
                </a:schemeClr>
              </a:buClr>
              <a:defRPr/>
            </a:lvl2pPr>
            <a:lvl3pPr>
              <a:buClr>
                <a:schemeClr val="accent1">
                  <a:lumMod val="75000"/>
                </a:schemeClr>
              </a:buClr>
              <a:defRPr/>
            </a:lvl3pPr>
            <a:lvl4pPr>
              <a:buClr>
                <a:schemeClr val="accent1">
                  <a:lumMod val="75000"/>
                </a:schemeClr>
              </a:buClr>
              <a:defRPr/>
            </a:lvl4pPr>
            <a:lvl5pPr>
              <a:buClr>
                <a:schemeClr val="accent1">
                  <a:lumMod val="75000"/>
                </a:schemeClr>
              </a:buClr>
              <a:defRPr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39700" y="312738"/>
            <a:ext cx="8858250" cy="41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7260" y="2162174"/>
            <a:ext cx="7254240" cy="1241425"/>
          </a:xfrm>
        </p:spPr>
        <p:txBody>
          <a:bodyPr anchor="b"/>
          <a:lstStyle>
            <a:lvl1pPr algn="ctr"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2"/>
          </p:nvPr>
        </p:nvSpPr>
        <p:spPr>
          <a:xfrm>
            <a:off x="923925" y="3486150"/>
            <a:ext cx="7267575" cy="628650"/>
          </a:xfrm>
        </p:spPr>
        <p:txBody>
          <a:bodyPr/>
          <a:lstStyle>
            <a:lvl1pPr algn="ctr">
              <a:lnSpc>
                <a:spcPct val="100000"/>
              </a:lnSpc>
              <a:spcBef>
                <a:spcPts val="0"/>
              </a:spcBef>
              <a:buFont typeface="Arial" pitchFamily="34" charset="0"/>
              <a:buNone/>
              <a:defRPr b="0"/>
            </a:lvl1pPr>
          </a:lstStyle>
          <a:p>
            <a:pPr lvl="0"/>
            <a:r>
              <a:rPr lang="en-US" dirty="0" smtClean="0"/>
              <a:t>Click to edit Master text style</a:t>
            </a:r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61950" y="784225"/>
            <a:ext cx="4038600" cy="5006975"/>
          </a:xfrm>
        </p:spPr>
        <p:txBody>
          <a:bodyPr/>
          <a:lstStyle>
            <a:lvl1pPr marL="233363" indent="-233363">
              <a:buClr>
                <a:schemeClr val="accent1">
                  <a:lumMod val="75000"/>
                </a:schemeClr>
              </a:buClr>
              <a:buFont typeface="Wingdings" pitchFamily="2" charset="2"/>
              <a:buChar char="§"/>
              <a:defRPr sz="2000"/>
            </a:lvl1pPr>
            <a:lvl2pPr>
              <a:buClr>
                <a:schemeClr val="accent1">
                  <a:lumMod val="75000"/>
                </a:schemeClr>
              </a:buClr>
              <a:defRPr sz="1800"/>
            </a:lvl2pPr>
            <a:lvl3pPr>
              <a:buClr>
                <a:schemeClr val="accent1">
                  <a:lumMod val="75000"/>
                </a:schemeClr>
              </a:buClr>
              <a:defRPr sz="1600"/>
            </a:lvl3pPr>
            <a:lvl4pPr>
              <a:buClr>
                <a:schemeClr val="accent1">
                  <a:lumMod val="75000"/>
                </a:schemeClr>
              </a:buClr>
              <a:defRPr sz="1600"/>
            </a:lvl4pPr>
            <a:lvl5pPr>
              <a:buClr>
                <a:schemeClr val="accent1">
                  <a:lumMod val="75000"/>
                </a:schemeClr>
              </a:buCl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784225"/>
            <a:ext cx="4038600" cy="5006975"/>
          </a:xfrm>
        </p:spPr>
        <p:txBody>
          <a:bodyPr/>
          <a:lstStyle>
            <a:lvl1pPr marL="233363" indent="-233363">
              <a:buClr>
                <a:schemeClr val="accent1">
                  <a:lumMod val="75000"/>
                </a:schemeClr>
              </a:buClr>
              <a:defRPr sz="2000"/>
            </a:lvl1pPr>
            <a:lvl2pPr>
              <a:buClr>
                <a:schemeClr val="accent1">
                  <a:lumMod val="75000"/>
                </a:schemeClr>
              </a:buClr>
              <a:defRPr sz="1800"/>
            </a:lvl2pPr>
            <a:lvl3pPr>
              <a:buClr>
                <a:schemeClr val="accent1">
                  <a:lumMod val="75000"/>
                </a:schemeClr>
              </a:buClr>
              <a:defRPr sz="1600"/>
            </a:lvl3pPr>
            <a:lvl4pPr>
              <a:buClr>
                <a:schemeClr val="accent1">
                  <a:lumMod val="75000"/>
                </a:schemeClr>
              </a:buClr>
              <a:defRPr sz="1600"/>
            </a:lvl4pPr>
            <a:lvl5pPr>
              <a:buClr>
                <a:schemeClr val="accent1">
                  <a:lumMod val="75000"/>
                </a:schemeClr>
              </a:buCl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>
          <a:xfrm>
            <a:off x="377825" y="5943600"/>
            <a:ext cx="8382000" cy="228600"/>
          </a:xfrm>
        </p:spPr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1"/>
          </p:nvPr>
        </p:nvSpPr>
        <p:spPr>
          <a:xfrm>
            <a:off x="457200" y="6245225"/>
            <a:ext cx="2133600" cy="4762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8F0397D5-6364-4042-8FE1-7207627C7604}" type="datetimeFigureOut">
              <a:rPr lang="zh-CN" altLang="en-US" sz="2400">
                <a:solidFill>
                  <a:srgbClr val="0095D3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2014/11/5</a:t>
            </a:fld>
            <a:endParaRPr lang="en-US" altLang="zh-CN" sz="2400">
              <a:solidFill>
                <a:srgbClr val="0095D3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BAB80C0F-E4E5-9445-A1F9-5E16976FD157}" type="slidenum">
              <a:rPr lang="zh-CN" altLang="en-US" sz="2400">
                <a:solidFill>
                  <a:srgbClr val="0095D3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altLang="zh-CN" sz="2400">
              <a:solidFill>
                <a:srgbClr val="0095D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1191025"/>
      </p:ext>
    </p:extLst>
  </p:cSld>
  <p:clrMapOvr>
    <a:masterClrMapping/>
  </p:clrMapOvr>
  <p:transition>
    <p:fade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188" y="171450"/>
            <a:ext cx="8491537" cy="333375"/>
          </a:xfrm>
        </p:spPr>
        <p:txBody>
          <a:bodyPr/>
          <a:lstStyle/>
          <a:p>
            <a:r>
              <a:rPr lang="en-US" altLang="zh-CN"/>
              <a:t>Click to edit Master title style</a:t>
            </a:r>
            <a:endParaRPr lang="zh-CN" alt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2425" y="784225"/>
            <a:ext cx="8382000" cy="5006975"/>
          </a:xfrm>
        </p:spPr>
        <p:txBody>
          <a:bodyPr/>
          <a:lstStyle/>
          <a:p>
            <a:pPr lvl="0"/>
            <a:r>
              <a:rPr lang="en-US" altLang="zh-CN"/>
              <a:t>Click to 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zh-CN" altLang="en-US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70559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 bwMode="gray">
          <a:xfrm>
            <a:off x="6729413" y="6696075"/>
            <a:ext cx="2343150" cy="1841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r" defTabSz="914400" fontAlgn="base">
              <a:spcBef>
                <a:spcPct val="0"/>
              </a:spcBef>
              <a:spcAft>
                <a:spcPct val="40000"/>
              </a:spcAft>
              <a:defRPr/>
            </a:pPr>
            <a:r>
              <a:rPr lang="en-US" sz="600" dirty="0">
                <a:solidFill>
                  <a:srgbClr val="C0C0C0">
                    <a:lumMod val="75000"/>
                  </a:srgbClr>
                </a:solidFill>
              </a:rPr>
              <a:t>© 2009 VMware Inc. All rights reserved</a:t>
            </a:r>
          </a:p>
        </p:txBody>
      </p:sp>
      <p:sp>
        <p:nvSpPr>
          <p:cNvPr id="5" name="Rectangle 4"/>
          <p:cNvSpPr txBox="1">
            <a:spLocks noChangeArrowheads="1"/>
          </p:cNvSpPr>
          <p:nvPr/>
        </p:nvSpPr>
        <p:spPr bwMode="white">
          <a:xfrm>
            <a:off x="223838" y="6394450"/>
            <a:ext cx="2133600" cy="47625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/>
          <a:lstStyle>
            <a:lvl1pPr algn="l" eaLnBrk="0" hangingPunct="0">
              <a:spcAft>
                <a:spcPct val="0"/>
              </a:spcAft>
              <a:defRPr sz="1200" b="1">
                <a:solidFill>
                  <a:srgbClr val="FFFFFF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defRPr/>
            </a:pPr>
            <a:r>
              <a:rPr lang="en-US" dirty="0" smtClean="0"/>
              <a:t>Confidential</a:t>
            </a:r>
            <a:endParaRPr lang="en-US" dirty="0"/>
          </a:p>
        </p:txBody>
      </p:sp>
      <p:sp>
        <p:nvSpPr>
          <p:cNvPr id="716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57200" y="330200"/>
            <a:ext cx="8382000" cy="533400"/>
          </a:xfrm>
        </p:spPr>
        <p:txBody>
          <a:bodyPr anchor="t"/>
          <a:lstStyle>
            <a:lvl1pPr>
              <a:defRPr sz="3000">
                <a:solidFill>
                  <a:srgbClr val="003D79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16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0050" y="1095375"/>
            <a:ext cx="8382000" cy="1295400"/>
          </a:xfrm>
        </p:spPr>
        <p:txBody>
          <a:bodyPr/>
          <a:lstStyle>
            <a:lvl1pPr>
              <a:defRPr sz="1800" b="0" i="1"/>
            </a:lvl1pPr>
          </a:lstStyle>
          <a:p>
            <a:r>
              <a:rPr lang="en-US" dirty="0"/>
              <a:t>Click to edit Master subtitle style</a:t>
            </a: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fade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352425" y="786384"/>
            <a:ext cx="8385048" cy="5010912"/>
          </a:xfrm>
        </p:spPr>
        <p:txBody>
          <a:bodyPr/>
          <a:lstStyle>
            <a:lvl1pPr marL="114300" indent="-114300">
              <a:buFont typeface="Arial" pitchFamily="34" charset="0"/>
              <a:buChar char=" "/>
              <a:defRPr/>
            </a:lvl1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dt" sz="half" idx="1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26E6CF2-82EF-4511-B07D-8C17BC343843}" type="datetimeFigureOut">
              <a:rPr lang="zh-CN" altLang="en-US">
                <a:solidFill>
                  <a:srgbClr val="333333"/>
                </a:solidFill>
              </a:rPr>
              <a:pPr>
                <a:defRPr/>
              </a:pPr>
              <a:t>2014/11/5</a:t>
            </a:fld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6" name="Rectangle 10"/>
          <p:cNvSpPr>
            <a:spLocks noGrp="1" noChangeArrowheads="1"/>
          </p:cNvSpPr>
          <p:nvPr>
            <p:ph type="sldNum" sz="quarter" idx="1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644EFA-3B0C-4D51-97BF-AE47F3505819}" type="slidenum">
              <a:rPr lang="zh-CN" altLang="en-US">
                <a:solidFill>
                  <a:srgbClr val="333333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E63A49-9425-4004-9424-98D8E9426A24}" type="datetimeFigureOut">
              <a:rPr lang="zh-CN" altLang="en-US">
                <a:solidFill>
                  <a:srgbClr val="333333"/>
                </a:solidFill>
              </a:rPr>
              <a:pPr>
                <a:defRPr/>
              </a:pPr>
              <a:t>2014/11/5</a:t>
            </a:fld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5" name="Rectangle 10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A56817-BE73-46E2-AA79-A038C4C5CE17}" type="slidenum">
              <a:rPr lang="zh-CN" altLang="en-US">
                <a:solidFill>
                  <a:srgbClr val="333333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61950" y="784225"/>
            <a:ext cx="4038600" cy="5006975"/>
          </a:xfrm>
        </p:spPr>
        <p:txBody>
          <a:bodyPr/>
          <a:lstStyle>
            <a:lvl1pPr marL="114300" indent="-114300">
              <a:buFont typeface="Arial" pitchFamily="34" charset="0"/>
              <a:buChar char=" "/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784225"/>
            <a:ext cx="4038600" cy="5006975"/>
          </a:xfrm>
        </p:spPr>
        <p:txBody>
          <a:bodyPr/>
          <a:lstStyle>
            <a:lvl1pPr marL="114300" indent="-114300"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9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DD4438-6483-40A4-8555-3423B6496938}" type="datetimeFigureOut">
              <a:rPr lang="zh-CN" altLang="en-US">
                <a:solidFill>
                  <a:srgbClr val="333333"/>
                </a:solidFill>
              </a:rPr>
              <a:pPr>
                <a:defRPr/>
              </a:pPr>
              <a:t>2014/11/5</a:t>
            </a:fld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7" name="Rectangle 10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9ED8DB-F68A-40BE-9809-EFF6D80FF995}" type="slidenum">
              <a:rPr lang="zh-CN" altLang="en-US">
                <a:solidFill>
                  <a:srgbClr val="333333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ransition>
    <p:strips dir="rd"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9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ACD91B-AD08-4B1C-B372-61DB4B9AA1DE}" type="datetimeFigureOut">
              <a:rPr lang="zh-CN" altLang="en-US">
                <a:solidFill>
                  <a:srgbClr val="333333"/>
                </a:solidFill>
              </a:rPr>
              <a:pPr>
                <a:defRPr/>
              </a:pPr>
              <a:t>2014/11/5</a:t>
            </a:fld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4" name="Rectangle 10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83A895E-2923-4D64-843E-8F3C340F3786}" type="slidenum">
              <a:rPr lang="zh-CN" altLang="en-US">
                <a:solidFill>
                  <a:srgbClr val="333333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66713" y="171450"/>
            <a:ext cx="8382000" cy="3333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2425" y="784225"/>
            <a:ext cx="8382000" cy="500697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9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4E2B27-0D15-419D-A54B-7E6B376D2B36}" type="datetimeFigureOut">
              <a:rPr lang="zh-CN" altLang="en-US">
                <a:solidFill>
                  <a:srgbClr val="333333"/>
                </a:solidFill>
              </a:rPr>
              <a:pPr>
                <a:defRPr/>
              </a:pPr>
              <a:t>2014/11/5</a:t>
            </a:fld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6" name="Rectangle 10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0D4E258-A87F-4A2F-810D-498CDD252B74}" type="slidenum">
              <a:rPr lang="zh-CN" altLang="en-US">
                <a:solidFill>
                  <a:srgbClr val="333333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333333"/>
              </a:solidFill>
            </a:endParaRPr>
          </a:p>
        </p:txBody>
      </p:sp>
    </p:spTree>
  </p:cSld>
  <p:clrMapOvr>
    <a:masterClrMapping/>
  </p:clrMapOvr>
  <p:transition>
    <p:fad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60411575"/>
      </p:ext>
    </p:extLst>
  </p:cSld>
  <p:clrMapOvr>
    <a:masterClrMapping/>
  </p:clrMapOvr>
  <p:transition>
    <p:strips dir="rd"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80269266"/>
      </p:ext>
    </p:extLst>
  </p:cSld>
  <p:clrMapOvr>
    <a:masterClrMapping/>
  </p:clrMapOvr>
  <p:transition>
    <p:strips dir="rd"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708736305"/>
      </p:ext>
    </p:extLst>
  </p:cSld>
  <p:clrMapOvr>
    <a:masterClrMapping/>
  </p:clrMapOvr>
  <p:transition>
    <p:strips dir="rd"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938213" y="1295400"/>
            <a:ext cx="3738562" cy="44338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829175" y="1295400"/>
            <a:ext cx="3740150" cy="44338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55185473"/>
      </p:ext>
    </p:extLst>
  </p:cSld>
  <p:clrMapOvr>
    <a:masterClrMapping/>
  </p:clrMapOvr>
  <p:transition>
    <p:strips dir="rd"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87939727"/>
      </p:ext>
    </p:extLst>
  </p:cSld>
  <p:clrMapOvr>
    <a:masterClrMapping/>
  </p:clrMapOvr>
  <p:transition>
    <p:strips dir="rd"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542843387"/>
      </p:ext>
    </p:extLst>
  </p:cSld>
  <p:clrMapOvr>
    <a:masterClrMapping/>
  </p:clrMapOvr>
  <p:transition>
    <p:strips dir="rd"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52365444"/>
      </p:ext>
    </p:extLst>
  </p:cSld>
  <p:clrMapOvr>
    <a:masterClrMapping/>
  </p:clrMapOvr>
  <p:transition>
    <p:strips dir="rd"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88869834"/>
      </p:ext>
    </p:extLst>
  </p:cSld>
  <p:clrMapOvr>
    <a:masterClrMapping/>
  </p:clrMapOvr>
  <p:transition>
    <p:strips dir="rd"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118144298"/>
      </p:ext>
    </p:extLst>
  </p:cSld>
  <p:clrMapOvr>
    <a:masterClrMapping/>
  </p:clrMapOvr>
  <p:transition>
    <p:strips dir="rd"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49962043"/>
      </p:ext>
    </p:extLst>
  </p:cSld>
  <p:clrMapOvr>
    <a:masterClrMapping/>
  </p:clrMapOvr>
  <p:transition>
    <p:strips dir="rd"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62738" y="639763"/>
            <a:ext cx="1906587" cy="5089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938213" y="639763"/>
            <a:ext cx="5572125" cy="5089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3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163509758"/>
      </p:ext>
    </p:extLst>
  </p:cSld>
  <p:clrMapOvr>
    <a:masterClrMapping/>
  </p:clrMapOvr>
  <p:transition>
    <p:strips dir="rd"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3" descr="汇报提纲封面.png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0" descr="H3C_彩色"/>
          <p:cNvPicPr>
            <a:picLocks noChangeAspect="1" noChangeArrowheads="1"/>
          </p:cNvPicPr>
          <p:nvPr/>
        </p:nvPicPr>
        <p:blipFill>
          <a:blip r:embed="rId3" cstate="print"/>
          <a:srcRect l="-5000" t="-19835" r="-10001" b="-19008"/>
          <a:stretch>
            <a:fillRect/>
          </a:stretch>
        </p:blipFill>
        <p:spPr bwMode="auto">
          <a:xfrm>
            <a:off x="7391400" y="304800"/>
            <a:ext cx="15017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160632"/>
            <a:ext cx="7239000" cy="609600"/>
          </a:xfrm>
        </p:spPr>
        <p:txBody>
          <a:bodyPr/>
          <a:lstStyle>
            <a:lvl1pPr>
              <a:defRPr>
                <a:latin typeface="+mn-ea"/>
                <a:ea typeface="+mn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 Line/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331470" y="360201"/>
            <a:ext cx="8229600" cy="574516"/>
          </a:xfrm>
        </p:spPr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2502785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Line, Sub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/>
          <p:cNvSpPr>
            <a:spLocks noGrp="1"/>
          </p:cNvSpPr>
          <p:nvPr>
            <p:ph type="body" sz="quarter" idx="14"/>
          </p:nvPr>
        </p:nvSpPr>
        <p:spPr>
          <a:xfrm>
            <a:off x="358775" y="1013290"/>
            <a:ext cx="8370380" cy="393287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lang="en-US" sz="2000" kern="1200" dirty="0" smtClean="0">
                <a:solidFill>
                  <a:schemeClr val="tx2"/>
                </a:solidFill>
                <a:latin typeface="Futura Bk" pitchFamily="34" charset="0"/>
                <a:ea typeface="+mn-ea"/>
                <a:cs typeface="+mn-cs"/>
              </a:defRPr>
            </a:lvl1pPr>
            <a:lvl2pPr>
              <a:defRPr lang="en-US" sz="2000" kern="1200" dirty="0" smtClean="0">
                <a:solidFill>
                  <a:srgbClr val="FFFFFF"/>
                </a:solidFill>
                <a:latin typeface="Futura Bk" pitchFamily="34" charset="0"/>
                <a:ea typeface="+mn-ea"/>
                <a:cs typeface="+mn-cs"/>
              </a:defRPr>
            </a:lvl2pPr>
            <a:lvl3pPr>
              <a:defRPr lang="en-US" sz="2000" kern="1200" dirty="0" smtClean="0">
                <a:solidFill>
                  <a:srgbClr val="FFFFFF"/>
                </a:solidFill>
                <a:latin typeface="Futura Bk" pitchFamily="34" charset="0"/>
                <a:ea typeface="+mn-ea"/>
                <a:cs typeface="+mn-cs"/>
              </a:defRPr>
            </a:lvl3pPr>
            <a:lvl4pPr>
              <a:defRPr lang="en-US" sz="2000" kern="1200" dirty="0" smtClean="0">
                <a:solidFill>
                  <a:srgbClr val="FFFFFF"/>
                </a:solidFill>
                <a:latin typeface="Futura Bk" pitchFamily="34" charset="0"/>
                <a:ea typeface="+mn-ea"/>
                <a:cs typeface="+mn-cs"/>
              </a:defRPr>
            </a:lvl4pPr>
            <a:lvl5pPr>
              <a:defRPr lang="en-US" sz="2000" kern="1200" dirty="0" smtClean="0">
                <a:solidFill>
                  <a:srgbClr val="FFFFFF"/>
                </a:solidFill>
                <a:latin typeface="Futura Bk" pitchFamily="34" charset="0"/>
                <a:ea typeface="+mn-ea"/>
                <a:cs typeface="+mn-cs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Content Placeholder 12"/>
          <p:cNvSpPr>
            <a:spLocks noGrp="1"/>
          </p:cNvSpPr>
          <p:nvPr>
            <p:ph sz="quarter" idx="18"/>
          </p:nvPr>
        </p:nvSpPr>
        <p:spPr>
          <a:xfrm>
            <a:off x="365760" y="1595756"/>
            <a:ext cx="8321040" cy="4511040"/>
          </a:xfrm>
        </p:spPr>
        <p:txBody>
          <a:bodyPr/>
          <a:lstStyle>
            <a:lvl1pPr>
              <a:buSzPct val="80000"/>
              <a:buFont typeface="Arial" pitchFamily="34" charset="0"/>
              <a:buChar char="•"/>
              <a:defRPr sz="1800"/>
            </a:lvl1pPr>
            <a:lvl2pPr>
              <a:buSzPct val="80000"/>
              <a:buFont typeface="Futura Bk" pitchFamily="34" charset="0"/>
              <a:buChar char="–"/>
              <a:defRPr sz="1400"/>
            </a:lvl2pPr>
            <a:lvl3pPr>
              <a:buSzPct val="80000"/>
              <a:buFont typeface="Arial" pitchFamily="34" charset="0"/>
              <a:buChar char="•"/>
              <a:defRPr sz="1000"/>
            </a:lvl3pPr>
            <a:lvl4pPr>
              <a:buSzPct val="80000"/>
              <a:buFont typeface="Futura Bk" pitchFamily="34" charset="0"/>
              <a:buChar char="–"/>
              <a:defRPr sz="1000"/>
            </a:lvl4pPr>
            <a:lvl5pPr>
              <a:buSzPct val="80000"/>
              <a:buFont typeface="Arial" pitchFamily="34" charset="0"/>
              <a:buChar char="•"/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18" name="Title 8"/>
          <p:cNvSpPr>
            <a:spLocks noGrp="1"/>
          </p:cNvSpPr>
          <p:nvPr>
            <p:ph type="title"/>
          </p:nvPr>
        </p:nvSpPr>
        <p:spPr>
          <a:xfrm>
            <a:off x="339725" y="406280"/>
            <a:ext cx="8375650" cy="62645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ts val="33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800" baseline="0">
                <a:solidFill>
                  <a:schemeClr val="bg1"/>
                </a:solidFill>
                <a:latin typeface="Futura Bk" pitchFamily="34" charset="0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5" name="Footer Placeholder 12"/>
          <p:cNvSpPr>
            <a:spLocks noGrp="1"/>
          </p:cNvSpPr>
          <p:nvPr>
            <p:ph type="ftr" sz="quarter" idx="19"/>
          </p:nvPr>
        </p:nvSpPr>
        <p:spPr>
          <a:xfrm>
            <a:off x="546101" y="6502401"/>
            <a:ext cx="3292475" cy="201084"/>
          </a:xfrm>
          <a:prstGeom prst="rect">
            <a:avLst/>
          </a:prstGeom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7F7F7F"/>
                </a:solidFill>
                <a:latin typeface="Futura Bk" pitchFamily="34" charset="0"/>
                <a:ea typeface="宋体" pitchFamily="2" charset="-122"/>
              </a:defRPr>
            </a:lvl1pPr>
          </a:lstStyle>
          <a:p>
            <a:pPr>
              <a:defRPr/>
            </a:pPr>
            <a:r>
              <a:rPr altLang="zh-CN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49634693"/>
      </p:ext>
    </p:extLst>
  </p:cSld>
  <p:clrMapOvr>
    <a:masterClrMapping/>
  </p:clrMapOvr>
  <p:transition>
    <p:wipe dir="r"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EW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6884021"/>
              </p:ext>
            </p:extLst>
          </p:nvPr>
        </p:nvGraphicFramePr>
        <p:xfrm>
          <a:off x="0" y="0"/>
          <a:ext cx="158750" cy="21166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1257" name="think-cell Slide" r:id="rId5" imgW="360" imgH="360" progId="">
                  <p:embed/>
                </p:oleObj>
              </mc:Choice>
              <mc:Fallback>
                <p:oleObj name="think-cell Slide" r:id="rId5" imgW="360" imgH="360" progId="">
                  <p:embed/>
                  <p:pic>
                    <p:nvPicPr>
                      <p:cNvPr id="0" name="Picture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0"/>
                        <a:ext cx="158750" cy="21166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/>
          <p:cNvSpPr>
            <a:spLocks noGrp="1"/>
          </p:cNvSpPr>
          <p:nvPr>
            <p:ph type="title" hasCustomPrompt="1"/>
            <p:custDataLst>
              <p:tags r:id="rId3"/>
            </p:custDataLst>
          </p:nvPr>
        </p:nvSpPr>
        <p:spPr bwMode="black">
          <a:xfrm>
            <a:off x="331470" y="313419"/>
            <a:ext cx="8117206" cy="574516"/>
          </a:xfrm>
        </p:spPr>
        <p:txBody>
          <a:bodyPr wrap="square">
            <a:noAutofit/>
          </a:bodyPr>
          <a:lstStyle>
            <a:lvl1pPr>
              <a:defRPr b="1" i="0">
                <a:solidFill>
                  <a:srgbClr val="000000"/>
                </a:solidFill>
                <a:latin typeface="HP Simplified" pitchFamily="34" charset="0"/>
                <a:cs typeface="HP Simplified" pitchFamily="34" charset="0"/>
              </a:defRPr>
            </a:lvl1pPr>
          </a:lstStyle>
          <a:p>
            <a:r>
              <a:rPr lang="en-US" noProof="0" dirty="0" smtClean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508572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3" descr="汇报提纲封面.png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0" descr="H3C_彩色"/>
          <p:cNvPicPr>
            <a:picLocks noChangeAspect="1" noChangeArrowheads="1"/>
          </p:cNvPicPr>
          <p:nvPr/>
        </p:nvPicPr>
        <p:blipFill>
          <a:blip r:embed="rId3" cstate="print"/>
          <a:srcRect l="-5000" t="-19835" r="-10001" b="-19008"/>
          <a:stretch>
            <a:fillRect/>
          </a:stretch>
        </p:blipFill>
        <p:spPr bwMode="auto">
          <a:xfrm>
            <a:off x="7391400" y="304800"/>
            <a:ext cx="15017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zh-CN" altLang="en-US" noProof="0" smtClean="0"/>
              <a:t>单击图标添加图片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304800"/>
            <a:ext cx="2057400" cy="5592763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304800"/>
            <a:ext cx="6019800" cy="5592763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3" descr="汇报提纲封面.png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0" descr="H3C_彩色"/>
          <p:cNvPicPr>
            <a:picLocks noChangeAspect="1" noChangeArrowheads="1"/>
          </p:cNvPicPr>
          <p:nvPr/>
        </p:nvPicPr>
        <p:blipFill>
          <a:blip r:embed="rId3" cstate="print"/>
          <a:srcRect l="-5000" t="-19835" r="-10001" b="-19008"/>
          <a:stretch>
            <a:fillRect/>
          </a:stretch>
        </p:blipFill>
        <p:spPr bwMode="auto">
          <a:xfrm>
            <a:off x="7391400" y="304800"/>
            <a:ext cx="15017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3716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zh-CN" altLang="en-US" noProof="0" smtClean="0"/>
              <a:t>单击图标添加图片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304800"/>
            <a:ext cx="2057400" cy="5592763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304800"/>
            <a:ext cx="6019800" cy="5592763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image" Target="../media/image1.emf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24.xml"/><Relationship Id="rId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image" Target="../media/image4.jpeg"/><Relationship Id="rId5" Type="http://schemas.openxmlformats.org/officeDocument/2006/relationships/slideLayout" Target="../slideLayouts/slideLayout26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.xml"/><Relationship Id="rId3" Type="http://schemas.openxmlformats.org/officeDocument/2006/relationships/slideLayout" Target="../slideLayouts/slideLayout33.xml"/><Relationship Id="rId7" Type="http://schemas.openxmlformats.org/officeDocument/2006/relationships/slideLayout" Target="../slideLayouts/slideLayout37.xml"/><Relationship Id="rId2" Type="http://schemas.openxmlformats.org/officeDocument/2006/relationships/slideLayout" Target="../slideLayouts/slideLayout32.xml"/><Relationship Id="rId1" Type="http://schemas.openxmlformats.org/officeDocument/2006/relationships/slideLayout" Target="../slideLayouts/slideLayout31.xml"/><Relationship Id="rId6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5.xml"/><Relationship Id="rId10" Type="http://schemas.openxmlformats.org/officeDocument/2006/relationships/image" Target="../media/image4.jpeg"/><Relationship Id="rId4" Type="http://schemas.openxmlformats.org/officeDocument/2006/relationships/slideLayout" Target="../slideLayouts/slideLayout34.xml"/><Relationship Id="rId9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3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5.xml"/><Relationship Id="rId12" Type="http://schemas.openxmlformats.org/officeDocument/2006/relationships/image" Target="../media/image8.png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image" Target="../media/image7.png"/><Relationship Id="rId5" Type="http://schemas.openxmlformats.org/officeDocument/2006/relationships/slideLayout" Target="../slideLayouts/slideLayout43.xml"/><Relationship Id="rId10" Type="http://schemas.openxmlformats.org/officeDocument/2006/relationships/image" Target="../media/image6.jpeg"/><Relationship Id="rId4" Type="http://schemas.openxmlformats.org/officeDocument/2006/relationships/slideLayout" Target="../slideLayouts/slideLayout42.xml"/><Relationship Id="rId9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13" Type="http://schemas.openxmlformats.org/officeDocument/2006/relationships/slideLayout" Target="../slideLayouts/slideLayout59.xml"/><Relationship Id="rId18" Type="http://schemas.openxmlformats.org/officeDocument/2006/relationships/image" Target="../media/image7.png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slideLayout" Target="../slideLayouts/slideLayout58.xml"/><Relationship Id="rId17" Type="http://schemas.openxmlformats.org/officeDocument/2006/relationships/image" Target="../media/image9.jpeg"/><Relationship Id="rId2" Type="http://schemas.openxmlformats.org/officeDocument/2006/relationships/slideLayout" Target="../slideLayouts/slideLayout48.xml"/><Relationship Id="rId16" Type="http://schemas.openxmlformats.org/officeDocument/2006/relationships/theme" Target="../theme/theme6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5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56.xml"/><Relationship Id="rId19" Type="http://schemas.openxmlformats.org/officeDocument/2006/relationships/image" Target="../media/image8.png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Relationship Id="rId14" Type="http://schemas.openxmlformats.org/officeDocument/2006/relationships/slideLayout" Target="../slideLayouts/slideLayout60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9.xml"/><Relationship Id="rId13" Type="http://schemas.openxmlformats.org/officeDocument/2006/relationships/image" Target="../media/image6.jpeg"/><Relationship Id="rId3" Type="http://schemas.openxmlformats.org/officeDocument/2006/relationships/slideLayout" Target="../slideLayouts/slideLayout64.xml"/><Relationship Id="rId7" Type="http://schemas.openxmlformats.org/officeDocument/2006/relationships/slideLayout" Target="../slideLayouts/slideLayout68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63.xml"/><Relationship Id="rId1" Type="http://schemas.openxmlformats.org/officeDocument/2006/relationships/slideLayout" Target="../slideLayouts/slideLayout62.xml"/><Relationship Id="rId6" Type="http://schemas.openxmlformats.org/officeDocument/2006/relationships/slideLayout" Target="../slideLayouts/slideLayout67.xml"/><Relationship Id="rId11" Type="http://schemas.openxmlformats.org/officeDocument/2006/relationships/slideLayout" Target="../slideLayouts/slideLayout72.xml"/><Relationship Id="rId5" Type="http://schemas.openxmlformats.org/officeDocument/2006/relationships/slideLayout" Target="../slideLayouts/slideLayout66.xml"/><Relationship Id="rId15" Type="http://schemas.openxmlformats.org/officeDocument/2006/relationships/image" Target="../media/image8.png"/><Relationship Id="rId10" Type="http://schemas.openxmlformats.org/officeDocument/2006/relationships/slideLayout" Target="../slideLayouts/slideLayout71.xml"/><Relationship Id="rId4" Type="http://schemas.openxmlformats.org/officeDocument/2006/relationships/slideLayout" Target="../slideLayouts/slideLayout65.xml"/><Relationship Id="rId9" Type="http://schemas.openxmlformats.org/officeDocument/2006/relationships/slideLayout" Target="../slideLayouts/slideLayout70.xml"/><Relationship Id="rId14" Type="http://schemas.openxmlformats.org/officeDocument/2006/relationships/image" Target="../media/image7.png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3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9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5" Type="http://schemas.openxmlformats.org/officeDocument/2006/relationships/slideLayout" Target="../slideLayouts/slideLayout77.xml"/><Relationship Id="rId10" Type="http://schemas.openxmlformats.org/officeDocument/2006/relationships/image" Target="../media/image4.jpeg"/><Relationship Id="rId4" Type="http://schemas.openxmlformats.org/officeDocument/2006/relationships/slideLayout" Target="../slideLayouts/slideLayout76.xml"/><Relationship Id="rId9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8.xml"/><Relationship Id="rId3" Type="http://schemas.openxmlformats.org/officeDocument/2006/relationships/slideLayout" Target="../slideLayouts/slideLayout83.xml"/><Relationship Id="rId7" Type="http://schemas.openxmlformats.org/officeDocument/2006/relationships/slideLayout" Target="../slideLayouts/slideLayout87.xml"/><Relationship Id="rId2" Type="http://schemas.openxmlformats.org/officeDocument/2006/relationships/slideLayout" Target="../slideLayouts/slideLayout82.xml"/><Relationship Id="rId1" Type="http://schemas.openxmlformats.org/officeDocument/2006/relationships/slideLayout" Target="../slideLayouts/slideLayout81.xml"/><Relationship Id="rId6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5.xml"/><Relationship Id="rId10" Type="http://schemas.openxmlformats.org/officeDocument/2006/relationships/image" Target="../media/image4.jpeg"/><Relationship Id="rId4" Type="http://schemas.openxmlformats.org/officeDocument/2006/relationships/slideLayout" Target="../slideLayouts/slideLayout84.xml"/><Relationship Id="rId9" Type="http://schemas.openxmlformats.org/officeDocument/2006/relationships/theme" Target="../theme/theme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theme" Target="../theme/theme10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5" Type="http://schemas.openxmlformats.org/officeDocument/2006/relationships/slideLayout" Target="../slideLayouts/slideLayout93.xml"/><Relationship Id="rId4" Type="http://schemas.openxmlformats.org/officeDocument/2006/relationships/slideLayout" Target="../slideLayouts/slideLayout92.xml"/><Relationship Id="rId9" Type="http://schemas.openxmlformats.org/officeDocument/2006/relationships/image" Target="../media/image4.jpeg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3.xml"/><Relationship Id="rId13" Type="http://schemas.openxmlformats.org/officeDocument/2006/relationships/image" Target="../media/image6.jpeg"/><Relationship Id="rId3" Type="http://schemas.openxmlformats.org/officeDocument/2006/relationships/slideLayout" Target="../slideLayouts/slideLayout98.xml"/><Relationship Id="rId7" Type="http://schemas.openxmlformats.org/officeDocument/2006/relationships/slideLayout" Target="../slideLayouts/slideLayout102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97.xml"/><Relationship Id="rId1" Type="http://schemas.openxmlformats.org/officeDocument/2006/relationships/slideLayout" Target="../slideLayouts/slideLayout96.xml"/><Relationship Id="rId6" Type="http://schemas.openxmlformats.org/officeDocument/2006/relationships/slideLayout" Target="../slideLayouts/slideLayout101.xml"/><Relationship Id="rId11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100.xml"/><Relationship Id="rId15" Type="http://schemas.openxmlformats.org/officeDocument/2006/relationships/image" Target="../media/image8.png"/><Relationship Id="rId10" Type="http://schemas.openxmlformats.org/officeDocument/2006/relationships/slideLayout" Target="../slideLayouts/slideLayout105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14" Type="http://schemas.openxmlformats.org/officeDocument/2006/relationships/image" Target="../media/image7.png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4.xml"/><Relationship Id="rId13" Type="http://schemas.openxmlformats.org/officeDocument/2006/relationships/image" Target="../media/image3.emf"/><Relationship Id="rId3" Type="http://schemas.openxmlformats.org/officeDocument/2006/relationships/slideLayout" Target="../slideLayouts/slideLayout109.xml"/><Relationship Id="rId7" Type="http://schemas.openxmlformats.org/officeDocument/2006/relationships/slideLayout" Target="../slideLayouts/slideLayout113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08.xml"/><Relationship Id="rId1" Type="http://schemas.openxmlformats.org/officeDocument/2006/relationships/slideLayout" Target="../slideLayouts/slideLayout107.xml"/><Relationship Id="rId6" Type="http://schemas.openxmlformats.org/officeDocument/2006/relationships/slideLayout" Target="../slideLayouts/slideLayout112.xml"/><Relationship Id="rId11" Type="http://schemas.openxmlformats.org/officeDocument/2006/relationships/slideLayout" Target="../slideLayouts/slideLayout117.xml"/><Relationship Id="rId5" Type="http://schemas.openxmlformats.org/officeDocument/2006/relationships/slideLayout" Target="../slideLayouts/slideLayout111.xml"/><Relationship Id="rId10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110.xml"/><Relationship Id="rId9" Type="http://schemas.openxmlformats.org/officeDocument/2006/relationships/slideLayout" Target="../slideLayouts/slideLayout115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5.xml"/><Relationship Id="rId13" Type="http://schemas.openxmlformats.org/officeDocument/2006/relationships/slideLayout" Target="../slideLayouts/slideLayout130.xml"/><Relationship Id="rId18" Type="http://schemas.openxmlformats.org/officeDocument/2006/relationships/slideLayout" Target="../slideLayouts/slideLayout135.xml"/><Relationship Id="rId3" Type="http://schemas.openxmlformats.org/officeDocument/2006/relationships/slideLayout" Target="../slideLayouts/slideLayout120.xml"/><Relationship Id="rId21" Type="http://schemas.openxmlformats.org/officeDocument/2006/relationships/slideLayout" Target="../slideLayouts/slideLayout138.xml"/><Relationship Id="rId7" Type="http://schemas.openxmlformats.org/officeDocument/2006/relationships/slideLayout" Target="../slideLayouts/slideLayout124.xml"/><Relationship Id="rId12" Type="http://schemas.openxmlformats.org/officeDocument/2006/relationships/slideLayout" Target="../slideLayouts/slideLayout129.xml"/><Relationship Id="rId17" Type="http://schemas.openxmlformats.org/officeDocument/2006/relationships/slideLayout" Target="../slideLayouts/slideLayout134.xml"/><Relationship Id="rId25" Type="http://schemas.openxmlformats.org/officeDocument/2006/relationships/image" Target="../media/image1.emf"/><Relationship Id="rId2" Type="http://schemas.openxmlformats.org/officeDocument/2006/relationships/slideLayout" Target="../slideLayouts/slideLayout119.xml"/><Relationship Id="rId16" Type="http://schemas.openxmlformats.org/officeDocument/2006/relationships/slideLayout" Target="../slideLayouts/slideLayout133.xml"/><Relationship Id="rId20" Type="http://schemas.openxmlformats.org/officeDocument/2006/relationships/slideLayout" Target="../slideLayouts/slideLayout137.xml"/><Relationship Id="rId1" Type="http://schemas.openxmlformats.org/officeDocument/2006/relationships/slideLayout" Target="../slideLayouts/slideLayout118.xml"/><Relationship Id="rId6" Type="http://schemas.openxmlformats.org/officeDocument/2006/relationships/slideLayout" Target="../slideLayouts/slideLayout123.xml"/><Relationship Id="rId11" Type="http://schemas.openxmlformats.org/officeDocument/2006/relationships/slideLayout" Target="../slideLayouts/slideLayout128.xml"/><Relationship Id="rId24" Type="http://schemas.openxmlformats.org/officeDocument/2006/relationships/theme" Target="../theme/theme13.xml"/><Relationship Id="rId5" Type="http://schemas.openxmlformats.org/officeDocument/2006/relationships/slideLayout" Target="../slideLayouts/slideLayout122.xml"/><Relationship Id="rId15" Type="http://schemas.openxmlformats.org/officeDocument/2006/relationships/slideLayout" Target="../slideLayouts/slideLayout132.xml"/><Relationship Id="rId23" Type="http://schemas.openxmlformats.org/officeDocument/2006/relationships/slideLayout" Target="../slideLayouts/slideLayout140.xml"/><Relationship Id="rId10" Type="http://schemas.openxmlformats.org/officeDocument/2006/relationships/slideLayout" Target="../slideLayouts/slideLayout127.xml"/><Relationship Id="rId19" Type="http://schemas.openxmlformats.org/officeDocument/2006/relationships/slideLayout" Target="../slideLayouts/slideLayout136.xml"/><Relationship Id="rId4" Type="http://schemas.openxmlformats.org/officeDocument/2006/relationships/slideLayout" Target="../slideLayouts/slideLayout121.xml"/><Relationship Id="rId9" Type="http://schemas.openxmlformats.org/officeDocument/2006/relationships/slideLayout" Target="../slideLayouts/slideLayout126.xml"/><Relationship Id="rId14" Type="http://schemas.openxmlformats.org/officeDocument/2006/relationships/slideLayout" Target="../slideLayouts/slideLayout131.xml"/><Relationship Id="rId22" Type="http://schemas.openxmlformats.org/officeDocument/2006/relationships/slideLayout" Target="../slideLayouts/slideLayout139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8.xml"/><Relationship Id="rId13" Type="http://schemas.openxmlformats.org/officeDocument/2006/relationships/image" Target="../media/image13.png"/><Relationship Id="rId3" Type="http://schemas.openxmlformats.org/officeDocument/2006/relationships/slideLayout" Target="../slideLayouts/slideLayout143.xml"/><Relationship Id="rId7" Type="http://schemas.openxmlformats.org/officeDocument/2006/relationships/slideLayout" Target="../slideLayouts/slideLayout147.xml"/><Relationship Id="rId12" Type="http://schemas.openxmlformats.org/officeDocument/2006/relationships/theme" Target="../theme/theme14.xml"/><Relationship Id="rId2" Type="http://schemas.openxmlformats.org/officeDocument/2006/relationships/slideLayout" Target="../slideLayouts/slideLayout142.xml"/><Relationship Id="rId1" Type="http://schemas.openxmlformats.org/officeDocument/2006/relationships/slideLayout" Target="../slideLayouts/slideLayout141.xml"/><Relationship Id="rId6" Type="http://schemas.openxmlformats.org/officeDocument/2006/relationships/slideLayout" Target="../slideLayouts/slideLayout146.xml"/><Relationship Id="rId11" Type="http://schemas.openxmlformats.org/officeDocument/2006/relationships/slideLayout" Target="../slideLayouts/slideLayout151.xml"/><Relationship Id="rId5" Type="http://schemas.openxmlformats.org/officeDocument/2006/relationships/slideLayout" Target="../slideLayouts/slideLayout145.xml"/><Relationship Id="rId10" Type="http://schemas.openxmlformats.org/officeDocument/2006/relationships/slideLayout" Target="../slideLayouts/slideLayout150.xml"/><Relationship Id="rId4" Type="http://schemas.openxmlformats.org/officeDocument/2006/relationships/slideLayout" Target="../slideLayouts/slideLayout144.xml"/><Relationship Id="rId9" Type="http://schemas.openxmlformats.org/officeDocument/2006/relationships/slideLayout" Target="../slideLayouts/slideLayout149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9.xml"/><Relationship Id="rId13" Type="http://schemas.openxmlformats.org/officeDocument/2006/relationships/image" Target="../media/image1.emf"/><Relationship Id="rId3" Type="http://schemas.openxmlformats.org/officeDocument/2006/relationships/slideLayout" Target="../slideLayouts/slideLayout154.xml"/><Relationship Id="rId7" Type="http://schemas.openxmlformats.org/officeDocument/2006/relationships/slideLayout" Target="../slideLayouts/slideLayout158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153.xml"/><Relationship Id="rId1" Type="http://schemas.openxmlformats.org/officeDocument/2006/relationships/slideLayout" Target="../slideLayouts/slideLayout152.xml"/><Relationship Id="rId6" Type="http://schemas.openxmlformats.org/officeDocument/2006/relationships/slideLayout" Target="../slideLayouts/slideLayout157.xml"/><Relationship Id="rId11" Type="http://schemas.openxmlformats.org/officeDocument/2006/relationships/slideLayout" Target="../slideLayouts/slideLayout162.xml"/><Relationship Id="rId5" Type="http://schemas.openxmlformats.org/officeDocument/2006/relationships/slideLayout" Target="../slideLayouts/slideLayout156.xml"/><Relationship Id="rId10" Type="http://schemas.openxmlformats.org/officeDocument/2006/relationships/slideLayout" Target="../slideLayouts/slideLayout161.xml"/><Relationship Id="rId4" Type="http://schemas.openxmlformats.org/officeDocument/2006/relationships/slideLayout" Target="../slideLayouts/slideLayout155.xml"/><Relationship Id="rId9" Type="http://schemas.openxmlformats.org/officeDocument/2006/relationships/slideLayout" Target="../slideLayouts/slideLayout160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0.xml"/><Relationship Id="rId13" Type="http://schemas.openxmlformats.org/officeDocument/2006/relationships/image" Target="../media/image1.emf"/><Relationship Id="rId3" Type="http://schemas.openxmlformats.org/officeDocument/2006/relationships/slideLayout" Target="../slideLayouts/slideLayout165.xml"/><Relationship Id="rId7" Type="http://schemas.openxmlformats.org/officeDocument/2006/relationships/slideLayout" Target="../slideLayouts/slideLayout169.xml"/><Relationship Id="rId12" Type="http://schemas.openxmlformats.org/officeDocument/2006/relationships/theme" Target="../theme/theme16.xml"/><Relationship Id="rId2" Type="http://schemas.openxmlformats.org/officeDocument/2006/relationships/slideLayout" Target="../slideLayouts/slideLayout164.xml"/><Relationship Id="rId1" Type="http://schemas.openxmlformats.org/officeDocument/2006/relationships/slideLayout" Target="../slideLayouts/slideLayout163.xml"/><Relationship Id="rId6" Type="http://schemas.openxmlformats.org/officeDocument/2006/relationships/slideLayout" Target="../slideLayouts/slideLayout168.xml"/><Relationship Id="rId11" Type="http://schemas.openxmlformats.org/officeDocument/2006/relationships/slideLayout" Target="../slideLayouts/slideLayout173.xml"/><Relationship Id="rId5" Type="http://schemas.openxmlformats.org/officeDocument/2006/relationships/slideLayout" Target="../slideLayouts/slideLayout167.xml"/><Relationship Id="rId10" Type="http://schemas.openxmlformats.org/officeDocument/2006/relationships/slideLayout" Target="../slideLayouts/slideLayout172.xml"/><Relationship Id="rId4" Type="http://schemas.openxmlformats.org/officeDocument/2006/relationships/slideLayout" Target="../slideLayouts/slideLayout166.xml"/><Relationship Id="rId9" Type="http://schemas.openxmlformats.org/officeDocument/2006/relationships/slideLayout" Target="../slideLayouts/slideLayout17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/>
          <p:cNvSpPr/>
          <p:nvPr userDrawn="1"/>
        </p:nvSpPr>
        <p:spPr bwMode="auto">
          <a:xfrm>
            <a:off x="0" y="6572272"/>
            <a:ext cx="9144000" cy="288000"/>
          </a:xfrm>
          <a:prstGeom prst="rect">
            <a:avLst/>
          </a:prstGeom>
          <a:solidFill>
            <a:srgbClr val="C00000"/>
          </a:solidFill>
          <a:ln w="25400" algn="ctr">
            <a:noFill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wrap="square"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1026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3716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48132" name="Text Box 4"/>
          <p:cNvSpPr txBox="1">
            <a:spLocks noChangeArrowheads="1"/>
          </p:cNvSpPr>
          <p:nvPr/>
        </p:nvSpPr>
        <p:spPr bwMode="auto">
          <a:xfrm>
            <a:off x="123482" y="6581025"/>
            <a:ext cx="1448122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altLang="zh-CN" sz="1200" dirty="0">
                <a:solidFill>
                  <a:schemeClr val="bg1"/>
                </a:solidFill>
                <a:latin typeface="Arial" pitchFamily="34" charset="0"/>
                <a:ea typeface="宋体" pitchFamily="2" charset="-122"/>
                <a:cs typeface="Arial" pitchFamily="34" charset="0"/>
              </a:rPr>
              <a:t>www.h3c.com.cn</a:t>
            </a:r>
          </a:p>
        </p:txBody>
      </p:sp>
      <p:sp>
        <p:nvSpPr>
          <p:cNvPr id="48133" name="Text Box 5"/>
          <p:cNvSpPr txBox="1">
            <a:spLocks noChangeArrowheads="1"/>
          </p:cNvSpPr>
          <p:nvPr/>
        </p:nvSpPr>
        <p:spPr bwMode="auto">
          <a:xfrm>
            <a:off x="8572528" y="6581775"/>
            <a:ext cx="5334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  <a:defRPr/>
            </a:pPr>
            <a:fld id="{86FF0DB8-E1DC-4508-9893-913F234EEA9E}" type="slidenum">
              <a:rPr lang="en-US" altLang="zh-CN" sz="1200">
                <a:solidFill>
                  <a:schemeClr val="bg1"/>
                </a:solidFill>
                <a:latin typeface="Arial Unicode MS" pitchFamily="34" charset="-122"/>
                <a:ea typeface="Arial Unicode MS" pitchFamily="34" charset="-122"/>
                <a:cs typeface="Arial Unicode MS" pitchFamily="34" charset="-122"/>
              </a:rPr>
              <a:pPr algn="r">
                <a:spcBef>
                  <a:spcPct val="50000"/>
                </a:spcBef>
                <a:defRPr/>
              </a:pPr>
              <a:t>‹#›</a:t>
            </a:fld>
            <a:endParaRPr lang="en-US" altLang="zh-CN" sz="1200" dirty="0">
              <a:solidFill>
                <a:schemeClr val="bg1"/>
              </a:solidFill>
              <a:latin typeface="Arial Unicode MS" pitchFamily="34" charset="-122"/>
              <a:ea typeface="Arial Unicode MS" pitchFamily="34" charset="-122"/>
              <a:cs typeface="Arial Unicode MS" pitchFamily="34" charset="-122"/>
            </a:endParaRPr>
          </a:p>
        </p:txBody>
      </p:sp>
      <p:sp>
        <p:nvSpPr>
          <p:cNvPr id="1029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30480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</a:p>
        </p:txBody>
      </p:sp>
      <p:pic>
        <p:nvPicPr>
          <p:cNvPr id="1032" name="Picture 27" descr="H3C_彩色"/>
          <p:cNvPicPr>
            <a:picLocks noChangeAspect="1" noChangeArrowheads="1"/>
          </p:cNvPicPr>
          <p:nvPr/>
        </p:nvPicPr>
        <p:blipFill>
          <a:blip r:embed="rId22" cstate="print"/>
          <a:srcRect l="-7143" t="-28403" r="-7143" b="-42012"/>
          <a:stretch>
            <a:fillRect/>
          </a:stretch>
        </p:blipFill>
        <p:spPr bwMode="auto">
          <a:xfrm>
            <a:off x="7696200" y="234950"/>
            <a:ext cx="12192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721" r:id="rId8"/>
    <p:sldLayoutId id="2147483722" r:id="rId9"/>
    <p:sldLayoutId id="2147483723" r:id="rId10"/>
    <p:sldLayoutId id="2147483754" r:id="rId11"/>
    <p:sldLayoutId id="2147483983" r:id="rId12"/>
    <p:sldLayoutId id="2147483940" r:id="rId13"/>
    <p:sldLayoutId id="2147483941" r:id="rId14"/>
    <p:sldLayoutId id="2147483942" r:id="rId15"/>
    <p:sldLayoutId id="2147483943" r:id="rId16"/>
    <p:sldLayoutId id="2147483944" r:id="rId17"/>
    <p:sldLayoutId id="2147483945" r:id="rId18"/>
    <p:sldLayoutId id="2147483946" r:id="rId19"/>
    <p:sldLayoutId id="2147483947" r:id="rId20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微软雅黑" pitchFamily="34" charset="-122"/>
          <a:ea typeface="微软雅黑" pitchFamily="34" charset="-122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9pPr>
    </p:titleStyle>
    <p:bodyStyle>
      <a:lvl1pPr marL="342900" indent="-342900" algn="l" rtl="0" eaLnBrk="1" fontAlgn="base" hangingPunct="1">
        <a:lnSpc>
          <a:spcPct val="150000"/>
        </a:lnSpc>
        <a:spcBef>
          <a:spcPct val="0"/>
        </a:spcBef>
        <a:spcAft>
          <a:spcPct val="0"/>
        </a:spcAft>
        <a:defRPr sz="2000" b="1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1pPr>
      <a:lvl2pPr marL="742950" indent="-285750" algn="l" rtl="0" eaLnBrk="1" fontAlgn="base" hangingPunct="1">
        <a:lnSpc>
          <a:spcPct val="120000"/>
        </a:lnSpc>
        <a:spcBef>
          <a:spcPct val="50000"/>
        </a:spcBef>
        <a:spcAft>
          <a:spcPct val="0"/>
        </a:spcAft>
        <a:defRPr>
          <a:solidFill>
            <a:schemeClr val="tx1"/>
          </a:solidFill>
          <a:latin typeface="微软雅黑" pitchFamily="34" charset="-122"/>
          <a:ea typeface="微软雅黑" pitchFamily="34" charset="-122"/>
        </a:defRPr>
      </a:lvl2pPr>
      <a:lvl3pPr marL="1143000" indent="-228600" algn="l" rtl="0" eaLnBrk="1" fontAlgn="base" hangingPunct="1">
        <a:lnSpc>
          <a:spcPct val="120000"/>
        </a:lnSpc>
        <a:spcBef>
          <a:spcPct val="50000"/>
        </a:spcBef>
        <a:spcAft>
          <a:spcPct val="0"/>
        </a:spcAft>
        <a:defRPr sz="1600">
          <a:solidFill>
            <a:schemeClr val="tx1"/>
          </a:solidFill>
          <a:latin typeface="微软雅黑" pitchFamily="34" charset="-122"/>
          <a:ea typeface="微软雅黑" pitchFamily="34" charset="-122"/>
        </a:defRPr>
      </a:lvl3pPr>
      <a:lvl4pPr marL="1600200" indent="-228600" algn="l" rtl="0" eaLnBrk="1" fontAlgn="base" hangingPunct="1">
        <a:lnSpc>
          <a:spcPct val="120000"/>
        </a:lnSpc>
        <a:spcBef>
          <a:spcPct val="50000"/>
        </a:spcBef>
        <a:spcAft>
          <a:spcPct val="0"/>
        </a:spcAft>
        <a:defRPr sz="1400">
          <a:solidFill>
            <a:schemeClr val="tx1"/>
          </a:solidFill>
          <a:latin typeface="微软雅黑" pitchFamily="34" charset="-122"/>
          <a:ea typeface="微软雅黑" pitchFamily="34" charset="-122"/>
        </a:defRPr>
      </a:lvl4pPr>
      <a:lvl5pPr marL="20574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微软雅黑" pitchFamily="34" charset="-122"/>
          <a:ea typeface="微软雅黑" pitchFamily="34" charset="-122"/>
        </a:defRPr>
      </a:lvl5pPr>
      <a:lvl6pPr marL="25146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6pPr>
      <a:lvl7pPr marL="29718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7pPr>
      <a:lvl8pPr marL="34290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8pPr>
      <a:lvl9pPr marL="38862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6"/>
          <p:cNvSpPr txBox="1">
            <a:spLocks noChangeArrowheads="1"/>
          </p:cNvSpPr>
          <p:nvPr/>
        </p:nvSpPr>
        <p:spPr bwMode="auto">
          <a:xfrm>
            <a:off x="2895600" y="3381375"/>
            <a:ext cx="3352800" cy="8858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lnSpc>
                <a:spcPct val="130000"/>
              </a:lnSpc>
              <a:defRPr/>
            </a:pPr>
            <a:r>
              <a:rPr lang="zh-CN" altLang="en-US" sz="2000">
                <a:ea typeface="华文细黑" pitchFamily="2" charset="-122"/>
              </a:rPr>
              <a:t>杭州华三通信技术有限公司</a:t>
            </a:r>
          </a:p>
          <a:p>
            <a:pPr algn="ctr">
              <a:lnSpc>
                <a:spcPct val="130000"/>
              </a:lnSpc>
              <a:defRPr/>
            </a:pPr>
            <a:r>
              <a:rPr lang="en-US" altLang="zh-CN" sz="2000">
                <a:ea typeface="华文细黑" pitchFamily="2" charset="-122"/>
              </a:rPr>
              <a:t>www.h3c.com.cn</a:t>
            </a:r>
          </a:p>
        </p:txBody>
      </p:sp>
      <p:pic>
        <p:nvPicPr>
          <p:cNvPr id="3075" name="图片 3" descr="logo.emf"/>
          <p:cNvPicPr>
            <a:picLocks noChangeAspect="1"/>
          </p:cNvPicPr>
          <p:nvPr/>
        </p:nvPicPr>
        <p:blipFill>
          <a:blip r:embed="rId3" cstate="print"/>
          <a:srcRect b="28194"/>
          <a:stretch>
            <a:fillRect/>
          </a:stretch>
        </p:blipFill>
        <p:spPr bwMode="auto">
          <a:xfrm>
            <a:off x="2933700" y="2162175"/>
            <a:ext cx="3276600" cy="990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97" r:id="rId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SimSun" pitchFamily="2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SimSun" pitchFamily="2" charset="-122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SimSun" pitchFamily="2" charset="-122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SimSun" pitchFamily="2" charset="-122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SimSun" pitchFamily="2" charset="-122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SimSun" pitchFamily="2" charset="-122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auto">
      <p:bgPr>
        <a:blipFill dpi="0" rotWithShape="0">
          <a:blip r:embed="rId11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57188" y="171450"/>
            <a:ext cx="8491537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en-US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52425" y="784225"/>
            <a:ext cx="8382000" cy="5006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en-US"/>
          </a:p>
          <a:p>
            <a:pPr lvl="1"/>
            <a:r>
              <a:rPr lang="zh-CN" altLang="en-US" smtClean="0"/>
              <a:t>第二级</a:t>
            </a:r>
            <a:endParaRPr lang="en-US"/>
          </a:p>
          <a:p>
            <a:pPr lvl="2"/>
            <a:r>
              <a:rPr lang="zh-CN" altLang="en-US" smtClean="0"/>
              <a:t>第三级</a:t>
            </a:r>
            <a:endParaRPr lang="en-US"/>
          </a:p>
          <a:p>
            <a:pPr lvl="3"/>
            <a:r>
              <a:rPr lang="zh-CN" altLang="en-US" smtClean="0"/>
              <a:t>第四级</a:t>
            </a:r>
            <a:endParaRPr lang="en-US"/>
          </a:p>
          <a:p>
            <a:pPr lvl="4"/>
            <a:r>
              <a:rPr lang="zh-CN" altLang="en-US" smtClean="0"/>
              <a:t>第五级</a:t>
            </a:r>
            <a:endParaRPr lang="en-US"/>
          </a:p>
        </p:txBody>
      </p:sp>
      <p:sp>
        <p:nvSpPr>
          <p:cNvPr id="70661" name="Line 5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2" name="Line 6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rgbClr val="003D79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5" name="Rectangle 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77825" y="5943600"/>
            <a:ext cx="83820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0" hangingPunct="0">
              <a:spcAft>
                <a:spcPct val="0"/>
              </a:spcAft>
              <a:defRPr sz="100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+mn-cs"/>
              </a:defRPr>
            </a:lvl1pPr>
          </a:lstStyle>
          <a:p>
            <a:pPr defTabSz="914400" fontAlgn="base">
              <a:spcBef>
                <a:spcPct val="0"/>
              </a:spcBef>
              <a:defRPr/>
            </a:pPr>
            <a:endParaRPr lang="en-US">
              <a:solidFill>
                <a:srgbClr val="333333"/>
              </a:solidFill>
            </a:endParaRPr>
          </a:p>
        </p:txBody>
      </p:sp>
      <p:sp>
        <p:nvSpPr>
          <p:cNvPr id="11" name="Rectangle 4"/>
          <p:cNvSpPr txBox="1">
            <a:spLocks noChangeArrowheads="1"/>
          </p:cNvSpPr>
          <p:nvPr/>
        </p:nvSpPr>
        <p:spPr bwMode="white">
          <a:xfrm>
            <a:off x="322263" y="6434138"/>
            <a:ext cx="4572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>
            <a:lvl1pPr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3DD5F47D-AB2C-2B4F-8EEE-014CE856D77D}" type="slidenum">
              <a:rPr lang="en-US" sz="1000">
                <a:solidFill>
                  <a:srgbClr val="FFFFFF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z="1000">
              <a:solidFill>
                <a:srgbClr val="FFFFFF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5" r:id="rId7"/>
    <p:sldLayoutId id="2147483696" r:id="rId8"/>
    <p:sldLayoutId id="2147483697" r:id="rId9"/>
  </p:sldLayoutIdLst>
  <p:transition>
    <p:fade/>
  </p:transition>
  <p:timing>
    <p:tnLst>
      <p:par>
        <p:cTn id="1" dur="indefinite" restart="never" nodeType="tmRoot"/>
      </p:par>
    </p:tnLst>
  </p:timing>
  <p:hf hdr="0" ft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+mj-lt"/>
          <a:ea typeface="+mj-ea"/>
          <a:cs typeface="ＭＳ Ｐゴシック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5pPr>
      <a:lvl6pPr marL="4572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9pPr>
    </p:titleStyle>
    <p:bodyStyle>
      <a:lvl1pPr marL="233363" indent="-233363" algn="l" rtl="0" eaLnBrk="0" fontAlgn="base" hangingPunct="0">
        <a:lnSpc>
          <a:spcPts val="2400"/>
        </a:lnSpc>
        <a:spcBef>
          <a:spcPts val="1000"/>
        </a:spcBef>
        <a:spcAft>
          <a:spcPct val="0"/>
        </a:spcAft>
        <a:buClr>
          <a:srgbClr val="00709E"/>
        </a:buClr>
        <a:buSzPct val="115000"/>
        <a:buFont typeface="Wingdings" charset="0"/>
        <a:buChar char="§"/>
        <a:defRPr sz="2000" b="1">
          <a:solidFill>
            <a:srgbClr val="333333"/>
          </a:solidFill>
          <a:latin typeface="+mn-lt"/>
          <a:ea typeface="+mn-ea"/>
          <a:cs typeface="ＭＳ Ｐゴシック"/>
        </a:defRPr>
      </a:lvl1pPr>
      <a:lvl2pPr marL="400050" indent="-171450" algn="l" rtl="0" eaLnBrk="0" fontAlgn="base" hangingPunct="0">
        <a:lnSpc>
          <a:spcPts val="2200"/>
        </a:lnSpc>
        <a:spcBef>
          <a:spcPts val="800"/>
        </a:spcBef>
        <a:spcAft>
          <a:spcPct val="0"/>
        </a:spcAft>
        <a:buClr>
          <a:srgbClr val="00709E"/>
        </a:buClr>
        <a:buSzPct val="110000"/>
        <a:buFont typeface="Times" charset="0"/>
        <a:buChar char="•"/>
        <a:defRPr sz="2800">
          <a:solidFill>
            <a:srgbClr val="333333"/>
          </a:solidFill>
          <a:latin typeface="+mn-lt"/>
          <a:ea typeface="+mn-ea"/>
          <a:cs typeface="ＭＳ Ｐゴシック"/>
        </a:defRPr>
      </a:lvl2pPr>
      <a:lvl3pPr marL="6286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+mn-ea"/>
          <a:cs typeface="ＭＳ Ｐゴシック"/>
        </a:defRPr>
      </a:lvl3pPr>
      <a:lvl4pPr marL="91440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+mn-ea"/>
          <a:cs typeface="ＭＳ Ｐゴシック"/>
        </a:defRPr>
      </a:lvl4pPr>
      <a:lvl5pPr marL="12001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+mn-ea"/>
          <a:cs typeface="ＭＳ Ｐゴシック"/>
        </a:defRPr>
      </a:lvl5pPr>
      <a:lvl6pPr marL="16002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6pPr>
      <a:lvl7pPr marL="20574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7pPr>
      <a:lvl8pPr marL="25146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8pPr>
      <a:lvl9pPr marL="29718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auto">
      <p:bgPr>
        <a:blipFill dpi="0" rotWithShape="0">
          <a:blip r:embed="rId10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57188" y="171450"/>
            <a:ext cx="8491537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en-US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52425" y="784225"/>
            <a:ext cx="8382000" cy="5006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en-US"/>
          </a:p>
          <a:p>
            <a:pPr lvl="1"/>
            <a:r>
              <a:rPr lang="zh-CN" altLang="en-US" smtClean="0"/>
              <a:t>第二级</a:t>
            </a:r>
            <a:endParaRPr lang="en-US"/>
          </a:p>
          <a:p>
            <a:pPr lvl="2"/>
            <a:r>
              <a:rPr lang="zh-CN" altLang="en-US" smtClean="0"/>
              <a:t>第三级</a:t>
            </a:r>
            <a:endParaRPr lang="en-US"/>
          </a:p>
          <a:p>
            <a:pPr lvl="3"/>
            <a:r>
              <a:rPr lang="zh-CN" altLang="en-US" smtClean="0"/>
              <a:t>第四级</a:t>
            </a:r>
            <a:endParaRPr lang="en-US"/>
          </a:p>
          <a:p>
            <a:pPr lvl="4"/>
            <a:r>
              <a:rPr lang="zh-CN" altLang="en-US" smtClean="0"/>
              <a:t>第五级</a:t>
            </a:r>
            <a:endParaRPr lang="en-US"/>
          </a:p>
        </p:txBody>
      </p:sp>
      <p:sp>
        <p:nvSpPr>
          <p:cNvPr id="70661" name="Line 5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2" name="Line 6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rgbClr val="003D79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5" name="Rectangle 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77825" y="5943600"/>
            <a:ext cx="83820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0" hangingPunct="0">
              <a:spcAft>
                <a:spcPct val="0"/>
              </a:spcAft>
              <a:defRPr sz="100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+mn-cs"/>
              </a:defRPr>
            </a:lvl1pPr>
          </a:lstStyle>
          <a:p>
            <a:pPr defTabSz="914400" fontAlgn="base">
              <a:spcBef>
                <a:spcPct val="0"/>
              </a:spcBef>
              <a:defRPr/>
            </a:pPr>
            <a:endParaRPr lang="en-US">
              <a:solidFill>
                <a:srgbClr val="333333"/>
              </a:solidFill>
            </a:endParaRPr>
          </a:p>
        </p:txBody>
      </p:sp>
      <p:sp>
        <p:nvSpPr>
          <p:cNvPr id="11" name="Rectangle 4"/>
          <p:cNvSpPr txBox="1">
            <a:spLocks noChangeArrowheads="1"/>
          </p:cNvSpPr>
          <p:nvPr/>
        </p:nvSpPr>
        <p:spPr bwMode="white">
          <a:xfrm>
            <a:off x="322263" y="6434138"/>
            <a:ext cx="4572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>
            <a:lvl1pPr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rgbClr val="0095D3"/>
                </a:solidFill>
                <a:latin typeface="Arial" charset="0"/>
                <a:ea typeface="ＭＳ Ｐゴシック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fld id="{3DD5F47D-AB2C-2B4F-8EEE-014CE856D77D}" type="slidenum">
              <a:rPr lang="en-US" sz="1000">
                <a:solidFill>
                  <a:srgbClr val="FFFFFF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z="1000">
              <a:solidFill>
                <a:srgbClr val="FFFFFF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7" r:id="rId7"/>
    <p:sldLayoutId id="2147483708" r:id="rId8"/>
  </p:sldLayoutIdLst>
  <p:transition>
    <p:fade/>
  </p:transition>
  <p:timing>
    <p:tnLst>
      <p:par>
        <p:cTn id="1" dur="indefinite" restart="never" nodeType="tmRoot"/>
      </p:par>
    </p:tnLst>
  </p:timing>
  <p:hf hdr="0" ft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+mj-lt"/>
          <a:ea typeface="+mj-ea"/>
          <a:cs typeface="ＭＳ Ｐゴシック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ＭＳ Ｐゴシック" pitchFamily="34" charset="-128"/>
          <a:cs typeface="ＭＳ Ｐゴシック"/>
        </a:defRPr>
      </a:lvl5pPr>
      <a:lvl6pPr marL="4572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9pPr>
    </p:titleStyle>
    <p:bodyStyle>
      <a:lvl1pPr marL="233363" indent="-233363" algn="l" rtl="0" eaLnBrk="0" fontAlgn="base" hangingPunct="0">
        <a:lnSpc>
          <a:spcPts val="2400"/>
        </a:lnSpc>
        <a:spcBef>
          <a:spcPts val="1000"/>
        </a:spcBef>
        <a:spcAft>
          <a:spcPct val="0"/>
        </a:spcAft>
        <a:buClr>
          <a:srgbClr val="00709E"/>
        </a:buClr>
        <a:buSzPct val="115000"/>
        <a:buFont typeface="Wingdings" charset="0"/>
        <a:buChar char="§"/>
        <a:defRPr sz="2000" b="1">
          <a:solidFill>
            <a:srgbClr val="333333"/>
          </a:solidFill>
          <a:latin typeface="+mn-lt"/>
          <a:ea typeface="+mn-ea"/>
          <a:cs typeface="ＭＳ Ｐゴシック"/>
        </a:defRPr>
      </a:lvl1pPr>
      <a:lvl2pPr marL="400050" indent="-171450" algn="l" rtl="0" eaLnBrk="0" fontAlgn="base" hangingPunct="0">
        <a:lnSpc>
          <a:spcPts val="2200"/>
        </a:lnSpc>
        <a:spcBef>
          <a:spcPts val="800"/>
        </a:spcBef>
        <a:spcAft>
          <a:spcPct val="0"/>
        </a:spcAft>
        <a:buClr>
          <a:srgbClr val="00709E"/>
        </a:buClr>
        <a:buSzPct val="110000"/>
        <a:buFont typeface="Times" charset="0"/>
        <a:buChar char="•"/>
        <a:defRPr sz="2800">
          <a:solidFill>
            <a:srgbClr val="333333"/>
          </a:solidFill>
          <a:latin typeface="+mn-lt"/>
          <a:ea typeface="+mn-ea"/>
          <a:cs typeface="ＭＳ Ｐゴシック"/>
        </a:defRPr>
      </a:lvl2pPr>
      <a:lvl3pPr marL="6286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+mn-ea"/>
          <a:cs typeface="ＭＳ Ｐゴシック"/>
        </a:defRPr>
      </a:lvl3pPr>
      <a:lvl4pPr marL="91440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+mn-ea"/>
          <a:cs typeface="ＭＳ Ｐゴシック"/>
        </a:defRPr>
      </a:lvl4pPr>
      <a:lvl5pPr marL="12001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+mn-ea"/>
          <a:cs typeface="ＭＳ Ｐゴシック"/>
        </a:defRPr>
      </a:lvl5pPr>
      <a:lvl6pPr marL="16002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6pPr>
      <a:lvl7pPr marL="20574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7pPr>
      <a:lvl8pPr marL="25146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8pPr>
      <a:lvl9pPr marL="29718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0">
          <a:blip r:embed="rId10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gray">
          <a:xfrm>
            <a:off x="977900" y="595313"/>
            <a:ext cx="7513638" cy="40322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45720" tIns="45720" rIns="45720" bIns="45720" numCol="1" anchor="ctr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 bwMode="gray">
          <a:xfrm>
            <a:off x="811213" y="1374775"/>
            <a:ext cx="7748587" cy="1795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 altLang="zh-CN" smtClean="0"/>
              <a:t>Click to edit Master text styles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</p:sldLayoutIdLst>
  <p:transition>
    <p:strips dir="rd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2pPr>
      <a:lvl3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3pPr>
      <a:lvl4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4pPr>
      <a:lvl5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5pPr>
      <a:lvl6pPr marL="4572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6pPr>
      <a:lvl7pPr marL="9144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7pPr>
      <a:lvl8pPr marL="13716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8pPr>
      <a:lvl9pPr marL="18288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114300" indent="-114300" algn="l" rtl="0" eaLnBrk="0" fontAlgn="base" hangingPunct="0">
        <a:spcBef>
          <a:spcPct val="30000"/>
        </a:spcBef>
        <a:spcAft>
          <a:spcPct val="0"/>
        </a:spcAft>
        <a:buClr>
          <a:schemeClr val="tx2"/>
        </a:buClr>
        <a:buFont typeface="Arial" pitchFamily="34" charset="0"/>
        <a:buChar char=" "/>
        <a:defRPr sz="2200" b="1">
          <a:solidFill>
            <a:srgbClr val="404040"/>
          </a:solidFill>
          <a:latin typeface="+mn-lt"/>
          <a:ea typeface="+mn-ea"/>
          <a:cs typeface="+mn-cs"/>
        </a:defRPr>
      </a:lvl1pPr>
      <a:lvl2pPr marL="514350" indent="-285750" algn="l" rtl="0" eaLnBrk="0" fontAlgn="base" hangingPunct="0">
        <a:spcBef>
          <a:spcPct val="10000"/>
        </a:spcBef>
        <a:spcAft>
          <a:spcPct val="15000"/>
        </a:spcAft>
        <a:buClr>
          <a:schemeClr val="folHlink"/>
        </a:buClr>
        <a:buSzPct val="75000"/>
        <a:buFont typeface="Wingdings 3" pitchFamily="18" charset="2"/>
        <a:buBlip>
          <a:blip r:embed="rId11"/>
        </a:buBlip>
        <a:defRPr sz="2000">
          <a:solidFill>
            <a:schemeClr val="tx1"/>
          </a:solidFill>
          <a:latin typeface="+mn-lt"/>
          <a:cs typeface="+mn-cs"/>
        </a:defRPr>
      </a:lvl2pPr>
      <a:lvl3pPr marL="857250" indent="-228600" algn="l" rtl="0" eaLnBrk="0" fontAlgn="base" hangingPunct="0">
        <a:spcBef>
          <a:spcPct val="10000"/>
        </a:spcBef>
        <a:spcAft>
          <a:spcPct val="15000"/>
        </a:spcAft>
        <a:buClr>
          <a:schemeClr val="accent1"/>
        </a:buClr>
        <a:buSzPct val="80000"/>
        <a:buFont typeface="Wingdings" pitchFamily="2" charset="2"/>
        <a:buBlip>
          <a:blip r:embed="rId12"/>
        </a:buBlip>
        <a:defRPr sz="2400">
          <a:solidFill>
            <a:schemeClr val="tx1"/>
          </a:solidFill>
          <a:latin typeface="+mn-lt"/>
          <a:cs typeface="+mn-cs"/>
        </a:defRPr>
      </a:lvl3pPr>
      <a:lvl4pPr marL="1200150" indent="-228600" algn="l" rtl="0" eaLnBrk="0" fontAlgn="base" hangingPunct="0">
        <a:spcBef>
          <a:spcPct val="10000"/>
        </a:spcBef>
        <a:spcAft>
          <a:spcPct val="15000"/>
        </a:spcAft>
        <a:buClr>
          <a:schemeClr val="tx2"/>
        </a:buClr>
        <a:buSzPct val="65000"/>
        <a:buFont typeface="Wingdings" pitchFamily="2" charset="2"/>
        <a:buChar char="p"/>
        <a:defRPr sz="2000">
          <a:solidFill>
            <a:schemeClr val="tx1"/>
          </a:solidFill>
          <a:latin typeface="+mn-lt"/>
          <a:cs typeface="+mn-cs"/>
        </a:defRPr>
      </a:lvl4pPr>
      <a:lvl5pPr marL="1543050" indent="-228600" algn="l" rtl="0" eaLnBrk="0" fontAlgn="base" hangingPunct="0">
        <a:spcBef>
          <a:spcPct val="10000"/>
        </a:spcBef>
        <a:spcAft>
          <a:spcPct val="15000"/>
        </a:spcAft>
        <a:buClr>
          <a:schemeClr val="tx2"/>
        </a:buClr>
        <a:buSzPct val="65000"/>
        <a:buFont typeface="Wingdings" pitchFamily="2" charset="2"/>
        <a:buChar char="p"/>
        <a:defRPr sz="2000">
          <a:solidFill>
            <a:schemeClr val="tx1"/>
          </a:solidFill>
          <a:latin typeface="+mn-lt"/>
          <a:cs typeface="+mn-cs"/>
        </a:defRPr>
      </a:lvl5pPr>
      <a:lvl6pPr marL="2000250" indent="-228600" algn="l" rtl="0" fontAlgn="base">
        <a:spcBef>
          <a:spcPct val="10000"/>
        </a:spcBef>
        <a:spcAft>
          <a:spcPct val="15000"/>
        </a:spcAft>
        <a:buClr>
          <a:schemeClr val="tx2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6pPr>
      <a:lvl7pPr marL="2457450" indent="-228600" algn="l" rtl="0" fontAlgn="base">
        <a:spcBef>
          <a:spcPct val="10000"/>
        </a:spcBef>
        <a:spcAft>
          <a:spcPct val="15000"/>
        </a:spcAft>
        <a:buClr>
          <a:schemeClr val="tx2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7pPr>
      <a:lvl8pPr marL="2914650" indent="-228600" algn="l" rtl="0" fontAlgn="base">
        <a:spcBef>
          <a:spcPct val="10000"/>
        </a:spcBef>
        <a:spcAft>
          <a:spcPct val="15000"/>
        </a:spcAft>
        <a:buClr>
          <a:schemeClr val="tx2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8pPr>
      <a:lvl9pPr marL="3371850" indent="-228600" algn="l" rtl="0" fontAlgn="base">
        <a:spcBef>
          <a:spcPct val="10000"/>
        </a:spcBef>
        <a:spcAft>
          <a:spcPct val="15000"/>
        </a:spcAft>
        <a:buClr>
          <a:schemeClr val="tx2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0">
          <a:blip r:embed="rId17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6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81075" y="595313"/>
            <a:ext cx="4291013" cy="40322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vert="horz" wrap="none" lIns="45720" tIns="45720" rIns="45720" bIns="45720" numCol="1" anchor="ctr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 altLang="zh-TW" smtClean="0"/>
              <a:t>Click to edit Master title style</a:t>
            </a:r>
          </a:p>
        </p:txBody>
      </p:sp>
      <p:sp>
        <p:nvSpPr>
          <p:cNvPr id="11816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38213" y="1295400"/>
            <a:ext cx="7748587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</a:p>
        </p:txBody>
      </p:sp>
      <p:sp>
        <p:nvSpPr>
          <p:cNvPr id="1181700" name="Rectangle 4"/>
          <p:cNvSpPr>
            <a:spLocks noChangeArrowheads="1"/>
          </p:cNvSpPr>
          <p:nvPr/>
        </p:nvSpPr>
        <p:spPr bwMode="auto">
          <a:xfrm>
            <a:off x="0" y="6400800"/>
            <a:ext cx="9144000" cy="457200"/>
          </a:xfrm>
          <a:prstGeom prst="rect">
            <a:avLst/>
          </a:prstGeom>
          <a:solidFill>
            <a:srgbClr val="9DB4D4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181701" name="Rectangle 5"/>
          <p:cNvSpPr>
            <a:spLocks noChangeArrowheads="1"/>
          </p:cNvSpPr>
          <p:nvPr/>
        </p:nvSpPr>
        <p:spPr bwMode="auto">
          <a:xfrm>
            <a:off x="0" y="6705600"/>
            <a:ext cx="9144000" cy="152400"/>
          </a:xfrm>
          <a:prstGeom prst="rect">
            <a:avLst/>
          </a:prstGeom>
          <a:solidFill>
            <a:schemeClr val="folHlink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181702" name="Rectangle 6"/>
          <p:cNvSpPr>
            <a:spLocks noChangeArrowheads="1"/>
          </p:cNvSpPr>
          <p:nvPr/>
        </p:nvSpPr>
        <p:spPr bwMode="auto">
          <a:xfrm>
            <a:off x="0" y="6553200"/>
            <a:ext cx="9144000" cy="152400"/>
          </a:xfrm>
          <a:prstGeom prst="rect">
            <a:avLst/>
          </a:prstGeom>
          <a:solidFill>
            <a:srgbClr val="CFD9EB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</p:sldLayoutIdLst>
  <p:transition>
    <p:strips dir="rd"/>
  </p:transition>
  <p:txStyles>
    <p:titleStyle>
      <a:lvl1pPr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+mj-lt"/>
          <a:ea typeface="+mj-ea"/>
          <a:cs typeface="+mj-cs"/>
        </a:defRPr>
      </a:lvl1pPr>
      <a:lvl2pPr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2pPr>
      <a:lvl3pPr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3pPr>
      <a:lvl4pPr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4pPr>
      <a:lvl5pPr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5pPr>
      <a:lvl6pPr marL="4572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6pPr>
      <a:lvl7pPr marL="9144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7pPr>
      <a:lvl8pPr marL="13716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8pPr>
      <a:lvl9pPr marL="18288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pitchFamily="34" charset="0"/>
          <a:cs typeface="Arial" pitchFamily="34" charset="0"/>
        </a:defRPr>
      </a:lvl9pPr>
    </p:titleStyle>
    <p:bodyStyle>
      <a:lvl1pPr algn="l" rtl="0" fontAlgn="base">
        <a:spcBef>
          <a:spcPct val="0"/>
        </a:spcBef>
        <a:spcAft>
          <a:spcPct val="40000"/>
        </a:spcAft>
        <a:buClr>
          <a:schemeClr val="tx2"/>
        </a:buClr>
        <a:buFont typeface="Wingdings 3" pitchFamily="18" charset="2"/>
        <a:defRPr sz="2200" b="1">
          <a:solidFill>
            <a:schemeClr val="tx2"/>
          </a:solidFill>
          <a:latin typeface="+mn-lt"/>
          <a:ea typeface="+mn-ea"/>
          <a:cs typeface="+mn-cs"/>
        </a:defRPr>
      </a:lvl1pPr>
      <a:lvl2pPr marL="300038" indent="-298450" algn="l" rtl="0" fontAlgn="base">
        <a:spcBef>
          <a:spcPct val="0"/>
        </a:spcBef>
        <a:spcAft>
          <a:spcPct val="40000"/>
        </a:spcAft>
        <a:buClr>
          <a:schemeClr val="folHlink"/>
        </a:buClr>
        <a:buSzPct val="75000"/>
        <a:buFont typeface="Wingdings 3" pitchFamily="18" charset="2"/>
        <a:buBlip>
          <a:blip r:embed="rId18"/>
        </a:buBlip>
        <a:defRPr sz="2000">
          <a:solidFill>
            <a:schemeClr val="tx1"/>
          </a:solidFill>
          <a:latin typeface="+mn-lt"/>
          <a:cs typeface="+mn-cs"/>
        </a:defRPr>
      </a:lvl2pPr>
      <a:lvl3pPr marL="569913" indent="-268288" algn="l" rtl="0" fontAlgn="base">
        <a:spcBef>
          <a:spcPct val="0"/>
        </a:spcBef>
        <a:spcAft>
          <a:spcPct val="40000"/>
        </a:spcAft>
        <a:buClr>
          <a:schemeClr val="accent1"/>
        </a:buClr>
        <a:buSzPct val="80000"/>
        <a:buFont typeface="Wingdings" pitchFamily="2" charset="2"/>
        <a:buBlip>
          <a:blip r:embed="rId19"/>
        </a:buBlip>
        <a:defRPr>
          <a:solidFill>
            <a:schemeClr val="tx1"/>
          </a:solidFill>
          <a:latin typeface="+mn-lt"/>
          <a:cs typeface="+mn-cs"/>
        </a:defRPr>
      </a:lvl3pPr>
      <a:lvl4pPr marL="855663" indent="-284163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4pPr>
      <a:lvl5pPr marL="1141413" indent="-284163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5pPr>
      <a:lvl6pPr marL="1598613" indent="-284163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6pPr>
      <a:lvl7pPr marL="2055813" indent="-284163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7pPr>
      <a:lvl8pPr marL="2513013" indent="-284163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8pPr>
      <a:lvl9pPr marL="2970213" indent="-284163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0">
          <a:blip r:embed="rId13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938213" y="1295400"/>
            <a:ext cx="7631112" cy="443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text styles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  <p:sp>
        <p:nvSpPr>
          <p:cNvPr id="289795" name="Rectangle 3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87313" y="6227763"/>
            <a:ext cx="3609975" cy="38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800">
                <a:solidFill>
                  <a:schemeClr val="tx2"/>
                </a:solidFill>
                <a:cs typeface="+mn-cs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  <p:sp>
        <p:nvSpPr>
          <p:cNvPr id="1028" name="Rectangle 5"/>
          <p:cNvSpPr>
            <a:spLocks noGrp="1" noChangeArrowheads="1"/>
          </p:cNvSpPr>
          <p:nvPr>
            <p:ph type="title"/>
          </p:nvPr>
        </p:nvSpPr>
        <p:spPr bwMode="black">
          <a:xfrm>
            <a:off x="1017588" y="639763"/>
            <a:ext cx="4235450" cy="311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 altLang="en-US" smtClean="0"/>
              <a:t>Headline Goes in this Space: </a:t>
            </a: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3886200" y="6340475"/>
            <a:ext cx="1039813" cy="225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eaLnBrk="1" fontAlgn="base" hangingPunct="1">
              <a:lnSpc>
                <a:spcPct val="87000"/>
              </a:lnSpc>
              <a:spcBef>
                <a:spcPct val="0"/>
              </a:spcBef>
              <a:spcAft>
                <a:spcPct val="0"/>
              </a:spcAft>
              <a:buClr>
                <a:srgbClr val="333333"/>
              </a:buClr>
              <a:buSzPct val="80000"/>
              <a:defRPr/>
            </a:pPr>
            <a:r>
              <a:rPr lang="zh-CN" altLang="en-US" sz="1000" smtClean="0">
                <a:solidFill>
                  <a:srgbClr val="333333"/>
                </a:solidFill>
                <a:ea typeface="黑体" pitchFamily="2" charset="-122"/>
              </a:rPr>
              <a:t>模块编号 </a:t>
            </a:r>
            <a:r>
              <a:rPr lang="en-US" altLang="zh-CN" sz="1000" smtClean="0">
                <a:solidFill>
                  <a:srgbClr val="333333"/>
                </a:solidFill>
                <a:ea typeface="黑体" pitchFamily="2" charset="-122"/>
              </a:rPr>
              <a:t>7-</a:t>
            </a:r>
            <a:fld id="{B6830A66-D376-40F6-A2FC-003083D7B634}" type="slidenum">
              <a:rPr lang="en-US" altLang="zh-CN" sz="1000" smtClean="0">
                <a:solidFill>
                  <a:srgbClr val="333333"/>
                </a:solidFill>
                <a:ea typeface="宋体" charset="-122"/>
              </a:rPr>
              <a:pPr defTabSz="914400" eaLnBrk="1" fontAlgn="base" hangingPunct="1">
                <a:lnSpc>
                  <a:spcPct val="87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333333"/>
                </a:buClr>
                <a:buSzPct val="80000"/>
                <a:defRPr/>
              </a:pPr>
              <a:t>‹#›</a:t>
            </a:fld>
            <a:endParaRPr lang="en-US" altLang="zh-CN" sz="1000" smtClean="0">
              <a:solidFill>
                <a:srgbClr val="333333"/>
              </a:solidFill>
              <a:ea typeface="黑体" pitchFamily="2" charset="-122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6" r:id="rId11"/>
  </p:sldLayoutIdLst>
  <p:transition>
    <p:strips dir="rd"/>
  </p:transition>
  <p:hf sldNum="0" hdr="0" dt="0"/>
  <p:txStyles>
    <p:titleStyle>
      <a:lvl1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2pPr>
      <a:lvl3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3pPr>
      <a:lvl4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4pPr>
      <a:lvl5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5pPr>
      <a:lvl6pPr marL="4572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6pPr>
      <a:lvl7pPr marL="9144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7pPr>
      <a:lvl8pPr marL="13716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8pPr>
      <a:lvl9pPr marL="18288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40000"/>
        </a:spcAft>
        <a:buClr>
          <a:schemeClr val="tx2"/>
        </a:buClr>
        <a:buFont typeface="Wingdings 3" pitchFamily="18" charset="2"/>
        <a:defRPr sz="2200" b="1">
          <a:solidFill>
            <a:schemeClr val="tx2"/>
          </a:solidFill>
          <a:latin typeface="+mn-lt"/>
          <a:ea typeface="+mn-ea"/>
          <a:cs typeface="+mn-cs"/>
        </a:defRPr>
      </a:lvl1pPr>
      <a:lvl2pPr marL="509588" indent="-395288" algn="l" rtl="0" eaLnBrk="0" fontAlgn="base" hangingPunct="0">
        <a:spcBef>
          <a:spcPct val="0"/>
        </a:spcBef>
        <a:spcAft>
          <a:spcPct val="40000"/>
        </a:spcAft>
        <a:buClr>
          <a:schemeClr val="hlink"/>
        </a:buClr>
        <a:buFont typeface="Wingdings 3" pitchFamily="18" charset="2"/>
        <a:buBlip>
          <a:blip r:embed="rId14"/>
        </a:buBlip>
        <a:defRPr sz="2000">
          <a:solidFill>
            <a:schemeClr val="tx1"/>
          </a:solidFill>
          <a:latin typeface="+mn-lt"/>
          <a:cs typeface="+mn-cs"/>
        </a:defRPr>
      </a:lvl2pPr>
      <a:lvl3pPr marL="914400" indent="-290513" algn="l" rtl="0" eaLnBrk="0" fontAlgn="base" hangingPunct="0">
        <a:spcBef>
          <a:spcPct val="0"/>
        </a:spcBef>
        <a:spcAft>
          <a:spcPct val="40000"/>
        </a:spcAft>
        <a:buClr>
          <a:schemeClr val="accent1"/>
        </a:buClr>
        <a:buSzPct val="80000"/>
        <a:buFont typeface="Wingdings" pitchFamily="2" charset="2"/>
        <a:buBlip>
          <a:blip r:embed="rId15"/>
        </a:buBlip>
        <a:defRPr>
          <a:solidFill>
            <a:schemeClr val="tx1"/>
          </a:solidFill>
          <a:latin typeface="+mn-lt"/>
          <a:cs typeface="+mn-cs"/>
        </a:defRPr>
      </a:lvl3pPr>
      <a:lvl4pPr marL="1371600" indent="-342900" algn="l" rtl="0" eaLnBrk="0" fontAlgn="base" hangingPunct="0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4pPr>
      <a:lvl5pPr marL="1828800" indent="-342900" algn="l" rtl="0" eaLnBrk="0" fontAlgn="base" hangingPunct="0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5pPr>
      <a:lvl6pPr marL="22860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6pPr>
      <a:lvl7pPr marL="27432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7pPr>
      <a:lvl8pPr marL="32004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8pPr>
      <a:lvl9pPr marL="36576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auto">
      <p:bgPr>
        <a:blipFill dpi="0" rotWithShape="0">
          <a:blip r:embed="rId10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57188" y="171450"/>
            <a:ext cx="8491537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52425" y="784225"/>
            <a:ext cx="8382000" cy="500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text styles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  <p:sp>
        <p:nvSpPr>
          <p:cNvPr id="70661" name="Line 5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2" name="Line 6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rgbClr val="003D79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5" name="Rectangle 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77825" y="5943600"/>
            <a:ext cx="83820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0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11" name="Rectangle 4"/>
          <p:cNvSpPr txBox="1">
            <a:spLocks noChangeArrowheads="1"/>
          </p:cNvSpPr>
          <p:nvPr/>
        </p:nvSpPr>
        <p:spPr bwMode="white">
          <a:xfrm>
            <a:off x="322263" y="6434138"/>
            <a:ext cx="4572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1B14F45B-3ED4-4C89-A500-61B82DFD3D7D}" type="slidenum">
              <a:rPr lang="en-US" altLang="zh-CN" sz="1000">
                <a:solidFill>
                  <a:srgbClr val="FFFFFF"/>
                </a:solidFill>
              </a:rPr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13" name="Date Placeholder 8"/>
          <p:cNvSpPr txBox="1">
            <a:spLocks/>
          </p:cNvSpPr>
          <p:nvPr/>
        </p:nvSpPr>
        <p:spPr bwMode="white">
          <a:xfrm>
            <a:off x="2971800" y="6324600"/>
            <a:ext cx="3200400" cy="365125"/>
          </a:xfrm>
          <a:prstGeom prst="rect">
            <a:avLst/>
          </a:prstGeom>
        </p:spPr>
        <p:txBody>
          <a:bodyPr anchor="ctr"/>
          <a:lstStyle>
            <a:lvl1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lang="en-US" sz="1000" kern="1200" smtClean="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dirty="0"/>
              <a:t>Confidential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</p:sldLayoutIdLst>
  <p:transition>
    <p:fade/>
  </p:transition>
  <p:timing>
    <p:tnLst>
      <p:par>
        <p:cTn id="1" dur="indefinite" restart="never" nodeType="tmRoot"/>
      </p:par>
    </p:tnLst>
  </p:timing>
  <p:hf hdr="0" ft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+mj-lt"/>
          <a:ea typeface="MS PGothic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9pPr>
    </p:titleStyle>
    <p:bodyStyle>
      <a:lvl1pPr marL="233363" indent="-233363" algn="l" rtl="0" eaLnBrk="0" fontAlgn="base" hangingPunct="0">
        <a:lnSpc>
          <a:spcPts val="2400"/>
        </a:lnSpc>
        <a:spcBef>
          <a:spcPts val="1000"/>
        </a:spcBef>
        <a:spcAft>
          <a:spcPct val="0"/>
        </a:spcAft>
        <a:buClr>
          <a:srgbClr val="00709E"/>
        </a:buClr>
        <a:buSzPct val="115000"/>
        <a:buFont typeface="Wingdings" pitchFamily="2" charset="2"/>
        <a:buChar char="§"/>
        <a:defRPr sz="2000" b="1">
          <a:solidFill>
            <a:srgbClr val="333333"/>
          </a:solidFill>
          <a:latin typeface="+mn-lt"/>
          <a:ea typeface="MS PGothic" pitchFamily="34" charset="-128"/>
          <a:cs typeface="+mn-cs"/>
        </a:defRPr>
      </a:lvl1pPr>
      <a:lvl2pPr marL="400050" indent="-171450" algn="l" rtl="0" eaLnBrk="0" fontAlgn="base" hangingPunct="0">
        <a:lnSpc>
          <a:spcPts val="2200"/>
        </a:lnSpc>
        <a:spcBef>
          <a:spcPts val="800"/>
        </a:spcBef>
        <a:spcAft>
          <a:spcPct val="0"/>
        </a:spcAft>
        <a:buClr>
          <a:srgbClr val="00709E"/>
        </a:buClr>
        <a:buSzPct val="110000"/>
        <a:buFont typeface="Times" pitchFamily="18" charset="0"/>
        <a:buChar char="•"/>
        <a:defRPr>
          <a:solidFill>
            <a:srgbClr val="333333"/>
          </a:solidFill>
          <a:latin typeface="+mn-lt"/>
          <a:ea typeface="MS PGothic" pitchFamily="34" charset="-128"/>
        </a:defRPr>
      </a:lvl2pPr>
      <a:lvl3pPr marL="6286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MS PGothic" pitchFamily="34" charset="-128"/>
        </a:defRPr>
      </a:lvl3pPr>
      <a:lvl4pPr marL="91440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MS PGothic" pitchFamily="34" charset="-128"/>
        </a:defRPr>
      </a:lvl4pPr>
      <a:lvl5pPr marL="12001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MS PGothic" pitchFamily="34" charset="-128"/>
        </a:defRPr>
      </a:lvl5pPr>
      <a:lvl6pPr marL="16002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6pPr>
      <a:lvl7pPr marL="20574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7pPr>
      <a:lvl8pPr marL="25146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8pPr>
      <a:lvl9pPr marL="29718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auto">
      <p:bgPr>
        <a:blipFill dpi="0" rotWithShape="0">
          <a:blip r:embed="rId10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74650" y="171450"/>
            <a:ext cx="84740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title style</a:t>
            </a:r>
          </a:p>
        </p:txBody>
      </p:sp>
      <p:sp>
        <p:nvSpPr>
          <p:cNvPr id="1024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52425" y="784225"/>
            <a:ext cx="8382000" cy="500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text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  <p:sp>
        <p:nvSpPr>
          <p:cNvPr id="70661" name="Line 5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2" name="Line 6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rgbClr val="003D79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5" name="Rectangle 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77825" y="5943600"/>
            <a:ext cx="83820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000">
                <a:solidFill>
                  <a:schemeClr val="tx1"/>
                </a:solidFill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11" name="Rectangle 4"/>
          <p:cNvSpPr txBox="1">
            <a:spLocks noChangeArrowheads="1"/>
          </p:cNvSpPr>
          <p:nvPr/>
        </p:nvSpPr>
        <p:spPr bwMode="white">
          <a:xfrm>
            <a:off x="454025" y="6446838"/>
            <a:ext cx="4572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10CF7800-B56B-466F-833C-384B1DEE2E27}" type="slidenum">
              <a:rPr lang="en-US" altLang="zh-CN" sz="1000">
                <a:solidFill>
                  <a:srgbClr val="FFFFFF"/>
                </a:solidFill>
              </a:rPr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zh-CN" sz="1000">
              <a:solidFill>
                <a:srgbClr val="FFFFFF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20" r:id="rId1"/>
    <p:sldLayoutId id="2147483821" r:id="rId2"/>
    <p:sldLayoutId id="2147483822" r:id="rId3"/>
    <p:sldLayoutId id="2147483823" r:id="rId4"/>
    <p:sldLayoutId id="2147483824" r:id="rId5"/>
    <p:sldLayoutId id="2147483825" r:id="rId6"/>
    <p:sldLayoutId id="2147483826" r:id="rId7"/>
    <p:sldLayoutId id="2147483827" r:id="rId8"/>
  </p:sldLayoutIdLst>
  <p:transition>
    <p:fade/>
  </p:transition>
  <p:timing>
    <p:tnLst>
      <p:par>
        <p:cTn id="1" dur="indefinite" restart="never" nodeType="tmRoot"/>
      </p:par>
    </p:tnLst>
  </p:timing>
  <p:hf hdr="0" ft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+mj-lt"/>
          <a:ea typeface="MS PGothic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9pPr>
    </p:titleStyle>
    <p:bodyStyle>
      <a:lvl1pPr marL="233363" indent="-233363" algn="l" rtl="0" eaLnBrk="0" fontAlgn="base" hangingPunct="0">
        <a:lnSpc>
          <a:spcPts val="2400"/>
        </a:lnSpc>
        <a:spcBef>
          <a:spcPts val="1000"/>
        </a:spcBef>
        <a:spcAft>
          <a:spcPct val="0"/>
        </a:spcAft>
        <a:buClr>
          <a:srgbClr val="00709E"/>
        </a:buClr>
        <a:buSzPct val="115000"/>
        <a:buFont typeface="Wingdings" pitchFamily="2" charset="2"/>
        <a:buChar char="§"/>
        <a:defRPr sz="2000" b="1">
          <a:solidFill>
            <a:srgbClr val="333333"/>
          </a:solidFill>
          <a:latin typeface="+mn-lt"/>
          <a:ea typeface="MS PGothic" pitchFamily="34" charset="-128"/>
          <a:cs typeface="+mn-cs"/>
        </a:defRPr>
      </a:lvl1pPr>
      <a:lvl2pPr marL="400050" indent="-171450" algn="l" rtl="0" eaLnBrk="0" fontAlgn="base" hangingPunct="0">
        <a:lnSpc>
          <a:spcPts val="2200"/>
        </a:lnSpc>
        <a:spcBef>
          <a:spcPts val="800"/>
        </a:spcBef>
        <a:spcAft>
          <a:spcPct val="0"/>
        </a:spcAft>
        <a:buClr>
          <a:srgbClr val="00709E"/>
        </a:buClr>
        <a:buSzPct val="110000"/>
        <a:buFont typeface="Times" pitchFamily="18" charset="0"/>
        <a:buChar char="•"/>
        <a:defRPr>
          <a:solidFill>
            <a:srgbClr val="333333"/>
          </a:solidFill>
          <a:latin typeface="+mn-lt"/>
          <a:ea typeface="MS PGothic" pitchFamily="34" charset="-128"/>
        </a:defRPr>
      </a:lvl2pPr>
      <a:lvl3pPr marL="6286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MS PGothic" pitchFamily="34" charset="-128"/>
        </a:defRPr>
      </a:lvl3pPr>
      <a:lvl4pPr marL="91440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MS PGothic" pitchFamily="34" charset="-128"/>
        </a:defRPr>
      </a:lvl4pPr>
      <a:lvl5pPr marL="12001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00709E"/>
        </a:buClr>
        <a:buSzPct val="110000"/>
        <a:buFont typeface="Arial" charset="0"/>
        <a:buChar char="•"/>
        <a:defRPr sz="1600">
          <a:solidFill>
            <a:srgbClr val="333333"/>
          </a:solidFill>
          <a:latin typeface="+mn-lt"/>
          <a:ea typeface="MS PGothic" pitchFamily="34" charset="-128"/>
        </a:defRPr>
      </a:lvl5pPr>
      <a:lvl6pPr marL="16002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6pPr>
      <a:lvl7pPr marL="20574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7pPr>
      <a:lvl8pPr marL="25146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8pPr>
      <a:lvl9pPr marL="29718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auto">
      <p:bgPr>
        <a:blipFill dpi="0" rotWithShape="0">
          <a:blip r:embed="rId9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66713" y="171450"/>
            <a:ext cx="8382000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title style</a:t>
            </a:r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52425" y="784225"/>
            <a:ext cx="8382000" cy="500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text styles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  <p:sp>
        <p:nvSpPr>
          <p:cNvPr id="70661" name="Line 5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2" name="Line 6"/>
          <p:cNvSpPr>
            <a:spLocks noChangeShapeType="1"/>
          </p:cNvSpPr>
          <p:nvPr/>
        </p:nvSpPr>
        <p:spPr bwMode="auto">
          <a:xfrm>
            <a:off x="184150" y="635000"/>
            <a:ext cx="8775700" cy="0"/>
          </a:xfrm>
          <a:prstGeom prst="line">
            <a:avLst/>
          </a:prstGeom>
          <a:noFill/>
          <a:ln w="52197">
            <a:solidFill>
              <a:srgbClr val="003D79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14400" fontAlgn="base">
              <a:spcBef>
                <a:spcPct val="0"/>
              </a:spcBef>
              <a:spcAft>
                <a:spcPct val="40000"/>
              </a:spcAft>
              <a:defRPr/>
            </a:pPr>
            <a:endParaRPr lang="en-US" sz="2400" dirty="0">
              <a:solidFill>
                <a:srgbClr val="0095D3"/>
              </a:solidFill>
            </a:endParaRPr>
          </a:p>
        </p:txBody>
      </p:sp>
      <p:sp>
        <p:nvSpPr>
          <p:cNvPr id="70665" name="Rectangle 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77825" y="5943600"/>
            <a:ext cx="83820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000" smtClean="0">
                <a:solidFill>
                  <a:srgbClr val="333333"/>
                </a:solidFill>
                <a:ea typeface="MS PGothic" pitchFamily="34" charset="-128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/>
          </a:p>
        </p:txBody>
      </p:sp>
      <p:sp>
        <p:nvSpPr>
          <p:cNvPr id="11" name="Rectangle 4"/>
          <p:cNvSpPr txBox="1">
            <a:spLocks noChangeArrowheads="1"/>
          </p:cNvSpPr>
          <p:nvPr/>
        </p:nvSpPr>
        <p:spPr bwMode="white">
          <a:xfrm>
            <a:off x="322263" y="6434138"/>
            <a:ext cx="4572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ABB5B7FD-1EFF-4C0E-8B7B-8D826BFF8AFB}" type="slidenum">
              <a:rPr lang="en-US" altLang="zh-CN" sz="1000">
                <a:solidFill>
                  <a:srgbClr val="FFFFFF"/>
                </a:solidFill>
              </a:rPr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13" name="Date Placeholder 8"/>
          <p:cNvSpPr txBox="1">
            <a:spLocks/>
          </p:cNvSpPr>
          <p:nvPr/>
        </p:nvSpPr>
        <p:spPr bwMode="white">
          <a:xfrm>
            <a:off x="2971800" y="6324600"/>
            <a:ext cx="3200400" cy="365125"/>
          </a:xfrm>
          <a:prstGeom prst="rect">
            <a:avLst/>
          </a:prstGeom>
        </p:spPr>
        <p:txBody>
          <a:bodyPr anchor="ctr"/>
          <a:lstStyle>
            <a:lvl1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lang="en-US" sz="1000" kern="1200" smtClean="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dirty="0"/>
              <a:t>Confidential</a:t>
            </a: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>
                <a:ea typeface="MS PGothic" pitchFamily="34" charset="-128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fld id="{EF93B340-C858-4AB1-BB5C-C07B48619832}" type="datetimeFigureOut">
              <a:rPr lang="zh-CN" altLang="en-US">
                <a:solidFill>
                  <a:srgbClr val="333333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t>2014/11/5</a:t>
            </a:fld>
            <a:endParaRPr lang="en-US" altLang="zh-CN">
              <a:solidFill>
                <a:srgbClr val="333333"/>
              </a:solidFill>
            </a:endParaRPr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smtClean="0">
                <a:ea typeface="MS PGothic" pitchFamily="34" charset="-128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fld id="{F970FFC4-7240-4031-A82C-6BC06D6B165A}" type="slidenum">
              <a:rPr lang="zh-CN" altLang="en-US">
                <a:solidFill>
                  <a:srgbClr val="333333"/>
                </a:solidFill>
              </a:rPr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zh-CN">
              <a:solidFill>
                <a:srgbClr val="333333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</p:sldLayoutIdLst>
  <p:transition>
    <p:fade/>
  </p:transition>
  <p:timing>
    <p:tnLst>
      <p:par>
        <p:cTn id="1" dur="indefinite" restart="never" nodeType="tmRoot"/>
      </p:par>
    </p:tnLst>
  </p:timing>
  <p:hf hdr="0" ft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+mj-lt"/>
          <a:ea typeface="MS PGothic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200" b="1">
          <a:solidFill>
            <a:srgbClr val="003D79"/>
          </a:solidFill>
          <a:latin typeface="Arial" charset="0"/>
          <a:ea typeface="MS PGothic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2200" b="1">
          <a:solidFill>
            <a:schemeClr val="tx2"/>
          </a:solidFill>
          <a:latin typeface="Arial" charset="0"/>
          <a:ea typeface="ＭＳ Ｐゴシック" pitchFamily="34" charset="-128"/>
        </a:defRPr>
      </a:lvl9pPr>
    </p:titleStyle>
    <p:bodyStyle>
      <a:lvl1pPr marL="114300" indent="-114300" algn="l" rtl="0" eaLnBrk="0" fontAlgn="base" hangingPunct="0">
        <a:lnSpc>
          <a:spcPts val="2400"/>
        </a:lnSpc>
        <a:spcBef>
          <a:spcPts val="1000"/>
        </a:spcBef>
        <a:spcAft>
          <a:spcPct val="0"/>
        </a:spcAft>
        <a:buClr>
          <a:srgbClr val="246978"/>
        </a:buClr>
        <a:buFont typeface="Arial" pitchFamily="34" charset="0"/>
        <a:buChar char=" "/>
        <a:defRPr sz="2000" b="1">
          <a:solidFill>
            <a:srgbClr val="333333"/>
          </a:solidFill>
          <a:latin typeface="+mn-lt"/>
          <a:ea typeface="MS PGothic" pitchFamily="34" charset="-128"/>
          <a:cs typeface="+mn-cs"/>
        </a:defRPr>
      </a:lvl1pPr>
      <a:lvl2pPr marL="400050" indent="-171450" algn="l" rtl="0" eaLnBrk="0" fontAlgn="base" hangingPunct="0">
        <a:lnSpc>
          <a:spcPts val="2200"/>
        </a:lnSpc>
        <a:spcBef>
          <a:spcPts val="800"/>
        </a:spcBef>
        <a:spcAft>
          <a:spcPct val="0"/>
        </a:spcAft>
        <a:buClr>
          <a:srgbClr val="246978"/>
        </a:buClr>
        <a:buSzPct val="110000"/>
        <a:buFont typeface="Times"/>
        <a:buChar char="•"/>
        <a:defRPr>
          <a:solidFill>
            <a:srgbClr val="333333"/>
          </a:solidFill>
          <a:latin typeface="+mn-lt"/>
          <a:ea typeface="MS PGothic" pitchFamily="34" charset="-128"/>
        </a:defRPr>
      </a:lvl2pPr>
      <a:lvl3pPr marL="6286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246978"/>
        </a:buClr>
        <a:buFont typeface="Wingdings" pitchFamily="2" charset="2"/>
        <a:buChar char="§"/>
        <a:defRPr sz="1600">
          <a:solidFill>
            <a:srgbClr val="333333"/>
          </a:solidFill>
          <a:latin typeface="+mn-lt"/>
          <a:ea typeface="MS PGothic" pitchFamily="34" charset="-128"/>
        </a:defRPr>
      </a:lvl3pPr>
      <a:lvl4pPr marL="91440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246978"/>
        </a:buClr>
        <a:buFont typeface="Arial" pitchFamily="34" charset="0"/>
        <a:buChar char="­"/>
        <a:defRPr sz="1600">
          <a:solidFill>
            <a:srgbClr val="333333"/>
          </a:solidFill>
          <a:latin typeface="+mn-lt"/>
          <a:ea typeface="MS PGothic" pitchFamily="34" charset="-128"/>
        </a:defRPr>
      </a:lvl4pPr>
      <a:lvl5pPr marL="1200150" indent="-171450" algn="l" rtl="0" eaLnBrk="0" fontAlgn="base" hangingPunct="0">
        <a:lnSpc>
          <a:spcPts val="2000"/>
        </a:lnSpc>
        <a:spcBef>
          <a:spcPts val="600"/>
        </a:spcBef>
        <a:spcAft>
          <a:spcPct val="0"/>
        </a:spcAft>
        <a:buClr>
          <a:srgbClr val="246978"/>
        </a:buClr>
        <a:buFont typeface="Arial" pitchFamily="34" charset="0"/>
        <a:buChar char="­"/>
        <a:defRPr sz="1600">
          <a:solidFill>
            <a:srgbClr val="333333"/>
          </a:solidFill>
          <a:latin typeface="+mn-lt"/>
          <a:ea typeface="MS PGothic" pitchFamily="34" charset="-128"/>
        </a:defRPr>
      </a:lvl5pPr>
      <a:lvl6pPr marL="16002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6pPr>
      <a:lvl7pPr marL="20574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7pPr>
      <a:lvl8pPr marL="25146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8pPr>
      <a:lvl9pPr marL="2971800" indent="-171450" algn="l" rtl="0" fontAlgn="base">
        <a:spcBef>
          <a:spcPct val="0"/>
        </a:spcBef>
        <a:spcAft>
          <a:spcPct val="40000"/>
        </a:spcAft>
        <a:buClr>
          <a:schemeClr val="accent2"/>
        </a:buClr>
        <a:buFont typeface="Arial" charset="0"/>
        <a:buChar char="­"/>
        <a:defRPr sz="16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0">
          <a:blip r:embed="rId13" cstate="print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938213" y="1295400"/>
            <a:ext cx="7631112" cy="443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text styles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  <p:sp>
        <p:nvSpPr>
          <p:cNvPr id="289795" name="Rectangle 3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87313" y="6227763"/>
            <a:ext cx="3609975" cy="38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800">
                <a:solidFill>
                  <a:schemeClr val="tx2"/>
                </a:solidFill>
                <a:cs typeface="+mn-cs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>
                <a:solidFill>
                  <a:srgbClr val="333333"/>
                </a:solidFill>
              </a:rPr>
              <a:t>VMware vSphere 4: Install, Configure, Manage – Revision B</a:t>
            </a:r>
          </a:p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>
                <a:solidFill>
                  <a:srgbClr val="333333"/>
                </a:solidFill>
              </a:rPr>
              <a:t>Copyright © 2009 VMware, Inc. All rights reserved.</a:t>
            </a:r>
          </a:p>
        </p:txBody>
      </p:sp>
      <p:sp>
        <p:nvSpPr>
          <p:cNvPr id="1028" name="Rectangle 5"/>
          <p:cNvSpPr>
            <a:spLocks noGrp="1" noChangeArrowheads="1"/>
          </p:cNvSpPr>
          <p:nvPr>
            <p:ph type="title"/>
          </p:nvPr>
        </p:nvSpPr>
        <p:spPr bwMode="black">
          <a:xfrm>
            <a:off x="1017588" y="639763"/>
            <a:ext cx="4235450" cy="311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n-US" altLang="en-US" smtClean="0"/>
              <a:t>Headline Goes in this Space: </a:t>
            </a: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3886200" y="6340475"/>
            <a:ext cx="1039813" cy="225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eaLnBrk="1" fontAlgn="base" hangingPunct="1">
              <a:lnSpc>
                <a:spcPct val="87000"/>
              </a:lnSpc>
              <a:spcBef>
                <a:spcPct val="0"/>
              </a:spcBef>
              <a:spcAft>
                <a:spcPct val="0"/>
              </a:spcAft>
              <a:buClr>
                <a:srgbClr val="333333"/>
              </a:buClr>
              <a:buSzPct val="80000"/>
              <a:defRPr/>
            </a:pPr>
            <a:r>
              <a:rPr lang="zh-CN" altLang="en-US" sz="1000" smtClean="0">
                <a:solidFill>
                  <a:srgbClr val="333333"/>
                </a:solidFill>
                <a:ea typeface="黑体" pitchFamily="2" charset="-122"/>
              </a:rPr>
              <a:t>模块编号 </a:t>
            </a:r>
            <a:r>
              <a:rPr lang="en-US" altLang="zh-CN" sz="1000" smtClean="0">
                <a:solidFill>
                  <a:srgbClr val="333333"/>
                </a:solidFill>
                <a:ea typeface="黑体" pitchFamily="2" charset="-122"/>
              </a:rPr>
              <a:t>7-</a:t>
            </a:r>
            <a:fld id="{B6830A66-D376-40F6-A2FC-003083D7B634}" type="slidenum">
              <a:rPr lang="en-US" altLang="zh-CN" sz="1000" smtClean="0">
                <a:solidFill>
                  <a:srgbClr val="333333"/>
                </a:solidFill>
                <a:ea typeface="宋体" charset="-122"/>
              </a:rPr>
              <a:pPr defTabSz="914400" eaLnBrk="1" fontAlgn="base" hangingPunct="1">
                <a:lnSpc>
                  <a:spcPct val="87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333333"/>
                </a:buClr>
                <a:buSzPct val="80000"/>
                <a:defRPr/>
              </a:pPr>
              <a:t>‹#›</a:t>
            </a:fld>
            <a:endParaRPr lang="en-US" altLang="zh-CN" sz="1000" smtClean="0">
              <a:solidFill>
                <a:srgbClr val="333333"/>
              </a:solidFill>
              <a:ea typeface="黑体" pitchFamily="2" charset="-122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2" r:id="rId1"/>
    <p:sldLayoutId id="2147483853" r:id="rId2"/>
    <p:sldLayoutId id="2147483854" r:id="rId3"/>
    <p:sldLayoutId id="2147483855" r:id="rId4"/>
    <p:sldLayoutId id="2147483856" r:id="rId5"/>
    <p:sldLayoutId id="2147483857" r:id="rId6"/>
    <p:sldLayoutId id="2147483858" r:id="rId7"/>
    <p:sldLayoutId id="2147483859" r:id="rId8"/>
    <p:sldLayoutId id="2147483860" r:id="rId9"/>
    <p:sldLayoutId id="2147483861" r:id="rId10"/>
    <p:sldLayoutId id="2147483862" r:id="rId11"/>
  </p:sldLayoutIdLst>
  <p:transition>
    <p:strips dir="rd"/>
  </p:transition>
  <p:hf sldNum="0" hdr="0" dt="0"/>
  <p:txStyles>
    <p:titleStyle>
      <a:lvl1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2pPr>
      <a:lvl3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3pPr>
      <a:lvl4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4pPr>
      <a:lvl5pPr algn="l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5pPr>
      <a:lvl6pPr marL="4572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6pPr>
      <a:lvl7pPr marL="9144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7pPr>
      <a:lvl8pPr marL="13716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8pPr>
      <a:lvl9pPr marL="1828800" algn="l" rtl="0" fontAlgn="base">
        <a:lnSpc>
          <a:spcPct val="85000"/>
        </a:lnSpc>
        <a:spcBef>
          <a:spcPct val="0"/>
        </a:spcBef>
        <a:spcAft>
          <a:spcPct val="0"/>
        </a:spcAft>
        <a:defRPr sz="2400" b="1">
          <a:solidFill>
            <a:schemeClr val="accent1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40000"/>
        </a:spcAft>
        <a:buClr>
          <a:schemeClr val="tx2"/>
        </a:buClr>
        <a:buFont typeface="Wingdings 3" pitchFamily="18" charset="2"/>
        <a:defRPr sz="2200" b="1">
          <a:solidFill>
            <a:schemeClr val="tx2"/>
          </a:solidFill>
          <a:latin typeface="+mn-lt"/>
          <a:ea typeface="+mn-ea"/>
          <a:cs typeface="+mn-cs"/>
        </a:defRPr>
      </a:lvl1pPr>
      <a:lvl2pPr marL="509588" indent="-395288" algn="l" rtl="0" eaLnBrk="0" fontAlgn="base" hangingPunct="0">
        <a:spcBef>
          <a:spcPct val="0"/>
        </a:spcBef>
        <a:spcAft>
          <a:spcPct val="40000"/>
        </a:spcAft>
        <a:buClr>
          <a:schemeClr val="hlink"/>
        </a:buClr>
        <a:buFont typeface="Wingdings 3" pitchFamily="18" charset="2"/>
        <a:buBlip>
          <a:blip r:embed="rId14"/>
        </a:buBlip>
        <a:defRPr sz="2000">
          <a:solidFill>
            <a:schemeClr val="tx1"/>
          </a:solidFill>
          <a:latin typeface="+mn-lt"/>
          <a:cs typeface="+mn-cs"/>
        </a:defRPr>
      </a:lvl2pPr>
      <a:lvl3pPr marL="914400" indent="-290513" algn="l" rtl="0" eaLnBrk="0" fontAlgn="base" hangingPunct="0">
        <a:spcBef>
          <a:spcPct val="0"/>
        </a:spcBef>
        <a:spcAft>
          <a:spcPct val="40000"/>
        </a:spcAft>
        <a:buClr>
          <a:schemeClr val="accent1"/>
        </a:buClr>
        <a:buSzPct val="80000"/>
        <a:buFont typeface="Wingdings" pitchFamily="2" charset="2"/>
        <a:buBlip>
          <a:blip r:embed="rId15"/>
        </a:buBlip>
        <a:defRPr>
          <a:solidFill>
            <a:schemeClr val="tx1"/>
          </a:solidFill>
          <a:latin typeface="+mn-lt"/>
          <a:cs typeface="+mn-cs"/>
        </a:defRPr>
      </a:lvl3pPr>
      <a:lvl4pPr marL="1371600" indent="-342900" algn="l" rtl="0" eaLnBrk="0" fontAlgn="base" hangingPunct="0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4pPr>
      <a:lvl5pPr marL="1828800" indent="-342900" algn="l" rtl="0" eaLnBrk="0" fontAlgn="base" hangingPunct="0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5pPr>
      <a:lvl6pPr marL="22860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6pPr>
      <a:lvl7pPr marL="27432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7pPr>
      <a:lvl8pPr marL="32004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8pPr>
      <a:lvl9pPr marL="3657600" indent="-342900" algn="l" rtl="0" fontAlgn="base">
        <a:spcBef>
          <a:spcPct val="0"/>
        </a:spcBef>
        <a:spcAft>
          <a:spcPct val="40000"/>
        </a:spcAft>
        <a:buClr>
          <a:schemeClr val="accent1"/>
        </a:buClr>
        <a:buSzPct val="65000"/>
        <a:buFont typeface="Wingdings" pitchFamily="2" charset="2"/>
        <a:buChar char="p"/>
        <a:defRPr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6"/>
          <p:cNvSpPr txBox="1">
            <a:spLocks noChangeArrowheads="1"/>
          </p:cNvSpPr>
          <p:nvPr/>
        </p:nvSpPr>
        <p:spPr bwMode="auto">
          <a:xfrm>
            <a:off x="2895600" y="3381375"/>
            <a:ext cx="3352800" cy="8858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lnSpc>
                <a:spcPct val="130000"/>
              </a:lnSpc>
              <a:defRPr/>
            </a:pPr>
            <a:r>
              <a:rPr lang="zh-CN" altLang="en-US" sz="2000">
                <a:solidFill>
                  <a:srgbClr val="000000"/>
                </a:solidFill>
                <a:ea typeface="华文细黑" pitchFamily="2" charset="-122"/>
              </a:rPr>
              <a:t>杭州华三通信技术有限公司</a:t>
            </a:r>
          </a:p>
          <a:p>
            <a:pPr algn="ctr">
              <a:lnSpc>
                <a:spcPct val="130000"/>
              </a:lnSpc>
              <a:defRPr/>
            </a:pPr>
            <a:r>
              <a:rPr lang="en-US" altLang="zh-CN" sz="2000">
                <a:solidFill>
                  <a:srgbClr val="000000"/>
                </a:solidFill>
                <a:ea typeface="华文细黑" pitchFamily="2" charset="-122"/>
              </a:rPr>
              <a:t>www.h3c.com.cn</a:t>
            </a:r>
          </a:p>
        </p:txBody>
      </p:sp>
      <p:pic>
        <p:nvPicPr>
          <p:cNvPr id="3075" name="图片 3" descr="logo.emf"/>
          <p:cNvPicPr>
            <a:picLocks noChangeAspect="1"/>
          </p:cNvPicPr>
          <p:nvPr/>
        </p:nvPicPr>
        <p:blipFill>
          <a:blip r:embed="rId13" cstate="print"/>
          <a:srcRect b="28194"/>
          <a:stretch>
            <a:fillRect/>
          </a:stretch>
        </p:blipFill>
        <p:spPr bwMode="auto">
          <a:xfrm>
            <a:off x="2933700" y="2162175"/>
            <a:ext cx="3276600" cy="990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999" r:id="rId1"/>
    <p:sldLayoutId id="2147484000" r:id="rId2"/>
    <p:sldLayoutId id="2147484001" r:id="rId3"/>
    <p:sldLayoutId id="2147484002" r:id="rId4"/>
    <p:sldLayoutId id="2147484003" r:id="rId5"/>
    <p:sldLayoutId id="2147484004" r:id="rId6"/>
    <p:sldLayoutId id="2147484005" r:id="rId7"/>
    <p:sldLayoutId id="2147484006" r:id="rId8"/>
    <p:sldLayoutId id="2147484007" r:id="rId9"/>
    <p:sldLayoutId id="2147484008" r:id="rId10"/>
    <p:sldLayoutId id="214748400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SimSun" pitchFamily="2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SimSun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SimSun" pitchFamily="2" charset="-122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SimSun" pitchFamily="2" charset="-122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SimSun" pitchFamily="2" charset="-122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SimSun" pitchFamily="2" charset="-122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SimSun" pitchFamily="2" charset="-122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3716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48132" name="Text Box 4"/>
          <p:cNvSpPr txBox="1">
            <a:spLocks noChangeArrowheads="1"/>
          </p:cNvSpPr>
          <p:nvPr/>
        </p:nvSpPr>
        <p:spPr bwMode="auto">
          <a:xfrm>
            <a:off x="1116013" y="6524625"/>
            <a:ext cx="22098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altLang="zh-CN" sz="1200" dirty="0">
                <a:solidFill>
                  <a:prstClr val="black"/>
                </a:solidFill>
                <a:latin typeface="Arial" pitchFamily="34" charset="0"/>
                <a:ea typeface="宋体" pitchFamily="2" charset="-122"/>
                <a:cs typeface="Arial" pitchFamily="34" charset="0"/>
              </a:rPr>
              <a:t>www.h3c.com.cn</a:t>
            </a:r>
          </a:p>
        </p:txBody>
      </p:sp>
      <p:sp>
        <p:nvSpPr>
          <p:cNvPr id="48133" name="Text Box 5"/>
          <p:cNvSpPr txBox="1">
            <a:spLocks noChangeArrowheads="1"/>
          </p:cNvSpPr>
          <p:nvPr/>
        </p:nvSpPr>
        <p:spPr bwMode="auto">
          <a:xfrm>
            <a:off x="8532813" y="6524625"/>
            <a:ext cx="5334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  <a:defRPr/>
            </a:pPr>
            <a:fld id="{86FF0DB8-E1DC-4508-9893-913F234EEA9E}" type="slidenum">
              <a:rPr lang="en-US" altLang="zh-CN" sz="1200">
                <a:solidFill>
                  <a:prstClr val="black"/>
                </a:solidFill>
              </a:rPr>
              <a:pPr algn="r">
                <a:spcBef>
                  <a:spcPct val="50000"/>
                </a:spcBef>
                <a:defRPr/>
              </a:pPr>
              <a:t>‹#›</a:t>
            </a:fld>
            <a:endParaRPr lang="en-US" altLang="zh-CN" sz="1200" dirty="0">
              <a:solidFill>
                <a:prstClr val="black"/>
              </a:solidFill>
            </a:endParaRPr>
          </a:p>
        </p:txBody>
      </p:sp>
      <p:sp>
        <p:nvSpPr>
          <p:cNvPr id="1029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30480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</a:p>
        </p:txBody>
      </p:sp>
      <p:sp>
        <p:nvSpPr>
          <p:cNvPr id="1039" name="Freeform 15"/>
          <p:cNvSpPr>
            <a:spLocks/>
          </p:cNvSpPr>
          <p:nvPr/>
        </p:nvSpPr>
        <p:spPr bwMode="auto">
          <a:xfrm>
            <a:off x="520700" y="6281738"/>
            <a:ext cx="660400" cy="573087"/>
          </a:xfrm>
          <a:custGeom>
            <a:avLst/>
            <a:gdLst/>
            <a:ahLst/>
            <a:cxnLst>
              <a:cxn ang="0">
                <a:pos x="121" y="421"/>
              </a:cxn>
              <a:cxn ang="0">
                <a:pos x="0" y="210"/>
              </a:cxn>
              <a:cxn ang="0">
                <a:pos x="121" y="0"/>
              </a:cxn>
              <a:cxn ang="0">
                <a:pos x="363" y="0"/>
              </a:cxn>
              <a:cxn ang="0">
                <a:pos x="484" y="210"/>
              </a:cxn>
              <a:cxn ang="0">
                <a:pos x="363" y="421"/>
              </a:cxn>
              <a:cxn ang="0">
                <a:pos x="121" y="421"/>
              </a:cxn>
            </a:cxnLst>
            <a:rect l="0" t="0" r="r" b="b"/>
            <a:pathLst>
              <a:path w="484" h="421">
                <a:moveTo>
                  <a:pt x="121" y="421"/>
                </a:moveTo>
                <a:lnTo>
                  <a:pt x="0" y="210"/>
                </a:lnTo>
                <a:lnTo>
                  <a:pt x="121" y="0"/>
                </a:lnTo>
                <a:lnTo>
                  <a:pt x="363" y="0"/>
                </a:lnTo>
                <a:lnTo>
                  <a:pt x="484" y="210"/>
                </a:lnTo>
                <a:lnTo>
                  <a:pt x="363" y="421"/>
                </a:lnTo>
                <a:lnTo>
                  <a:pt x="121" y="421"/>
                </a:lnTo>
                <a:close/>
              </a:path>
            </a:pathLst>
          </a:custGeom>
          <a:solidFill>
            <a:srgbClr val="EFEFE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宋体" pitchFamily="2" charset="-122"/>
            </a:endParaRPr>
          </a:p>
        </p:txBody>
      </p:sp>
      <p:sp>
        <p:nvSpPr>
          <p:cNvPr id="31" name="Freeform 23"/>
          <p:cNvSpPr>
            <a:spLocks/>
          </p:cNvSpPr>
          <p:nvPr/>
        </p:nvSpPr>
        <p:spPr bwMode="auto">
          <a:xfrm>
            <a:off x="1057275" y="5988050"/>
            <a:ext cx="661988" cy="576263"/>
          </a:xfrm>
          <a:custGeom>
            <a:avLst/>
            <a:gdLst/>
            <a:ahLst/>
            <a:cxnLst>
              <a:cxn ang="0">
                <a:pos x="121" y="421"/>
              </a:cxn>
              <a:cxn ang="0">
                <a:pos x="0" y="211"/>
              </a:cxn>
              <a:cxn ang="0">
                <a:pos x="121" y="0"/>
              </a:cxn>
              <a:cxn ang="0">
                <a:pos x="363" y="0"/>
              </a:cxn>
              <a:cxn ang="0">
                <a:pos x="484" y="211"/>
              </a:cxn>
              <a:cxn ang="0">
                <a:pos x="363" y="421"/>
              </a:cxn>
              <a:cxn ang="0">
                <a:pos x="121" y="421"/>
              </a:cxn>
            </a:cxnLst>
            <a:rect l="0" t="0" r="r" b="b"/>
            <a:pathLst>
              <a:path w="484" h="421">
                <a:moveTo>
                  <a:pt x="121" y="421"/>
                </a:moveTo>
                <a:lnTo>
                  <a:pt x="0" y="211"/>
                </a:lnTo>
                <a:lnTo>
                  <a:pt x="121" y="0"/>
                </a:lnTo>
                <a:lnTo>
                  <a:pt x="363" y="0"/>
                </a:lnTo>
                <a:lnTo>
                  <a:pt x="484" y="211"/>
                </a:lnTo>
                <a:lnTo>
                  <a:pt x="363" y="421"/>
                </a:lnTo>
                <a:lnTo>
                  <a:pt x="121" y="421"/>
                </a:lnTo>
                <a:close/>
              </a:path>
            </a:pathLst>
          </a:custGeom>
          <a:solidFill>
            <a:srgbClr val="FCEEE5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CN" altLang="en-US">
              <a:solidFill>
                <a:prstClr val="black"/>
              </a:solidFill>
              <a:ea typeface="宋体" pitchFamily="2" charset="-122"/>
            </a:endParaRPr>
          </a:p>
        </p:txBody>
      </p:sp>
      <p:pic>
        <p:nvPicPr>
          <p:cNvPr id="1032" name="Picture 27" descr="H3C_彩色"/>
          <p:cNvPicPr>
            <a:picLocks noChangeAspect="1" noChangeArrowheads="1"/>
          </p:cNvPicPr>
          <p:nvPr/>
        </p:nvPicPr>
        <p:blipFill>
          <a:blip r:embed="rId25" cstate="print"/>
          <a:srcRect l="-7143" t="-28403" r="-7143" b="-42012"/>
          <a:stretch>
            <a:fillRect/>
          </a:stretch>
        </p:blipFill>
        <p:spPr bwMode="auto">
          <a:xfrm>
            <a:off x="7696200" y="234950"/>
            <a:ext cx="12192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18" r:id="rId1"/>
    <p:sldLayoutId id="2147484019" r:id="rId2"/>
    <p:sldLayoutId id="2147484020" r:id="rId3"/>
    <p:sldLayoutId id="2147484021" r:id="rId4"/>
    <p:sldLayoutId id="2147484022" r:id="rId5"/>
    <p:sldLayoutId id="2147484023" r:id="rId6"/>
    <p:sldLayoutId id="2147484024" r:id="rId7"/>
    <p:sldLayoutId id="2147484025" r:id="rId8"/>
    <p:sldLayoutId id="2147484026" r:id="rId9"/>
    <p:sldLayoutId id="2147484027" r:id="rId10"/>
    <p:sldLayoutId id="2147484028" r:id="rId11"/>
    <p:sldLayoutId id="2147484029" r:id="rId12"/>
    <p:sldLayoutId id="2147484030" r:id="rId13"/>
    <p:sldLayoutId id="2147484031" r:id="rId14"/>
    <p:sldLayoutId id="2147484032" r:id="rId15"/>
    <p:sldLayoutId id="2147484033" r:id="rId16"/>
    <p:sldLayoutId id="2147484034" r:id="rId17"/>
    <p:sldLayoutId id="2147484035" r:id="rId18"/>
    <p:sldLayoutId id="2147484036" r:id="rId19"/>
    <p:sldLayoutId id="2147484037" r:id="rId20"/>
    <p:sldLayoutId id="2147484039" r:id="rId21"/>
    <p:sldLayoutId id="2147484040" r:id="rId22"/>
    <p:sldLayoutId id="2147484041" r:id="rId2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微软雅黑" pitchFamily="34" charset="-122"/>
          <a:ea typeface="微软雅黑" pitchFamily="34" charset="-122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9pPr>
    </p:titleStyle>
    <p:bodyStyle>
      <a:lvl1pPr marL="342900" indent="-342900" algn="l" rtl="0" eaLnBrk="1" fontAlgn="base" hangingPunct="1">
        <a:lnSpc>
          <a:spcPct val="150000"/>
        </a:lnSpc>
        <a:spcBef>
          <a:spcPct val="0"/>
        </a:spcBef>
        <a:spcAft>
          <a:spcPct val="0"/>
        </a:spcAft>
        <a:defRPr sz="2000" b="1">
          <a:solidFill>
            <a:schemeClr val="tx1"/>
          </a:solidFill>
          <a:latin typeface="微软雅黑" pitchFamily="34" charset="-122"/>
          <a:ea typeface="微软雅黑" pitchFamily="34" charset="-122"/>
          <a:cs typeface="+mn-cs"/>
        </a:defRPr>
      </a:lvl1pPr>
      <a:lvl2pPr marL="742950" indent="-285750" algn="l" rtl="0" eaLnBrk="1" fontAlgn="base" hangingPunct="1">
        <a:lnSpc>
          <a:spcPct val="120000"/>
        </a:lnSpc>
        <a:spcBef>
          <a:spcPct val="50000"/>
        </a:spcBef>
        <a:spcAft>
          <a:spcPct val="0"/>
        </a:spcAft>
        <a:defRPr>
          <a:solidFill>
            <a:schemeClr val="tx1"/>
          </a:solidFill>
          <a:latin typeface="微软雅黑" pitchFamily="34" charset="-122"/>
          <a:ea typeface="微软雅黑" pitchFamily="34" charset="-122"/>
        </a:defRPr>
      </a:lvl2pPr>
      <a:lvl3pPr marL="1143000" indent="-228600" algn="l" rtl="0" eaLnBrk="1" fontAlgn="base" hangingPunct="1">
        <a:lnSpc>
          <a:spcPct val="120000"/>
        </a:lnSpc>
        <a:spcBef>
          <a:spcPct val="50000"/>
        </a:spcBef>
        <a:spcAft>
          <a:spcPct val="0"/>
        </a:spcAft>
        <a:defRPr sz="1600">
          <a:solidFill>
            <a:schemeClr val="tx1"/>
          </a:solidFill>
          <a:latin typeface="微软雅黑" pitchFamily="34" charset="-122"/>
          <a:ea typeface="微软雅黑" pitchFamily="34" charset="-122"/>
        </a:defRPr>
      </a:lvl3pPr>
      <a:lvl4pPr marL="1600200" indent="-228600" algn="l" rtl="0" eaLnBrk="1" fontAlgn="base" hangingPunct="1">
        <a:lnSpc>
          <a:spcPct val="120000"/>
        </a:lnSpc>
        <a:spcBef>
          <a:spcPct val="50000"/>
        </a:spcBef>
        <a:spcAft>
          <a:spcPct val="0"/>
        </a:spcAft>
        <a:defRPr sz="1400">
          <a:solidFill>
            <a:schemeClr val="tx1"/>
          </a:solidFill>
          <a:latin typeface="微软雅黑" pitchFamily="34" charset="-122"/>
          <a:ea typeface="微软雅黑" pitchFamily="34" charset="-122"/>
        </a:defRPr>
      </a:lvl4pPr>
      <a:lvl5pPr marL="20574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微软雅黑" pitchFamily="34" charset="-122"/>
          <a:ea typeface="微软雅黑" pitchFamily="34" charset="-122"/>
        </a:defRPr>
      </a:lvl5pPr>
      <a:lvl6pPr marL="25146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6pPr>
      <a:lvl7pPr marL="29718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7pPr>
      <a:lvl8pPr marL="34290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8pPr>
      <a:lvl9pPr marL="38862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10" name="Picture 18" descr="H3C+中文口号_红灰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667000" y="1752600"/>
            <a:ext cx="4114800" cy="1781175"/>
          </a:xfrm>
          <a:prstGeom prst="rect">
            <a:avLst/>
          </a:prstGeom>
          <a:noFill/>
        </p:spPr>
      </p:pic>
      <p:sp>
        <p:nvSpPr>
          <p:cNvPr id="8208" name="Text Box 16"/>
          <p:cNvSpPr txBox="1">
            <a:spLocks noChangeArrowheads="1"/>
          </p:cNvSpPr>
          <p:nvPr/>
        </p:nvSpPr>
        <p:spPr bwMode="auto">
          <a:xfrm>
            <a:off x="2971800" y="4038600"/>
            <a:ext cx="3352800" cy="8858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defTabSz="914400"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2000">
                <a:solidFill>
                  <a:srgbClr val="000000"/>
                </a:solidFill>
                <a:ea typeface="华文细黑" pitchFamily="2" charset="-122"/>
              </a:rPr>
              <a:t>杭州华三通信技术有限公司</a:t>
            </a:r>
          </a:p>
          <a:p>
            <a:pPr algn="ctr" defTabSz="914400"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000">
                <a:solidFill>
                  <a:srgbClr val="000000"/>
                </a:solidFill>
                <a:ea typeface="华文细黑" pitchFamily="2" charset="-122"/>
              </a:rPr>
              <a:t>www.h3c.com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44" r:id="rId1"/>
    <p:sldLayoutId id="2147484045" r:id="rId2"/>
    <p:sldLayoutId id="2147484046" r:id="rId3"/>
    <p:sldLayoutId id="2147484047" r:id="rId4"/>
    <p:sldLayoutId id="2147484048" r:id="rId5"/>
    <p:sldLayoutId id="2147484049" r:id="rId6"/>
    <p:sldLayoutId id="2147484050" r:id="rId7"/>
    <p:sldLayoutId id="2147484051" r:id="rId8"/>
    <p:sldLayoutId id="2147484052" r:id="rId9"/>
    <p:sldLayoutId id="2147484053" r:id="rId10"/>
    <p:sldLayoutId id="2147484054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ea typeface="宋体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3716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1027" name="Text Box 4"/>
          <p:cNvSpPr txBox="1">
            <a:spLocks noChangeArrowheads="1"/>
          </p:cNvSpPr>
          <p:nvPr/>
        </p:nvSpPr>
        <p:spPr bwMode="auto">
          <a:xfrm>
            <a:off x="1116013" y="6524625"/>
            <a:ext cx="2209800" cy="27463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altLang="zh-CN" sz="1200" smtClean="0">
                <a:ea typeface="宋体" pitchFamily="2" charset="-122"/>
                <a:cs typeface="Arial" pitchFamily="34" charset="0"/>
              </a:rPr>
              <a:t>www.h3c.com.cn</a:t>
            </a:r>
          </a:p>
        </p:txBody>
      </p:sp>
      <p:sp>
        <p:nvSpPr>
          <p:cNvPr id="1028" name="Text Box 5"/>
          <p:cNvSpPr txBox="1">
            <a:spLocks noChangeArrowheads="1"/>
          </p:cNvSpPr>
          <p:nvPr/>
        </p:nvSpPr>
        <p:spPr bwMode="auto">
          <a:xfrm>
            <a:off x="8532813" y="6524625"/>
            <a:ext cx="533400" cy="2762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fld id="{BE18D0C1-B87A-4E0E-B3E3-73817007AFDF}" type="slidenum">
              <a:rPr lang="en-US" altLang="zh-CN" sz="1200" smtClean="0">
                <a:ea typeface="微软雅黑" pitchFamily="34" charset="-122"/>
              </a:rPr>
              <a:pPr algn="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zh-CN" sz="1200" dirty="0" smtClean="0">
              <a:ea typeface="微软雅黑" pitchFamily="34" charset="-122"/>
            </a:endParaRPr>
          </a:p>
        </p:txBody>
      </p:sp>
      <p:sp>
        <p:nvSpPr>
          <p:cNvPr id="3077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30480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</a:p>
        </p:txBody>
      </p:sp>
      <p:sp>
        <p:nvSpPr>
          <p:cNvPr id="1030" name="Freeform 15"/>
          <p:cNvSpPr>
            <a:spLocks/>
          </p:cNvSpPr>
          <p:nvPr/>
        </p:nvSpPr>
        <p:spPr bwMode="auto">
          <a:xfrm>
            <a:off x="520700" y="6281738"/>
            <a:ext cx="660400" cy="573087"/>
          </a:xfrm>
          <a:custGeom>
            <a:avLst/>
            <a:gdLst>
              <a:gd name="T0" fmla="*/ 2147483647 w 484"/>
              <a:gd name="T1" fmla="*/ 2147483647 h 421"/>
              <a:gd name="T2" fmla="*/ 0 w 484"/>
              <a:gd name="T3" fmla="*/ 2147483647 h 421"/>
              <a:gd name="T4" fmla="*/ 2147483647 w 484"/>
              <a:gd name="T5" fmla="*/ 0 h 421"/>
              <a:gd name="T6" fmla="*/ 2147483647 w 484"/>
              <a:gd name="T7" fmla="*/ 0 h 421"/>
              <a:gd name="T8" fmla="*/ 2147483647 w 484"/>
              <a:gd name="T9" fmla="*/ 2147483647 h 421"/>
              <a:gd name="T10" fmla="*/ 2147483647 w 484"/>
              <a:gd name="T11" fmla="*/ 2147483647 h 421"/>
              <a:gd name="T12" fmla="*/ 2147483647 w 484"/>
              <a:gd name="T13" fmla="*/ 2147483647 h 4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84" h="421">
                <a:moveTo>
                  <a:pt x="121" y="421"/>
                </a:moveTo>
                <a:lnTo>
                  <a:pt x="0" y="210"/>
                </a:lnTo>
                <a:lnTo>
                  <a:pt x="121" y="0"/>
                </a:lnTo>
                <a:lnTo>
                  <a:pt x="363" y="0"/>
                </a:lnTo>
                <a:lnTo>
                  <a:pt x="484" y="210"/>
                </a:lnTo>
                <a:lnTo>
                  <a:pt x="363" y="421"/>
                </a:lnTo>
                <a:lnTo>
                  <a:pt x="121" y="421"/>
                </a:lnTo>
                <a:close/>
              </a:path>
            </a:pathLst>
          </a:custGeom>
          <a:solidFill>
            <a:srgbClr val="EFEFE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CN" altLang="en-US" dirty="0">
              <a:latin typeface="Arial" charset="0"/>
              <a:ea typeface="微软雅黑" pitchFamily="34" charset="-122"/>
            </a:endParaRPr>
          </a:p>
        </p:txBody>
      </p:sp>
      <p:sp>
        <p:nvSpPr>
          <p:cNvPr id="1031" name="Freeform 23"/>
          <p:cNvSpPr>
            <a:spLocks/>
          </p:cNvSpPr>
          <p:nvPr/>
        </p:nvSpPr>
        <p:spPr bwMode="auto">
          <a:xfrm>
            <a:off x="1057275" y="5988050"/>
            <a:ext cx="661988" cy="576263"/>
          </a:xfrm>
          <a:custGeom>
            <a:avLst/>
            <a:gdLst>
              <a:gd name="T0" fmla="*/ 2147483647 w 484"/>
              <a:gd name="T1" fmla="*/ 2147483647 h 421"/>
              <a:gd name="T2" fmla="*/ 0 w 484"/>
              <a:gd name="T3" fmla="*/ 2147483647 h 421"/>
              <a:gd name="T4" fmla="*/ 2147483647 w 484"/>
              <a:gd name="T5" fmla="*/ 0 h 421"/>
              <a:gd name="T6" fmla="*/ 2147483647 w 484"/>
              <a:gd name="T7" fmla="*/ 0 h 421"/>
              <a:gd name="T8" fmla="*/ 2147483647 w 484"/>
              <a:gd name="T9" fmla="*/ 2147483647 h 421"/>
              <a:gd name="T10" fmla="*/ 2147483647 w 484"/>
              <a:gd name="T11" fmla="*/ 2147483647 h 421"/>
              <a:gd name="T12" fmla="*/ 2147483647 w 484"/>
              <a:gd name="T13" fmla="*/ 2147483647 h 4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84" h="421">
                <a:moveTo>
                  <a:pt x="121" y="421"/>
                </a:moveTo>
                <a:lnTo>
                  <a:pt x="0" y="211"/>
                </a:lnTo>
                <a:lnTo>
                  <a:pt x="121" y="0"/>
                </a:lnTo>
                <a:lnTo>
                  <a:pt x="363" y="0"/>
                </a:lnTo>
                <a:lnTo>
                  <a:pt x="484" y="211"/>
                </a:lnTo>
                <a:lnTo>
                  <a:pt x="363" y="421"/>
                </a:lnTo>
                <a:lnTo>
                  <a:pt x="121" y="421"/>
                </a:lnTo>
                <a:close/>
              </a:path>
            </a:pathLst>
          </a:custGeom>
          <a:solidFill>
            <a:srgbClr val="FCEEE5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CN" altLang="en-US" dirty="0">
              <a:latin typeface="Arial" charset="0"/>
              <a:ea typeface="微软雅黑" pitchFamily="34" charset="-122"/>
            </a:endParaRPr>
          </a:p>
        </p:txBody>
      </p:sp>
      <p:pic>
        <p:nvPicPr>
          <p:cNvPr id="3080" name="Picture 27" descr="H3C_彩色"/>
          <p:cNvPicPr>
            <a:picLocks noChangeAspect="1" noChangeArrowheads="1"/>
          </p:cNvPicPr>
          <p:nvPr/>
        </p:nvPicPr>
        <p:blipFill>
          <a:blip r:embed="rId13" cstate="print"/>
          <a:srcRect l="-7143" t="-28403" r="-7143" b="-42012"/>
          <a:stretch>
            <a:fillRect/>
          </a:stretch>
        </p:blipFill>
        <p:spPr bwMode="auto">
          <a:xfrm>
            <a:off x="7696200" y="234950"/>
            <a:ext cx="12192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56" r:id="rId1"/>
    <p:sldLayoutId id="2147484057" r:id="rId2"/>
    <p:sldLayoutId id="2147484058" r:id="rId3"/>
    <p:sldLayoutId id="2147484059" r:id="rId4"/>
    <p:sldLayoutId id="2147484060" r:id="rId5"/>
    <p:sldLayoutId id="2147484061" r:id="rId6"/>
    <p:sldLayoutId id="2147484062" r:id="rId7"/>
    <p:sldLayoutId id="2147484063" r:id="rId8"/>
    <p:sldLayoutId id="2147484064" r:id="rId9"/>
    <p:sldLayoutId id="2147484065" r:id="rId10"/>
    <p:sldLayoutId id="2147484066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+mj-lt"/>
          <a:ea typeface="微软雅黑" pitchFamily="34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9pPr>
    </p:titleStyle>
    <p:bodyStyle>
      <a:lvl1pPr marL="342900" indent="-342900" algn="l" rtl="0" eaLnBrk="0" fontAlgn="base" hangingPunct="0">
        <a:lnSpc>
          <a:spcPct val="150000"/>
        </a:lnSpc>
        <a:spcBef>
          <a:spcPct val="0"/>
        </a:spcBef>
        <a:spcAft>
          <a:spcPct val="0"/>
        </a:spcAft>
        <a:defRPr sz="2000" b="1">
          <a:solidFill>
            <a:schemeClr val="tx1"/>
          </a:solidFill>
          <a:latin typeface="+mn-lt"/>
          <a:ea typeface="微软雅黑" pitchFamily="34" charset="-122"/>
          <a:cs typeface="+mn-cs"/>
        </a:defRPr>
      </a:lvl1pPr>
      <a:lvl2pPr marL="742950" indent="-285750" algn="l" rtl="0" eaLnBrk="0" fontAlgn="base" hangingPunct="0">
        <a:lnSpc>
          <a:spcPct val="120000"/>
        </a:lnSpc>
        <a:spcBef>
          <a:spcPct val="50000"/>
        </a:spcBef>
        <a:spcAft>
          <a:spcPct val="0"/>
        </a:spcAft>
        <a:defRPr>
          <a:solidFill>
            <a:schemeClr val="tx1"/>
          </a:solidFill>
          <a:latin typeface="微软雅黑" pitchFamily="34" charset="-122"/>
          <a:ea typeface="微软雅黑" pitchFamily="34" charset="-122"/>
        </a:defRPr>
      </a:lvl2pPr>
      <a:lvl3pPr marL="1143000" indent="-228600" algn="l" rtl="0" eaLnBrk="0" fontAlgn="base" hangingPunct="0">
        <a:lnSpc>
          <a:spcPct val="120000"/>
        </a:lnSpc>
        <a:spcBef>
          <a:spcPct val="50000"/>
        </a:spcBef>
        <a:spcAft>
          <a:spcPct val="0"/>
        </a:spcAft>
        <a:defRPr sz="1600">
          <a:solidFill>
            <a:schemeClr val="tx1"/>
          </a:solidFill>
          <a:latin typeface="微软雅黑" pitchFamily="34" charset="-122"/>
          <a:ea typeface="微软雅黑" pitchFamily="34" charset="-122"/>
        </a:defRPr>
      </a:lvl3pPr>
      <a:lvl4pPr marL="1600200" indent="-228600" algn="l" rtl="0" eaLnBrk="0" fontAlgn="base" hangingPunct="0">
        <a:lnSpc>
          <a:spcPct val="120000"/>
        </a:lnSpc>
        <a:spcBef>
          <a:spcPct val="50000"/>
        </a:spcBef>
        <a:spcAft>
          <a:spcPct val="0"/>
        </a:spcAft>
        <a:defRPr sz="1400">
          <a:solidFill>
            <a:schemeClr val="tx1"/>
          </a:solidFill>
          <a:latin typeface="微软雅黑" pitchFamily="34" charset="-122"/>
          <a:ea typeface="微软雅黑" pitchFamily="34" charset="-122"/>
        </a:defRPr>
      </a:lvl4pPr>
      <a:lvl5pPr marL="2057400" indent="-228600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微软雅黑" pitchFamily="34" charset="-122"/>
        </a:defRPr>
      </a:lvl5pPr>
      <a:lvl6pPr marL="25146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6pPr>
      <a:lvl7pPr marL="29718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7pPr>
      <a:lvl8pPr marL="34290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8pPr>
      <a:lvl9pPr marL="38862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3716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1027" name="Text Box 4"/>
          <p:cNvSpPr txBox="1">
            <a:spLocks noChangeArrowheads="1"/>
          </p:cNvSpPr>
          <p:nvPr/>
        </p:nvSpPr>
        <p:spPr bwMode="auto">
          <a:xfrm>
            <a:off x="1116013" y="6524625"/>
            <a:ext cx="2209800" cy="27463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altLang="zh-CN" sz="1200" smtClean="0">
                <a:ea typeface="宋体" pitchFamily="2" charset="-122"/>
                <a:cs typeface="Arial" pitchFamily="34" charset="0"/>
              </a:rPr>
              <a:t>www.h3c.com.cn</a:t>
            </a:r>
          </a:p>
        </p:txBody>
      </p:sp>
      <p:sp>
        <p:nvSpPr>
          <p:cNvPr id="1028" name="Text Box 5"/>
          <p:cNvSpPr txBox="1">
            <a:spLocks noChangeArrowheads="1"/>
          </p:cNvSpPr>
          <p:nvPr/>
        </p:nvSpPr>
        <p:spPr bwMode="auto">
          <a:xfrm>
            <a:off x="8532813" y="6524625"/>
            <a:ext cx="533400" cy="2762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华文细黑" pitchFamily="2" charset="-122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fld id="{AF33A0C8-3053-49EA-9A26-EC88676928AA}" type="slidenum">
              <a:rPr lang="en-US" altLang="zh-CN" sz="1200" smtClean="0">
                <a:ea typeface="微软雅黑" pitchFamily="34" charset="-122"/>
              </a:rPr>
              <a:pPr algn="r" eaLnBrk="1" hangingPunct="1">
                <a:spcBef>
                  <a:spcPct val="50000"/>
                </a:spcBef>
                <a:defRPr/>
              </a:pPr>
              <a:t>‹#›</a:t>
            </a:fld>
            <a:endParaRPr lang="en-US" altLang="zh-CN" sz="1200" dirty="0" smtClean="0">
              <a:ea typeface="微软雅黑" pitchFamily="34" charset="-122"/>
            </a:endParaRPr>
          </a:p>
        </p:txBody>
      </p:sp>
      <p:sp>
        <p:nvSpPr>
          <p:cNvPr id="3077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30480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</a:p>
        </p:txBody>
      </p:sp>
      <p:sp>
        <p:nvSpPr>
          <p:cNvPr id="1030" name="Freeform 15"/>
          <p:cNvSpPr>
            <a:spLocks/>
          </p:cNvSpPr>
          <p:nvPr/>
        </p:nvSpPr>
        <p:spPr bwMode="auto">
          <a:xfrm>
            <a:off x="520700" y="6281738"/>
            <a:ext cx="660400" cy="573087"/>
          </a:xfrm>
          <a:custGeom>
            <a:avLst/>
            <a:gdLst>
              <a:gd name="T0" fmla="*/ 2147483647 w 484"/>
              <a:gd name="T1" fmla="*/ 2147483647 h 421"/>
              <a:gd name="T2" fmla="*/ 0 w 484"/>
              <a:gd name="T3" fmla="*/ 2147483647 h 421"/>
              <a:gd name="T4" fmla="*/ 2147483647 w 484"/>
              <a:gd name="T5" fmla="*/ 0 h 421"/>
              <a:gd name="T6" fmla="*/ 2147483647 w 484"/>
              <a:gd name="T7" fmla="*/ 0 h 421"/>
              <a:gd name="T8" fmla="*/ 2147483647 w 484"/>
              <a:gd name="T9" fmla="*/ 2147483647 h 421"/>
              <a:gd name="T10" fmla="*/ 2147483647 w 484"/>
              <a:gd name="T11" fmla="*/ 2147483647 h 421"/>
              <a:gd name="T12" fmla="*/ 2147483647 w 484"/>
              <a:gd name="T13" fmla="*/ 2147483647 h 4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84" h="421">
                <a:moveTo>
                  <a:pt x="121" y="421"/>
                </a:moveTo>
                <a:lnTo>
                  <a:pt x="0" y="210"/>
                </a:lnTo>
                <a:lnTo>
                  <a:pt x="121" y="0"/>
                </a:lnTo>
                <a:lnTo>
                  <a:pt x="363" y="0"/>
                </a:lnTo>
                <a:lnTo>
                  <a:pt x="484" y="210"/>
                </a:lnTo>
                <a:lnTo>
                  <a:pt x="363" y="421"/>
                </a:lnTo>
                <a:lnTo>
                  <a:pt x="121" y="421"/>
                </a:lnTo>
                <a:close/>
              </a:path>
            </a:pathLst>
          </a:custGeom>
          <a:solidFill>
            <a:srgbClr val="EFEFE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CN" altLang="en-US" dirty="0">
              <a:latin typeface="Arial" charset="0"/>
              <a:ea typeface="微软雅黑" pitchFamily="34" charset="-122"/>
            </a:endParaRPr>
          </a:p>
        </p:txBody>
      </p:sp>
      <p:sp>
        <p:nvSpPr>
          <p:cNvPr id="1031" name="Freeform 23"/>
          <p:cNvSpPr>
            <a:spLocks/>
          </p:cNvSpPr>
          <p:nvPr/>
        </p:nvSpPr>
        <p:spPr bwMode="auto">
          <a:xfrm>
            <a:off x="1057275" y="5988050"/>
            <a:ext cx="661988" cy="576263"/>
          </a:xfrm>
          <a:custGeom>
            <a:avLst/>
            <a:gdLst>
              <a:gd name="T0" fmla="*/ 2147483647 w 484"/>
              <a:gd name="T1" fmla="*/ 2147483647 h 421"/>
              <a:gd name="T2" fmla="*/ 0 w 484"/>
              <a:gd name="T3" fmla="*/ 2147483647 h 421"/>
              <a:gd name="T4" fmla="*/ 2147483647 w 484"/>
              <a:gd name="T5" fmla="*/ 0 h 421"/>
              <a:gd name="T6" fmla="*/ 2147483647 w 484"/>
              <a:gd name="T7" fmla="*/ 0 h 421"/>
              <a:gd name="T8" fmla="*/ 2147483647 w 484"/>
              <a:gd name="T9" fmla="*/ 2147483647 h 421"/>
              <a:gd name="T10" fmla="*/ 2147483647 w 484"/>
              <a:gd name="T11" fmla="*/ 2147483647 h 421"/>
              <a:gd name="T12" fmla="*/ 2147483647 w 484"/>
              <a:gd name="T13" fmla="*/ 2147483647 h 4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84" h="421">
                <a:moveTo>
                  <a:pt x="121" y="421"/>
                </a:moveTo>
                <a:lnTo>
                  <a:pt x="0" y="211"/>
                </a:lnTo>
                <a:lnTo>
                  <a:pt x="121" y="0"/>
                </a:lnTo>
                <a:lnTo>
                  <a:pt x="363" y="0"/>
                </a:lnTo>
                <a:lnTo>
                  <a:pt x="484" y="211"/>
                </a:lnTo>
                <a:lnTo>
                  <a:pt x="363" y="421"/>
                </a:lnTo>
                <a:lnTo>
                  <a:pt x="121" y="421"/>
                </a:lnTo>
                <a:close/>
              </a:path>
            </a:pathLst>
          </a:custGeom>
          <a:solidFill>
            <a:srgbClr val="FCEEE5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CN" altLang="en-US" dirty="0">
              <a:latin typeface="Arial" charset="0"/>
              <a:ea typeface="微软雅黑" pitchFamily="34" charset="-122"/>
            </a:endParaRPr>
          </a:p>
        </p:txBody>
      </p:sp>
      <p:pic>
        <p:nvPicPr>
          <p:cNvPr id="3080" name="Picture 27" descr="H3C_彩色"/>
          <p:cNvPicPr>
            <a:picLocks noChangeAspect="1" noChangeArrowheads="1"/>
          </p:cNvPicPr>
          <p:nvPr/>
        </p:nvPicPr>
        <p:blipFill>
          <a:blip r:embed="rId13" cstate="print"/>
          <a:srcRect l="-7143" t="-28403" r="-7143" b="-42012"/>
          <a:stretch>
            <a:fillRect/>
          </a:stretch>
        </p:blipFill>
        <p:spPr bwMode="auto">
          <a:xfrm>
            <a:off x="7696200" y="234950"/>
            <a:ext cx="12192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68" r:id="rId1"/>
    <p:sldLayoutId id="2147484069" r:id="rId2"/>
    <p:sldLayoutId id="2147484070" r:id="rId3"/>
    <p:sldLayoutId id="2147484071" r:id="rId4"/>
    <p:sldLayoutId id="2147484072" r:id="rId5"/>
    <p:sldLayoutId id="2147484073" r:id="rId6"/>
    <p:sldLayoutId id="2147484074" r:id="rId7"/>
    <p:sldLayoutId id="2147484075" r:id="rId8"/>
    <p:sldLayoutId id="2147484076" r:id="rId9"/>
    <p:sldLayoutId id="2147484077" r:id="rId10"/>
    <p:sldLayoutId id="2147484078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+mj-lt"/>
          <a:ea typeface="微软雅黑" pitchFamily="34" charset="-122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微软雅黑" pitchFamily="34" charset="-122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 b="1">
          <a:solidFill>
            <a:srgbClr val="CC0000"/>
          </a:solidFill>
          <a:latin typeface="Arial" charset="0"/>
          <a:ea typeface="华文细黑" pitchFamily="2" charset="-122"/>
        </a:defRPr>
      </a:lvl9pPr>
    </p:titleStyle>
    <p:bodyStyle>
      <a:lvl1pPr marL="342900" indent="-342900" algn="l" rtl="0" eaLnBrk="0" fontAlgn="base" hangingPunct="0">
        <a:lnSpc>
          <a:spcPct val="150000"/>
        </a:lnSpc>
        <a:spcBef>
          <a:spcPct val="0"/>
        </a:spcBef>
        <a:spcAft>
          <a:spcPct val="0"/>
        </a:spcAft>
        <a:defRPr sz="2000" b="1">
          <a:solidFill>
            <a:schemeClr val="tx1"/>
          </a:solidFill>
          <a:latin typeface="+mn-lt"/>
          <a:ea typeface="微软雅黑" pitchFamily="34" charset="-122"/>
          <a:cs typeface="+mn-cs"/>
        </a:defRPr>
      </a:lvl1pPr>
      <a:lvl2pPr marL="742950" indent="-285750" algn="l" rtl="0" eaLnBrk="0" fontAlgn="base" hangingPunct="0">
        <a:lnSpc>
          <a:spcPct val="120000"/>
        </a:lnSpc>
        <a:spcBef>
          <a:spcPct val="50000"/>
        </a:spcBef>
        <a:spcAft>
          <a:spcPct val="0"/>
        </a:spcAft>
        <a:defRPr>
          <a:solidFill>
            <a:schemeClr val="tx1"/>
          </a:solidFill>
          <a:latin typeface="微软雅黑" pitchFamily="34" charset="-122"/>
          <a:ea typeface="微软雅黑" pitchFamily="34" charset="-122"/>
        </a:defRPr>
      </a:lvl2pPr>
      <a:lvl3pPr marL="1143000" indent="-228600" algn="l" rtl="0" eaLnBrk="0" fontAlgn="base" hangingPunct="0">
        <a:lnSpc>
          <a:spcPct val="120000"/>
        </a:lnSpc>
        <a:spcBef>
          <a:spcPct val="50000"/>
        </a:spcBef>
        <a:spcAft>
          <a:spcPct val="0"/>
        </a:spcAft>
        <a:defRPr sz="1600">
          <a:solidFill>
            <a:schemeClr val="tx1"/>
          </a:solidFill>
          <a:latin typeface="微软雅黑" pitchFamily="34" charset="-122"/>
          <a:ea typeface="微软雅黑" pitchFamily="34" charset="-122"/>
        </a:defRPr>
      </a:lvl3pPr>
      <a:lvl4pPr marL="1600200" indent="-228600" algn="l" rtl="0" eaLnBrk="0" fontAlgn="base" hangingPunct="0">
        <a:lnSpc>
          <a:spcPct val="120000"/>
        </a:lnSpc>
        <a:spcBef>
          <a:spcPct val="50000"/>
        </a:spcBef>
        <a:spcAft>
          <a:spcPct val="0"/>
        </a:spcAft>
        <a:defRPr sz="1400">
          <a:solidFill>
            <a:schemeClr val="tx1"/>
          </a:solidFill>
          <a:latin typeface="微软雅黑" pitchFamily="34" charset="-122"/>
          <a:ea typeface="微软雅黑" pitchFamily="34" charset="-122"/>
        </a:defRPr>
      </a:lvl4pPr>
      <a:lvl5pPr marL="2057400" indent="-228600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微软雅黑" pitchFamily="34" charset="-122"/>
        </a:defRPr>
      </a:lvl5pPr>
      <a:lvl6pPr marL="25146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6pPr>
      <a:lvl7pPr marL="29718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7pPr>
      <a:lvl8pPr marL="34290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8pPr>
      <a:lvl9pPr marL="3886200" indent="-228600" algn="l" rtl="0" eaLnBrk="1" fontAlgn="base" hangingPunct="1">
        <a:lnSpc>
          <a:spcPct val="120000"/>
        </a:lnSpc>
        <a:spcBef>
          <a:spcPct val="20000"/>
        </a:spcBef>
        <a:spcAft>
          <a:spcPct val="0"/>
        </a:spcAft>
        <a:defRPr sz="1200">
          <a:solidFill>
            <a:schemeClr val="tx1"/>
          </a:solidFill>
          <a:latin typeface="+mj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hyperlink" Target="http://4.bp.blogspot.com/_1Y9f9j3nhI0/SjXZAh9-n_I/AAAAAAAAAX4/c9moY8MzHD8/s1600-h/born_digital_native.jpg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.jpeg"/><Relationship Id="rId5" Type="http://schemas.openxmlformats.org/officeDocument/2006/relationships/image" Target="../media/image20.jpeg"/><Relationship Id="rId4" Type="http://schemas.openxmlformats.org/officeDocument/2006/relationships/image" Target="../media/image19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jpeg"/><Relationship Id="rId4" Type="http://schemas.openxmlformats.org/officeDocument/2006/relationships/image" Target="../media/image24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.jpeg"/><Relationship Id="rId5" Type="http://schemas.openxmlformats.org/officeDocument/2006/relationships/image" Target="../media/image29.jpeg"/><Relationship Id="rId4" Type="http://schemas.openxmlformats.org/officeDocument/2006/relationships/image" Target="../media/image28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slide" Target="slide1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5.png"/><Relationship Id="rId7" Type="http://schemas.openxmlformats.org/officeDocument/2006/relationships/image" Target="../media/image39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png"/><Relationship Id="rId5" Type="http://schemas.openxmlformats.org/officeDocument/2006/relationships/image" Target="../media/image37.png"/><Relationship Id="rId10" Type="http://schemas.openxmlformats.org/officeDocument/2006/relationships/image" Target="../media/image42.png"/><Relationship Id="rId4" Type="http://schemas.openxmlformats.org/officeDocument/2006/relationships/image" Target="../media/image36.png"/><Relationship Id="rId9" Type="http://schemas.openxmlformats.org/officeDocument/2006/relationships/image" Target="../media/image4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8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50.png"/><Relationship Id="rId7" Type="http://schemas.openxmlformats.org/officeDocument/2006/relationships/image" Target="../media/image54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3" Type="http://schemas.openxmlformats.org/officeDocument/2006/relationships/image" Target="../media/image57.png"/><Relationship Id="rId7" Type="http://schemas.openxmlformats.org/officeDocument/2006/relationships/image" Target="../media/image61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66.png"/><Relationship Id="rId4" Type="http://schemas.openxmlformats.org/officeDocument/2006/relationships/image" Target="../media/image65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7" Type="http://schemas.openxmlformats.org/officeDocument/2006/relationships/image" Target="../media/image72.emf"/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.png"/><Relationship Id="rId5" Type="http://schemas.openxmlformats.org/officeDocument/2006/relationships/image" Target="../media/image70.png"/><Relationship Id="rId4" Type="http://schemas.openxmlformats.org/officeDocument/2006/relationships/image" Target="../media/image6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84.png"/><Relationship Id="rId3" Type="http://schemas.openxmlformats.org/officeDocument/2006/relationships/image" Target="../media/image74.png"/><Relationship Id="rId7" Type="http://schemas.openxmlformats.org/officeDocument/2006/relationships/image" Target="../media/image78.png"/><Relationship Id="rId12" Type="http://schemas.openxmlformats.org/officeDocument/2006/relationships/image" Target="../media/image83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.png"/><Relationship Id="rId11" Type="http://schemas.openxmlformats.org/officeDocument/2006/relationships/image" Target="../media/image82.png"/><Relationship Id="rId5" Type="http://schemas.openxmlformats.org/officeDocument/2006/relationships/image" Target="../media/image76.png"/><Relationship Id="rId10" Type="http://schemas.openxmlformats.org/officeDocument/2006/relationships/image" Target="../media/image81.png"/><Relationship Id="rId4" Type="http://schemas.openxmlformats.org/officeDocument/2006/relationships/image" Target="../media/image75.png"/><Relationship Id="rId9" Type="http://schemas.openxmlformats.org/officeDocument/2006/relationships/image" Target="../media/image80.png"/><Relationship Id="rId14" Type="http://schemas.openxmlformats.org/officeDocument/2006/relationships/image" Target="../media/image85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13" Type="http://schemas.openxmlformats.org/officeDocument/2006/relationships/image" Target="../media/image97.png"/><Relationship Id="rId18" Type="http://schemas.openxmlformats.org/officeDocument/2006/relationships/image" Target="../media/image102.png"/><Relationship Id="rId26" Type="http://schemas.openxmlformats.org/officeDocument/2006/relationships/image" Target="../media/image57.png"/><Relationship Id="rId3" Type="http://schemas.openxmlformats.org/officeDocument/2006/relationships/image" Target="../media/image87.png"/><Relationship Id="rId21" Type="http://schemas.openxmlformats.org/officeDocument/2006/relationships/image" Target="../media/image105.png"/><Relationship Id="rId7" Type="http://schemas.openxmlformats.org/officeDocument/2006/relationships/image" Target="../media/image91.png"/><Relationship Id="rId12" Type="http://schemas.openxmlformats.org/officeDocument/2006/relationships/image" Target="../media/image96.png"/><Relationship Id="rId17" Type="http://schemas.openxmlformats.org/officeDocument/2006/relationships/image" Target="../media/image101.png"/><Relationship Id="rId25" Type="http://schemas.openxmlformats.org/officeDocument/2006/relationships/image" Target="../media/image56.png"/><Relationship Id="rId2" Type="http://schemas.openxmlformats.org/officeDocument/2006/relationships/image" Target="../media/image86.png"/><Relationship Id="rId16" Type="http://schemas.openxmlformats.org/officeDocument/2006/relationships/image" Target="../media/image100.png"/><Relationship Id="rId20" Type="http://schemas.openxmlformats.org/officeDocument/2006/relationships/image" Target="../media/image1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.png"/><Relationship Id="rId11" Type="http://schemas.openxmlformats.org/officeDocument/2006/relationships/image" Target="../media/image95.png"/><Relationship Id="rId24" Type="http://schemas.openxmlformats.org/officeDocument/2006/relationships/image" Target="../media/image108.png"/><Relationship Id="rId5" Type="http://schemas.openxmlformats.org/officeDocument/2006/relationships/image" Target="../media/image89.png"/><Relationship Id="rId15" Type="http://schemas.openxmlformats.org/officeDocument/2006/relationships/image" Target="../media/image99.png"/><Relationship Id="rId23" Type="http://schemas.openxmlformats.org/officeDocument/2006/relationships/image" Target="../media/image107.png"/><Relationship Id="rId10" Type="http://schemas.openxmlformats.org/officeDocument/2006/relationships/image" Target="../media/image94.png"/><Relationship Id="rId19" Type="http://schemas.openxmlformats.org/officeDocument/2006/relationships/image" Target="../media/image103.png"/><Relationship Id="rId4" Type="http://schemas.openxmlformats.org/officeDocument/2006/relationships/image" Target="../media/image88.png"/><Relationship Id="rId9" Type="http://schemas.openxmlformats.org/officeDocument/2006/relationships/image" Target="../media/image93.png"/><Relationship Id="rId14" Type="http://schemas.openxmlformats.org/officeDocument/2006/relationships/image" Target="../media/image98.png"/><Relationship Id="rId22" Type="http://schemas.openxmlformats.org/officeDocument/2006/relationships/image" Target="../media/image106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emf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3.png"/><Relationship Id="rId5" Type="http://schemas.openxmlformats.org/officeDocument/2006/relationships/image" Target="../media/image112.jpeg"/><Relationship Id="rId4" Type="http://schemas.openxmlformats.org/officeDocument/2006/relationships/slide" Target="slide1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jpeg"/><Relationship Id="rId3" Type="http://schemas.openxmlformats.org/officeDocument/2006/relationships/image" Target="../media/image118.jpeg"/><Relationship Id="rId7" Type="http://schemas.openxmlformats.org/officeDocument/2006/relationships/image" Target="../media/image122.jpe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.jpeg"/><Relationship Id="rId11" Type="http://schemas.openxmlformats.org/officeDocument/2006/relationships/image" Target="../media/image126.png"/><Relationship Id="rId5" Type="http://schemas.openxmlformats.org/officeDocument/2006/relationships/image" Target="../media/image120.jpeg"/><Relationship Id="rId10" Type="http://schemas.openxmlformats.org/officeDocument/2006/relationships/image" Target="../media/image125.jpeg"/><Relationship Id="rId4" Type="http://schemas.openxmlformats.org/officeDocument/2006/relationships/image" Target="../media/image119.png"/><Relationship Id="rId9" Type="http://schemas.openxmlformats.org/officeDocument/2006/relationships/image" Target="../media/image124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gif"/><Relationship Id="rId2" Type="http://schemas.openxmlformats.org/officeDocument/2006/relationships/image" Target="../media/image128.gi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0.gi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jpeg"/><Relationship Id="rId2" Type="http://schemas.openxmlformats.org/officeDocument/2006/relationships/image" Target="../media/image131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4.jpeg"/><Relationship Id="rId4" Type="http://schemas.openxmlformats.org/officeDocument/2006/relationships/image" Target="../media/image133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3.png"/><Relationship Id="rId3" Type="http://schemas.openxmlformats.org/officeDocument/2006/relationships/image" Target="../media/image138.png"/><Relationship Id="rId7" Type="http://schemas.openxmlformats.org/officeDocument/2006/relationships/image" Target="../media/image14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1.png"/><Relationship Id="rId5" Type="http://schemas.openxmlformats.org/officeDocument/2006/relationships/image" Target="../media/image140.png"/><Relationship Id="rId10" Type="http://schemas.openxmlformats.org/officeDocument/2006/relationships/image" Target="../media/image145.png"/><Relationship Id="rId4" Type="http://schemas.openxmlformats.org/officeDocument/2006/relationships/image" Target="../media/image139.png"/><Relationship Id="rId9" Type="http://schemas.openxmlformats.org/officeDocument/2006/relationships/image" Target="../media/image144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4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9.png"/><Relationship Id="rId4" Type="http://schemas.openxmlformats.org/officeDocument/2006/relationships/image" Target="../media/image148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5.jpeg"/><Relationship Id="rId3" Type="http://schemas.openxmlformats.org/officeDocument/2006/relationships/image" Target="../media/image150.png"/><Relationship Id="rId7" Type="http://schemas.openxmlformats.org/officeDocument/2006/relationships/image" Target="../media/image15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3.png"/><Relationship Id="rId11" Type="http://schemas.openxmlformats.org/officeDocument/2006/relationships/image" Target="../media/image147.png"/><Relationship Id="rId5" Type="http://schemas.openxmlformats.org/officeDocument/2006/relationships/image" Target="../media/image152.jpeg"/><Relationship Id="rId10" Type="http://schemas.openxmlformats.org/officeDocument/2006/relationships/image" Target="../media/image157.png"/><Relationship Id="rId4" Type="http://schemas.openxmlformats.org/officeDocument/2006/relationships/image" Target="../media/image151.jpeg"/><Relationship Id="rId9" Type="http://schemas.openxmlformats.org/officeDocument/2006/relationships/image" Target="../media/image156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0.emf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.bin"/><Relationship Id="rId13" Type="http://schemas.openxmlformats.org/officeDocument/2006/relationships/oleObject" Target="../embeddings/oleObject8.bin"/><Relationship Id="rId18" Type="http://schemas.openxmlformats.org/officeDocument/2006/relationships/image" Target="../media/image168.png"/><Relationship Id="rId3" Type="http://schemas.openxmlformats.org/officeDocument/2006/relationships/oleObject" Target="../embeddings/oleObject2.bin"/><Relationship Id="rId7" Type="http://schemas.openxmlformats.org/officeDocument/2006/relationships/oleObject" Target="../embeddings/oleObject4.bin"/><Relationship Id="rId12" Type="http://schemas.openxmlformats.org/officeDocument/2006/relationships/oleObject" Target="../embeddings/oleObject7.bin"/><Relationship Id="rId17" Type="http://schemas.openxmlformats.org/officeDocument/2006/relationships/image" Target="../media/image167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66.png"/><Relationship Id="rId1" Type="http://schemas.openxmlformats.org/officeDocument/2006/relationships/vmlDrawing" Target="../drawings/vmlDrawing2.vml"/><Relationship Id="rId6" Type="http://schemas.openxmlformats.org/officeDocument/2006/relationships/image" Target="../media/image165.png"/><Relationship Id="rId11" Type="http://schemas.openxmlformats.org/officeDocument/2006/relationships/image" Target="../media/image163.png"/><Relationship Id="rId5" Type="http://schemas.openxmlformats.org/officeDocument/2006/relationships/oleObject" Target="../embeddings/oleObject3.bin"/><Relationship Id="rId15" Type="http://schemas.openxmlformats.org/officeDocument/2006/relationships/image" Target="../media/image164.png"/><Relationship Id="rId10" Type="http://schemas.openxmlformats.org/officeDocument/2006/relationships/oleObject" Target="../embeddings/oleObject6.bin"/><Relationship Id="rId4" Type="http://schemas.openxmlformats.org/officeDocument/2006/relationships/image" Target="../media/image161.png"/><Relationship Id="rId9" Type="http://schemas.openxmlformats.org/officeDocument/2006/relationships/image" Target="../media/image162.png"/><Relationship Id="rId14" Type="http://schemas.openxmlformats.org/officeDocument/2006/relationships/oleObject" Target="../embeddings/oleObject9.bin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4.png"/><Relationship Id="rId5" Type="http://schemas.openxmlformats.org/officeDocument/2006/relationships/image" Target="../media/image173.png"/><Relationship Id="rId4" Type="http://schemas.openxmlformats.org/officeDocument/2006/relationships/image" Target="../media/image17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7" Type="http://schemas.openxmlformats.org/officeDocument/2006/relationships/image" Target="../media/image17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7.png"/><Relationship Id="rId5" Type="http://schemas.openxmlformats.org/officeDocument/2006/relationships/image" Target="../media/image176.jpeg"/><Relationship Id="rId4" Type="http://schemas.openxmlformats.org/officeDocument/2006/relationships/image" Target="../media/image136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.png"/><Relationship Id="rId13" Type="http://schemas.openxmlformats.org/officeDocument/2006/relationships/image" Target="../media/image190.png"/><Relationship Id="rId3" Type="http://schemas.openxmlformats.org/officeDocument/2006/relationships/image" Target="../media/image180.jpeg"/><Relationship Id="rId7" Type="http://schemas.openxmlformats.org/officeDocument/2006/relationships/image" Target="../media/image184.jpeg"/><Relationship Id="rId12" Type="http://schemas.openxmlformats.org/officeDocument/2006/relationships/image" Target="../media/image189.png"/><Relationship Id="rId2" Type="http://schemas.openxmlformats.org/officeDocument/2006/relationships/image" Target="../media/image179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3.png"/><Relationship Id="rId11" Type="http://schemas.openxmlformats.org/officeDocument/2006/relationships/image" Target="../media/image188.png"/><Relationship Id="rId5" Type="http://schemas.openxmlformats.org/officeDocument/2006/relationships/image" Target="../media/image182.png"/><Relationship Id="rId10" Type="http://schemas.openxmlformats.org/officeDocument/2006/relationships/image" Target="../media/image187.png"/><Relationship Id="rId4" Type="http://schemas.openxmlformats.org/officeDocument/2006/relationships/image" Target="../media/image181.jpeg"/><Relationship Id="rId9" Type="http://schemas.openxmlformats.org/officeDocument/2006/relationships/image" Target="../media/image186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7.jpeg"/><Relationship Id="rId3" Type="http://schemas.openxmlformats.org/officeDocument/2006/relationships/image" Target="../media/image192.jpeg"/><Relationship Id="rId7" Type="http://schemas.openxmlformats.org/officeDocument/2006/relationships/image" Target="../media/image196.jpeg"/><Relationship Id="rId2" Type="http://schemas.openxmlformats.org/officeDocument/2006/relationships/image" Target="../media/image19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5.jpeg"/><Relationship Id="rId5" Type="http://schemas.openxmlformats.org/officeDocument/2006/relationships/image" Target="../media/image194.jpeg"/><Relationship Id="rId4" Type="http://schemas.openxmlformats.org/officeDocument/2006/relationships/image" Target="../media/image193.jpe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3.png"/><Relationship Id="rId13" Type="http://schemas.openxmlformats.org/officeDocument/2006/relationships/image" Target="../media/image208.png"/><Relationship Id="rId3" Type="http://schemas.openxmlformats.org/officeDocument/2006/relationships/image" Target="../media/image199.png"/><Relationship Id="rId7" Type="http://schemas.openxmlformats.org/officeDocument/2006/relationships/image" Target="../media/image202.png"/><Relationship Id="rId12" Type="http://schemas.openxmlformats.org/officeDocument/2006/relationships/image" Target="../media/image207.png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01.png"/><Relationship Id="rId11" Type="http://schemas.openxmlformats.org/officeDocument/2006/relationships/image" Target="../media/image206.png"/><Relationship Id="rId5" Type="http://schemas.openxmlformats.org/officeDocument/2006/relationships/image" Target="../media/image88.png"/><Relationship Id="rId15" Type="http://schemas.openxmlformats.org/officeDocument/2006/relationships/image" Target="../media/image210.png"/><Relationship Id="rId10" Type="http://schemas.openxmlformats.org/officeDocument/2006/relationships/image" Target="../media/image205.png"/><Relationship Id="rId4" Type="http://schemas.openxmlformats.org/officeDocument/2006/relationships/image" Target="../media/image200.png"/><Relationship Id="rId9" Type="http://schemas.openxmlformats.org/officeDocument/2006/relationships/image" Target="../media/image204.png"/><Relationship Id="rId14" Type="http://schemas.openxmlformats.org/officeDocument/2006/relationships/image" Target="../media/image209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7.png"/><Relationship Id="rId3" Type="http://schemas.openxmlformats.org/officeDocument/2006/relationships/image" Target="../media/image212.png"/><Relationship Id="rId7" Type="http://schemas.openxmlformats.org/officeDocument/2006/relationships/image" Target="../media/image216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15.png"/><Relationship Id="rId5" Type="http://schemas.openxmlformats.org/officeDocument/2006/relationships/image" Target="../media/image214.png"/><Relationship Id="rId10" Type="http://schemas.openxmlformats.org/officeDocument/2006/relationships/image" Target="../media/image218.png"/><Relationship Id="rId4" Type="http://schemas.openxmlformats.org/officeDocument/2006/relationships/image" Target="../media/image213.png"/><Relationship Id="rId9" Type="http://schemas.openxmlformats.org/officeDocument/2006/relationships/image" Target="../media/image210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5.jpeg"/><Relationship Id="rId3" Type="http://schemas.openxmlformats.org/officeDocument/2006/relationships/image" Target="../media/image220.jpeg"/><Relationship Id="rId7" Type="http://schemas.openxmlformats.org/officeDocument/2006/relationships/image" Target="../media/image224.jpe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3.png"/><Relationship Id="rId5" Type="http://schemas.openxmlformats.org/officeDocument/2006/relationships/image" Target="../media/image222.jpeg"/><Relationship Id="rId4" Type="http://schemas.openxmlformats.org/officeDocument/2006/relationships/image" Target="../media/image221.jpeg"/><Relationship Id="rId9" Type="http://schemas.openxmlformats.org/officeDocument/2006/relationships/image" Target="../media/image226.jpe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3.png"/><Relationship Id="rId3" Type="http://schemas.openxmlformats.org/officeDocument/2006/relationships/image" Target="../media/image228.png"/><Relationship Id="rId7" Type="http://schemas.openxmlformats.org/officeDocument/2006/relationships/image" Target="../media/image232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31.png"/><Relationship Id="rId5" Type="http://schemas.openxmlformats.org/officeDocument/2006/relationships/image" Target="../media/image230.emf"/><Relationship Id="rId10" Type="http://schemas.openxmlformats.org/officeDocument/2006/relationships/image" Target="../media/image235.png"/><Relationship Id="rId4" Type="http://schemas.openxmlformats.org/officeDocument/2006/relationships/image" Target="../media/image229.png"/><Relationship Id="rId9" Type="http://schemas.openxmlformats.org/officeDocument/2006/relationships/image" Target="../media/image234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1.png"/><Relationship Id="rId3" Type="http://schemas.openxmlformats.org/officeDocument/2006/relationships/image" Target="../media/image237.png"/><Relationship Id="rId7" Type="http://schemas.openxmlformats.org/officeDocument/2006/relationships/image" Target="../media/image137.png"/><Relationship Id="rId2" Type="http://schemas.openxmlformats.org/officeDocument/2006/relationships/image" Target="../media/image23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0.png"/><Relationship Id="rId11" Type="http://schemas.openxmlformats.org/officeDocument/2006/relationships/image" Target="../media/image244.png"/><Relationship Id="rId5" Type="http://schemas.openxmlformats.org/officeDocument/2006/relationships/image" Target="../media/image239.png"/><Relationship Id="rId10" Type="http://schemas.openxmlformats.org/officeDocument/2006/relationships/image" Target="../media/image243.png"/><Relationship Id="rId4" Type="http://schemas.openxmlformats.org/officeDocument/2006/relationships/image" Target="../media/image238.png"/><Relationship Id="rId9" Type="http://schemas.openxmlformats.org/officeDocument/2006/relationships/image" Target="../media/image242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0.png"/><Relationship Id="rId13" Type="http://schemas.openxmlformats.org/officeDocument/2006/relationships/image" Target="../media/image255.png"/><Relationship Id="rId3" Type="http://schemas.openxmlformats.org/officeDocument/2006/relationships/image" Target="../media/image246.png"/><Relationship Id="rId7" Type="http://schemas.openxmlformats.org/officeDocument/2006/relationships/image" Target="../media/image249.png"/><Relationship Id="rId12" Type="http://schemas.openxmlformats.org/officeDocument/2006/relationships/image" Target="../media/image254.emf"/><Relationship Id="rId2" Type="http://schemas.openxmlformats.org/officeDocument/2006/relationships/image" Target="../media/image245.png"/><Relationship Id="rId16" Type="http://schemas.openxmlformats.org/officeDocument/2006/relationships/image" Target="../media/image2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7.png"/><Relationship Id="rId11" Type="http://schemas.openxmlformats.org/officeDocument/2006/relationships/image" Target="../media/image253.png"/><Relationship Id="rId5" Type="http://schemas.openxmlformats.org/officeDocument/2006/relationships/image" Target="../media/image248.png"/><Relationship Id="rId15" Type="http://schemas.openxmlformats.org/officeDocument/2006/relationships/image" Target="../media/image257.png"/><Relationship Id="rId10" Type="http://schemas.openxmlformats.org/officeDocument/2006/relationships/image" Target="../media/image252.png"/><Relationship Id="rId4" Type="http://schemas.openxmlformats.org/officeDocument/2006/relationships/image" Target="../media/image247.png"/><Relationship Id="rId9" Type="http://schemas.openxmlformats.org/officeDocument/2006/relationships/image" Target="../media/image251.png"/><Relationship Id="rId14" Type="http://schemas.openxmlformats.org/officeDocument/2006/relationships/image" Target="../media/image256.pn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113" name="Picture 1" descr="E:\2013产品\图片素材\is098w1au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flipH="1">
            <a:off x="-32" y="0"/>
            <a:ext cx="4000528" cy="6572272"/>
          </a:xfrm>
          <a:prstGeom prst="rect">
            <a:avLst/>
          </a:prstGeom>
          <a:noFill/>
        </p:spPr>
      </p:pic>
      <p:sp>
        <p:nvSpPr>
          <p:cNvPr id="17" name="TextBox 16"/>
          <p:cNvSpPr txBox="1"/>
          <p:nvPr/>
        </p:nvSpPr>
        <p:spPr>
          <a:xfrm>
            <a:off x="4536660" y="2187869"/>
            <a:ext cx="4464496" cy="19082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基础教育信息化展望</a:t>
            </a:r>
          </a:p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latin typeface="微软雅黑" pitchFamily="34" charset="-122"/>
                <a:ea typeface="微软雅黑" pitchFamily="34" charset="-122"/>
              </a:rPr>
              <a:t>智慧校园解决方案</a:t>
            </a:r>
            <a:endParaRPr lang="en-US" altLang="zh-CN" sz="2400" dirty="0" smtClean="0">
              <a:latin typeface="微软雅黑" pitchFamily="34" charset="-122"/>
              <a:ea typeface="微软雅黑" pitchFamily="34" charset="-122"/>
            </a:endParaRPr>
          </a:p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latin typeface="微软雅黑" pitchFamily="34" charset="-122"/>
                <a:ea typeface="微软雅黑" pitchFamily="34" charset="-122"/>
              </a:rPr>
              <a:t>案例分享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643042" y="285728"/>
            <a:ext cx="209393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目 录</a:t>
            </a:r>
            <a:endParaRPr lang="en-US" altLang="zh-CN" sz="4400" b="1" dirty="0" smtClean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sz="2800" dirty="0" smtClean="0">
                <a:solidFill>
                  <a:schemeClr val="bg1"/>
                </a:solidFill>
                <a:latin typeface="Arial Narrow" pitchFamily="34" charset="0"/>
                <a:ea typeface="微软雅黑" pitchFamily="34" charset="-122"/>
              </a:rPr>
              <a:t>CONTENTS</a:t>
            </a:r>
            <a:endParaRPr lang="zh-CN" altLang="en-US" sz="2800" dirty="0">
              <a:solidFill>
                <a:schemeClr val="bg1"/>
              </a:solidFill>
              <a:latin typeface="Arial Narrow" pitchFamily="34" charset="0"/>
              <a:ea typeface="微软雅黑" pitchFamily="34" charset="-122"/>
            </a:endParaRPr>
          </a:p>
        </p:txBody>
      </p:sp>
      <p:sp>
        <p:nvSpPr>
          <p:cNvPr id="19" name="右箭头 18"/>
          <p:cNvSpPr/>
          <p:nvPr/>
        </p:nvSpPr>
        <p:spPr>
          <a:xfrm>
            <a:off x="4250908" y="2357430"/>
            <a:ext cx="321092" cy="312438"/>
          </a:xfrm>
          <a:prstGeom prst="rightArrow">
            <a:avLst/>
          </a:prstGeom>
          <a:solidFill>
            <a:srgbClr val="CC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142852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6" name="Picture 12" descr="born_digital_native">
            <a:hlinkClick r:id="rId2"/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87112" y="928670"/>
            <a:ext cx="3527764" cy="27146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0" name="云形 9"/>
          <p:cNvSpPr/>
          <p:nvPr/>
        </p:nvSpPr>
        <p:spPr bwMode="auto">
          <a:xfrm>
            <a:off x="285720" y="642918"/>
            <a:ext cx="2214578" cy="1643074"/>
          </a:xfrm>
          <a:prstGeom prst="cloud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14348" y="1076910"/>
            <a:ext cx="150019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妈咪，我是被你从网上下载的么？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11" name="Picture 3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214414" y="3929066"/>
            <a:ext cx="3500462" cy="252749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3" name="标题 1"/>
          <p:cNvSpPr>
            <a:spLocks noGrp="1"/>
          </p:cNvSpPr>
          <p:nvPr>
            <p:ph type="title"/>
          </p:nvPr>
        </p:nvSpPr>
        <p:spPr>
          <a:xfrm>
            <a:off x="438120" y="33318"/>
            <a:ext cx="7239000" cy="609600"/>
          </a:xfrm>
        </p:spPr>
        <p:txBody>
          <a:bodyPr>
            <a:normAutofit/>
          </a:bodyPr>
          <a:lstStyle/>
          <a:p>
            <a:r>
              <a:rPr lang="zh-CN" altLang="en-US" dirty="0" smtClean="0"/>
              <a:t>前言</a:t>
            </a:r>
            <a:endParaRPr lang="zh-CN" altLang="en-US" dirty="0"/>
          </a:p>
        </p:txBody>
      </p:sp>
      <p:grpSp>
        <p:nvGrpSpPr>
          <p:cNvPr id="16" name="组合 15"/>
          <p:cNvGrpSpPr/>
          <p:nvPr/>
        </p:nvGrpSpPr>
        <p:grpSpPr>
          <a:xfrm>
            <a:off x="5143504" y="2000240"/>
            <a:ext cx="3714777" cy="726390"/>
            <a:chOff x="5072066" y="1078373"/>
            <a:chExt cx="3714777" cy="726390"/>
          </a:xfrm>
        </p:grpSpPr>
        <p:sp>
          <p:nvSpPr>
            <p:cNvPr id="14" name="矩形 13"/>
            <p:cNvSpPr/>
            <p:nvPr/>
          </p:nvSpPr>
          <p:spPr>
            <a:xfrm>
              <a:off x="5072066" y="1078373"/>
              <a:ext cx="3567320" cy="726390"/>
            </a:xfrm>
            <a:prstGeom prst="rect">
              <a:avLst/>
            </a:prstGeom>
            <a:solidFill>
              <a:srgbClr val="008EC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</p:sp>
        <p:sp>
          <p:nvSpPr>
            <p:cNvPr id="15" name="TextBox 14"/>
            <p:cNvSpPr txBox="1"/>
            <p:nvPr/>
          </p:nvSpPr>
          <p:spPr>
            <a:xfrm>
              <a:off x="5143504" y="1203598"/>
              <a:ext cx="364333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新生代是天然的数字土著</a:t>
              </a:r>
              <a:endParaRPr lang="zh-CN" altLang="en-US" sz="2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5214942" y="5345816"/>
            <a:ext cx="3643339" cy="726390"/>
            <a:chOff x="5072066" y="1078373"/>
            <a:chExt cx="3643339" cy="726390"/>
          </a:xfrm>
        </p:grpSpPr>
        <p:sp>
          <p:nvSpPr>
            <p:cNvPr id="19" name="矩形 18"/>
            <p:cNvSpPr/>
            <p:nvPr/>
          </p:nvSpPr>
          <p:spPr>
            <a:xfrm>
              <a:off x="5072066" y="1078373"/>
              <a:ext cx="3567320" cy="726390"/>
            </a:xfrm>
            <a:prstGeom prst="rect">
              <a:avLst/>
            </a:prstGeom>
            <a:solidFill>
              <a:srgbClr val="008EC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</p:sp>
        <p:sp>
          <p:nvSpPr>
            <p:cNvPr id="20" name="TextBox 19"/>
            <p:cNvSpPr txBox="1"/>
            <p:nvPr/>
          </p:nvSpPr>
          <p:spPr>
            <a:xfrm>
              <a:off x="5072066" y="1233259"/>
              <a:ext cx="364333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信息化背景下的教育转型</a:t>
              </a:r>
              <a:endParaRPr lang="zh-CN" altLang="en-US" sz="2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7" name="上下箭头 16"/>
          <p:cNvSpPr/>
          <p:nvPr/>
        </p:nvSpPr>
        <p:spPr>
          <a:xfrm>
            <a:off x="6582665" y="3571876"/>
            <a:ext cx="561103" cy="1928826"/>
          </a:xfrm>
          <a:prstGeom prst="upDownArrow">
            <a:avLst>
              <a:gd name="adj1" fmla="val 64965"/>
              <a:gd name="adj2" fmla="val 32898"/>
            </a:avLst>
          </a:prstGeom>
          <a:solidFill>
            <a:schemeClr val="bg1">
              <a:lumMod val="85000"/>
            </a:schemeClr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华文细黑" pitchFamily="2" charset="-122"/>
              <a:ea typeface="华文细黑" pitchFamily="2" charset="-122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5143504" y="2774048"/>
            <a:ext cx="3714777" cy="726390"/>
            <a:chOff x="5072066" y="1078373"/>
            <a:chExt cx="3714777" cy="726390"/>
          </a:xfrm>
        </p:grpSpPr>
        <p:sp>
          <p:nvSpPr>
            <p:cNvPr id="22" name="矩形 21"/>
            <p:cNvSpPr/>
            <p:nvPr/>
          </p:nvSpPr>
          <p:spPr>
            <a:xfrm>
              <a:off x="5072066" y="1078373"/>
              <a:ext cx="3567320" cy="726390"/>
            </a:xfrm>
            <a:prstGeom prst="rect">
              <a:avLst/>
            </a:prstGeom>
            <a:solidFill>
              <a:srgbClr val="008EC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</p:sp>
        <p:sp>
          <p:nvSpPr>
            <p:cNvPr id="23" name="TextBox 22"/>
            <p:cNvSpPr txBox="1"/>
            <p:nvPr/>
          </p:nvSpPr>
          <p:spPr>
            <a:xfrm>
              <a:off x="5143504" y="1203598"/>
              <a:ext cx="364333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互联网正改变我们的生活</a:t>
              </a:r>
              <a:endParaRPr lang="zh-CN" altLang="en-US" sz="2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5143504" y="1214422"/>
            <a:ext cx="3714777" cy="726390"/>
            <a:chOff x="5072066" y="1078373"/>
            <a:chExt cx="3714777" cy="726390"/>
          </a:xfrm>
        </p:grpSpPr>
        <p:sp>
          <p:nvSpPr>
            <p:cNvPr id="34" name="矩形 33"/>
            <p:cNvSpPr/>
            <p:nvPr/>
          </p:nvSpPr>
          <p:spPr>
            <a:xfrm>
              <a:off x="5072066" y="1078373"/>
              <a:ext cx="3567320" cy="726390"/>
            </a:xfrm>
            <a:prstGeom prst="rect">
              <a:avLst/>
            </a:prstGeom>
            <a:solidFill>
              <a:srgbClr val="008EC0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</p:sp>
        <p:sp>
          <p:nvSpPr>
            <p:cNvPr id="35" name="TextBox 34"/>
            <p:cNvSpPr txBox="1"/>
            <p:nvPr/>
          </p:nvSpPr>
          <p:spPr>
            <a:xfrm>
              <a:off x="5143504" y="1203598"/>
              <a:ext cx="364333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传统教育固有的疑难杂症</a:t>
              </a:r>
              <a:endParaRPr lang="zh-CN" altLang="en-US" sz="2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国外教育</a:t>
            </a:r>
            <a:r>
              <a:rPr kumimoji="0" lang="en-US" altLang="zh-CN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——</a:t>
            </a: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信息化、互联网化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3" name="图片 2" descr="ws_1B0.tmp"/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547818" y="795338"/>
            <a:ext cx="1881174" cy="2347910"/>
          </a:xfrm>
          <a:prstGeom prst="rect">
            <a:avLst/>
          </a:prstGeom>
        </p:spPr>
      </p:pic>
      <p:pic>
        <p:nvPicPr>
          <p:cNvPr id="11" name="图片 10" descr="ws_1C5.tmp"/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6643702" y="3600324"/>
            <a:ext cx="1714512" cy="121444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2" name="图片 11" descr="ws_1D7.tmp"/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3786182" y="3600324"/>
            <a:ext cx="1714512" cy="128588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4" name="图片 13" descr="ws_1E0.tmp"/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714348" y="3600324"/>
            <a:ext cx="1714512" cy="128588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grpSp>
        <p:nvGrpSpPr>
          <p:cNvPr id="16" name="组合 15"/>
          <p:cNvGrpSpPr/>
          <p:nvPr/>
        </p:nvGrpSpPr>
        <p:grpSpPr>
          <a:xfrm>
            <a:off x="3786182" y="741362"/>
            <a:ext cx="4857784" cy="2473324"/>
            <a:chOff x="3929058" y="285728"/>
            <a:chExt cx="4929190" cy="2616200"/>
          </a:xfrm>
        </p:grpSpPr>
        <p:pic>
          <p:nvPicPr>
            <p:cNvPr id="5" name="图片 4" descr="ws_1AE.tmp"/>
            <p:cNvPicPr>
              <a:picLocks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929058" y="285728"/>
              <a:ext cx="3279796" cy="2616200"/>
            </a:xfrm>
            <a:prstGeom prst="rect">
              <a:avLst/>
            </a:prstGeom>
          </p:spPr>
        </p:pic>
        <p:sp>
          <p:nvSpPr>
            <p:cNvPr id="6" name="矩形 5"/>
            <p:cNvSpPr/>
            <p:nvPr/>
          </p:nvSpPr>
          <p:spPr>
            <a:xfrm>
              <a:off x="4286248" y="285728"/>
              <a:ext cx="4572000" cy="913070"/>
            </a:xfrm>
            <a:prstGeom prst="rect">
              <a:avLst/>
            </a:prstGeom>
          </p:spPr>
          <p:txBody>
            <a:bodyPr>
              <a:spAutoFit/>
            </a:bodyPr>
            <a:lstStyle/>
            <a:p>
              <a:pPr>
                <a:lnSpc>
                  <a:spcPts val="2789"/>
                </a:lnSpc>
              </a:pPr>
              <a:r>
                <a:rPr lang="zh-CN" altLang="en-US" dirty="0" smtClean="0">
                  <a:solidFill>
                    <a:srgbClr val="FFFFFF"/>
                  </a:solidFill>
                  <a:latin typeface="微软雅黑" pitchFamily="34" charset="-122"/>
                  <a:ea typeface="微软雅黑" pitchFamily="34" charset="-122"/>
                </a:rPr>
                <a:t>美国</a:t>
              </a:r>
              <a:r>
                <a:rPr lang="en-US" altLang="zh-CN" dirty="0" smtClean="0">
                  <a:solidFill>
                    <a:srgbClr val="FFFFFF"/>
                  </a:solidFill>
                  <a:latin typeface="微软雅黑" pitchFamily="34" charset="-122"/>
                  <a:ea typeface="微软雅黑" pitchFamily="34" charset="-122"/>
                </a:rPr>
                <a:t>2010</a:t>
              </a:r>
              <a:r>
                <a:rPr lang="zh-CN" altLang="en-US" dirty="0" smtClean="0">
                  <a:solidFill>
                    <a:srgbClr val="FFFFFF"/>
                  </a:solidFill>
                  <a:latin typeface="微软雅黑" pitchFamily="34" charset="-122"/>
                  <a:ea typeface="微软雅黑" pitchFamily="34" charset="-122"/>
                </a:rPr>
                <a:t>年正式发布</a:t>
              </a:r>
            </a:p>
            <a:p>
              <a:pPr>
                <a:lnSpc>
                  <a:spcPts val="3561"/>
                </a:lnSpc>
              </a:pPr>
              <a:r>
                <a:rPr lang="en-US" altLang="zh-CN" dirty="0" smtClean="0">
                  <a:solidFill>
                    <a:srgbClr val="FFFFFF"/>
                  </a:solidFill>
                  <a:latin typeface="微软雅黑" pitchFamily="34" charset="-122"/>
                  <a:ea typeface="微软雅黑" pitchFamily="34" charset="-122"/>
                </a:rPr>
                <a:t>《</a:t>
              </a:r>
              <a:r>
                <a:rPr lang="zh-CN" altLang="en-US" dirty="0" smtClean="0">
                  <a:solidFill>
                    <a:srgbClr val="FFFFFF"/>
                  </a:solidFill>
                  <a:latin typeface="微软雅黑" pitchFamily="34" charset="-122"/>
                  <a:ea typeface="微软雅黑" pitchFamily="34" charset="-122"/>
                </a:rPr>
                <a:t>国家教育技术计划</a:t>
              </a:r>
              <a:r>
                <a:rPr lang="en-US" altLang="zh-CN" dirty="0" smtClean="0">
                  <a:solidFill>
                    <a:srgbClr val="FFFFFF"/>
                  </a:solidFill>
                  <a:latin typeface="微软雅黑" pitchFamily="34" charset="-122"/>
                  <a:ea typeface="微软雅黑" pitchFamily="34" charset="-122"/>
                </a:rPr>
                <a:t>》</a:t>
              </a:r>
              <a:endParaRPr lang="zh-CN" altLang="en-US" dirty="0">
                <a:solidFill>
                  <a:srgbClr val="FFFFFF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7" name="矩形 16"/>
          <p:cNvSpPr/>
          <p:nvPr/>
        </p:nvSpPr>
        <p:spPr>
          <a:xfrm>
            <a:off x="500034" y="5386274"/>
            <a:ext cx="2071702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 defTabSz="914400">
              <a:lnSpc>
                <a:spcPts val="2092"/>
              </a:lnSpc>
              <a:tabLst>
                <a:tab pos="228600" algn="l"/>
              </a:tabLst>
              <a:defRPr/>
            </a:pPr>
            <a:r>
              <a:rPr lang="en-US" altLang="zh-CN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2007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年，英国</a:t>
            </a:r>
            <a:r>
              <a:rPr lang="en-US" altLang="zh-CN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98%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的中学和</a:t>
            </a:r>
            <a:r>
              <a:rPr lang="en-US" altLang="zh-CN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100%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的小学拥有互动式电子白板</a:t>
            </a:r>
            <a:endParaRPr lang="zh-CN" altLang="en-US" sz="1400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" name="矩形 17"/>
          <p:cNvSpPr/>
          <p:nvPr/>
        </p:nvSpPr>
        <p:spPr bwMode="auto">
          <a:xfrm>
            <a:off x="928662" y="642918"/>
            <a:ext cx="7072362" cy="2643206"/>
          </a:xfrm>
          <a:prstGeom prst="rect">
            <a:avLst/>
          </a:prstGeom>
          <a:noFill/>
          <a:ln w="25400" algn="ctr">
            <a:solidFill>
              <a:srgbClr val="CCCCFF"/>
            </a:solidFill>
            <a:prstDash val="dash"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3643306" y="5357826"/>
            <a:ext cx="2071702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 defTabSz="914400">
              <a:lnSpc>
                <a:spcPts val="2267"/>
              </a:lnSpc>
              <a:tabLst>
                <a:tab pos="228600" algn="l"/>
              </a:tabLst>
              <a:defRPr/>
            </a:pPr>
            <a:r>
              <a:rPr lang="en-US" altLang="zh-CN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2010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年，</a:t>
            </a:r>
            <a:r>
              <a:rPr lang="en-US" altLang="zh-CN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IPAD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引发美国电子书包普及浪潮，目前已销售</a:t>
            </a:r>
            <a:r>
              <a:rPr lang="en-US" altLang="zh-CN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450</a:t>
            </a:r>
            <a:r>
              <a:rPr lang="zh-CN" altLang="en-US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万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台</a:t>
            </a:r>
          </a:p>
          <a:p>
            <a:pPr lvl="0" algn="just" defTabSz="914400">
              <a:lnSpc>
                <a:spcPts val="2092"/>
              </a:lnSpc>
              <a:tabLst>
                <a:tab pos="228600" algn="l"/>
              </a:tabLst>
              <a:defRPr/>
            </a:pPr>
            <a:endParaRPr lang="zh-CN" altLang="en-US" sz="1400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6643702" y="5176265"/>
            <a:ext cx="1857388" cy="153888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just" defTabSz="914400">
              <a:lnSpc>
                <a:spcPts val="2974"/>
              </a:lnSpc>
              <a:tabLst>
                <a:tab pos="228600" algn="l"/>
              </a:tabLst>
              <a:defRPr/>
            </a:pP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麻省理工学院目前已免费共享</a:t>
            </a:r>
            <a:r>
              <a:rPr lang="en-US" altLang="zh-CN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33</a:t>
            </a:r>
            <a:r>
              <a:rPr lang="zh-CN" altLang="en-US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个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学科门类的超过</a:t>
            </a:r>
            <a:r>
              <a:rPr lang="en-US" altLang="zh-CN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2000</a:t>
            </a:r>
            <a:r>
              <a:rPr lang="zh-CN" altLang="en-US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门</a:t>
            </a:r>
            <a:r>
              <a:rPr lang="zh-CN" altLang="en-US" sz="1400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课程</a:t>
            </a:r>
          </a:p>
          <a:p>
            <a:pPr>
              <a:lnSpc>
                <a:spcPts val="2974"/>
              </a:lnSpc>
            </a:pPr>
            <a:endParaRPr lang="zh-CN" altLang="en-US" sz="1400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572000" y="1565508"/>
            <a:ext cx="4857784" cy="1577740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• </a:t>
            </a:r>
            <a:r>
              <a:rPr lang="zh-CN" altLang="en-US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学习方式变革</a:t>
            </a:r>
          </a:p>
          <a:p>
            <a:pPr>
              <a:lnSpc>
                <a:spcPct val="150000"/>
              </a:lnSpc>
            </a:pPr>
            <a:r>
              <a:rPr lang="en-US" altLang="zh-CN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• </a:t>
            </a:r>
            <a:r>
              <a:rPr lang="zh-CN" altLang="en-US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评估方式变革</a:t>
            </a:r>
          </a:p>
          <a:p>
            <a:pPr>
              <a:lnSpc>
                <a:spcPct val="150000"/>
              </a:lnSpc>
            </a:pPr>
            <a:r>
              <a:rPr lang="en-US" altLang="zh-CN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• </a:t>
            </a:r>
            <a:r>
              <a:rPr lang="zh-CN" altLang="en-US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教学方式变革</a:t>
            </a:r>
          </a:p>
          <a:p>
            <a:pPr>
              <a:lnSpc>
                <a:spcPct val="150000"/>
              </a:lnSpc>
            </a:pPr>
            <a:r>
              <a:rPr lang="en-US" altLang="zh-CN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• </a:t>
            </a:r>
            <a:r>
              <a:rPr lang="zh-CN" altLang="en-US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基础设施升级</a:t>
            </a:r>
          </a:p>
          <a:p>
            <a:pPr>
              <a:lnSpc>
                <a:spcPct val="150000"/>
              </a:lnSpc>
            </a:pPr>
            <a:r>
              <a:rPr lang="en-US" altLang="zh-CN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• </a:t>
            </a:r>
            <a:r>
              <a:rPr lang="zh-CN" altLang="en-US" sz="14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应用系统重构</a:t>
            </a:r>
            <a:endParaRPr lang="zh-CN" altLang="en-US" sz="1400" b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组合 111"/>
          <p:cNvGrpSpPr/>
          <p:nvPr/>
        </p:nvGrpSpPr>
        <p:grpSpPr>
          <a:xfrm>
            <a:off x="7072330" y="2285992"/>
            <a:ext cx="1143008" cy="3357586"/>
            <a:chOff x="7072330" y="2285992"/>
            <a:chExt cx="1143008" cy="3357586"/>
          </a:xfrm>
        </p:grpSpPr>
        <p:sp>
          <p:nvSpPr>
            <p:cNvPr id="106" name="对角圆角矩形 105"/>
            <p:cNvSpPr/>
            <p:nvPr/>
          </p:nvSpPr>
          <p:spPr>
            <a:xfrm>
              <a:off x="7072330" y="2285992"/>
              <a:ext cx="1143008" cy="2286016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 sz="1100" b="1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252478" y="2500306"/>
              <a:ext cx="677108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经  费</a:t>
              </a:r>
              <a:r>
                <a:rPr lang="en-US" altLang="zh-CN" sz="1600" dirty="0" smtClean="0">
                  <a:latin typeface="微软雅黑" pitchFamily="34" charset="-122"/>
                  <a:ea typeface="微软雅黑" pitchFamily="34" charset="-122"/>
                </a:rPr>
                <a:t>    </a:t>
              </a:r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服  务</a:t>
              </a:r>
              <a:endParaRPr lang="en-US" altLang="zh-CN" sz="1600" dirty="0" smtClean="0">
                <a:latin typeface="微软雅黑" pitchFamily="34" charset="-122"/>
                <a:ea typeface="微软雅黑" pitchFamily="34" charset="-122"/>
              </a:endParaRPr>
            </a:p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政  策</a:t>
              </a:r>
              <a:r>
                <a:rPr lang="en-US" altLang="zh-CN" sz="1600" dirty="0" smtClean="0">
                  <a:latin typeface="微软雅黑" pitchFamily="34" charset="-122"/>
                  <a:ea typeface="微软雅黑" pitchFamily="34" charset="-122"/>
                </a:rPr>
                <a:t>    </a:t>
              </a:r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组  织</a:t>
              </a:r>
              <a:endParaRPr lang="en-US" altLang="zh-CN" sz="1600" dirty="0" smtClean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11" name="组合 110"/>
          <p:cNvGrpSpPr/>
          <p:nvPr/>
        </p:nvGrpSpPr>
        <p:grpSpPr>
          <a:xfrm>
            <a:off x="5072066" y="2285992"/>
            <a:ext cx="1143008" cy="3286148"/>
            <a:chOff x="5072066" y="2285992"/>
            <a:chExt cx="1143008" cy="3286148"/>
          </a:xfrm>
        </p:grpSpPr>
        <p:sp>
          <p:nvSpPr>
            <p:cNvPr id="102" name="对角圆角矩形 101"/>
            <p:cNvSpPr/>
            <p:nvPr/>
          </p:nvSpPr>
          <p:spPr>
            <a:xfrm>
              <a:off x="5072066" y="2285992"/>
              <a:ext cx="1143008" cy="2286016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 sz="1100" b="1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5141245" y="2428868"/>
              <a:ext cx="430887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提升学校信息化能力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500694" y="2428868"/>
              <a:ext cx="430887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solidFill>
                    <a:srgbClr val="FF0000"/>
                  </a:solidFill>
                  <a:latin typeface="微软雅黑" pitchFamily="34" charset="-122"/>
                  <a:ea typeface="微软雅黑" pitchFamily="34" charset="-122"/>
                </a:rPr>
                <a:t>推进应用创新和改革</a:t>
              </a:r>
              <a:endParaRPr lang="zh-CN" altLang="en-US" sz="1600" dirty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10" name="组合 109"/>
          <p:cNvGrpSpPr/>
          <p:nvPr/>
        </p:nvGrpSpPr>
        <p:grpSpPr>
          <a:xfrm>
            <a:off x="3071802" y="2285992"/>
            <a:ext cx="1143008" cy="3357586"/>
            <a:chOff x="3071802" y="2285992"/>
            <a:chExt cx="1143008" cy="3357586"/>
          </a:xfrm>
        </p:grpSpPr>
        <p:sp>
          <p:nvSpPr>
            <p:cNvPr id="96" name="对角圆角矩形 95"/>
            <p:cNvSpPr/>
            <p:nvPr/>
          </p:nvSpPr>
          <p:spPr>
            <a:xfrm>
              <a:off x="3071802" y="2285992"/>
              <a:ext cx="1143008" cy="2286016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 sz="1100" b="1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140981" y="2500306"/>
              <a:ext cx="430887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缩小数字化差距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3426733" y="2428868"/>
              <a:ext cx="430887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solidFill>
                    <a:srgbClr val="FF0000"/>
                  </a:solidFill>
                  <a:latin typeface="微软雅黑" pitchFamily="34" charset="-122"/>
                  <a:ea typeface="微软雅黑" pitchFamily="34" charset="-122"/>
                </a:rPr>
                <a:t>信息技术与教学融合</a:t>
              </a:r>
              <a:endParaRPr lang="zh-CN" altLang="en-US" sz="1600" dirty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3712485" y="2428868"/>
              <a:ext cx="430887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信息化环境下学习能力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09" name="组合 108"/>
          <p:cNvGrpSpPr/>
          <p:nvPr/>
        </p:nvGrpSpPr>
        <p:grpSpPr>
          <a:xfrm>
            <a:off x="1071538" y="2285992"/>
            <a:ext cx="1143008" cy="3286148"/>
            <a:chOff x="1071538" y="2285992"/>
            <a:chExt cx="1143008" cy="3286148"/>
          </a:xfrm>
        </p:grpSpPr>
        <p:sp>
          <p:nvSpPr>
            <p:cNvPr id="93" name="对角圆角矩形 92"/>
            <p:cNvSpPr/>
            <p:nvPr/>
          </p:nvSpPr>
          <p:spPr>
            <a:xfrm>
              <a:off x="1071538" y="2285992"/>
              <a:ext cx="1143008" cy="2286016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 sz="1100" b="1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1142976" y="2428868"/>
              <a:ext cx="430887" cy="3143272"/>
            </a:xfrm>
            <a:prstGeom prst="rect">
              <a:avLst/>
            </a:prstGeom>
            <a:noFill/>
          </p:spPr>
          <p:txBody>
            <a:bodyPr vert="eaVert" wrap="square" rtlCol="0" anchor="b" anchorCtr="0">
              <a:spAutoFit/>
            </a:bodyPr>
            <a:lstStyle/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形成信息化学习环境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26469" y="2428868"/>
              <a:ext cx="430887" cy="2500330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600" dirty="0" smtClean="0">
                  <a:latin typeface="微软雅黑" pitchFamily="34" charset="-122"/>
                  <a:ea typeface="微软雅黑" pitchFamily="34" charset="-122"/>
                </a:rPr>
                <a:t>教育管理水平显著提升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712221" y="2428868"/>
              <a:ext cx="430887" cy="2500330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sz="1600" dirty="0" smtClean="0">
                  <a:solidFill>
                    <a:srgbClr val="FF0000"/>
                  </a:solidFill>
                  <a:latin typeface="微软雅黑" pitchFamily="34" charset="-122"/>
                  <a:ea typeface="微软雅黑" pitchFamily="34" charset="-122"/>
                </a:rPr>
                <a:t>技术与教育融合加深</a:t>
              </a:r>
              <a:endParaRPr lang="zh-CN" altLang="en-US" sz="1600" dirty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85720" y="33318"/>
            <a:ext cx="7239000" cy="609600"/>
          </a:xfrm>
        </p:spPr>
        <p:txBody>
          <a:bodyPr>
            <a:normAutofit/>
          </a:bodyPr>
          <a:lstStyle/>
          <a:p>
            <a:r>
              <a:rPr lang="zh-CN" altLang="en-US" dirty="0" smtClean="0"/>
              <a:t>国内</a:t>
            </a:r>
            <a:r>
              <a:rPr lang="en-US" altLang="zh-CN" dirty="0" smtClean="0"/>
              <a:t>——</a:t>
            </a:r>
            <a:r>
              <a:rPr lang="zh-CN" altLang="en-US" dirty="0" smtClean="0"/>
              <a:t>教育信息化十年发展规划</a:t>
            </a:r>
            <a:endParaRPr lang="zh-CN" altLang="en-US" dirty="0"/>
          </a:p>
        </p:txBody>
      </p:sp>
      <p:grpSp>
        <p:nvGrpSpPr>
          <p:cNvPr id="16" name="组合 3"/>
          <p:cNvGrpSpPr/>
          <p:nvPr/>
        </p:nvGrpSpPr>
        <p:grpSpPr>
          <a:xfrm>
            <a:off x="646757" y="565509"/>
            <a:ext cx="6605721" cy="516905"/>
            <a:chOff x="857224" y="4214818"/>
            <a:chExt cx="9144032" cy="1881194"/>
          </a:xfrm>
        </p:grpSpPr>
        <p:pic>
          <p:nvPicPr>
            <p:cNvPr id="17" name="Picture 1" descr="教育部发布教育信息化十年发展规划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57224" y="4214818"/>
              <a:ext cx="4572000" cy="952500"/>
            </a:xfrm>
            <a:prstGeom prst="rect">
              <a:avLst/>
            </a:prstGeom>
            <a:noFill/>
          </p:spPr>
        </p:pic>
        <p:pic>
          <p:nvPicPr>
            <p:cNvPr id="18" name="Picture 2" descr="教育部发布教育信息化十年发展规划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5429256" y="4214818"/>
              <a:ext cx="4572000" cy="952500"/>
            </a:xfrm>
            <a:prstGeom prst="rect">
              <a:avLst/>
            </a:prstGeom>
            <a:noFill/>
          </p:spPr>
        </p:pic>
        <p:pic>
          <p:nvPicPr>
            <p:cNvPr id="19" name="Picture 3" descr="教育部发布教育信息化十年发展规划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857224" y="5143512"/>
              <a:ext cx="4572000" cy="952500"/>
            </a:xfrm>
            <a:prstGeom prst="rect">
              <a:avLst/>
            </a:prstGeom>
            <a:noFill/>
          </p:spPr>
        </p:pic>
        <p:pic>
          <p:nvPicPr>
            <p:cNvPr id="20" name="Picture 8" descr="教育部发布教育信息化十年发展规划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5429256" y="5143512"/>
              <a:ext cx="4572000" cy="952500"/>
            </a:xfrm>
            <a:prstGeom prst="rect">
              <a:avLst/>
            </a:prstGeom>
            <a:noFill/>
          </p:spPr>
        </p:pic>
      </p:grpSp>
      <p:grpSp>
        <p:nvGrpSpPr>
          <p:cNvPr id="38" name="组合 37"/>
          <p:cNvGrpSpPr/>
          <p:nvPr/>
        </p:nvGrpSpPr>
        <p:grpSpPr>
          <a:xfrm>
            <a:off x="571472" y="1154559"/>
            <a:ext cx="1600273" cy="771776"/>
            <a:chOff x="3491880" y="1779662"/>
            <a:chExt cx="1600273" cy="771776"/>
          </a:xfrm>
        </p:grpSpPr>
        <p:sp>
          <p:nvSpPr>
            <p:cNvPr id="39" name="对角圆角矩形 38"/>
            <p:cNvSpPr/>
            <p:nvPr/>
          </p:nvSpPr>
          <p:spPr>
            <a:xfrm>
              <a:off x="3491880" y="1779662"/>
              <a:ext cx="1600273" cy="720080"/>
            </a:xfrm>
            <a:prstGeom prst="round2DiagRect">
              <a:avLst>
                <a:gd name="adj1" fmla="val 0"/>
                <a:gd name="adj2" fmla="val 17124"/>
              </a:avLst>
            </a:prstGeom>
            <a:solidFill>
              <a:srgbClr val="EEECE1">
                <a:lumMod val="75000"/>
              </a:srgbClr>
            </a:solidFill>
            <a:ln w="25400" cap="flat" cmpd="sng" algn="ctr">
              <a:solidFill>
                <a:srgbClr val="EEECE1">
                  <a:lumMod val="75000"/>
                </a:srgbClr>
              </a:solidFill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40" name="对角圆角矩形 39"/>
            <p:cNvSpPr/>
            <p:nvPr/>
          </p:nvSpPr>
          <p:spPr>
            <a:xfrm>
              <a:off x="3510363" y="1794520"/>
              <a:ext cx="1565693" cy="489198"/>
            </a:xfrm>
            <a:prstGeom prst="round2DiagRect">
              <a:avLst>
                <a:gd name="adj1" fmla="val 0"/>
                <a:gd name="adj2" fmla="val 25505"/>
              </a:avLst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849362" y="2243661"/>
              <a:ext cx="90281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1400" b="1" kern="0" dirty="0" smtClean="0">
                  <a:solidFill>
                    <a:sysClr val="window" lastClr="FFFFFF"/>
                  </a:solidFill>
                  <a:latin typeface="微软雅黑" pitchFamily="34" charset="-122"/>
                  <a:ea typeface="微软雅黑" pitchFamily="34" charset="-122"/>
                </a:rPr>
                <a:t>第一部分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849070" y="1858161"/>
              <a:ext cx="10054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342900" marR="0" lvl="0" indent="-34290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lang="zh-CN" altLang="en-US" sz="1600" b="1" kern="0" dirty="0" smtClean="0">
                  <a:solidFill>
                    <a:sysClr val="windowText" lastClr="000000"/>
                  </a:solidFill>
                  <a:latin typeface="微软雅黑" pitchFamily="34" charset="-122"/>
                  <a:ea typeface="微软雅黑" pitchFamily="34" charset="-122"/>
                </a:rPr>
                <a:t>总体战略</a:t>
              </a:r>
              <a:endParaRPr kumimoji="0" lang="en-US" altLang="zh-CN" sz="16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81" name="组合 80"/>
          <p:cNvGrpSpPr/>
          <p:nvPr/>
        </p:nvGrpSpPr>
        <p:grpSpPr>
          <a:xfrm>
            <a:off x="2571736" y="1167544"/>
            <a:ext cx="1600273" cy="771776"/>
            <a:chOff x="2571736" y="1167544"/>
            <a:chExt cx="1600273" cy="771776"/>
          </a:xfrm>
        </p:grpSpPr>
        <p:grpSp>
          <p:nvGrpSpPr>
            <p:cNvPr id="44" name="组合 43"/>
            <p:cNvGrpSpPr/>
            <p:nvPr/>
          </p:nvGrpSpPr>
          <p:grpSpPr>
            <a:xfrm>
              <a:off x="2571736" y="1167544"/>
              <a:ext cx="1600273" cy="771776"/>
              <a:chOff x="3491880" y="1779662"/>
              <a:chExt cx="1600273" cy="771776"/>
            </a:xfrm>
          </p:grpSpPr>
          <p:sp>
            <p:nvSpPr>
              <p:cNvPr id="46" name="对角圆角矩形 45"/>
              <p:cNvSpPr/>
              <p:nvPr/>
            </p:nvSpPr>
            <p:spPr>
              <a:xfrm>
                <a:off x="3491880" y="1779662"/>
                <a:ext cx="1600273" cy="720080"/>
              </a:xfrm>
              <a:prstGeom prst="round2DiagRect">
                <a:avLst>
                  <a:gd name="adj1" fmla="val 0"/>
                  <a:gd name="adj2" fmla="val 17124"/>
                </a:avLst>
              </a:prstGeom>
              <a:solidFill>
                <a:srgbClr val="EEECE1">
                  <a:lumMod val="75000"/>
                </a:srgbClr>
              </a:solidFill>
              <a:ln w="25400" cap="flat" cmpd="sng" algn="ctr">
                <a:solidFill>
                  <a:srgbClr val="EEECE1">
                    <a:lumMod val="75000"/>
                  </a:srgbClr>
                </a:solidFill>
                <a:prstDash val="solid"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  <a:cs typeface="+mn-cs"/>
                </a:endParaRPr>
              </a:p>
            </p:txBody>
          </p:sp>
          <p:sp>
            <p:nvSpPr>
              <p:cNvPr id="47" name="对角圆角矩形 46"/>
              <p:cNvSpPr/>
              <p:nvPr/>
            </p:nvSpPr>
            <p:spPr>
              <a:xfrm>
                <a:off x="3510363" y="1794520"/>
                <a:ext cx="1565693" cy="489198"/>
              </a:xfrm>
              <a:prstGeom prst="round2DiagRect">
                <a:avLst>
                  <a:gd name="adj1" fmla="val 0"/>
                  <a:gd name="adj2" fmla="val 25505"/>
                </a:avLst>
              </a:pr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  <a:cs typeface="+mn-cs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3849070" y="2243661"/>
                <a:ext cx="9028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zh-CN" altLang="en-US" sz="1400" b="1" kern="0" dirty="0" smtClean="0">
                    <a:solidFill>
                      <a:sysClr val="window" lastClr="FFFFFF"/>
                    </a:solidFill>
                    <a:latin typeface="微软雅黑" pitchFamily="34" charset="-122"/>
                    <a:ea typeface="微软雅黑" pitchFamily="34" charset="-122"/>
                  </a:rPr>
                  <a:t>第二部分</a:t>
                </a:r>
                <a:endParaRPr kumimoji="0" lang="zh-CN" alt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2852217" y="1233058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342900" marR="0" lvl="0" indent="-34290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发展任务</a:t>
              </a:r>
              <a:endParaRPr kumimoji="0" lang="en-US" altLang="zh-CN" sz="16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4586164" y="1167544"/>
            <a:ext cx="1600273" cy="771776"/>
            <a:chOff x="4471925" y="1167544"/>
            <a:chExt cx="1600273" cy="771776"/>
          </a:xfrm>
        </p:grpSpPr>
        <p:grpSp>
          <p:nvGrpSpPr>
            <p:cNvPr id="66" name="组合 65"/>
            <p:cNvGrpSpPr/>
            <p:nvPr/>
          </p:nvGrpSpPr>
          <p:grpSpPr>
            <a:xfrm>
              <a:off x="4471925" y="1167544"/>
              <a:ext cx="1600273" cy="771776"/>
              <a:chOff x="3491880" y="1779662"/>
              <a:chExt cx="1600273" cy="771776"/>
            </a:xfrm>
          </p:grpSpPr>
          <p:sp>
            <p:nvSpPr>
              <p:cNvPr id="67" name="对角圆角矩形 66"/>
              <p:cNvSpPr/>
              <p:nvPr/>
            </p:nvSpPr>
            <p:spPr>
              <a:xfrm>
                <a:off x="3491880" y="1779662"/>
                <a:ext cx="1600273" cy="720080"/>
              </a:xfrm>
              <a:prstGeom prst="round2DiagRect">
                <a:avLst>
                  <a:gd name="adj1" fmla="val 0"/>
                  <a:gd name="adj2" fmla="val 17124"/>
                </a:avLst>
              </a:prstGeom>
              <a:solidFill>
                <a:srgbClr val="EEECE1">
                  <a:lumMod val="75000"/>
                </a:srgbClr>
              </a:solidFill>
              <a:ln w="25400" cap="flat" cmpd="sng" algn="ctr">
                <a:solidFill>
                  <a:srgbClr val="EEECE1">
                    <a:lumMod val="75000"/>
                  </a:srgbClr>
                </a:solidFill>
                <a:prstDash val="solid"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  <a:cs typeface="+mn-cs"/>
                </a:endParaRPr>
              </a:p>
            </p:txBody>
          </p:sp>
          <p:sp>
            <p:nvSpPr>
              <p:cNvPr id="68" name="对角圆角矩形 67"/>
              <p:cNvSpPr/>
              <p:nvPr/>
            </p:nvSpPr>
            <p:spPr>
              <a:xfrm>
                <a:off x="3510363" y="1794520"/>
                <a:ext cx="1565693" cy="489198"/>
              </a:xfrm>
              <a:prstGeom prst="round2DiagRect">
                <a:avLst>
                  <a:gd name="adj1" fmla="val 0"/>
                  <a:gd name="adj2" fmla="val 25505"/>
                </a:avLst>
              </a:pr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1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  <a:cs typeface="+mn-cs"/>
                </a:endParaRPr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3832152" y="2243661"/>
                <a:ext cx="9028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zh-CN" altLang="en-US" sz="1400" b="1" kern="0" dirty="0" smtClean="0">
                    <a:solidFill>
                      <a:sysClr val="window" lastClr="FFFFFF"/>
                    </a:solidFill>
                    <a:latin typeface="微软雅黑" pitchFamily="34" charset="-122"/>
                    <a:ea typeface="微软雅黑" pitchFamily="34" charset="-122"/>
                  </a:rPr>
                  <a:t>第三部分</a:t>
                </a:r>
                <a:endParaRPr kumimoji="0" lang="zh-CN" alt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70" name="TextBox 69"/>
            <p:cNvSpPr txBox="1"/>
            <p:nvPr/>
          </p:nvSpPr>
          <p:spPr>
            <a:xfrm>
              <a:off x="4781043" y="1233058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342900" marR="0" lvl="0" indent="-34290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行动计划</a:t>
              </a:r>
              <a:endParaRPr kumimoji="0" lang="en-US" altLang="zh-CN" sz="16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75" name="组合 74"/>
          <p:cNvGrpSpPr/>
          <p:nvPr/>
        </p:nvGrpSpPr>
        <p:grpSpPr>
          <a:xfrm>
            <a:off x="6543627" y="1157026"/>
            <a:ext cx="1600273" cy="771776"/>
            <a:chOff x="3491880" y="1779662"/>
            <a:chExt cx="1600273" cy="771776"/>
          </a:xfrm>
        </p:grpSpPr>
        <p:sp>
          <p:nvSpPr>
            <p:cNvPr id="76" name="对角圆角矩形 75"/>
            <p:cNvSpPr/>
            <p:nvPr/>
          </p:nvSpPr>
          <p:spPr>
            <a:xfrm>
              <a:off x="3491880" y="1779662"/>
              <a:ext cx="1600273" cy="720080"/>
            </a:xfrm>
            <a:prstGeom prst="round2DiagRect">
              <a:avLst>
                <a:gd name="adj1" fmla="val 0"/>
                <a:gd name="adj2" fmla="val 17124"/>
              </a:avLst>
            </a:prstGeom>
            <a:solidFill>
              <a:srgbClr val="EEECE1">
                <a:lumMod val="75000"/>
              </a:srgbClr>
            </a:solidFill>
            <a:ln w="25400" cap="flat" cmpd="sng" algn="ctr">
              <a:solidFill>
                <a:srgbClr val="EEECE1">
                  <a:lumMod val="75000"/>
                </a:srgbClr>
              </a:solidFill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77" name="对角圆角矩形 76"/>
            <p:cNvSpPr/>
            <p:nvPr/>
          </p:nvSpPr>
          <p:spPr>
            <a:xfrm>
              <a:off x="3510363" y="1794520"/>
              <a:ext cx="1565693" cy="489198"/>
            </a:xfrm>
            <a:prstGeom prst="round2DiagRect">
              <a:avLst>
                <a:gd name="adj1" fmla="val 0"/>
                <a:gd name="adj2" fmla="val 25505"/>
              </a:avLst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3849362" y="2243661"/>
              <a:ext cx="90281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1400" b="1" kern="0" dirty="0" smtClean="0">
                  <a:solidFill>
                    <a:sysClr val="window" lastClr="FFFFFF"/>
                  </a:solidFill>
                  <a:latin typeface="微软雅黑" pitchFamily="34" charset="-122"/>
                  <a:ea typeface="微软雅黑" pitchFamily="34" charset="-122"/>
                </a:rPr>
                <a:t>第四部分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3849070" y="1858161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342900" marR="0" lvl="0" indent="-34290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保障措施</a:t>
              </a:r>
              <a:endParaRPr kumimoji="0" lang="en-US" altLang="zh-CN" sz="16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cxnSp>
        <p:nvCxnSpPr>
          <p:cNvPr id="80" name="肘形连接符 9"/>
          <p:cNvCxnSpPr/>
          <p:nvPr/>
        </p:nvCxnSpPr>
        <p:spPr>
          <a:xfrm rot="16200000" flipH="1">
            <a:off x="363746" y="2279405"/>
            <a:ext cx="1310952" cy="323995"/>
          </a:xfrm>
          <a:prstGeom prst="bentConnector2">
            <a:avLst/>
          </a:prstGeom>
          <a:ln w="22225">
            <a:solidFill>
              <a:schemeClr val="tx1">
                <a:lumMod val="50000"/>
                <a:lumOff val="50000"/>
              </a:schemeClr>
            </a:solidFill>
            <a:headEnd type="oval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肘形连接符 9"/>
          <p:cNvCxnSpPr/>
          <p:nvPr/>
        </p:nvCxnSpPr>
        <p:spPr>
          <a:xfrm rot="16200000" flipH="1">
            <a:off x="2364010" y="2279405"/>
            <a:ext cx="1310952" cy="323995"/>
          </a:xfrm>
          <a:prstGeom prst="bentConnector2">
            <a:avLst/>
          </a:prstGeom>
          <a:ln w="22225">
            <a:solidFill>
              <a:schemeClr val="tx1">
                <a:lumMod val="50000"/>
                <a:lumOff val="50000"/>
              </a:schemeClr>
            </a:solidFill>
            <a:headEnd type="oval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肘形连接符 9"/>
          <p:cNvCxnSpPr/>
          <p:nvPr/>
        </p:nvCxnSpPr>
        <p:spPr>
          <a:xfrm rot="16200000" flipH="1">
            <a:off x="4364274" y="2279405"/>
            <a:ext cx="1310952" cy="323995"/>
          </a:xfrm>
          <a:prstGeom prst="bentConnector2">
            <a:avLst/>
          </a:prstGeom>
          <a:ln w="22225">
            <a:solidFill>
              <a:schemeClr val="tx1">
                <a:lumMod val="50000"/>
                <a:lumOff val="50000"/>
              </a:schemeClr>
            </a:solidFill>
            <a:headEnd type="oval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肘形连接符 9"/>
          <p:cNvCxnSpPr/>
          <p:nvPr/>
        </p:nvCxnSpPr>
        <p:spPr>
          <a:xfrm rot="16200000" flipH="1">
            <a:off x="6364538" y="2279405"/>
            <a:ext cx="1310952" cy="323995"/>
          </a:xfrm>
          <a:prstGeom prst="bentConnector2">
            <a:avLst/>
          </a:prstGeom>
          <a:ln w="22225">
            <a:solidFill>
              <a:schemeClr val="tx1">
                <a:lumMod val="50000"/>
                <a:lumOff val="50000"/>
              </a:schemeClr>
            </a:solidFill>
            <a:headEnd type="oval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组合 52"/>
          <p:cNvGrpSpPr/>
          <p:nvPr/>
        </p:nvGrpSpPr>
        <p:grpSpPr>
          <a:xfrm>
            <a:off x="567990" y="4714884"/>
            <a:ext cx="8252482" cy="2341988"/>
            <a:chOff x="197802" y="2367581"/>
            <a:chExt cx="8588714" cy="3933278"/>
          </a:xfrm>
        </p:grpSpPr>
        <p:sp>
          <p:nvSpPr>
            <p:cNvPr id="51" name="Dark Gray"/>
            <p:cNvSpPr/>
            <p:nvPr/>
          </p:nvSpPr>
          <p:spPr bwMode="auto">
            <a:xfrm>
              <a:off x="197802" y="2470375"/>
              <a:ext cx="8588714" cy="2895047"/>
            </a:xfrm>
            <a:prstGeom prst="roundRect">
              <a:avLst>
                <a:gd name="adj" fmla="val 0"/>
              </a:avLst>
            </a:prstGeom>
            <a:solidFill>
              <a:srgbClr val="FF000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279494" y="2367581"/>
              <a:ext cx="7206554" cy="39332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杜占元副部长强调</a:t>
              </a:r>
              <a:r>
                <a:rPr lang="en-US" altLang="zh-CN" sz="20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——</a:t>
              </a:r>
              <a:r>
                <a:rPr lang="zh-CN" altLang="en-US" sz="20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一个核心理念，两个关键工作思路</a:t>
              </a:r>
              <a:endParaRPr lang="en-US" altLang="zh-CN" sz="20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>
                <a:buFont typeface="Wingdings" pitchFamily="2" charset="2"/>
                <a:buChar char="u"/>
              </a:pPr>
              <a:r>
                <a:rPr lang="zh-CN" altLang="en-US" sz="20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核心理念是：信息技术与教育教学过程深度融合（转型关键）</a:t>
              </a:r>
              <a:endParaRPr lang="en-US" altLang="zh-CN" sz="20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>
                <a:buFont typeface="Wingdings" pitchFamily="2" charset="2"/>
                <a:buChar char="u"/>
              </a:pPr>
              <a:r>
                <a:rPr lang="zh-CN" altLang="en-US" sz="20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两个关键工作机制是：应用驱动和机制创新</a:t>
              </a:r>
              <a:endParaRPr lang="zh-CN" altLang="en-US" sz="20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27"/>
          <p:cNvSpPr>
            <a:spLocks/>
          </p:cNvSpPr>
          <p:nvPr/>
        </p:nvSpPr>
        <p:spPr bwMode="auto">
          <a:xfrm>
            <a:off x="2428860" y="1332727"/>
            <a:ext cx="4219586" cy="4239413"/>
          </a:xfrm>
          <a:custGeom>
            <a:avLst/>
            <a:gdLst/>
            <a:ahLst/>
            <a:cxnLst>
              <a:cxn ang="0">
                <a:pos x="1402" y="0"/>
              </a:cxn>
              <a:cxn ang="0">
                <a:pos x="1401" y="138"/>
              </a:cxn>
              <a:cxn ang="0">
                <a:pos x="1401" y="138"/>
              </a:cxn>
              <a:cxn ang="0">
                <a:pos x="0" y="1539"/>
              </a:cxn>
              <a:cxn ang="0">
                <a:pos x="1401" y="2940"/>
              </a:cxn>
              <a:cxn ang="0">
                <a:pos x="2802" y="1539"/>
              </a:cxn>
              <a:cxn ang="0">
                <a:pos x="1574" y="148"/>
              </a:cxn>
              <a:cxn ang="0">
                <a:pos x="1700" y="379"/>
              </a:cxn>
              <a:cxn ang="0">
                <a:pos x="1700" y="379"/>
              </a:cxn>
              <a:cxn ang="0">
                <a:pos x="1700" y="380"/>
              </a:cxn>
              <a:cxn ang="0">
                <a:pos x="1562" y="627"/>
              </a:cxn>
              <a:cxn ang="0">
                <a:pos x="2332" y="1541"/>
              </a:cxn>
              <a:cxn ang="0">
                <a:pos x="1405" y="2468"/>
              </a:cxn>
              <a:cxn ang="0">
                <a:pos x="478" y="1541"/>
              </a:cxn>
              <a:cxn ang="0">
                <a:pos x="1398" y="614"/>
              </a:cxn>
              <a:cxn ang="0">
                <a:pos x="1398" y="758"/>
              </a:cxn>
              <a:cxn ang="0">
                <a:pos x="1477" y="617"/>
              </a:cxn>
              <a:cxn ang="0">
                <a:pos x="1477" y="617"/>
              </a:cxn>
              <a:cxn ang="0">
                <a:pos x="1498" y="579"/>
              </a:cxn>
              <a:cxn ang="0">
                <a:pos x="1609" y="380"/>
              </a:cxn>
              <a:cxn ang="0">
                <a:pos x="1402" y="0"/>
              </a:cxn>
            </a:cxnLst>
            <a:rect l="0" t="0" r="r" b="b"/>
            <a:pathLst>
              <a:path w="2802" h="2940">
                <a:moveTo>
                  <a:pt x="1402" y="0"/>
                </a:moveTo>
                <a:cubicBezTo>
                  <a:pt x="1401" y="138"/>
                  <a:pt x="1401" y="138"/>
                  <a:pt x="1401" y="138"/>
                </a:cubicBezTo>
                <a:cubicBezTo>
                  <a:pt x="1401" y="138"/>
                  <a:pt x="1401" y="138"/>
                  <a:pt x="1401" y="138"/>
                </a:cubicBezTo>
                <a:cubicBezTo>
                  <a:pt x="627" y="138"/>
                  <a:pt x="0" y="765"/>
                  <a:pt x="0" y="1539"/>
                </a:cubicBezTo>
                <a:cubicBezTo>
                  <a:pt x="0" y="2312"/>
                  <a:pt x="627" y="2940"/>
                  <a:pt x="1401" y="2940"/>
                </a:cubicBezTo>
                <a:cubicBezTo>
                  <a:pt x="2175" y="2940"/>
                  <a:pt x="2802" y="2312"/>
                  <a:pt x="2802" y="1539"/>
                </a:cubicBezTo>
                <a:cubicBezTo>
                  <a:pt x="2802" y="823"/>
                  <a:pt x="2266" y="233"/>
                  <a:pt x="1574" y="148"/>
                </a:cubicBezTo>
                <a:cubicBezTo>
                  <a:pt x="1700" y="379"/>
                  <a:pt x="1700" y="379"/>
                  <a:pt x="1700" y="379"/>
                </a:cubicBezTo>
                <a:cubicBezTo>
                  <a:pt x="1700" y="379"/>
                  <a:pt x="1700" y="379"/>
                  <a:pt x="1700" y="379"/>
                </a:cubicBezTo>
                <a:cubicBezTo>
                  <a:pt x="1700" y="380"/>
                  <a:pt x="1700" y="380"/>
                  <a:pt x="1700" y="380"/>
                </a:cubicBezTo>
                <a:cubicBezTo>
                  <a:pt x="1562" y="627"/>
                  <a:pt x="1562" y="627"/>
                  <a:pt x="1562" y="627"/>
                </a:cubicBezTo>
                <a:cubicBezTo>
                  <a:pt x="1999" y="702"/>
                  <a:pt x="2332" y="1082"/>
                  <a:pt x="2332" y="1541"/>
                </a:cubicBezTo>
                <a:cubicBezTo>
                  <a:pt x="2332" y="2053"/>
                  <a:pt x="1917" y="2468"/>
                  <a:pt x="1405" y="2468"/>
                </a:cubicBezTo>
                <a:cubicBezTo>
                  <a:pt x="893" y="2468"/>
                  <a:pt x="478" y="2053"/>
                  <a:pt x="478" y="1541"/>
                </a:cubicBezTo>
                <a:cubicBezTo>
                  <a:pt x="478" y="1031"/>
                  <a:pt x="890" y="618"/>
                  <a:pt x="1398" y="614"/>
                </a:cubicBezTo>
                <a:cubicBezTo>
                  <a:pt x="1398" y="758"/>
                  <a:pt x="1398" y="758"/>
                  <a:pt x="1398" y="758"/>
                </a:cubicBezTo>
                <a:cubicBezTo>
                  <a:pt x="1477" y="617"/>
                  <a:pt x="1477" y="617"/>
                  <a:pt x="1477" y="617"/>
                </a:cubicBezTo>
                <a:cubicBezTo>
                  <a:pt x="1477" y="617"/>
                  <a:pt x="1477" y="617"/>
                  <a:pt x="1477" y="617"/>
                </a:cubicBezTo>
                <a:cubicBezTo>
                  <a:pt x="1498" y="579"/>
                  <a:pt x="1498" y="579"/>
                  <a:pt x="1498" y="579"/>
                </a:cubicBezTo>
                <a:cubicBezTo>
                  <a:pt x="1609" y="380"/>
                  <a:pt x="1609" y="380"/>
                  <a:pt x="1609" y="380"/>
                </a:cubicBezTo>
                <a:cubicBezTo>
                  <a:pt x="1402" y="0"/>
                  <a:pt x="1402" y="0"/>
                  <a:pt x="1402" y="0"/>
                </a:cubicBezTo>
              </a:path>
            </a:pathLst>
          </a:custGeom>
          <a:gradFill>
            <a:gsLst>
              <a:gs pos="0">
                <a:srgbClr val="0070C0"/>
              </a:gs>
              <a:gs pos="100000">
                <a:srgbClr val="00B0F0"/>
              </a:gs>
            </a:gsLst>
            <a:lin ang="5400000" scaled="0"/>
          </a:gradFill>
          <a:ln w="952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应用发展</a:t>
            </a:r>
            <a:r>
              <a:rPr lang="en-US" altLang="zh-CN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-</a:t>
            </a: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电子书包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3379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00034" y="1142984"/>
            <a:ext cx="2407036" cy="164307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7" name="Picture 7" descr="学生们上课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143637" y="1142984"/>
            <a:ext cx="2428891" cy="164307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28" name="Picture 16" descr="实时统计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00035" y="4277503"/>
            <a:ext cx="2428892" cy="164307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1" name="圆角矩形 40"/>
          <p:cNvSpPr/>
          <p:nvPr/>
        </p:nvSpPr>
        <p:spPr bwMode="auto">
          <a:xfrm>
            <a:off x="785786" y="785794"/>
            <a:ext cx="1714512" cy="388048"/>
          </a:xfrm>
          <a:prstGeom prst="roundRect">
            <a:avLst/>
          </a:prstGeom>
          <a:ln>
            <a:headEnd/>
            <a:tailEnd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kumimoji="0" lang="zh-CN" alt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课程设置</a:t>
            </a:r>
          </a:p>
        </p:txBody>
      </p:sp>
      <p:sp>
        <p:nvSpPr>
          <p:cNvPr id="42" name="圆角矩形 41"/>
          <p:cNvSpPr/>
          <p:nvPr/>
        </p:nvSpPr>
        <p:spPr bwMode="auto">
          <a:xfrm>
            <a:off x="6500826" y="785794"/>
            <a:ext cx="1714512" cy="388048"/>
          </a:xfrm>
          <a:prstGeom prst="roundRect">
            <a:avLst/>
          </a:prstGeom>
          <a:ln>
            <a:headEnd/>
            <a:tailEnd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kumimoji="0" lang="zh-CN" alt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交互式学习</a:t>
            </a:r>
          </a:p>
        </p:txBody>
      </p:sp>
      <p:sp>
        <p:nvSpPr>
          <p:cNvPr id="43" name="圆角矩形 42"/>
          <p:cNvSpPr/>
          <p:nvPr/>
        </p:nvSpPr>
        <p:spPr bwMode="auto">
          <a:xfrm>
            <a:off x="857224" y="3991751"/>
            <a:ext cx="1714512" cy="388048"/>
          </a:xfrm>
          <a:prstGeom prst="roundRect">
            <a:avLst/>
          </a:prstGeom>
          <a:ln>
            <a:headEnd/>
            <a:tailEnd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lang="zh-CN" altLang="en-US" b="1" kern="0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数据分析</a:t>
            </a:r>
            <a:endParaRPr kumimoji="0" lang="zh-CN" altLang="en-US" sz="18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6715140" y="2928934"/>
            <a:ext cx="250033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通过终端实时交互</a:t>
            </a:r>
            <a:endParaRPr lang="zh-CN" altLang="en-US" sz="16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500034" y="2947570"/>
            <a:ext cx="250033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定向开发课程内容</a:t>
            </a:r>
            <a:endParaRPr lang="zh-CN" altLang="en-US" sz="16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642910" y="6072206"/>
            <a:ext cx="250033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后台分析教学数据</a:t>
            </a:r>
            <a:endParaRPr lang="en-US" altLang="zh-CN" sz="1600" b="1" dirty="0" smtClean="0"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6143636" y="4245676"/>
            <a:ext cx="2576516" cy="1666867"/>
            <a:chOff x="3000364" y="4286256"/>
            <a:chExt cx="2790830" cy="1666867"/>
          </a:xfrm>
        </p:grpSpPr>
        <p:pic>
          <p:nvPicPr>
            <p:cNvPr id="13" name="Picture 13" descr="批改作业1"/>
            <p:cNvPicPr>
              <a:picLocks noChangeAspect="1" noChangeArrowheads="1"/>
            </p:cNvPicPr>
            <p:nvPr/>
          </p:nvPicPr>
          <p:blipFill>
            <a:blip r:embed="rId5"/>
            <a:srcRect/>
            <a:stretch>
              <a:fillRect/>
            </a:stretch>
          </p:blipFill>
          <p:spPr bwMode="auto">
            <a:xfrm>
              <a:off x="3000364" y="4286256"/>
              <a:ext cx="1560941" cy="1666867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14" name="Picture 12" descr="批改作业2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4429124" y="4286256"/>
              <a:ext cx="1362070" cy="1665280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</p:grpSp>
      <p:sp>
        <p:nvSpPr>
          <p:cNvPr id="16" name="圆角矩形 15"/>
          <p:cNvSpPr/>
          <p:nvPr/>
        </p:nvSpPr>
        <p:spPr bwMode="auto">
          <a:xfrm>
            <a:off x="6572264" y="4000504"/>
            <a:ext cx="1714512" cy="388048"/>
          </a:xfrm>
          <a:prstGeom prst="roundRect">
            <a:avLst/>
          </a:prstGeom>
          <a:ln>
            <a:headEnd/>
            <a:tailEnd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kumimoji="0" lang="zh-CN" alt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电子化作业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357950" y="6090842"/>
            <a:ext cx="250033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电子化完成作业、批改</a:t>
            </a:r>
            <a:endParaRPr lang="zh-CN" altLang="en-US" sz="16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571868" y="3345420"/>
            <a:ext cx="20717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完整参与教学过程</a:t>
            </a:r>
            <a:endParaRPr lang="zh-CN" altLang="en-US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337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1" dur="1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41" grpId="0" animBg="1"/>
      <p:bldP spid="42" grpId="0" animBg="1"/>
      <p:bldP spid="43" grpId="0" animBg="1"/>
      <p:bldP spid="45" grpId="0"/>
      <p:bldP spid="46" grpId="0"/>
      <p:bldP spid="47" grpId="0"/>
      <p:bldP spid="16" grpId="0" animBg="1"/>
      <p:bldP spid="18" grpId="0"/>
      <p:bldP spid="2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组合 61"/>
          <p:cNvGrpSpPr/>
          <p:nvPr/>
        </p:nvGrpSpPr>
        <p:grpSpPr>
          <a:xfrm>
            <a:off x="6286512" y="2509905"/>
            <a:ext cx="2571768" cy="2419293"/>
            <a:chOff x="142844" y="2071678"/>
            <a:chExt cx="2643206" cy="3267905"/>
          </a:xfrm>
        </p:grpSpPr>
        <p:sp>
          <p:nvSpPr>
            <p:cNvPr id="63" name="TextBox 62"/>
            <p:cNvSpPr txBox="1"/>
            <p:nvPr/>
          </p:nvSpPr>
          <p:spPr>
            <a:xfrm>
              <a:off x="363111" y="2554159"/>
              <a:ext cx="2422938" cy="27854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非简单把教材电子化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在线提问、拷贝板书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电子化完成作业考试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学习记录回溯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zh-CN" altLang="en-US" sz="1600" b="1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4" name="矩形 63"/>
            <p:cNvSpPr/>
            <p:nvPr/>
          </p:nvSpPr>
          <p:spPr bwMode="auto">
            <a:xfrm>
              <a:off x="142844" y="2071678"/>
              <a:ext cx="2643206" cy="3071834"/>
            </a:xfrm>
            <a:prstGeom prst="rect">
              <a:avLst/>
            </a:prstGeom>
            <a:noFill/>
            <a:ln>
              <a:prstDash val="dash"/>
              <a:headEnd/>
              <a:tailEnd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3025" tIns="36512" rIns="73025" bIns="36512" rtlCol="0" anchor="ctr">
              <a:spAutoFit/>
            </a:bodyPr>
            <a:lstStyle/>
            <a:p>
              <a:pPr marL="0" marR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技术与教育融合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3286116" y="1295459"/>
            <a:ext cx="2496340" cy="500066"/>
          </a:xfrm>
          <a:prstGeom prst="roundRect">
            <a:avLst/>
          </a:prstGeom>
          <a:solidFill>
            <a:srgbClr val="0071A0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lIns="0" rIns="0"/>
          <a:lstStyle/>
          <a:p>
            <a:pPr algn="ctr">
              <a:lnSpc>
                <a:spcPct val="85000"/>
              </a:lnSpc>
            </a:pPr>
            <a:r>
              <a:rPr lang="zh-CN" altLang="en-US" sz="2000" b="1" kern="0" dirty="0" smtClean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rPr>
              <a:t>同样是电子书包</a:t>
            </a:r>
            <a:endParaRPr lang="zh-CN" altLang="en-US" sz="2000" b="1" kern="0" dirty="0">
              <a:solidFill>
                <a:prstClr val="white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6" name="肘形连接符 9"/>
          <p:cNvCxnSpPr/>
          <p:nvPr/>
        </p:nvCxnSpPr>
        <p:spPr>
          <a:xfrm rot="10800000" flipV="1">
            <a:off x="1500166" y="1581211"/>
            <a:ext cx="1953894" cy="714380"/>
          </a:xfrm>
          <a:prstGeom prst="bentConnector3">
            <a:avLst>
              <a:gd name="adj1" fmla="val 100292"/>
            </a:avLst>
          </a:prstGeom>
          <a:ln w="22225">
            <a:solidFill>
              <a:schemeClr val="tx1">
                <a:lumMod val="50000"/>
                <a:lumOff val="50000"/>
              </a:schemeClr>
            </a:solidFill>
            <a:headEnd type="oval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AutoShape 107"/>
          <p:cNvSpPr>
            <a:spLocks noChangeArrowheads="1"/>
          </p:cNvSpPr>
          <p:nvPr/>
        </p:nvSpPr>
        <p:spPr bwMode="gray">
          <a:xfrm rot="5400000">
            <a:off x="4245686" y="2193277"/>
            <a:ext cx="581189" cy="2786082"/>
          </a:xfrm>
          <a:prstGeom prst="upArrow">
            <a:avLst>
              <a:gd name="adj1" fmla="val 72694"/>
              <a:gd name="adj2" fmla="val 54270"/>
            </a:avLst>
          </a:prstGeom>
          <a:gradFill rotWithShape="1">
            <a:gsLst>
              <a:gs pos="35000">
                <a:srgbClr val="0070C0"/>
              </a:gs>
              <a:gs pos="100000">
                <a:schemeClr val="bg1">
                  <a:alpha val="0"/>
                </a:scheme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zh-CN" altLang="en-US" sz="1600">
              <a:solidFill>
                <a:srgbClr val="000000"/>
              </a:solidFill>
              <a:latin typeface="华文细黑" pitchFamily="2" charset="-122"/>
              <a:ea typeface="华文细黑" pitchFamily="2" charset="-122"/>
            </a:endParaRPr>
          </a:p>
        </p:txBody>
      </p:sp>
      <p:grpSp>
        <p:nvGrpSpPr>
          <p:cNvPr id="36" name="组合 35"/>
          <p:cNvGrpSpPr/>
          <p:nvPr/>
        </p:nvGrpSpPr>
        <p:grpSpPr>
          <a:xfrm>
            <a:off x="4071934" y="3224285"/>
            <a:ext cx="733956" cy="729023"/>
            <a:chOff x="3929058" y="2771415"/>
            <a:chExt cx="733956" cy="729023"/>
          </a:xfrm>
        </p:grpSpPr>
        <p:sp>
          <p:nvSpPr>
            <p:cNvPr id="28" name="Oval 29"/>
            <p:cNvSpPr/>
            <p:nvPr/>
          </p:nvSpPr>
          <p:spPr>
            <a:xfrm>
              <a:off x="4204697" y="3043854"/>
              <a:ext cx="191352" cy="190066"/>
            </a:xfrm>
            <a:prstGeom prst="ellipse">
              <a:avLst/>
            </a:prstGeom>
            <a:gradFill>
              <a:gsLst>
                <a:gs pos="38000">
                  <a:srgbClr val="FF0000"/>
                </a:gs>
                <a:gs pos="78000">
                  <a:srgbClr val="C00000"/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9" name="Group 35"/>
            <p:cNvGrpSpPr/>
            <p:nvPr/>
          </p:nvGrpSpPr>
          <p:grpSpPr>
            <a:xfrm>
              <a:off x="3929058" y="2771415"/>
              <a:ext cx="733956" cy="729023"/>
              <a:chOff x="3378631" y="3058598"/>
              <a:chExt cx="2014778" cy="2014778"/>
            </a:xfrm>
            <a:solidFill>
              <a:srgbClr val="D1D1D1"/>
            </a:solidFill>
          </p:grpSpPr>
          <p:sp>
            <p:nvSpPr>
              <p:cNvPr id="30" name="Donut 31"/>
              <p:cNvSpPr/>
              <p:nvPr/>
            </p:nvSpPr>
            <p:spPr>
              <a:xfrm>
                <a:off x="3378631" y="3058598"/>
                <a:ext cx="2014778" cy="2014778"/>
              </a:xfrm>
              <a:prstGeom prst="donut">
                <a:avLst>
                  <a:gd name="adj" fmla="val 4617"/>
                </a:avLst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383838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" name="Donut 32"/>
              <p:cNvSpPr/>
              <p:nvPr/>
            </p:nvSpPr>
            <p:spPr>
              <a:xfrm>
                <a:off x="3613687" y="3293654"/>
                <a:ext cx="1544666" cy="1544666"/>
              </a:xfrm>
              <a:prstGeom prst="donut">
                <a:avLst>
                  <a:gd name="adj" fmla="val 4617"/>
                </a:avLst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383838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Donut 33"/>
              <p:cNvSpPr/>
              <p:nvPr/>
            </p:nvSpPr>
            <p:spPr>
              <a:xfrm>
                <a:off x="3822918" y="3502885"/>
                <a:ext cx="1113292" cy="1113292"/>
              </a:xfrm>
              <a:prstGeom prst="donut">
                <a:avLst>
                  <a:gd name="adj" fmla="val 4617"/>
                </a:avLst>
              </a:prstGeom>
              <a:grpFill/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383838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" name="标题 1"/>
          <p:cNvSpPr txBox="1">
            <a:spLocks/>
          </p:cNvSpPr>
          <p:nvPr/>
        </p:nvSpPr>
        <p:spPr bwMode="auto">
          <a:xfrm>
            <a:off x="4048172" y="2581343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技术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39" name="标题 1"/>
          <p:cNvSpPr txBox="1">
            <a:spLocks/>
          </p:cNvSpPr>
          <p:nvPr/>
        </p:nvSpPr>
        <p:spPr bwMode="auto">
          <a:xfrm>
            <a:off x="4048172" y="4010103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4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教学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53" name="圆角矩形 52"/>
          <p:cNvSpPr/>
          <p:nvPr/>
        </p:nvSpPr>
        <p:spPr>
          <a:xfrm>
            <a:off x="6572264" y="2295591"/>
            <a:ext cx="1857388" cy="500066"/>
          </a:xfrm>
          <a:prstGeom prst="roundRect">
            <a:avLst/>
          </a:prstGeom>
          <a:solidFill>
            <a:srgbClr val="0071A0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lIns="0" rIns="0"/>
          <a:lstStyle/>
          <a:p>
            <a:pPr algn="ctr">
              <a:lnSpc>
                <a:spcPct val="85000"/>
              </a:lnSpc>
            </a:pPr>
            <a:r>
              <a:rPr lang="zh-CN" altLang="en-US" sz="2000" b="1" kern="0" dirty="0" smtClean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rPr>
              <a:t>形神兼备</a:t>
            </a:r>
            <a:endParaRPr lang="zh-CN" altLang="en-US" sz="2000" b="1" kern="0" dirty="0">
              <a:solidFill>
                <a:prstClr val="white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56" name="肘形连接符 9"/>
          <p:cNvCxnSpPr/>
          <p:nvPr/>
        </p:nvCxnSpPr>
        <p:spPr>
          <a:xfrm rot="10800000" flipH="1" flipV="1">
            <a:off x="5475626" y="1581211"/>
            <a:ext cx="1953894" cy="714380"/>
          </a:xfrm>
          <a:prstGeom prst="bentConnector3">
            <a:avLst>
              <a:gd name="adj1" fmla="val 100292"/>
            </a:avLst>
          </a:prstGeom>
          <a:ln w="22225">
            <a:solidFill>
              <a:schemeClr val="tx1">
                <a:lumMod val="50000"/>
                <a:lumOff val="50000"/>
              </a:schemeClr>
            </a:solidFill>
            <a:headEnd type="oval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1" name="组合 60"/>
          <p:cNvGrpSpPr/>
          <p:nvPr/>
        </p:nvGrpSpPr>
        <p:grpSpPr>
          <a:xfrm>
            <a:off x="357158" y="2509906"/>
            <a:ext cx="2571768" cy="2274139"/>
            <a:chOff x="142844" y="2071678"/>
            <a:chExt cx="2643206" cy="3071834"/>
          </a:xfrm>
        </p:grpSpPr>
        <p:sp>
          <p:nvSpPr>
            <p:cNvPr id="40" name="TextBox 39"/>
            <p:cNvSpPr txBox="1"/>
            <p:nvPr/>
          </p:nvSpPr>
          <p:spPr>
            <a:xfrm>
              <a:off x="436534" y="2843646"/>
              <a:ext cx="2000264" cy="21202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电子课本阅览器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动画、视频播放器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个人学习电脑</a:t>
              </a:r>
              <a:endParaRPr lang="en-US" altLang="zh-CN" sz="1600" b="1" dirty="0" smtClean="0">
                <a:latin typeface="微软雅黑" pitchFamily="34" charset="-122"/>
                <a:ea typeface="微软雅黑" pitchFamily="34" charset="-122"/>
              </a:endParaRPr>
            </a:p>
            <a:p>
              <a:endParaRPr lang="zh-CN" altLang="en-US" sz="1600" b="1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0" name="矩形 59"/>
            <p:cNvSpPr/>
            <p:nvPr/>
          </p:nvSpPr>
          <p:spPr bwMode="auto">
            <a:xfrm>
              <a:off x="142844" y="2071678"/>
              <a:ext cx="2643206" cy="3071834"/>
            </a:xfrm>
            <a:prstGeom prst="rect">
              <a:avLst/>
            </a:prstGeom>
            <a:noFill/>
            <a:ln>
              <a:prstDash val="dash"/>
              <a:headEnd/>
              <a:tailEnd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3025" tIns="36512" rIns="73025" bIns="36512" rtlCol="0" anchor="ctr">
              <a:spAutoFit/>
            </a:bodyPr>
            <a:lstStyle/>
            <a:p>
              <a:pPr marL="0" marR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1" name="圆角矩形 50"/>
          <p:cNvSpPr/>
          <p:nvPr/>
        </p:nvSpPr>
        <p:spPr>
          <a:xfrm>
            <a:off x="642910" y="2295591"/>
            <a:ext cx="1857388" cy="500066"/>
          </a:xfrm>
          <a:prstGeom prst="roundRect">
            <a:avLst/>
          </a:prstGeom>
          <a:solidFill>
            <a:srgbClr val="0071A0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lIns="0" rIns="0"/>
          <a:lstStyle/>
          <a:p>
            <a:pPr algn="ctr">
              <a:lnSpc>
                <a:spcPct val="85000"/>
              </a:lnSpc>
            </a:pPr>
            <a:r>
              <a:rPr lang="zh-CN" altLang="en-US" sz="2000" b="1" kern="0" dirty="0" smtClean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rPr>
              <a:t>形而上学</a:t>
            </a:r>
            <a:endParaRPr lang="zh-CN" altLang="en-US" sz="2000" b="1" kern="0" dirty="0">
              <a:solidFill>
                <a:prstClr val="white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285720" y="5274246"/>
            <a:ext cx="34290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rPr>
              <a:t>雏形：未深入教学过程</a:t>
            </a:r>
            <a:endParaRPr lang="zh-CN" altLang="en-US" b="1" dirty="0">
              <a:solidFill>
                <a:srgbClr val="0070C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6215074" y="5274246"/>
            <a:ext cx="34290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FF0000"/>
                </a:solidFill>
                <a:latin typeface="微软雅黑" pitchFamily="34" charset="-122"/>
                <a:ea typeface="微软雅黑" pitchFamily="34" charset="-122"/>
              </a:rPr>
              <a:t>成熟：解决传统教学问题</a:t>
            </a:r>
            <a:endParaRPr lang="zh-CN" altLang="en-US" b="1" dirty="0">
              <a:solidFill>
                <a:srgbClr val="FF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67" name="Picture 3" descr="课堂笔记">
            <a:hlinkClick r:id="rId2" action="ppaction://hlinksldjump"/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786182" y="4714884"/>
            <a:ext cx="1284092" cy="15224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8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7" grpId="0" animBg="1"/>
      <p:bldP spid="38" grpId="0"/>
      <p:bldP spid="39" grpId="0"/>
      <p:bldP spid="53" grpId="0" animBg="1"/>
      <p:bldP spid="51" grpId="0" animBg="1"/>
      <p:bldP spid="65" grpId="0"/>
      <p:bldP spid="6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信息化推动教育转型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5" name="Dark Gray"/>
          <p:cNvSpPr/>
          <p:nvPr/>
        </p:nvSpPr>
        <p:spPr bwMode="auto">
          <a:xfrm>
            <a:off x="714348" y="928670"/>
            <a:ext cx="1643074" cy="785818"/>
          </a:xfrm>
          <a:prstGeom prst="roundRect">
            <a:avLst>
              <a:gd name="adj" fmla="val 0"/>
            </a:avLst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800" b="1" kern="0" dirty="0" smtClean="0">
                <a:solidFill>
                  <a:srgbClr val="FFFFFF">
                    <a:alpha val="99000"/>
                  </a:srgbClr>
                </a:solidFill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课程设置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21" name="矩形 20"/>
          <p:cNvSpPr/>
          <p:nvPr/>
        </p:nvSpPr>
        <p:spPr bwMode="auto">
          <a:xfrm>
            <a:off x="357158" y="857232"/>
            <a:ext cx="7429552" cy="1000132"/>
          </a:xfrm>
          <a:prstGeom prst="rect">
            <a:avLst/>
          </a:prstGeom>
          <a:noFill/>
          <a:ln w="25400" algn="ctr">
            <a:solidFill>
              <a:schemeClr val="tx1"/>
            </a:solidFill>
            <a:prstDash val="dash"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22" name="Dark Gray"/>
          <p:cNvSpPr/>
          <p:nvPr/>
        </p:nvSpPr>
        <p:spPr bwMode="auto">
          <a:xfrm>
            <a:off x="2714612" y="92867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24" name="Dark Gray"/>
          <p:cNvSpPr/>
          <p:nvPr/>
        </p:nvSpPr>
        <p:spPr bwMode="auto">
          <a:xfrm>
            <a:off x="4929190" y="108107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23" name="上弧形箭头 22"/>
          <p:cNvSpPr/>
          <p:nvPr/>
        </p:nvSpPr>
        <p:spPr bwMode="auto">
          <a:xfrm rot="21401790">
            <a:off x="4494802" y="946128"/>
            <a:ext cx="500066" cy="350736"/>
          </a:xfrm>
          <a:prstGeom prst="curvedDownArrow">
            <a:avLst/>
          </a:prstGeom>
          <a:ln>
            <a:headEnd/>
            <a:tailEnd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1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2928926" y="1059404"/>
            <a:ext cx="150019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单一标准化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5143504" y="1202280"/>
            <a:ext cx="150019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多元选择性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8" name="Dark Gray"/>
          <p:cNvSpPr/>
          <p:nvPr/>
        </p:nvSpPr>
        <p:spPr bwMode="auto">
          <a:xfrm>
            <a:off x="714348" y="2000240"/>
            <a:ext cx="1643074" cy="785818"/>
          </a:xfrm>
          <a:prstGeom prst="roundRect">
            <a:avLst>
              <a:gd name="adj" fmla="val 0"/>
            </a:avLst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学习内容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29" name="矩形 28"/>
          <p:cNvSpPr/>
          <p:nvPr/>
        </p:nvSpPr>
        <p:spPr bwMode="auto">
          <a:xfrm>
            <a:off x="357158" y="1928802"/>
            <a:ext cx="7429552" cy="1000132"/>
          </a:xfrm>
          <a:prstGeom prst="rect">
            <a:avLst/>
          </a:prstGeom>
          <a:noFill/>
          <a:ln w="25400" algn="ctr">
            <a:solidFill>
              <a:schemeClr val="tx1"/>
            </a:solidFill>
            <a:prstDash val="dash"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30" name="Dark Gray"/>
          <p:cNvSpPr/>
          <p:nvPr/>
        </p:nvSpPr>
        <p:spPr bwMode="auto">
          <a:xfrm>
            <a:off x="2714612" y="200024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31" name="Dark Gray"/>
          <p:cNvSpPr/>
          <p:nvPr/>
        </p:nvSpPr>
        <p:spPr bwMode="auto">
          <a:xfrm>
            <a:off x="4929190" y="215264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32" name="上弧形箭头 31"/>
          <p:cNvSpPr/>
          <p:nvPr/>
        </p:nvSpPr>
        <p:spPr bwMode="auto">
          <a:xfrm rot="21401790">
            <a:off x="4494802" y="2017698"/>
            <a:ext cx="500066" cy="350736"/>
          </a:xfrm>
          <a:prstGeom prst="curvedDownArrow">
            <a:avLst/>
          </a:prstGeom>
          <a:ln>
            <a:headEnd/>
            <a:tailEnd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1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2786050" y="2130974"/>
            <a:ext cx="17145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学科传统理解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4929190" y="2283374"/>
            <a:ext cx="18573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现代架构、定位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6" name="Dark Gray"/>
          <p:cNvSpPr/>
          <p:nvPr/>
        </p:nvSpPr>
        <p:spPr bwMode="auto">
          <a:xfrm>
            <a:off x="714348" y="3071810"/>
            <a:ext cx="1643074" cy="785818"/>
          </a:xfrm>
          <a:prstGeom prst="roundRect">
            <a:avLst>
              <a:gd name="adj" fmla="val 0"/>
            </a:avLst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800" b="1" kern="0" dirty="0" smtClean="0">
                <a:solidFill>
                  <a:srgbClr val="FFFFFF">
                    <a:alpha val="99000"/>
                  </a:srgbClr>
                </a:solidFill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学习方式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37" name="矩形 36"/>
          <p:cNvSpPr/>
          <p:nvPr/>
        </p:nvSpPr>
        <p:spPr bwMode="auto">
          <a:xfrm>
            <a:off x="357158" y="3000372"/>
            <a:ext cx="7429552" cy="1000132"/>
          </a:xfrm>
          <a:prstGeom prst="rect">
            <a:avLst/>
          </a:prstGeom>
          <a:noFill/>
          <a:ln w="25400" algn="ctr">
            <a:solidFill>
              <a:schemeClr val="tx1"/>
            </a:solidFill>
            <a:prstDash val="dash"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38" name="Dark Gray"/>
          <p:cNvSpPr/>
          <p:nvPr/>
        </p:nvSpPr>
        <p:spPr bwMode="auto">
          <a:xfrm>
            <a:off x="2714612" y="307181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39" name="Dark Gray"/>
          <p:cNvSpPr/>
          <p:nvPr/>
        </p:nvSpPr>
        <p:spPr bwMode="auto">
          <a:xfrm>
            <a:off x="4929190" y="322421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40" name="上弧形箭头 39"/>
          <p:cNvSpPr/>
          <p:nvPr/>
        </p:nvSpPr>
        <p:spPr bwMode="auto">
          <a:xfrm rot="21401790">
            <a:off x="4494802" y="3089268"/>
            <a:ext cx="500066" cy="350736"/>
          </a:xfrm>
          <a:prstGeom prst="curvedDownArrow">
            <a:avLst/>
          </a:prstGeom>
          <a:ln>
            <a:headEnd/>
            <a:tailEnd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1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2786050" y="3202544"/>
            <a:ext cx="17145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被动接受为主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4929190" y="3354944"/>
            <a:ext cx="18573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自主性、探究型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3" name="Dark Gray"/>
          <p:cNvSpPr/>
          <p:nvPr/>
        </p:nvSpPr>
        <p:spPr bwMode="auto">
          <a:xfrm>
            <a:off x="714348" y="4143380"/>
            <a:ext cx="1643074" cy="785818"/>
          </a:xfrm>
          <a:prstGeom prst="roundRect">
            <a:avLst>
              <a:gd name="adj" fmla="val 0"/>
            </a:avLst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教学手段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44" name="矩形 43"/>
          <p:cNvSpPr/>
          <p:nvPr/>
        </p:nvSpPr>
        <p:spPr bwMode="auto">
          <a:xfrm>
            <a:off x="357158" y="4071942"/>
            <a:ext cx="7429552" cy="1000132"/>
          </a:xfrm>
          <a:prstGeom prst="rect">
            <a:avLst/>
          </a:prstGeom>
          <a:noFill/>
          <a:ln w="25400" algn="ctr">
            <a:solidFill>
              <a:schemeClr val="tx1"/>
            </a:solidFill>
            <a:prstDash val="dash"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45" name="Dark Gray"/>
          <p:cNvSpPr/>
          <p:nvPr/>
        </p:nvSpPr>
        <p:spPr bwMode="auto">
          <a:xfrm>
            <a:off x="2714612" y="414338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46" name="Dark Gray"/>
          <p:cNvSpPr/>
          <p:nvPr/>
        </p:nvSpPr>
        <p:spPr bwMode="auto">
          <a:xfrm>
            <a:off x="4929190" y="429578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47" name="上弧形箭头 46"/>
          <p:cNvSpPr/>
          <p:nvPr/>
        </p:nvSpPr>
        <p:spPr bwMode="auto">
          <a:xfrm rot="21401790">
            <a:off x="4494802" y="4160838"/>
            <a:ext cx="500066" cy="350736"/>
          </a:xfrm>
          <a:prstGeom prst="curvedDownArrow">
            <a:avLst/>
          </a:prstGeom>
          <a:ln>
            <a:headEnd/>
            <a:tailEnd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1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786050" y="4274114"/>
            <a:ext cx="17145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传统教学媒介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4929190" y="4426514"/>
            <a:ext cx="18573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现代数字化媒介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0" name="Dark Gray"/>
          <p:cNvSpPr/>
          <p:nvPr/>
        </p:nvSpPr>
        <p:spPr bwMode="auto">
          <a:xfrm>
            <a:off x="714348" y="5214950"/>
            <a:ext cx="1643074" cy="785818"/>
          </a:xfrm>
          <a:prstGeom prst="roundRect">
            <a:avLst>
              <a:gd name="adj" fmla="val 0"/>
            </a:avLst>
          </a:prstGeom>
          <a:solidFill>
            <a:schemeClr val="accent5">
              <a:lumMod val="75000"/>
            </a:schemeClr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800" b="1" kern="0" dirty="0" smtClean="0">
                <a:solidFill>
                  <a:srgbClr val="FFFFFF">
                    <a:alpha val="99000"/>
                  </a:srgbClr>
                </a:solidFill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评估模式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51" name="矩形 50"/>
          <p:cNvSpPr/>
          <p:nvPr/>
        </p:nvSpPr>
        <p:spPr bwMode="auto">
          <a:xfrm>
            <a:off x="357158" y="5143512"/>
            <a:ext cx="7429552" cy="1000132"/>
          </a:xfrm>
          <a:prstGeom prst="rect">
            <a:avLst/>
          </a:prstGeom>
          <a:noFill/>
          <a:ln w="25400" algn="ctr">
            <a:solidFill>
              <a:schemeClr val="tx1"/>
            </a:solidFill>
            <a:prstDash val="dash"/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52" name="Dark Gray"/>
          <p:cNvSpPr/>
          <p:nvPr/>
        </p:nvSpPr>
        <p:spPr bwMode="auto">
          <a:xfrm>
            <a:off x="2714612" y="521495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53" name="Dark Gray"/>
          <p:cNvSpPr/>
          <p:nvPr/>
        </p:nvSpPr>
        <p:spPr bwMode="auto">
          <a:xfrm>
            <a:off x="4929190" y="5367350"/>
            <a:ext cx="1785950" cy="642942"/>
          </a:xfrm>
          <a:prstGeom prst="roundRect">
            <a:avLst>
              <a:gd name="adj" fmla="val 16162"/>
            </a:avLst>
          </a:prstGeom>
          <a:solidFill>
            <a:schemeClr val="accent2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54" name="上弧形箭头 53"/>
          <p:cNvSpPr/>
          <p:nvPr/>
        </p:nvSpPr>
        <p:spPr bwMode="auto">
          <a:xfrm rot="21401790">
            <a:off x="4494802" y="5232408"/>
            <a:ext cx="500066" cy="350736"/>
          </a:xfrm>
          <a:prstGeom prst="curvedDownArrow">
            <a:avLst/>
          </a:prstGeom>
          <a:ln>
            <a:headEnd/>
            <a:tailEnd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1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2786050" y="5345684"/>
            <a:ext cx="25003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基于结果评价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5000628" y="5498084"/>
            <a:ext cx="18573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基于过程评价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信息化改革模型正在形成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3379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214414" y="1483447"/>
            <a:ext cx="6643734" cy="47316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5" name="肘形连接符 9"/>
          <p:cNvCxnSpPr/>
          <p:nvPr/>
        </p:nvCxnSpPr>
        <p:spPr>
          <a:xfrm flipV="1">
            <a:off x="5143504" y="3643314"/>
            <a:ext cx="2214578" cy="642942"/>
          </a:xfrm>
          <a:prstGeom prst="bentConnector3">
            <a:avLst>
              <a:gd name="adj1" fmla="val 50000"/>
            </a:avLst>
          </a:prstGeom>
          <a:ln>
            <a:solidFill>
              <a:srgbClr val="FFC000"/>
            </a:solidFill>
            <a:headEnd type="oval" w="lg" len="lg"/>
            <a:tailEnd type="triangle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肘形连接符 9"/>
          <p:cNvCxnSpPr/>
          <p:nvPr/>
        </p:nvCxnSpPr>
        <p:spPr>
          <a:xfrm rot="10800000">
            <a:off x="2928926" y="1285860"/>
            <a:ext cx="1285884" cy="1000132"/>
          </a:xfrm>
          <a:prstGeom prst="bentConnector3">
            <a:avLst>
              <a:gd name="adj1" fmla="val 50000"/>
            </a:avLst>
          </a:prstGeom>
          <a:ln>
            <a:solidFill>
              <a:srgbClr val="002060"/>
            </a:solidFill>
            <a:headEnd type="oval" w="lg" len="lg"/>
            <a:tailEnd type="triangle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肘形连接符 9"/>
          <p:cNvCxnSpPr/>
          <p:nvPr/>
        </p:nvCxnSpPr>
        <p:spPr>
          <a:xfrm rot="10800000">
            <a:off x="1428728" y="2714620"/>
            <a:ext cx="857256" cy="787406"/>
          </a:xfrm>
          <a:prstGeom prst="bentConnector3">
            <a:avLst>
              <a:gd name="adj1" fmla="val 50000"/>
            </a:avLst>
          </a:prstGeom>
          <a:ln>
            <a:solidFill>
              <a:srgbClr val="FFC000"/>
            </a:solidFill>
            <a:headEnd type="oval" w="lg" len="lg"/>
            <a:tailEnd type="triangle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肘形连接符 9"/>
          <p:cNvCxnSpPr/>
          <p:nvPr/>
        </p:nvCxnSpPr>
        <p:spPr>
          <a:xfrm rot="10800000" flipV="1">
            <a:off x="2143108" y="5287976"/>
            <a:ext cx="1000132" cy="784230"/>
          </a:xfrm>
          <a:prstGeom prst="bentConnector3">
            <a:avLst>
              <a:gd name="adj1" fmla="val 50000"/>
            </a:avLst>
          </a:prstGeom>
          <a:ln>
            <a:solidFill>
              <a:srgbClr val="002060"/>
            </a:solidFill>
            <a:headEnd type="oval" w="lg" len="lg"/>
            <a:tailEnd type="triangle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肘形连接符 9"/>
          <p:cNvCxnSpPr/>
          <p:nvPr/>
        </p:nvCxnSpPr>
        <p:spPr>
          <a:xfrm flipV="1">
            <a:off x="6215074" y="4643446"/>
            <a:ext cx="1785950" cy="642942"/>
          </a:xfrm>
          <a:prstGeom prst="bentConnector3">
            <a:avLst>
              <a:gd name="adj1" fmla="val 78274"/>
            </a:avLst>
          </a:prstGeom>
          <a:ln>
            <a:solidFill>
              <a:srgbClr val="FFC000"/>
            </a:solidFill>
            <a:headEnd type="oval" w="lg" len="lg"/>
            <a:tailEnd type="triangle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" name="肘形连接符 9"/>
          <p:cNvCxnSpPr/>
          <p:nvPr/>
        </p:nvCxnSpPr>
        <p:spPr>
          <a:xfrm flipV="1">
            <a:off x="6215074" y="1643050"/>
            <a:ext cx="1357322" cy="928694"/>
          </a:xfrm>
          <a:prstGeom prst="bentConnector3">
            <a:avLst>
              <a:gd name="adj1" fmla="val 50000"/>
            </a:avLst>
          </a:prstGeom>
          <a:ln>
            <a:solidFill>
              <a:srgbClr val="002060"/>
            </a:solidFill>
            <a:headEnd type="oval" w="lg" len="lg"/>
            <a:tailEnd type="triangle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57158" y="1000108"/>
            <a:ext cx="642942" cy="1588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>
            <a:off x="357158" y="1212834"/>
            <a:ext cx="642942" cy="1588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7" name="TextBox 46"/>
          <p:cNvSpPr txBox="1"/>
          <p:nvPr/>
        </p:nvSpPr>
        <p:spPr>
          <a:xfrm>
            <a:off x="1000100" y="857232"/>
            <a:ext cx="11430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200" dirty="0" smtClean="0">
                <a:latin typeface="微软雅黑" pitchFamily="34" charset="-122"/>
                <a:ea typeface="微软雅黑" pitchFamily="34" charset="-122"/>
              </a:rPr>
              <a:t>教学应用</a:t>
            </a:r>
            <a:endParaRPr lang="zh-CN" altLang="en-US" sz="1200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00100" y="1080299"/>
            <a:ext cx="11430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200" dirty="0" smtClean="0">
                <a:latin typeface="微软雅黑" pitchFamily="34" charset="-122"/>
                <a:ea typeface="微软雅黑" pitchFamily="34" charset="-122"/>
              </a:rPr>
              <a:t>管理应用</a:t>
            </a:r>
            <a:endParaRPr lang="zh-CN" altLang="en-US" sz="1200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7572428" y="1478149"/>
            <a:ext cx="12858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家校通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7429552" y="3214686"/>
            <a:ext cx="1285852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电子书包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微课堂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直播课堂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2071702" y="1047262"/>
            <a:ext cx="128585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校园云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一卡通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357158" y="2476022"/>
            <a:ext cx="128585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名师互动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电子阅卷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1071538" y="5833608"/>
            <a:ext cx="128585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教务管理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学籍管理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7929586" y="4357694"/>
            <a:ext cx="12858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社区讲堂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Ø"/>
            </a:pPr>
            <a:r>
              <a:rPr lang="zh-CN" altLang="en-US" sz="1400" dirty="0" smtClean="0">
                <a:latin typeface="微软雅黑" pitchFamily="34" charset="-122"/>
                <a:ea typeface="微软雅黑" pitchFamily="34" charset="-122"/>
              </a:rPr>
              <a:t>人人通</a:t>
            </a:r>
            <a:endParaRPr lang="en-US" altLang="zh-CN" sz="1400" dirty="0" smtClean="0"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5" grpId="0"/>
      <p:bldP spid="56" grpId="0"/>
      <p:bldP spid="57" grpId="0"/>
      <p:bldP spid="58" grpId="0"/>
      <p:bldP spid="5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教育信息化象限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428596" y="1357298"/>
            <a:ext cx="7500958" cy="3837446"/>
            <a:chOff x="-72008" y="1050742"/>
            <a:chExt cx="7196313" cy="3623132"/>
          </a:xfrm>
        </p:grpSpPr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72008" y="1050742"/>
              <a:ext cx="7127776" cy="3623132"/>
            </a:xfrm>
            <a:prstGeom prst="rect">
              <a:avLst/>
            </a:prstGeom>
          </p:spPr>
        </p:pic>
        <p:cxnSp>
          <p:nvCxnSpPr>
            <p:cNvPr id="7" name="肘形连接符 5"/>
            <p:cNvCxnSpPr>
              <a:endCxn id="9" idx="1"/>
            </p:cNvCxnSpPr>
            <p:nvPr/>
          </p:nvCxnSpPr>
          <p:spPr>
            <a:xfrm rot="16200000" flipH="1">
              <a:off x="599760" y="3460967"/>
              <a:ext cx="1194707" cy="343075"/>
            </a:xfrm>
            <a:prstGeom prst="bentConnector2">
              <a:avLst/>
            </a:prstGeom>
            <a:ln w="22225">
              <a:solidFill>
                <a:schemeClr val="tx1">
                  <a:lumMod val="50000"/>
                  <a:lumOff val="50000"/>
                </a:schemeClr>
              </a:solidFill>
              <a:headEnd type="oval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组合 6"/>
            <p:cNvGrpSpPr/>
            <p:nvPr/>
          </p:nvGrpSpPr>
          <p:grpSpPr>
            <a:xfrm>
              <a:off x="755576" y="3543918"/>
              <a:ext cx="540000" cy="540000"/>
              <a:chOff x="1043608" y="3543918"/>
              <a:chExt cx="540000" cy="540000"/>
            </a:xfrm>
          </p:grpSpPr>
          <p:sp>
            <p:nvSpPr>
              <p:cNvPr id="23" name="椭圆 22"/>
              <p:cNvSpPr/>
              <p:nvPr/>
            </p:nvSpPr>
            <p:spPr>
              <a:xfrm>
                <a:off x="1043608" y="3543918"/>
                <a:ext cx="540000" cy="54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rtlCol="0" anchor="ctr"/>
              <a:lstStyle/>
              <a:p>
                <a:pPr algn="ctr"/>
                <a:endParaRPr lang="zh-CN" altLang="en-US" sz="11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24" name="椭圆 23"/>
              <p:cNvSpPr/>
              <p:nvPr/>
            </p:nvSpPr>
            <p:spPr>
              <a:xfrm>
                <a:off x="1115608" y="3615918"/>
                <a:ext cx="396000" cy="396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rtlCol="0" anchor="ctr"/>
              <a:lstStyle/>
              <a:p>
                <a:pPr algn="ctr"/>
                <a:endParaRPr lang="zh-CN" altLang="en-US" sz="1100" b="1" dirty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9" name="TextBox 8"/>
            <p:cNvSpPr txBox="1"/>
            <p:nvPr/>
          </p:nvSpPr>
          <p:spPr>
            <a:xfrm>
              <a:off x="1368652" y="4011918"/>
              <a:ext cx="1615150" cy="4358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1600" b="1">
                  <a:solidFill>
                    <a:srgbClr val="E20000"/>
                  </a:solidFill>
                  <a:latin typeface="+mj-lt"/>
                  <a:ea typeface="微软雅黑" pitchFamily="34" charset="-122"/>
                </a:defRPr>
              </a:lvl1pPr>
            </a:lstStyle>
            <a:p>
              <a:r>
                <a:rPr lang="zh-CN" altLang="en-US" sz="2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平台搭建</a:t>
              </a:r>
              <a:endParaRPr lang="zh-CN" altLang="en-US" sz="24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995516" y="2715766"/>
              <a:ext cx="1321086" cy="493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数字化系统</a:t>
              </a:r>
              <a:endParaRPr lang="en-US" altLang="zh-CN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ctr"/>
              <a:r>
                <a:rPr lang="zh-CN" alt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师生上机率</a:t>
              </a:r>
              <a:endPara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cxnSp>
          <p:nvCxnSpPr>
            <p:cNvPr id="11" name="肘形连接符 9"/>
            <p:cNvCxnSpPr>
              <a:endCxn id="13" idx="1"/>
            </p:cNvCxnSpPr>
            <p:nvPr/>
          </p:nvCxnSpPr>
          <p:spPr>
            <a:xfrm rot="16200000" flipH="1">
              <a:off x="2650073" y="2689450"/>
              <a:ext cx="1359618" cy="323996"/>
            </a:xfrm>
            <a:prstGeom prst="bentConnector2">
              <a:avLst/>
            </a:prstGeom>
            <a:ln w="22225">
              <a:solidFill>
                <a:schemeClr val="tx1">
                  <a:lumMod val="50000"/>
                  <a:lumOff val="50000"/>
                </a:schemeClr>
              </a:solidFill>
              <a:headEnd type="oval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组合 11"/>
            <p:cNvGrpSpPr/>
            <p:nvPr/>
          </p:nvGrpSpPr>
          <p:grpSpPr>
            <a:xfrm>
              <a:off x="2987872" y="2891720"/>
              <a:ext cx="432000" cy="432000"/>
              <a:chOff x="3167904" y="3003846"/>
              <a:chExt cx="432000" cy="432000"/>
            </a:xfrm>
          </p:grpSpPr>
          <p:sp>
            <p:nvSpPr>
              <p:cNvPr id="21" name="椭圆 20"/>
              <p:cNvSpPr/>
              <p:nvPr/>
            </p:nvSpPr>
            <p:spPr>
              <a:xfrm>
                <a:off x="3167904" y="3003846"/>
                <a:ext cx="432000" cy="432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rtlCol="0" anchor="ctr"/>
              <a:lstStyle/>
              <a:p>
                <a:pPr algn="ctr"/>
                <a:endParaRPr lang="zh-CN" altLang="en-US" sz="11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22" name="椭圆 21"/>
              <p:cNvSpPr/>
              <p:nvPr/>
            </p:nvSpPr>
            <p:spPr>
              <a:xfrm>
                <a:off x="3239904" y="3075846"/>
                <a:ext cx="288000" cy="288000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rtlCol="0" anchor="ctr"/>
              <a:lstStyle/>
              <a:p>
                <a:pPr algn="ctr"/>
                <a:endParaRPr lang="zh-CN" altLang="en-US" sz="1100" b="1" dirty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13" name="TextBox 12"/>
            <p:cNvSpPr txBox="1"/>
            <p:nvPr/>
          </p:nvSpPr>
          <p:spPr>
            <a:xfrm>
              <a:off x="3491880" y="3313316"/>
              <a:ext cx="1713400" cy="4358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1600" b="1">
                  <a:solidFill>
                    <a:schemeClr val="bg2"/>
                  </a:solidFill>
                  <a:latin typeface="+mj-lt"/>
                  <a:ea typeface="微软雅黑" pitchFamily="34" charset="-122"/>
                </a:defRPr>
              </a:lvl1pPr>
            </a:lstStyle>
            <a:p>
              <a:r>
                <a:rPr lang="zh-CN" altLang="en-US" sz="2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简单应用</a:t>
              </a:r>
              <a:endParaRPr lang="zh-CN" altLang="en-US" sz="24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cxnSp>
          <p:nvCxnSpPr>
            <p:cNvPr id="14" name="肘形连接符 12"/>
            <p:cNvCxnSpPr>
              <a:endCxn id="16" idx="1"/>
            </p:cNvCxnSpPr>
            <p:nvPr/>
          </p:nvCxnSpPr>
          <p:spPr>
            <a:xfrm rot="16200000" flipH="1">
              <a:off x="4958712" y="2046172"/>
              <a:ext cx="1184669" cy="346164"/>
            </a:xfrm>
            <a:prstGeom prst="bentConnector2">
              <a:avLst/>
            </a:prstGeom>
            <a:ln w="22225">
              <a:solidFill>
                <a:schemeClr val="tx1">
                  <a:lumMod val="50000"/>
                  <a:lumOff val="50000"/>
                </a:schemeClr>
              </a:solidFill>
              <a:headEnd type="oval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组合 14"/>
            <p:cNvGrpSpPr/>
            <p:nvPr/>
          </p:nvGrpSpPr>
          <p:grpSpPr>
            <a:xfrm>
              <a:off x="5220072" y="2283718"/>
              <a:ext cx="324000" cy="324000"/>
              <a:chOff x="5652168" y="2283718"/>
              <a:chExt cx="324000" cy="324000"/>
            </a:xfrm>
          </p:grpSpPr>
          <p:sp>
            <p:nvSpPr>
              <p:cNvPr id="19" name="椭圆 18"/>
              <p:cNvSpPr/>
              <p:nvPr/>
            </p:nvSpPr>
            <p:spPr>
              <a:xfrm>
                <a:off x="5652168" y="2283718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rtlCol="0" anchor="ctr"/>
              <a:lstStyle/>
              <a:p>
                <a:pPr algn="ctr"/>
                <a:endParaRPr lang="zh-CN" altLang="en-US" sz="11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20" name="椭圆 19"/>
              <p:cNvSpPr/>
              <p:nvPr/>
            </p:nvSpPr>
            <p:spPr>
              <a:xfrm>
                <a:off x="5706168" y="2337718"/>
                <a:ext cx="216000" cy="216000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horz" rtlCol="0" anchor="ctr"/>
              <a:lstStyle/>
              <a:p>
                <a:pPr algn="ctr"/>
                <a:endParaRPr lang="zh-CN" altLang="en-US" sz="1100" b="1" dirty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16" name="TextBox 15"/>
            <p:cNvSpPr txBox="1"/>
            <p:nvPr/>
          </p:nvSpPr>
          <p:spPr>
            <a:xfrm>
              <a:off x="5724128" y="2593647"/>
              <a:ext cx="1400177" cy="4358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16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j-lt"/>
                  <a:ea typeface="微软雅黑" pitchFamily="34" charset="-122"/>
                </a:defRPr>
              </a:lvl1pPr>
            </a:lstStyle>
            <a:p>
              <a:r>
                <a:rPr lang="zh-CN" altLang="en-US" sz="2400" dirty="0" smtClean="0"/>
                <a:t>创新教学</a:t>
              </a:r>
              <a:endParaRPr lang="zh-CN" altLang="en-US" sz="2400" dirty="0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5364088" y="1410911"/>
              <a:ext cx="1296144" cy="493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j-lt"/>
                  <a:ea typeface="微软雅黑" pitchFamily="34" charset="-122"/>
                </a:rPr>
                <a:t>个性化教学</a:t>
              </a:r>
              <a:endParaRPr lang="en-US" altLang="zh-CN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微软雅黑" pitchFamily="34" charset="-122"/>
              </a:endParaRPr>
            </a:p>
            <a:p>
              <a:pPr algn="ctr"/>
              <a:r>
                <a:rPr lang="zh-CN" alt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j-lt"/>
                  <a:ea typeface="微软雅黑" pitchFamily="34" charset="-122"/>
                </a:rPr>
                <a:t>数据挖掘</a:t>
              </a:r>
              <a:endPara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微软雅黑" pitchFamily="34" charset="-122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3106898" y="2005597"/>
              <a:ext cx="1321086" cy="493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电子课件</a:t>
              </a:r>
              <a:endParaRPr lang="en-US" altLang="zh-CN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ctr"/>
              <a:r>
                <a:rPr lang="zh-CN" alt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多媒体教学</a:t>
              </a:r>
              <a:endParaRPr lang="en-US" altLang="zh-CN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31" name="TextBox 30"/>
          <p:cNvSpPr txBox="1"/>
          <p:nvPr/>
        </p:nvSpPr>
        <p:spPr>
          <a:xfrm>
            <a:off x="5643570" y="4786322"/>
            <a:ext cx="37147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 smtClean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rPr>
              <a:t>智慧校园演进路线</a:t>
            </a:r>
            <a:endParaRPr lang="zh-CN" altLang="en-US" sz="2800" b="1" dirty="0">
              <a:solidFill>
                <a:srgbClr val="0070C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26" name="直接箭头连接符 25"/>
          <p:cNvCxnSpPr/>
          <p:nvPr/>
        </p:nvCxnSpPr>
        <p:spPr>
          <a:xfrm>
            <a:off x="428596" y="5999180"/>
            <a:ext cx="8143932" cy="1588"/>
          </a:xfrm>
          <a:prstGeom prst="straightConnector1">
            <a:avLst/>
          </a:prstGeom>
          <a:ln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7" name="直接箭头连接符 26"/>
          <p:cNvCxnSpPr/>
          <p:nvPr/>
        </p:nvCxnSpPr>
        <p:spPr>
          <a:xfrm rot="16200000" flipV="1">
            <a:off x="-2210244" y="3353197"/>
            <a:ext cx="5286412" cy="8731"/>
          </a:xfrm>
          <a:prstGeom prst="straightConnector1">
            <a:avLst/>
          </a:prstGeom>
          <a:ln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2357422" y="5572140"/>
            <a:ext cx="24288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技术</a:t>
            </a:r>
            <a:endParaRPr lang="zh-CN" altLang="en-US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642910" y="1857364"/>
            <a:ext cx="24288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教育</a:t>
            </a:r>
            <a:endParaRPr lang="zh-CN" altLang="en-US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圆角矩形 132"/>
          <p:cNvSpPr/>
          <p:nvPr/>
        </p:nvSpPr>
        <p:spPr>
          <a:xfrm>
            <a:off x="428596" y="5781324"/>
            <a:ext cx="8098500" cy="648072"/>
          </a:xfrm>
          <a:prstGeom prst="roundRect">
            <a:avLst/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rgbClr val="EEECE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4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建设思路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56" name="下箭头 55"/>
          <p:cNvSpPr/>
          <p:nvPr/>
        </p:nvSpPr>
        <p:spPr bwMode="auto">
          <a:xfrm>
            <a:off x="3357554" y="2599430"/>
            <a:ext cx="2160051" cy="350389"/>
          </a:xfrm>
          <a:prstGeom prst="downArrow">
            <a:avLst>
              <a:gd name="adj1" fmla="val 64766"/>
              <a:gd name="adj2" fmla="val 50000"/>
            </a:avLst>
          </a:prstGeom>
          <a:gradFill flip="none" rotWithShape="1">
            <a:gsLst>
              <a:gs pos="100000">
                <a:sysClr val="window" lastClr="FFFFFF">
                  <a:alpha val="95000"/>
                </a:sysClr>
              </a:gs>
              <a:gs pos="39999">
                <a:srgbClr val="85C2FF"/>
              </a:gs>
              <a:gs pos="70000">
                <a:srgbClr val="C4D6EB"/>
              </a:gs>
              <a:gs pos="100000">
                <a:srgbClr val="FFEBFA"/>
              </a:gs>
            </a:gsLst>
            <a:lin ang="16200000" scaled="1"/>
            <a:tileRect/>
          </a:gradFill>
          <a:ln w="25400" cap="flat" cmpd="sng" algn="ctr">
            <a:solidFill>
              <a:sysClr val="window" lastClr="FFFFFF">
                <a:lumMod val="95000"/>
                <a:alpha val="0"/>
              </a:sysClr>
            </a:solidFill>
            <a:prstDash val="solid"/>
          </a:ln>
          <a:effectLst/>
        </p:spPr>
        <p:txBody>
          <a:bodyPr tIns="180000" anchor="b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67" name="椭圆 66"/>
          <p:cNvSpPr/>
          <p:nvPr/>
        </p:nvSpPr>
        <p:spPr>
          <a:xfrm>
            <a:off x="2923018" y="553621"/>
            <a:ext cx="2678856" cy="1187644"/>
          </a:xfrm>
          <a:prstGeom prst="ellipse">
            <a:avLst/>
          </a:prstGeom>
          <a:noFill/>
          <a:ln w="76200" cap="flat" cmpd="sng" algn="ctr">
            <a:solidFill>
              <a:srgbClr val="4BACC6">
                <a:lumMod val="75000"/>
              </a:srgbClr>
            </a:solidFill>
            <a:prstDash val="solid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pic>
        <p:nvPicPr>
          <p:cNvPr id="3" name="Picture 8" descr="http://gamma-point.com/gallery2/main.php/d/63-2/school-icon-512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14678" y="1357298"/>
            <a:ext cx="687645" cy="68602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/>
        </p:spPr>
      </p:pic>
      <p:grpSp>
        <p:nvGrpSpPr>
          <p:cNvPr id="8" name="组合 7"/>
          <p:cNvGrpSpPr/>
          <p:nvPr/>
        </p:nvGrpSpPr>
        <p:grpSpPr>
          <a:xfrm>
            <a:off x="3643306" y="1857364"/>
            <a:ext cx="1571636" cy="707018"/>
            <a:chOff x="3638337" y="2011809"/>
            <a:chExt cx="2047452" cy="1537677"/>
          </a:xfrm>
        </p:grpSpPr>
        <p:sp>
          <p:nvSpPr>
            <p:cNvPr id="9" name="云形 8"/>
            <p:cNvSpPr/>
            <p:nvPr/>
          </p:nvSpPr>
          <p:spPr>
            <a:xfrm>
              <a:off x="3638337" y="2011809"/>
              <a:ext cx="2047452" cy="1537677"/>
            </a:xfrm>
            <a:prstGeom prst="cloud">
              <a:avLst/>
            </a:prstGeom>
            <a:gradFill rotWithShape="1">
              <a:gsLst>
                <a:gs pos="0">
                  <a:srgbClr val="4BACC6">
                    <a:shade val="51000"/>
                    <a:satMod val="130000"/>
                  </a:srgbClr>
                </a:gs>
                <a:gs pos="80000">
                  <a:srgbClr val="4BACC6">
                    <a:shade val="93000"/>
                    <a:satMod val="130000"/>
                  </a:srgbClr>
                </a:gs>
                <a:gs pos="100000">
                  <a:srgbClr val="4BACC6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4BACC6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3944777" y="2307805"/>
              <a:ext cx="1643074" cy="8032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智慧校园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5277011" y="897416"/>
            <a:ext cx="1496457" cy="492704"/>
            <a:chOff x="3949193" y="2011809"/>
            <a:chExt cx="1949513" cy="1071570"/>
          </a:xfrm>
        </p:grpSpPr>
        <p:sp>
          <p:nvSpPr>
            <p:cNvPr id="58" name="云形 57"/>
            <p:cNvSpPr/>
            <p:nvPr/>
          </p:nvSpPr>
          <p:spPr>
            <a:xfrm>
              <a:off x="3949193" y="2011809"/>
              <a:ext cx="1500198" cy="1071570"/>
            </a:xfrm>
            <a:prstGeom prst="cloud">
              <a:avLst/>
            </a:prstGeom>
            <a:ln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255632" y="2307805"/>
              <a:ext cx="1643074" cy="602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智慧医疗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60" name="组合 59"/>
          <p:cNvGrpSpPr/>
          <p:nvPr/>
        </p:nvGrpSpPr>
        <p:grpSpPr>
          <a:xfrm>
            <a:off x="1928794" y="897416"/>
            <a:ext cx="1496457" cy="492704"/>
            <a:chOff x="3949193" y="2011809"/>
            <a:chExt cx="1949513" cy="1071570"/>
          </a:xfrm>
        </p:grpSpPr>
        <p:sp>
          <p:nvSpPr>
            <p:cNvPr id="61" name="云形 60"/>
            <p:cNvSpPr/>
            <p:nvPr/>
          </p:nvSpPr>
          <p:spPr>
            <a:xfrm>
              <a:off x="3949193" y="2011809"/>
              <a:ext cx="1500198" cy="1071570"/>
            </a:xfrm>
            <a:prstGeom prst="cloud">
              <a:avLst/>
            </a:prstGeom>
            <a:ln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4255632" y="2307805"/>
              <a:ext cx="1643074" cy="602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1200" b="1" kern="0" dirty="0" smtClean="0">
                  <a:solidFill>
                    <a:sysClr val="window" lastClr="FFFFFF"/>
                  </a:solidFill>
                  <a:latin typeface="微软雅黑" pitchFamily="34" charset="-122"/>
                  <a:ea typeface="微软雅黑" pitchFamily="34" charset="-122"/>
                </a:rPr>
                <a:t>智慧交通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63" name="组合 62"/>
          <p:cNvGrpSpPr/>
          <p:nvPr/>
        </p:nvGrpSpPr>
        <p:grpSpPr>
          <a:xfrm>
            <a:off x="3602903" y="357166"/>
            <a:ext cx="1496457" cy="492704"/>
            <a:chOff x="3949193" y="2011809"/>
            <a:chExt cx="1949513" cy="1071570"/>
          </a:xfrm>
        </p:grpSpPr>
        <p:sp>
          <p:nvSpPr>
            <p:cNvPr id="64" name="云形 63"/>
            <p:cNvSpPr/>
            <p:nvPr/>
          </p:nvSpPr>
          <p:spPr>
            <a:xfrm>
              <a:off x="3949193" y="2011809"/>
              <a:ext cx="1500198" cy="1071570"/>
            </a:xfrm>
            <a:prstGeom prst="cloud">
              <a:avLst/>
            </a:prstGeom>
            <a:ln/>
          </p:spPr>
          <p:style>
            <a:lnRef idx="1">
              <a:schemeClr val="accent5"/>
            </a:lnRef>
            <a:fillRef idx="3">
              <a:schemeClr val="accent5"/>
            </a:fillRef>
            <a:effectRef idx="2">
              <a:schemeClr val="accent5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4255632" y="2307805"/>
              <a:ext cx="1643074" cy="602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智慧城市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pic>
        <p:nvPicPr>
          <p:cNvPr id="68" name="Picture 6" descr="http://cdn1.iconfinder.com/data/icons/SIGMA/education_icons/png/256/elementary_school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265425" y="3011787"/>
            <a:ext cx="518765" cy="587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" name="Picture 7" descr="F:\D22【图片】生动（真实）、大气（金字塔、天空、海洋）、科技感（线条、结构、色块）\22 抽象类-学校人物\2007122010956714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2417" y="3028058"/>
            <a:ext cx="503828" cy="5458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" name="Picture 5" descr="F:\D22【图片】生动（真实）、大气（金字塔、天空、海洋）、科技感（线条、结构、色块）\22 抽象类-学校人物\20071221162550978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6995" y="3028058"/>
            <a:ext cx="449451" cy="4869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" name="矩形 74"/>
          <p:cNvSpPr/>
          <p:nvPr/>
        </p:nvSpPr>
        <p:spPr>
          <a:xfrm>
            <a:off x="1142976" y="3714752"/>
            <a:ext cx="1214446" cy="500066"/>
          </a:xfrm>
          <a:prstGeom prst="rect">
            <a:avLst/>
          </a:prstGeom>
          <a:gradFill rotWithShape="1">
            <a:gsLst>
              <a:gs pos="0">
                <a:srgbClr val="4F81BD">
                  <a:shade val="51000"/>
                  <a:satMod val="130000"/>
                </a:srgbClr>
              </a:gs>
              <a:gs pos="80000">
                <a:srgbClr val="4F81BD">
                  <a:shade val="93000"/>
                  <a:satMod val="130000"/>
                </a:srgbClr>
              </a:gs>
              <a:gs pos="100000">
                <a:srgbClr val="4F81B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教学</a:t>
            </a:r>
          </a:p>
        </p:txBody>
      </p:sp>
      <p:sp>
        <p:nvSpPr>
          <p:cNvPr id="76" name="矩形 75"/>
          <p:cNvSpPr/>
          <p:nvPr/>
        </p:nvSpPr>
        <p:spPr>
          <a:xfrm>
            <a:off x="2500298" y="3714752"/>
            <a:ext cx="1214446" cy="500066"/>
          </a:xfrm>
          <a:prstGeom prst="rect">
            <a:avLst/>
          </a:prstGeom>
          <a:gradFill rotWithShape="1">
            <a:gsLst>
              <a:gs pos="0">
                <a:srgbClr val="F79646">
                  <a:shade val="51000"/>
                  <a:satMod val="130000"/>
                </a:srgbClr>
              </a:gs>
              <a:gs pos="80000">
                <a:srgbClr val="F79646">
                  <a:shade val="93000"/>
                  <a:satMod val="130000"/>
                </a:srgbClr>
              </a:gs>
              <a:gs pos="100000">
                <a:srgbClr val="F79646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F79646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管理</a:t>
            </a:r>
          </a:p>
        </p:txBody>
      </p:sp>
      <p:sp>
        <p:nvSpPr>
          <p:cNvPr id="77" name="矩形 76"/>
          <p:cNvSpPr/>
          <p:nvPr/>
        </p:nvSpPr>
        <p:spPr>
          <a:xfrm>
            <a:off x="5357818" y="3714752"/>
            <a:ext cx="1214446" cy="500066"/>
          </a:xfrm>
          <a:prstGeom prst="rect">
            <a:avLst/>
          </a:prstGeom>
          <a:gradFill rotWithShape="1">
            <a:gsLst>
              <a:gs pos="0">
                <a:srgbClr val="4BACC6">
                  <a:shade val="51000"/>
                  <a:satMod val="130000"/>
                </a:srgbClr>
              </a:gs>
              <a:gs pos="80000">
                <a:srgbClr val="4BACC6">
                  <a:shade val="93000"/>
                  <a:satMod val="130000"/>
                </a:srgbClr>
              </a:gs>
              <a:gs pos="100000">
                <a:srgbClr val="4BACC6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4BACC6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师生</a:t>
            </a:r>
          </a:p>
        </p:txBody>
      </p:sp>
      <p:sp>
        <p:nvSpPr>
          <p:cNvPr id="78" name="矩形 77"/>
          <p:cNvSpPr/>
          <p:nvPr/>
        </p:nvSpPr>
        <p:spPr>
          <a:xfrm>
            <a:off x="6715140" y="3714752"/>
            <a:ext cx="1214446" cy="500066"/>
          </a:xfrm>
          <a:prstGeom prst="rect">
            <a:avLst/>
          </a:prstGeom>
          <a:gradFill rotWithShape="1">
            <a:gsLst>
              <a:gs pos="0">
                <a:srgbClr val="9BBB59">
                  <a:shade val="51000"/>
                  <a:satMod val="130000"/>
                </a:srgbClr>
              </a:gs>
              <a:gs pos="80000">
                <a:srgbClr val="9BBB59">
                  <a:shade val="93000"/>
                  <a:satMod val="130000"/>
                </a:srgbClr>
              </a:gs>
              <a:gs pos="100000">
                <a:srgbClr val="9BBB59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服务</a:t>
            </a:r>
          </a:p>
        </p:txBody>
      </p:sp>
      <p:sp>
        <p:nvSpPr>
          <p:cNvPr id="82" name="矩形 81"/>
          <p:cNvSpPr/>
          <p:nvPr/>
        </p:nvSpPr>
        <p:spPr>
          <a:xfrm>
            <a:off x="3929058" y="3714752"/>
            <a:ext cx="1214446" cy="500066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kern="0" dirty="0" smtClean="0">
                <a:solidFill>
                  <a:sysClr val="window" lastClr="FFFFFF"/>
                </a:solidFill>
                <a:latin typeface="Calibri"/>
                <a:ea typeface="宋体"/>
              </a:rPr>
              <a:t>科研</a:t>
            </a:r>
            <a:endParaRPr kumimoji="0" lang="zh-CN" altLang="en-US" sz="1800" b="0" i="0" u="none" strike="noStrike" kern="0" cap="none" spc="0" normalizeH="0" baseline="0" noProof="0" dirty="0" smtClean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宋体"/>
              <a:cs typeface="+mn-cs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5494002" y="2236933"/>
            <a:ext cx="11569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kern="0" dirty="0" smtClean="0">
                <a:solidFill>
                  <a:prstClr val="white"/>
                </a:solidFill>
                <a:latin typeface="微软雅黑" pitchFamily="34" charset="-122"/>
                <a:ea typeface="微软雅黑" pitchFamily="34" charset="-122"/>
              </a:rPr>
              <a:t>H3C App X</a:t>
            </a:r>
            <a:endParaRPr lang="zh-CN" altLang="en-US" sz="1400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4841490" y="4991586"/>
            <a:ext cx="10123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虚拟网</a:t>
            </a:r>
            <a:r>
              <a: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元</a:t>
            </a:r>
          </a:p>
        </p:txBody>
      </p:sp>
      <p:sp>
        <p:nvSpPr>
          <p:cNvPr id="35" name="圆角矩形 34"/>
          <p:cNvSpPr/>
          <p:nvPr/>
        </p:nvSpPr>
        <p:spPr>
          <a:xfrm>
            <a:off x="428596" y="4610630"/>
            <a:ext cx="8098500" cy="648072"/>
          </a:xfrm>
          <a:prstGeom prst="roundRect">
            <a:avLst/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rgbClr val="EEECE1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571472" y="4758636"/>
            <a:ext cx="11430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 smtClean="0"/>
              <a:t>APP</a:t>
            </a:r>
            <a:endParaRPr lang="zh-CN" altLang="en-US" dirty="0"/>
          </a:p>
        </p:txBody>
      </p:sp>
      <p:sp>
        <p:nvSpPr>
          <p:cNvPr id="43" name="矩形 42"/>
          <p:cNvSpPr/>
          <p:nvPr/>
        </p:nvSpPr>
        <p:spPr>
          <a:xfrm>
            <a:off x="1428728" y="4648348"/>
            <a:ext cx="1214446" cy="500066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600" kern="0" dirty="0" smtClean="0">
                <a:solidFill>
                  <a:sysClr val="window" lastClr="FFFFFF"/>
                </a:solidFill>
                <a:latin typeface="Calibri"/>
                <a:ea typeface="宋体"/>
              </a:rPr>
              <a:t>学生管理</a:t>
            </a:r>
            <a:endParaRPr kumimoji="0" lang="zh-CN" altLang="en-US" sz="1600" b="0" i="0" u="none" strike="noStrike" kern="0" cap="none" spc="0" normalizeH="0" baseline="0" noProof="0" dirty="0" smtClean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宋体"/>
              <a:cs typeface="+mn-cs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2714612" y="4648348"/>
            <a:ext cx="1214446" cy="500066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600" kern="0" dirty="0" smtClean="0">
                <a:solidFill>
                  <a:sysClr val="window" lastClr="FFFFFF"/>
                </a:solidFill>
                <a:latin typeface="Calibri"/>
                <a:ea typeface="宋体"/>
              </a:rPr>
              <a:t>教务管理</a:t>
            </a:r>
            <a:endParaRPr kumimoji="0" lang="zh-CN" altLang="en-US" sz="1600" b="0" i="0" u="none" strike="noStrike" kern="0" cap="none" spc="0" normalizeH="0" baseline="0" noProof="0" dirty="0" smtClean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宋体"/>
              <a:cs typeface="+mn-cs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4000496" y="4648348"/>
            <a:ext cx="1214446" cy="500066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600" kern="0" dirty="0" smtClean="0">
                <a:solidFill>
                  <a:sysClr val="window" lastClr="FFFFFF"/>
                </a:solidFill>
                <a:latin typeface="Calibri"/>
                <a:ea typeface="宋体"/>
              </a:rPr>
              <a:t>多媒体课堂</a:t>
            </a:r>
            <a:endParaRPr kumimoji="0" lang="zh-CN" altLang="en-US" sz="1600" b="0" i="0" u="none" strike="noStrike" kern="0" cap="none" spc="0" normalizeH="0" baseline="0" noProof="0" dirty="0" smtClean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宋体"/>
              <a:cs typeface="+mn-cs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5286380" y="4648348"/>
            <a:ext cx="1214446" cy="500066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600" kern="0" dirty="0" smtClean="0">
                <a:solidFill>
                  <a:sysClr val="window" lastClr="FFFFFF"/>
                </a:solidFill>
                <a:latin typeface="Calibri"/>
                <a:ea typeface="宋体"/>
              </a:rPr>
              <a:t>移动教学</a:t>
            </a:r>
            <a:endParaRPr kumimoji="0" lang="zh-CN" altLang="en-US" sz="1600" b="0" i="0" u="none" strike="noStrike" kern="0" cap="none" spc="0" normalizeH="0" baseline="0" noProof="0" dirty="0" smtClean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宋体"/>
              <a:cs typeface="+mn-cs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6643702" y="4648348"/>
            <a:ext cx="1214446" cy="500066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600" kern="0" dirty="0" smtClean="0">
                <a:solidFill>
                  <a:sysClr val="window" lastClr="FFFFFF"/>
                </a:solidFill>
                <a:latin typeface="Calibri"/>
                <a:ea typeface="宋体"/>
              </a:rPr>
              <a:t>一卡通</a:t>
            </a:r>
            <a:endParaRPr kumimoji="0" lang="zh-CN" altLang="en-US" sz="1600" b="0" i="0" u="none" strike="noStrike" kern="0" cap="none" spc="0" normalizeH="0" baseline="0" noProof="0" dirty="0" smtClean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宋体"/>
              <a:cs typeface="+mn-cs"/>
            </a:endParaRPr>
          </a:p>
        </p:txBody>
      </p:sp>
      <p:sp>
        <p:nvSpPr>
          <p:cNvPr id="50" name="下箭头 49"/>
          <p:cNvSpPr/>
          <p:nvPr/>
        </p:nvSpPr>
        <p:spPr bwMode="auto">
          <a:xfrm>
            <a:off x="3428992" y="4336809"/>
            <a:ext cx="2160051" cy="350389"/>
          </a:xfrm>
          <a:prstGeom prst="downArrow">
            <a:avLst>
              <a:gd name="adj1" fmla="val 64766"/>
              <a:gd name="adj2" fmla="val 50000"/>
            </a:avLst>
          </a:prstGeom>
          <a:gradFill flip="none" rotWithShape="1">
            <a:gsLst>
              <a:gs pos="100000">
                <a:sysClr val="window" lastClr="FFFFFF">
                  <a:alpha val="95000"/>
                </a:sysClr>
              </a:gs>
              <a:gs pos="39999">
                <a:srgbClr val="85C2FF"/>
              </a:gs>
              <a:gs pos="70000">
                <a:srgbClr val="C4D6EB"/>
              </a:gs>
              <a:gs pos="100000">
                <a:srgbClr val="FFEBFA"/>
              </a:gs>
            </a:gsLst>
            <a:lin ang="16200000" scaled="1"/>
            <a:tileRect/>
          </a:gradFill>
          <a:ln w="25400" cap="flat" cmpd="sng" algn="ctr">
            <a:solidFill>
              <a:sysClr val="window" lastClr="FFFFFF">
                <a:lumMod val="95000"/>
                <a:alpha val="0"/>
              </a:sysClr>
            </a:solidFill>
            <a:prstDash val="solid"/>
          </a:ln>
          <a:effectLst/>
        </p:spPr>
        <p:txBody>
          <a:bodyPr tIns="180000" anchor="b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4815484" y="6095972"/>
            <a:ext cx="10123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虚拟网</a:t>
            </a:r>
            <a:r>
              <a: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元</a:t>
            </a:r>
          </a:p>
        </p:txBody>
      </p:sp>
      <p:grpSp>
        <p:nvGrpSpPr>
          <p:cNvPr id="109" name="组合 108"/>
          <p:cNvGrpSpPr/>
          <p:nvPr/>
        </p:nvGrpSpPr>
        <p:grpSpPr>
          <a:xfrm>
            <a:off x="5448840" y="5500702"/>
            <a:ext cx="1123424" cy="915995"/>
            <a:chOff x="5320192" y="2134476"/>
            <a:chExt cx="1123424" cy="915995"/>
          </a:xfrm>
        </p:grpSpPr>
        <p:sp>
          <p:nvSpPr>
            <p:cNvPr id="110" name="对角圆角矩形 109"/>
            <p:cNvSpPr/>
            <p:nvPr/>
          </p:nvSpPr>
          <p:spPr>
            <a:xfrm>
              <a:off x="5320192" y="2214449"/>
              <a:ext cx="1123424" cy="836022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pic>
          <p:nvPicPr>
            <p:cNvPr id="111" name="Picture 4"/>
            <p:cNvPicPr>
              <a:picLocks noChangeAspect="1" noChangeArrowheads="1"/>
            </p:cNvPicPr>
            <p:nvPr/>
          </p:nvPicPr>
          <p:blipFill>
            <a:blip r:embed="rId6">
              <a:clrChange>
                <a:clrFrom>
                  <a:srgbClr val="F2F2F2"/>
                </a:clrFrom>
                <a:clrTo>
                  <a:srgbClr val="F2F2F2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2884" y="2134476"/>
              <a:ext cx="504825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" name="TextBox 111"/>
            <p:cNvSpPr txBox="1"/>
            <p:nvPr/>
          </p:nvSpPr>
          <p:spPr>
            <a:xfrm>
              <a:off x="5487806" y="2710540"/>
              <a:ext cx="8002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移动化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13" name="组合 112"/>
          <p:cNvGrpSpPr/>
          <p:nvPr/>
        </p:nvGrpSpPr>
        <p:grpSpPr>
          <a:xfrm>
            <a:off x="1376874" y="5553725"/>
            <a:ext cx="1123424" cy="875671"/>
            <a:chOff x="6616928" y="1070586"/>
            <a:chExt cx="1123424" cy="875671"/>
          </a:xfrm>
        </p:grpSpPr>
        <p:sp>
          <p:nvSpPr>
            <p:cNvPr id="114" name="对角圆角矩形 113"/>
            <p:cNvSpPr/>
            <p:nvPr/>
          </p:nvSpPr>
          <p:spPr>
            <a:xfrm>
              <a:off x="6616928" y="1070586"/>
              <a:ext cx="1123424" cy="836022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pic>
          <p:nvPicPr>
            <p:cNvPr id="115" name="Picture 8"/>
            <p:cNvPicPr>
              <a:picLocks noChangeAspect="1" noChangeArrowheads="1"/>
            </p:cNvPicPr>
            <p:nvPr/>
          </p:nvPicPr>
          <p:blipFill>
            <a:blip r:embed="rId7">
              <a:clrChange>
                <a:clrFrom>
                  <a:srgbClr val="EAEAEA"/>
                </a:clrFrom>
                <a:clrTo>
                  <a:srgbClr val="EAEAEA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46443" y="1073144"/>
              <a:ext cx="899288" cy="6926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" name="TextBox 115"/>
            <p:cNvSpPr txBox="1"/>
            <p:nvPr/>
          </p:nvSpPr>
          <p:spPr>
            <a:xfrm>
              <a:off x="6688936" y="1607703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融合架构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6806162" y="5500702"/>
            <a:ext cx="1160994" cy="900200"/>
            <a:chOff x="6616928" y="2183797"/>
            <a:chExt cx="1160994" cy="900200"/>
          </a:xfrm>
        </p:grpSpPr>
        <p:sp>
          <p:nvSpPr>
            <p:cNvPr id="118" name="对角圆角矩形 117"/>
            <p:cNvSpPr/>
            <p:nvPr/>
          </p:nvSpPr>
          <p:spPr>
            <a:xfrm>
              <a:off x="6616928" y="2247975"/>
              <a:ext cx="1123424" cy="836022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pic>
          <p:nvPicPr>
            <p:cNvPr id="119" name="Picture 6"/>
            <p:cNvPicPr>
              <a:picLocks noChangeAspect="1" noChangeArrowheads="1"/>
            </p:cNvPicPr>
            <p:nvPr/>
          </p:nvPicPr>
          <p:blipFill>
            <a:blip r:embed="rId8">
              <a:clrChange>
                <a:clrFrom>
                  <a:srgbClr val="F2F2F2"/>
                </a:clrFrom>
                <a:clrTo>
                  <a:srgbClr val="F2F2F2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6824" y="2183797"/>
              <a:ext cx="809625" cy="68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" name="TextBox 119"/>
            <p:cNvSpPr txBox="1"/>
            <p:nvPr/>
          </p:nvSpPr>
          <p:spPr>
            <a:xfrm>
              <a:off x="6772519" y="2738792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1600" kern="0" dirty="0" smtClean="0">
                  <a:solidFill>
                    <a:sysClr val="windowText" lastClr="000000"/>
                  </a:solidFill>
                  <a:latin typeface="微软雅黑" pitchFamily="34" charset="-122"/>
                  <a:ea typeface="微软雅黑" pitchFamily="34" charset="-122"/>
                </a:rPr>
                <a:t>数据分析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21" name="组合 120"/>
          <p:cNvGrpSpPr/>
          <p:nvPr/>
        </p:nvGrpSpPr>
        <p:grpSpPr>
          <a:xfrm>
            <a:off x="4091518" y="5572140"/>
            <a:ext cx="1123424" cy="836928"/>
            <a:chOff x="6616928" y="3314409"/>
            <a:chExt cx="1123424" cy="836928"/>
          </a:xfrm>
        </p:grpSpPr>
        <p:sp>
          <p:nvSpPr>
            <p:cNvPr id="122" name="对角圆角矩形 121"/>
            <p:cNvSpPr/>
            <p:nvPr/>
          </p:nvSpPr>
          <p:spPr>
            <a:xfrm>
              <a:off x="6616928" y="3314409"/>
              <a:ext cx="1123424" cy="836022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pic>
          <p:nvPicPr>
            <p:cNvPr id="123" name="Picture 7"/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5751" y="3318545"/>
              <a:ext cx="942975" cy="600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4" name="TextBox 123"/>
            <p:cNvSpPr txBox="1"/>
            <p:nvPr/>
          </p:nvSpPr>
          <p:spPr>
            <a:xfrm>
              <a:off x="6688366" y="3812783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1600" kern="0" dirty="0" smtClean="0">
                  <a:solidFill>
                    <a:sysClr val="windowText" lastClr="000000"/>
                  </a:solidFill>
                  <a:latin typeface="微软雅黑" pitchFamily="34" charset="-122"/>
                  <a:ea typeface="微软雅黑" pitchFamily="34" charset="-122"/>
                </a:rPr>
                <a:t>弹性平台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25" name="组合 124"/>
          <p:cNvGrpSpPr/>
          <p:nvPr/>
        </p:nvGrpSpPr>
        <p:grpSpPr>
          <a:xfrm>
            <a:off x="2662758" y="5481213"/>
            <a:ext cx="1123424" cy="948183"/>
            <a:chOff x="5310026" y="932493"/>
            <a:chExt cx="1123424" cy="948183"/>
          </a:xfrm>
        </p:grpSpPr>
        <p:sp>
          <p:nvSpPr>
            <p:cNvPr id="126" name="对角圆角矩形 125"/>
            <p:cNvSpPr/>
            <p:nvPr/>
          </p:nvSpPr>
          <p:spPr>
            <a:xfrm>
              <a:off x="5310026" y="1032575"/>
              <a:ext cx="1123424" cy="836022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pic>
          <p:nvPicPr>
            <p:cNvPr id="127" name="Picture 9"/>
            <p:cNvPicPr>
              <a:picLocks noChangeAspect="1" noChangeArrowheads="1"/>
            </p:cNvPicPr>
            <p:nvPr/>
          </p:nvPicPr>
          <p:blipFill>
            <a:blip r:embed="rId10">
              <a:clrChange>
                <a:clrFrom>
                  <a:srgbClr val="EAEAEA"/>
                </a:clrFrom>
                <a:clrTo>
                  <a:srgbClr val="EAEAEA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51982" y="932493"/>
              <a:ext cx="1059680" cy="780042"/>
            </a:xfrm>
            <a:prstGeom prst="rect">
              <a:avLst/>
            </a:prstGeom>
            <a:noFill/>
            <a:ln>
              <a:noFill/>
            </a:ln>
            <a:effectLst>
              <a:softEdge rad="3175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TextBox 127"/>
            <p:cNvSpPr txBox="1"/>
            <p:nvPr/>
          </p:nvSpPr>
          <p:spPr>
            <a:xfrm>
              <a:off x="5388313" y="1542122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精细</a:t>
              </a:r>
              <a:r>
                <a:rPr kumimoji="0" lang="zh-CN" altLang="en-US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管理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51" name="下箭头 50"/>
          <p:cNvSpPr/>
          <p:nvPr/>
        </p:nvSpPr>
        <p:spPr bwMode="auto">
          <a:xfrm>
            <a:off x="3428992" y="5214950"/>
            <a:ext cx="2160051" cy="350389"/>
          </a:xfrm>
          <a:prstGeom prst="downArrow">
            <a:avLst>
              <a:gd name="adj1" fmla="val 64766"/>
              <a:gd name="adj2" fmla="val 50000"/>
            </a:avLst>
          </a:prstGeom>
          <a:gradFill flip="none" rotWithShape="1">
            <a:gsLst>
              <a:gs pos="100000">
                <a:sysClr val="window" lastClr="FFFFFF">
                  <a:alpha val="95000"/>
                </a:sysClr>
              </a:gs>
              <a:gs pos="39999">
                <a:srgbClr val="85C2FF"/>
              </a:gs>
              <a:gs pos="70000">
                <a:srgbClr val="C4D6EB"/>
              </a:gs>
              <a:gs pos="100000">
                <a:srgbClr val="FFEBFA"/>
              </a:gs>
            </a:gsLst>
            <a:lin ang="16200000" scaled="1"/>
            <a:tileRect/>
          </a:gradFill>
          <a:ln w="25400" cap="flat" cmpd="sng" algn="ctr">
            <a:solidFill>
              <a:sysClr val="window" lastClr="FFFFFF">
                <a:lumMod val="95000"/>
                <a:alpha val="0"/>
              </a:sysClr>
            </a:solidFill>
            <a:prstDash val="solid"/>
          </a:ln>
          <a:effectLst/>
        </p:spPr>
        <p:txBody>
          <a:bodyPr tIns="180000" anchor="b"/>
          <a:lstStyle/>
          <a:p>
            <a:pPr marL="0" marR="0" lvl="0" indent="0" algn="ctr" defTabSz="914400" eaLnBrk="1" fontAlgn="auto" latinLnBrk="0" hangingPunct="1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428596" y="5917188"/>
            <a:ext cx="11430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/>
              <a:t>智能</a:t>
            </a:r>
            <a:r>
              <a:rPr lang="en-US" altLang="zh-CN" dirty="0" smtClean="0"/>
              <a:t>IT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113" name="Picture 1" descr="E:\2013产品\图片素材\is098w1au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flipH="1">
            <a:off x="-32" y="0"/>
            <a:ext cx="4000528" cy="6572272"/>
          </a:xfrm>
          <a:prstGeom prst="rect">
            <a:avLst/>
          </a:prstGeom>
          <a:noFill/>
        </p:spPr>
      </p:pic>
      <p:sp>
        <p:nvSpPr>
          <p:cNvPr id="17" name="TextBox 16"/>
          <p:cNvSpPr txBox="1"/>
          <p:nvPr/>
        </p:nvSpPr>
        <p:spPr>
          <a:xfrm>
            <a:off x="4536660" y="2187869"/>
            <a:ext cx="4464496" cy="19082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solidFill>
                  <a:schemeClr val="bg1">
                    <a:lumMod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基础教育信息化展望</a:t>
            </a:r>
          </a:p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智慧校园解决方案</a:t>
            </a:r>
            <a:endParaRPr lang="en-US" altLang="zh-CN" sz="2400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latin typeface="微软雅黑" pitchFamily="34" charset="-122"/>
                <a:ea typeface="微软雅黑" pitchFamily="34" charset="-122"/>
              </a:rPr>
              <a:t>案例分享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643042" y="285728"/>
            <a:ext cx="209393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目 录</a:t>
            </a:r>
            <a:endParaRPr lang="en-US" altLang="zh-CN" sz="4400" b="1" dirty="0" smtClean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sz="2800" dirty="0" smtClean="0">
                <a:solidFill>
                  <a:schemeClr val="bg1"/>
                </a:solidFill>
                <a:latin typeface="Arial Narrow" pitchFamily="34" charset="0"/>
                <a:ea typeface="微软雅黑" pitchFamily="34" charset="-122"/>
              </a:rPr>
              <a:t>CONTENTS</a:t>
            </a:r>
            <a:endParaRPr lang="zh-CN" altLang="en-US" sz="2800" dirty="0">
              <a:solidFill>
                <a:schemeClr val="bg1"/>
              </a:solidFill>
              <a:latin typeface="Arial Narrow" pitchFamily="34" charset="0"/>
              <a:ea typeface="微软雅黑" pitchFamily="34" charset="-122"/>
            </a:endParaRPr>
          </a:p>
        </p:txBody>
      </p:sp>
      <p:sp>
        <p:nvSpPr>
          <p:cNvPr id="19" name="右箭头 18"/>
          <p:cNvSpPr/>
          <p:nvPr/>
        </p:nvSpPr>
        <p:spPr>
          <a:xfrm>
            <a:off x="4250908" y="3000372"/>
            <a:ext cx="321092" cy="312438"/>
          </a:xfrm>
          <a:prstGeom prst="rightArrow">
            <a:avLst/>
          </a:prstGeom>
          <a:solidFill>
            <a:srgbClr val="CC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标题 1"/>
          <p:cNvSpPr txBox="1">
            <a:spLocks/>
          </p:cNvSpPr>
          <p:nvPr/>
        </p:nvSpPr>
        <p:spPr bwMode="auto">
          <a:xfrm>
            <a:off x="285720" y="33318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9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智慧校园特征（</a:t>
            </a:r>
            <a:r>
              <a:rPr lang="en-US" altLang="zh-CN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3E</a:t>
            </a: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）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8" name="对角圆角矩形 7"/>
          <p:cNvSpPr/>
          <p:nvPr/>
        </p:nvSpPr>
        <p:spPr>
          <a:xfrm>
            <a:off x="785786" y="1828058"/>
            <a:ext cx="1987277" cy="3062739"/>
          </a:xfrm>
          <a:prstGeom prst="round2DiagRect">
            <a:avLst>
              <a:gd name="adj1" fmla="val 0"/>
              <a:gd name="adj2" fmla="val 19769"/>
            </a:avLst>
          </a:prstGeom>
          <a:solidFill>
            <a:srgbClr val="0071A0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lIns="0" rIns="0"/>
          <a:lstStyle/>
          <a:p>
            <a:pPr algn="ctr">
              <a:lnSpc>
                <a:spcPct val="85000"/>
              </a:lnSpc>
            </a:pPr>
            <a:endParaRPr lang="zh-CN" altLang="en-US" sz="1400" kern="0">
              <a:solidFill>
                <a:prstClr val="white"/>
              </a:solidFill>
              <a:latin typeface="Arial" charset="0"/>
              <a:ea typeface="宋体" charset="-122"/>
            </a:endParaRPr>
          </a:p>
        </p:txBody>
      </p:sp>
      <p:pic>
        <p:nvPicPr>
          <p:cNvPr id="3379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876285" y="1961839"/>
            <a:ext cx="1766889" cy="180654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15" name="TextBox 14"/>
          <p:cNvSpPr txBox="1"/>
          <p:nvPr/>
        </p:nvSpPr>
        <p:spPr>
          <a:xfrm>
            <a:off x="928662" y="1214422"/>
            <a:ext cx="25003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b="1" dirty="0" smtClean="0">
                <a:latin typeface="微软雅黑" pitchFamily="34" charset="-122"/>
                <a:ea typeface="微软雅黑" pitchFamily="34" charset="-122"/>
              </a:rPr>
              <a:t>Everyone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3500430" y="1214422"/>
            <a:ext cx="25003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b="1" dirty="0" smtClean="0">
                <a:latin typeface="微软雅黑" pitchFamily="34" charset="-122"/>
                <a:ea typeface="微软雅黑" pitchFamily="34" charset="-122"/>
              </a:rPr>
              <a:t>Everywhere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215074" y="1214422"/>
            <a:ext cx="25003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b="1" dirty="0" err="1" smtClean="0">
                <a:latin typeface="微软雅黑" pitchFamily="34" charset="-122"/>
                <a:ea typeface="微软雅黑" pitchFamily="34" charset="-122"/>
              </a:rPr>
              <a:t>Everytime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" name="对角圆角矩形 17"/>
          <p:cNvSpPr/>
          <p:nvPr/>
        </p:nvSpPr>
        <p:spPr>
          <a:xfrm>
            <a:off x="3513417" y="1818963"/>
            <a:ext cx="1987277" cy="3062739"/>
          </a:xfrm>
          <a:prstGeom prst="round2DiagRect">
            <a:avLst>
              <a:gd name="adj1" fmla="val 0"/>
              <a:gd name="adj2" fmla="val 19769"/>
            </a:avLst>
          </a:prstGeom>
          <a:solidFill>
            <a:srgbClr val="0071A0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lIns="0" rIns="0"/>
          <a:lstStyle/>
          <a:p>
            <a:pPr algn="ctr">
              <a:lnSpc>
                <a:spcPct val="85000"/>
              </a:lnSpc>
            </a:pPr>
            <a:endParaRPr lang="zh-CN" altLang="en-US" sz="1400" kern="0">
              <a:solidFill>
                <a:prstClr val="white"/>
              </a:solidFill>
              <a:latin typeface="Arial" charset="0"/>
              <a:ea typeface="宋体" charset="-122"/>
            </a:endParaRPr>
          </a:p>
        </p:txBody>
      </p:sp>
      <p:sp>
        <p:nvSpPr>
          <p:cNvPr id="20" name="对角圆角矩形 19"/>
          <p:cNvSpPr/>
          <p:nvPr/>
        </p:nvSpPr>
        <p:spPr>
          <a:xfrm>
            <a:off x="6228061" y="1818963"/>
            <a:ext cx="1987277" cy="3062739"/>
          </a:xfrm>
          <a:prstGeom prst="round2DiagRect">
            <a:avLst>
              <a:gd name="adj1" fmla="val 0"/>
              <a:gd name="adj2" fmla="val 19769"/>
            </a:avLst>
          </a:prstGeom>
          <a:solidFill>
            <a:srgbClr val="0071A0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lIns="0" rIns="0"/>
          <a:lstStyle/>
          <a:p>
            <a:pPr algn="ctr">
              <a:lnSpc>
                <a:spcPct val="85000"/>
              </a:lnSpc>
            </a:pPr>
            <a:endParaRPr lang="zh-CN" altLang="en-US" sz="1400" kern="0">
              <a:solidFill>
                <a:prstClr val="white"/>
              </a:solidFill>
              <a:latin typeface="Arial" charset="0"/>
              <a:ea typeface="宋体" charset="-122"/>
            </a:endParaRPr>
          </a:p>
        </p:txBody>
      </p:sp>
      <p:pic>
        <p:nvPicPr>
          <p:cNvPr id="3379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571868" y="2033277"/>
            <a:ext cx="1785950" cy="171451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37924" name="Picture 4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286512" y="2033277"/>
            <a:ext cx="1813491" cy="164307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2" name="TextBox 21"/>
          <p:cNvSpPr txBox="1"/>
          <p:nvPr/>
        </p:nvSpPr>
        <p:spPr>
          <a:xfrm>
            <a:off x="1000100" y="4062059"/>
            <a:ext cx="20002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服务每一个人</a:t>
            </a:r>
            <a:endParaRPr lang="zh-CN" altLang="en-US" sz="20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643306" y="4062059"/>
            <a:ext cx="20002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服务无处不在</a:t>
            </a:r>
            <a:endParaRPr lang="zh-CN" altLang="en-US" sz="20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6357950" y="4062059"/>
            <a:ext cx="20002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服务随时随刻</a:t>
            </a:r>
            <a:endParaRPr lang="zh-CN" altLang="en-US" sz="20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642910" y="5347943"/>
            <a:ext cx="87154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智慧校园最终形态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——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随时随地为校园内的每一个人提供信息化服务！</a:t>
            </a:r>
            <a:endParaRPr lang="zh-CN" altLang="en-US" sz="2000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357158" y="1071546"/>
            <a:ext cx="2571768" cy="1928826"/>
            <a:chOff x="285720" y="3714752"/>
            <a:chExt cx="2571768" cy="1928826"/>
          </a:xfrm>
        </p:grpSpPr>
        <p:sp>
          <p:nvSpPr>
            <p:cNvPr id="5" name="Rectangle 158"/>
            <p:cNvSpPr/>
            <p:nvPr/>
          </p:nvSpPr>
          <p:spPr>
            <a:xfrm>
              <a:off x="285720" y="3714752"/>
              <a:ext cx="1500198" cy="1928826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zh-CN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grpSp>
          <p:nvGrpSpPr>
            <p:cNvPr id="6" name="组合 51"/>
            <p:cNvGrpSpPr/>
            <p:nvPr/>
          </p:nvGrpSpPr>
          <p:grpSpPr>
            <a:xfrm>
              <a:off x="357158" y="3929066"/>
              <a:ext cx="2500330" cy="1512340"/>
              <a:chOff x="1214414" y="2285992"/>
              <a:chExt cx="2500330" cy="1512340"/>
            </a:xfrm>
          </p:grpSpPr>
          <p:grpSp>
            <p:nvGrpSpPr>
              <p:cNvPr id="7" name="组合 50"/>
              <p:cNvGrpSpPr/>
              <p:nvPr/>
            </p:nvGrpSpPr>
            <p:grpSpPr>
              <a:xfrm>
                <a:off x="1428728" y="2285992"/>
                <a:ext cx="785818" cy="785818"/>
                <a:chOff x="1357290" y="2285992"/>
                <a:chExt cx="785818" cy="785818"/>
              </a:xfrm>
            </p:grpSpPr>
            <p:cxnSp>
              <p:nvCxnSpPr>
                <p:cNvPr id="9" name="直接连接符 8"/>
                <p:cNvCxnSpPr/>
                <p:nvPr/>
              </p:nvCxnSpPr>
              <p:spPr>
                <a:xfrm rot="5400000" flipH="1" flipV="1">
                  <a:off x="1250133" y="2750339"/>
                  <a:ext cx="428628" cy="214314"/>
                </a:xfrm>
                <a:prstGeom prst="line">
                  <a:avLst/>
                </a:prstGeom>
                <a:ln w="31750">
                  <a:solidFill>
                    <a:schemeClr val="bg1"/>
                  </a:solidFill>
                </a:ln>
              </p:spPr>
              <p:style>
                <a:lnRef idx="2">
                  <a:schemeClr val="dk1"/>
                </a:lnRef>
                <a:fillRef idx="0">
                  <a:schemeClr val="dk1"/>
                </a:fillRef>
                <a:effectRef idx="1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" name="直接连接符 9"/>
                <p:cNvCxnSpPr/>
                <p:nvPr/>
              </p:nvCxnSpPr>
              <p:spPr>
                <a:xfrm rot="16200000" flipH="1">
                  <a:off x="1535885" y="2678900"/>
                  <a:ext cx="285752" cy="214314"/>
                </a:xfrm>
                <a:prstGeom prst="line">
                  <a:avLst/>
                </a:prstGeom>
                <a:ln w="31750">
                  <a:solidFill>
                    <a:schemeClr val="bg1"/>
                  </a:solidFill>
                </a:ln>
              </p:spPr>
              <p:style>
                <a:lnRef idx="2">
                  <a:schemeClr val="dk1"/>
                </a:lnRef>
                <a:fillRef idx="0">
                  <a:schemeClr val="dk1"/>
                </a:fillRef>
                <a:effectRef idx="1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" name="直接箭头连接符 10"/>
                <p:cNvCxnSpPr/>
                <p:nvPr/>
              </p:nvCxnSpPr>
              <p:spPr>
                <a:xfrm rot="5400000" flipH="1" flipV="1">
                  <a:off x="1643042" y="2428868"/>
                  <a:ext cx="642942" cy="357190"/>
                </a:xfrm>
                <a:prstGeom prst="straightConnector1">
                  <a:avLst/>
                </a:prstGeom>
                <a:ln w="31750">
                  <a:solidFill>
                    <a:schemeClr val="bg1"/>
                  </a:solidFill>
                  <a:tailEnd type="arrow"/>
                </a:ln>
              </p:spPr>
              <p:style>
                <a:lnRef idx="2">
                  <a:schemeClr val="dk1"/>
                </a:lnRef>
                <a:fillRef idx="0">
                  <a:schemeClr val="dk1"/>
                </a:fillRef>
                <a:effectRef idx="1">
                  <a:schemeClr val="dk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" name="TextBox 7"/>
              <p:cNvSpPr txBox="1"/>
              <p:nvPr/>
            </p:nvSpPr>
            <p:spPr>
              <a:xfrm>
                <a:off x="1214414" y="3429000"/>
                <a:ext cx="250033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 b="1" dirty="0" smtClean="0">
                    <a:solidFill>
                      <a:schemeClr val="bg1"/>
                    </a:solidFill>
                    <a:latin typeface="微软雅黑" pitchFamily="34" charset="-122"/>
                    <a:ea typeface="微软雅黑" pitchFamily="34" charset="-122"/>
                  </a:rPr>
                  <a:t>信息点激增</a:t>
                </a:r>
                <a:endParaRPr lang="zh-CN" altLang="en-US" b="1" dirty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</p:grpSp>
      <p:grpSp>
        <p:nvGrpSpPr>
          <p:cNvPr id="12" name="组合 11"/>
          <p:cNvGrpSpPr/>
          <p:nvPr/>
        </p:nvGrpSpPr>
        <p:grpSpPr>
          <a:xfrm>
            <a:off x="2071670" y="4429132"/>
            <a:ext cx="2571768" cy="1928826"/>
            <a:chOff x="2071670" y="3786190"/>
            <a:chExt cx="2571768" cy="1928826"/>
          </a:xfrm>
        </p:grpSpPr>
        <p:sp>
          <p:nvSpPr>
            <p:cNvPr id="13" name="Rectangle 158"/>
            <p:cNvSpPr/>
            <p:nvPr/>
          </p:nvSpPr>
          <p:spPr>
            <a:xfrm>
              <a:off x="2071670" y="3786190"/>
              <a:ext cx="1500198" cy="192882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zh-CN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grpSp>
          <p:nvGrpSpPr>
            <p:cNvPr id="14" name="组合 95"/>
            <p:cNvGrpSpPr/>
            <p:nvPr/>
          </p:nvGrpSpPr>
          <p:grpSpPr>
            <a:xfrm>
              <a:off x="2428860" y="4000504"/>
              <a:ext cx="785818" cy="714380"/>
              <a:chOff x="2857488" y="1285860"/>
              <a:chExt cx="785818" cy="714380"/>
            </a:xfrm>
          </p:grpSpPr>
          <p:sp>
            <p:nvSpPr>
              <p:cNvPr id="16" name="椭圆 15"/>
              <p:cNvSpPr/>
              <p:nvPr/>
            </p:nvSpPr>
            <p:spPr bwMode="auto">
              <a:xfrm>
                <a:off x="2857488" y="1285860"/>
                <a:ext cx="785818" cy="714380"/>
              </a:xfrm>
              <a:prstGeom prst="ellipse">
                <a:avLst/>
              </a:prstGeom>
              <a:noFill/>
              <a:ln w="31750" algn="ctr">
                <a:solidFill>
                  <a:schemeClr val="bg1"/>
                </a:solidFill>
                <a:miter lim="800000"/>
                <a:headEnd/>
                <a:tailEnd/>
              </a:ln>
              <a:effectLst>
                <a:prstShdw prst="shdw17">
                  <a:srgbClr val="CCCCFF">
                    <a:gamma/>
                    <a:shade val="60000"/>
                    <a:invGamma/>
                  </a:srgbClr>
                </a:prstShdw>
              </a:effectLst>
            </p:spPr>
            <p:txBody>
              <a:bodyPr lIns="73025" tIns="36512" rIns="73025" bIns="36512" rtlCol="0" anchor="ctr">
                <a:spAutoFit/>
              </a:bodyPr>
              <a:lstStyle/>
              <a:p>
                <a:pPr marL="0" marR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</a:pPr>
                <a:endParaRPr kumimoji="0" lang="zh-CN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  <p:cxnSp>
            <p:nvCxnSpPr>
              <p:cNvPr id="17" name="直接连接符 16"/>
              <p:cNvCxnSpPr/>
              <p:nvPr/>
            </p:nvCxnSpPr>
            <p:spPr>
              <a:xfrm rot="5400000">
                <a:off x="3072596" y="1499380"/>
                <a:ext cx="285752" cy="1588"/>
              </a:xfrm>
              <a:prstGeom prst="line">
                <a:avLst/>
              </a:prstGeom>
              <a:ln w="31750">
                <a:solidFill>
                  <a:schemeClr val="bg1"/>
                </a:solidFill>
              </a:ln>
            </p:spPr>
            <p:style>
              <a:lnRef idx="2">
                <a:schemeClr val="dk1"/>
              </a:lnRef>
              <a:fillRef idx="0">
                <a:schemeClr val="dk1"/>
              </a:fillRef>
              <a:effectRef idx="1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" name="直接连接符 17"/>
              <p:cNvCxnSpPr/>
              <p:nvPr/>
            </p:nvCxnSpPr>
            <p:spPr>
              <a:xfrm>
                <a:off x="3214678" y="1642256"/>
                <a:ext cx="285752" cy="71438"/>
              </a:xfrm>
              <a:prstGeom prst="line">
                <a:avLst/>
              </a:prstGeom>
              <a:ln w="31750">
                <a:solidFill>
                  <a:schemeClr val="bg1"/>
                </a:solidFill>
              </a:ln>
            </p:spPr>
            <p:style>
              <a:lnRef idx="2">
                <a:schemeClr val="dk1"/>
              </a:lnRef>
              <a:fillRef idx="0">
                <a:schemeClr val="dk1"/>
              </a:fillRef>
              <a:effectRef idx="1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15" name="TextBox 14"/>
            <p:cNvSpPr txBox="1"/>
            <p:nvPr/>
          </p:nvSpPr>
          <p:spPr>
            <a:xfrm>
              <a:off x="2143108" y="5202808"/>
              <a:ext cx="250033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服务更频繁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3786182" y="1071546"/>
            <a:ext cx="2571768" cy="1928826"/>
            <a:chOff x="3857620" y="3714752"/>
            <a:chExt cx="2571768" cy="1928826"/>
          </a:xfrm>
        </p:grpSpPr>
        <p:sp>
          <p:nvSpPr>
            <p:cNvPr id="20" name="Rectangle 158"/>
            <p:cNvSpPr/>
            <p:nvPr/>
          </p:nvSpPr>
          <p:spPr>
            <a:xfrm>
              <a:off x="3857620" y="3714752"/>
              <a:ext cx="1500198" cy="1928826"/>
            </a:xfrm>
            <a:prstGeom prst="rect">
              <a:avLst/>
            </a:prstGeom>
            <a:solidFill>
              <a:srgbClr val="4CA50F">
                <a:alpha val="83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zh-CN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929058" y="5072074"/>
              <a:ext cx="250033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应用上线快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22" name="Picture 5"/>
            <p:cNvPicPr>
              <a:picLocks noChangeAspect="1" noChangeArrowheads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4143372" y="3929066"/>
              <a:ext cx="933450" cy="9525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</p:grpSp>
      <p:sp>
        <p:nvSpPr>
          <p:cNvPr id="23" name="Rectangle 158"/>
          <p:cNvSpPr/>
          <p:nvPr/>
        </p:nvSpPr>
        <p:spPr>
          <a:xfrm>
            <a:off x="7215206" y="1071546"/>
            <a:ext cx="1500198" cy="1928826"/>
          </a:xfrm>
          <a:prstGeom prst="rect">
            <a:avLst/>
          </a:prstGeom>
          <a:solidFill>
            <a:srgbClr val="00B0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zh-CN" sz="14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7358082" y="2428868"/>
            <a:ext cx="25003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网络全覆盖</a:t>
            </a:r>
            <a:endParaRPr lang="zh-CN" altLang="en-US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25" name="Picture 10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252525"/>
              </a:clrFrom>
              <a:clrTo>
                <a:srgbClr val="252525">
                  <a:alpha val="0"/>
                </a:srgbClr>
              </a:clrTo>
            </a:clrChange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58082" y="1500174"/>
            <a:ext cx="1247906" cy="714380"/>
          </a:xfrm>
          <a:prstGeom prst="rect">
            <a:avLst/>
          </a:prstGeom>
          <a:noFill/>
          <a:ln>
            <a:noFill/>
          </a:ln>
          <a:effectLst>
            <a:softEdge rad="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6" name="组合 25"/>
          <p:cNvGrpSpPr/>
          <p:nvPr/>
        </p:nvGrpSpPr>
        <p:grpSpPr>
          <a:xfrm>
            <a:off x="5500694" y="4429132"/>
            <a:ext cx="2571768" cy="1928826"/>
            <a:chOff x="5643570" y="3714752"/>
            <a:chExt cx="2571768" cy="1928826"/>
          </a:xfrm>
        </p:grpSpPr>
        <p:sp>
          <p:nvSpPr>
            <p:cNvPr id="27" name="Rectangle 158"/>
            <p:cNvSpPr/>
            <p:nvPr/>
          </p:nvSpPr>
          <p:spPr>
            <a:xfrm>
              <a:off x="5643570" y="3714752"/>
              <a:ext cx="1500198" cy="1928826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zh-CN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5715008" y="5072074"/>
              <a:ext cx="250033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系统高可靠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29" name="Picture 2"/>
            <p:cNvPicPr>
              <a:picLocks noChangeAspect="1" noChangeArrowheads="1"/>
            </p:cNvPicPr>
            <p:nvPr/>
          </p:nvPicPr>
          <p:blipFill rotWithShape="1">
            <a:blip r:embed="rId4">
              <a:clrChange>
                <a:clrFrom>
                  <a:srgbClr val="F2F2F2"/>
                </a:clrFrom>
                <a:clrTo>
                  <a:srgbClr val="F2F2F2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70461"/>
            <a:stretch/>
          </p:blipFill>
          <p:spPr bwMode="auto">
            <a:xfrm>
              <a:off x="5786446" y="4143380"/>
              <a:ext cx="622076" cy="5715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2"/>
            <p:cNvPicPr>
              <a:picLocks noChangeAspect="1" noChangeArrowheads="1"/>
            </p:cNvPicPr>
            <p:nvPr/>
          </p:nvPicPr>
          <p:blipFill rotWithShape="1">
            <a:blip r:embed="rId4">
              <a:clrChange>
                <a:clrFrom>
                  <a:srgbClr val="F2F2F2"/>
                </a:clrFrom>
                <a:clrTo>
                  <a:srgbClr val="F2F2F2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70461"/>
            <a:stretch/>
          </p:blipFill>
          <p:spPr bwMode="auto">
            <a:xfrm>
              <a:off x="6357950" y="4143380"/>
              <a:ext cx="622076" cy="5715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1" name="Rectangle 158"/>
          <p:cNvSpPr/>
          <p:nvPr/>
        </p:nvSpPr>
        <p:spPr>
          <a:xfrm>
            <a:off x="357158" y="3000372"/>
            <a:ext cx="1500198" cy="142875"/>
          </a:xfrm>
          <a:prstGeom prst="rect">
            <a:avLst/>
          </a:prstGeom>
          <a:solidFill>
            <a:schemeClr val="tx2">
              <a:lumMod val="7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32" name="五边形 31"/>
          <p:cNvSpPr/>
          <p:nvPr/>
        </p:nvSpPr>
        <p:spPr>
          <a:xfrm rot="5400000">
            <a:off x="-464379" y="4036223"/>
            <a:ext cx="3143272" cy="1500198"/>
          </a:xfrm>
          <a:prstGeom prst="homePlate">
            <a:avLst>
              <a:gd name="adj" fmla="val 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Rectangle 158"/>
          <p:cNvSpPr/>
          <p:nvPr/>
        </p:nvSpPr>
        <p:spPr>
          <a:xfrm>
            <a:off x="3786182" y="3000372"/>
            <a:ext cx="1500198" cy="142875"/>
          </a:xfrm>
          <a:prstGeom prst="rect">
            <a:avLst/>
          </a:prstGeom>
          <a:solidFill>
            <a:schemeClr val="tx2">
              <a:lumMod val="7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34" name="Rectangle 158"/>
          <p:cNvSpPr/>
          <p:nvPr/>
        </p:nvSpPr>
        <p:spPr>
          <a:xfrm>
            <a:off x="7215206" y="3000372"/>
            <a:ext cx="1500198" cy="142875"/>
          </a:xfrm>
          <a:prstGeom prst="rect">
            <a:avLst/>
          </a:prstGeom>
          <a:solidFill>
            <a:schemeClr val="tx2">
              <a:lumMod val="7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35" name="Rectangle 158"/>
          <p:cNvSpPr/>
          <p:nvPr/>
        </p:nvSpPr>
        <p:spPr>
          <a:xfrm flipV="1">
            <a:off x="2071669" y="4286257"/>
            <a:ext cx="1500198" cy="142875"/>
          </a:xfrm>
          <a:prstGeom prst="rect">
            <a:avLst/>
          </a:prstGeom>
          <a:solidFill>
            <a:schemeClr val="tx2">
              <a:lumMod val="7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36" name="Rectangle 158"/>
          <p:cNvSpPr/>
          <p:nvPr/>
        </p:nvSpPr>
        <p:spPr>
          <a:xfrm flipV="1">
            <a:off x="5500694" y="4286258"/>
            <a:ext cx="1500198" cy="142875"/>
          </a:xfrm>
          <a:prstGeom prst="rect">
            <a:avLst/>
          </a:prstGeom>
          <a:solidFill>
            <a:schemeClr val="tx2">
              <a:lumMod val="7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1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n-cs"/>
            </a:endParaRPr>
          </a:p>
        </p:txBody>
      </p:sp>
      <p:sp>
        <p:nvSpPr>
          <p:cNvPr id="37" name="五边形 36"/>
          <p:cNvSpPr/>
          <p:nvPr/>
        </p:nvSpPr>
        <p:spPr>
          <a:xfrm rot="5400000">
            <a:off x="2964645" y="4036223"/>
            <a:ext cx="3143272" cy="1500198"/>
          </a:xfrm>
          <a:prstGeom prst="homePlate">
            <a:avLst>
              <a:gd name="adj" fmla="val 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五边形 37"/>
          <p:cNvSpPr/>
          <p:nvPr/>
        </p:nvSpPr>
        <p:spPr>
          <a:xfrm rot="5400000">
            <a:off x="6393669" y="4036223"/>
            <a:ext cx="3143272" cy="1500198"/>
          </a:xfrm>
          <a:prstGeom prst="homePlate">
            <a:avLst>
              <a:gd name="adj" fmla="val 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五边形 38"/>
          <p:cNvSpPr/>
          <p:nvPr/>
        </p:nvSpPr>
        <p:spPr>
          <a:xfrm rot="5400000">
            <a:off x="1250133" y="1893083"/>
            <a:ext cx="3143272" cy="1500198"/>
          </a:xfrm>
          <a:prstGeom prst="homePlate">
            <a:avLst>
              <a:gd name="adj" fmla="val 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五边形 39"/>
          <p:cNvSpPr/>
          <p:nvPr/>
        </p:nvSpPr>
        <p:spPr>
          <a:xfrm rot="5400000">
            <a:off x="4679157" y="1893083"/>
            <a:ext cx="3143272" cy="1500198"/>
          </a:xfrm>
          <a:prstGeom prst="homePlate">
            <a:avLst>
              <a:gd name="adj" fmla="val 0"/>
            </a:avLst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TextBox 40"/>
          <p:cNvSpPr txBox="1"/>
          <p:nvPr/>
        </p:nvSpPr>
        <p:spPr>
          <a:xfrm>
            <a:off x="428596" y="3214686"/>
            <a:ext cx="1428760" cy="29546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使用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老师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行政人员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学生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终端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教师</a:t>
            </a:r>
            <a:r>
              <a:rPr lang="en-US" altLang="zh-CN" sz="1600" dirty="0" smtClean="0">
                <a:latin typeface="微软雅黑" pitchFamily="34" charset="-122"/>
                <a:ea typeface="微软雅黑" pitchFamily="34" charset="-122"/>
              </a:rPr>
              <a:t>PC</a:t>
            </a: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电子书包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一卡通终端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143108" y="1285860"/>
            <a:ext cx="1571636" cy="32624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服务内容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行政办公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教学过程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服务时间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课前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课中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课后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929058" y="3214686"/>
            <a:ext cx="1928826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应用类型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管理应用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教学应用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不断扩展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上线要求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迅速上线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资源灵活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相互隔离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  <a:p>
            <a:pPr algn="just"/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643570" y="1285860"/>
            <a:ext cx="1428760" cy="37240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系统涉及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sz="1600" b="1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财务数据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教学过程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师生言论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危机预设</a:t>
            </a:r>
            <a:r>
              <a:rPr lang="en-US" altLang="zh-CN" dirty="0" smtClean="0">
                <a:latin typeface="微软雅黑" pitchFamily="34" charset="-122"/>
                <a:ea typeface="微软雅黑" pitchFamily="34" charset="-122"/>
              </a:rPr>
              <a:t/>
            </a:r>
            <a:br>
              <a:rPr lang="en-US" altLang="zh-CN" dirty="0" smtClean="0">
                <a:latin typeface="微软雅黑" pitchFamily="34" charset="-122"/>
                <a:ea typeface="微软雅黑" pitchFamily="34" charset="-122"/>
              </a:rPr>
            </a:br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数据篡改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教学事故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en-US" altLang="zh-CN" sz="1600" dirty="0" smtClean="0">
                <a:latin typeface="微软雅黑" pitchFamily="34" charset="-122"/>
                <a:ea typeface="微软雅黑" pitchFamily="34" charset="-122"/>
              </a:rPr>
              <a:t>82</a:t>
            </a: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号令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86644" y="3174588"/>
            <a:ext cx="1428760" cy="37548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覆盖对象</a:t>
            </a: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有线终端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无线终端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哑终端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覆盖范围</a:t>
            </a:r>
            <a:r>
              <a:rPr lang="en-US" altLang="zh-CN" b="1" dirty="0" smtClean="0">
                <a:latin typeface="微软雅黑" pitchFamily="34" charset="-122"/>
                <a:ea typeface="微软雅黑" pitchFamily="34" charset="-122"/>
              </a:rPr>
              <a:t/>
            </a:r>
            <a:br>
              <a:rPr lang="en-US" altLang="zh-CN" b="1" dirty="0" smtClean="0">
                <a:latin typeface="微软雅黑" pitchFamily="34" charset="-122"/>
                <a:ea typeface="微软雅黑" pitchFamily="34" charset="-122"/>
              </a:rPr>
            </a:br>
            <a:endParaRPr lang="en-US" altLang="zh-CN" b="1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办公区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教室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餐厅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buFont typeface="Wingdings" pitchFamily="2" charset="2"/>
              <a:buChar char="n"/>
            </a:pPr>
            <a:r>
              <a:rPr lang="zh-CN" altLang="en-US" sz="1600" dirty="0" smtClean="0">
                <a:latin typeface="微软雅黑" pitchFamily="34" charset="-122"/>
                <a:ea typeface="微软雅黑" pitchFamily="34" charset="-122"/>
              </a:rPr>
              <a:t>礼堂</a:t>
            </a:r>
            <a:endParaRPr lang="en-US" altLang="zh-CN" sz="1600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  <a:p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9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IT</a:t>
            </a: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系统建设需求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46" name="组合 45"/>
          <p:cNvGrpSpPr/>
          <p:nvPr/>
        </p:nvGrpSpPr>
        <p:grpSpPr>
          <a:xfrm>
            <a:off x="245835" y="500042"/>
            <a:ext cx="8354468" cy="550550"/>
            <a:chOff x="-357190" y="-1044875"/>
            <a:chExt cx="9144000" cy="1544941"/>
          </a:xfrm>
        </p:grpSpPr>
        <p:sp>
          <p:nvSpPr>
            <p:cNvPr id="47" name="Dark Gray"/>
            <p:cNvSpPr/>
            <p:nvPr/>
          </p:nvSpPr>
          <p:spPr bwMode="auto">
            <a:xfrm>
              <a:off x="-357190" y="-928694"/>
              <a:ext cx="9144000" cy="1428760"/>
            </a:xfrm>
            <a:prstGeom prst="roundRect">
              <a:avLst>
                <a:gd name="adj" fmla="val 0"/>
              </a:avLst>
            </a:prstGeom>
            <a:solidFill>
              <a:srgbClr val="0070C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-79759" y="-1044875"/>
              <a:ext cx="8358245" cy="584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2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如何建设满足业务需求的</a:t>
              </a:r>
              <a:r>
                <a:rPr lang="en-US" altLang="zh-CN" sz="32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IT</a:t>
              </a:r>
              <a:r>
                <a:rPr lang="zh-CN" altLang="en-US" sz="32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系统？</a:t>
              </a:r>
              <a:endParaRPr lang="zh-CN" altLang="en-US" sz="32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31" grpId="0" animBg="1"/>
      <p:bldP spid="32" grpId="1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/>
      <p:bldP spid="42" grpId="0"/>
      <p:bldP spid="43" grpId="0"/>
      <p:bldP spid="44" grpId="0"/>
      <p:bldP spid="4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整体规划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670588" y="785794"/>
            <a:ext cx="7330436" cy="1182210"/>
            <a:chOff x="609600" y="914400"/>
            <a:chExt cx="7901939" cy="1396524"/>
          </a:xfrm>
        </p:grpSpPr>
        <p:sp>
          <p:nvSpPr>
            <p:cNvPr id="7" name="Rectangle 26"/>
            <p:cNvSpPr/>
            <p:nvPr/>
          </p:nvSpPr>
          <p:spPr>
            <a:xfrm>
              <a:off x="2796540" y="990600"/>
              <a:ext cx="5714999" cy="1249680"/>
            </a:xfrm>
            <a:prstGeom prst="rect">
              <a:avLst/>
            </a:prstGeom>
            <a:gradFill flip="none" rotWithShape="1">
              <a:gsLst>
                <a:gs pos="0">
                  <a:sysClr val="window" lastClr="FFFFFF">
                    <a:lumMod val="85000"/>
                    <a:shade val="30000"/>
                    <a:satMod val="115000"/>
                  </a:sysClr>
                </a:gs>
                <a:gs pos="50000">
                  <a:sysClr val="window" lastClr="FFFFFF">
                    <a:lumMod val="8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8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" name="Striped Right Arrow 19"/>
            <p:cNvSpPr/>
            <p:nvPr/>
          </p:nvSpPr>
          <p:spPr>
            <a:xfrm>
              <a:off x="609600" y="914400"/>
              <a:ext cx="2590800" cy="1396524"/>
            </a:xfrm>
            <a:prstGeom prst="stripedRightArrow">
              <a:avLst>
                <a:gd name="adj1" fmla="val 50000"/>
                <a:gd name="adj2" fmla="val 29266"/>
              </a:avLst>
            </a:prstGeom>
            <a:gradFill flip="none" rotWithShape="1">
              <a:gsLst>
                <a:gs pos="0">
                  <a:sysClr val="window" lastClr="FFFFFF">
                    <a:lumMod val="75000"/>
                    <a:shade val="30000"/>
                    <a:satMod val="115000"/>
                  </a:sysClr>
                </a:gs>
                <a:gs pos="50000">
                  <a:sysClr val="window" lastClr="FFFFFF">
                    <a:lumMod val="7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7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70588" y="2143116"/>
            <a:ext cx="7330436" cy="1182210"/>
            <a:chOff x="609600" y="914400"/>
            <a:chExt cx="7901940" cy="1396524"/>
          </a:xfrm>
        </p:grpSpPr>
        <p:sp>
          <p:nvSpPr>
            <p:cNvPr id="11" name="Rectangle 26"/>
            <p:cNvSpPr/>
            <p:nvPr/>
          </p:nvSpPr>
          <p:spPr>
            <a:xfrm>
              <a:off x="2796540" y="990600"/>
              <a:ext cx="5715000" cy="1249680"/>
            </a:xfrm>
            <a:prstGeom prst="rect">
              <a:avLst/>
            </a:prstGeom>
            <a:gradFill flip="none" rotWithShape="1">
              <a:gsLst>
                <a:gs pos="0">
                  <a:sysClr val="window" lastClr="FFFFFF">
                    <a:lumMod val="85000"/>
                    <a:shade val="30000"/>
                    <a:satMod val="115000"/>
                  </a:sysClr>
                </a:gs>
                <a:gs pos="50000">
                  <a:sysClr val="window" lastClr="FFFFFF">
                    <a:lumMod val="8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8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" name="Striped Right Arrow 19"/>
            <p:cNvSpPr/>
            <p:nvPr/>
          </p:nvSpPr>
          <p:spPr>
            <a:xfrm>
              <a:off x="609600" y="914400"/>
              <a:ext cx="2590800" cy="1396524"/>
            </a:xfrm>
            <a:prstGeom prst="stripedRightArrow">
              <a:avLst>
                <a:gd name="adj1" fmla="val 50000"/>
                <a:gd name="adj2" fmla="val 29266"/>
              </a:avLst>
            </a:prstGeom>
            <a:gradFill flip="none" rotWithShape="1">
              <a:gsLst>
                <a:gs pos="0">
                  <a:sysClr val="window" lastClr="FFFFFF">
                    <a:lumMod val="75000"/>
                    <a:shade val="30000"/>
                    <a:satMod val="115000"/>
                  </a:sysClr>
                </a:gs>
                <a:gs pos="50000">
                  <a:sysClr val="window" lastClr="FFFFFF">
                    <a:lumMod val="7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7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670588" y="3532674"/>
            <a:ext cx="7330436" cy="1182210"/>
            <a:chOff x="609600" y="914400"/>
            <a:chExt cx="7901940" cy="1396524"/>
          </a:xfrm>
        </p:grpSpPr>
        <p:sp>
          <p:nvSpPr>
            <p:cNvPr id="14" name="Rectangle 26"/>
            <p:cNvSpPr/>
            <p:nvPr/>
          </p:nvSpPr>
          <p:spPr>
            <a:xfrm>
              <a:off x="2796540" y="990600"/>
              <a:ext cx="5715000" cy="1249680"/>
            </a:xfrm>
            <a:prstGeom prst="rect">
              <a:avLst/>
            </a:prstGeom>
            <a:gradFill flip="none" rotWithShape="1">
              <a:gsLst>
                <a:gs pos="0">
                  <a:sysClr val="window" lastClr="FFFFFF">
                    <a:lumMod val="85000"/>
                    <a:shade val="30000"/>
                    <a:satMod val="115000"/>
                  </a:sysClr>
                </a:gs>
                <a:gs pos="50000">
                  <a:sysClr val="window" lastClr="FFFFFF">
                    <a:lumMod val="8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8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Striped Right Arrow 19"/>
            <p:cNvSpPr/>
            <p:nvPr/>
          </p:nvSpPr>
          <p:spPr>
            <a:xfrm>
              <a:off x="609600" y="914400"/>
              <a:ext cx="2590800" cy="1396524"/>
            </a:xfrm>
            <a:prstGeom prst="stripedRightArrow">
              <a:avLst>
                <a:gd name="adj1" fmla="val 50000"/>
                <a:gd name="adj2" fmla="val 29266"/>
              </a:avLst>
            </a:prstGeom>
            <a:gradFill flip="none" rotWithShape="1">
              <a:gsLst>
                <a:gs pos="0">
                  <a:sysClr val="window" lastClr="FFFFFF">
                    <a:lumMod val="75000"/>
                    <a:shade val="30000"/>
                    <a:satMod val="115000"/>
                  </a:sysClr>
                </a:gs>
                <a:gs pos="50000">
                  <a:sysClr val="window" lastClr="FFFFFF">
                    <a:lumMod val="7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7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670588" y="4889996"/>
            <a:ext cx="7330436" cy="1182210"/>
            <a:chOff x="609600" y="914400"/>
            <a:chExt cx="7901940" cy="1396524"/>
          </a:xfrm>
        </p:grpSpPr>
        <p:sp>
          <p:nvSpPr>
            <p:cNvPr id="17" name="Rectangle 26"/>
            <p:cNvSpPr/>
            <p:nvPr/>
          </p:nvSpPr>
          <p:spPr>
            <a:xfrm>
              <a:off x="2796540" y="990600"/>
              <a:ext cx="5715000" cy="1249680"/>
            </a:xfrm>
            <a:prstGeom prst="rect">
              <a:avLst/>
            </a:prstGeom>
            <a:gradFill flip="none" rotWithShape="1">
              <a:gsLst>
                <a:gs pos="0">
                  <a:sysClr val="window" lastClr="FFFFFF">
                    <a:lumMod val="85000"/>
                    <a:shade val="30000"/>
                    <a:satMod val="115000"/>
                  </a:sysClr>
                </a:gs>
                <a:gs pos="50000">
                  <a:sysClr val="window" lastClr="FFFFFF">
                    <a:lumMod val="8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8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Striped Right Arrow 19"/>
            <p:cNvSpPr/>
            <p:nvPr/>
          </p:nvSpPr>
          <p:spPr>
            <a:xfrm>
              <a:off x="609600" y="914400"/>
              <a:ext cx="2590800" cy="1396524"/>
            </a:xfrm>
            <a:prstGeom prst="stripedRightArrow">
              <a:avLst>
                <a:gd name="adj1" fmla="val 50000"/>
                <a:gd name="adj2" fmla="val 29266"/>
              </a:avLst>
            </a:prstGeom>
            <a:gradFill flip="none" rotWithShape="1">
              <a:gsLst>
                <a:gs pos="0">
                  <a:sysClr val="window" lastClr="FFFFFF">
                    <a:lumMod val="75000"/>
                    <a:shade val="30000"/>
                    <a:satMod val="115000"/>
                  </a:sysClr>
                </a:gs>
                <a:gs pos="50000">
                  <a:sysClr val="window" lastClr="FFFFFF">
                    <a:lumMod val="75000"/>
                    <a:shade val="67500"/>
                    <a:satMod val="115000"/>
                  </a:sysClr>
                </a:gs>
                <a:gs pos="100000">
                  <a:sysClr val="window" lastClr="FFFFFF">
                    <a:lumMod val="75000"/>
                    <a:shade val="100000"/>
                    <a:satMod val="115000"/>
                  </a:sys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9" name="TextBox 18"/>
          <p:cNvSpPr txBox="1"/>
          <p:nvPr/>
        </p:nvSpPr>
        <p:spPr>
          <a:xfrm>
            <a:off x="1142976" y="1142984"/>
            <a:ext cx="17145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latin typeface="微软雅黑" pitchFamily="34" charset="-122"/>
                <a:ea typeface="微软雅黑" pitchFamily="34" charset="-122"/>
              </a:rPr>
              <a:t>实用性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142976" y="2467269"/>
            <a:ext cx="17145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latin typeface="微软雅黑" pitchFamily="34" charset="-122"/>
                <a:ea typeface="微软雅黑" pitchFamily="34" charset="-122"/>
              </a:rPr>
              <a:t>可靠性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1142976" y="3896029"/>
            <a:ext cx="17145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latin typeface="微软雅黑" pitchFamily="34" charset="-122"/>
                <a:ea typeface="微软雅黑" pitchFamily="34" charset="-122"/>
              </a:rPr>
              <a:t>扩展性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1142976" y="5253351"/>
            <a:ext cx="17145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latin typeface="微软雅黑" pitchFamily="34" charset="-122"/>
                <a:ea typeface="微软雅黑" pitchFamily="34" charset="-122"/>
              </a:rPr>
              <a:t>先进性</a:t>
            </a:r>
            <a:endParaRPr lang="zh-CN" altLang="en-US" sz="24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428992" y="1000108"/>
            <a:ext cx="39290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b="1" dirty="0" smtClean="0"/>
              <a:t>选择的设备和整体架构能够满足当前业务系统的实际使用需求</a:t>
            </a:r>
            <a:endParaRPr lang="zh-CN" altLang="en-US" sz="2000" b="1" dirty="0"/>
          </a:p>
        </p:txBody>
      </p:sp>
      <p:sp>
        <p:nvSpPr>
          <p:cNvPr id="24" name="TextBox 23"/>
          <p:cNvSpPr txBox="1"/>
          <p:nvPr/>
        </p:nvSpPr>
        <p:spPr>
          <a:xfrm>
            <a:off x="3428992" y="2357430"/>
            <a:ext cx="400052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b="1" dirty="0" smtClean="0"/>
              <a:t>随着教学业务比例增重，系统在建设过程中必须有可靠性设计</a:t>
            </a:r>
            <a:endParaRPr lang="zh-CN" altLang="en-US" sz="2000" b="1" dirty="0"/>
          </a:p>
        </p:txBody>
      </p:sp>
      <p:sp>
        <p:nvSpPr>
          <p:cNvPr id="25" name="TextBox 24"/>
          <p:cNvSpPr txBox="1"/>
          <p:nvPr/>
        </p:nvSpPr>
        <p:spPr>
          <a:xfrm>
            <a:off x="3428992" y="3792684"/>
            <a:ext cx="400052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b="1" dirty="0" smtClean="0"/>
              <a:t>在业务不断发展的过程中，</a:t>
            </a:r>
            <a:r>
              <a:rPr lang="en-US" altLang="zh-CN" sz="2000" b="1" dirty="0" smtClean="0"/>
              <a:t>IT</a:t>
            </a:r>
            <a:r>
              <a:rPr lang="zh-CN" altLang="en-US" sz="2000" b="1" dirty="0" smtClean="0"/>
              <a:t>系统必须具有一定的扩展能力</a:t>
            </a:r>
            <a:endParaRPr lang="zh-CN" altLang="en-US" sz="2000" b="1" dirty="0"/>
          </a:p>
        </p:txBody>
      </p:sp>
      <p:sp>
        <p:nvSpPr>
          <p:cNvPr id="26" name="TextBox 25"/>
          <p:cNvSpPr txBox="1"/>
          <p:nvPr/>
        </p:nvSpPr>
        <p:spPr>
          <a:xfrm>
            <a:off x="3428992" y="5078568"/>
            <a:ext cx="400052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b="1" dirty="0" smtClean="0"/>
              <a:t>考虑到建设周期和资金投入，系统建设需考虑技术先进性</a:t>
            </a:r>
            <a:endParaRPr lang="zh-CN" altLang="en-US" sz="2000" b="1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extBox 50"/>
          <p:cNvSpPr txBox="1"/>
          <p:nvPr/>
        </p:nvSpPr>
        <p:spPr>
          <a:xfrm>
            <a:off x="571472" y="4934562"/>
            <a:ext cx="764386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问题：</a:t>
            </a:r>
            <a:r>
              <a:rPr lang="zh-CN" altLang="en-US" dirty="0" smtClean="0">
                <a:latin typeface="微软雅黑" pitchFamily="34" charset="-122"/>
                <a:ea typeface="微软雅黑" pitchFamily="34" charset="-122"/>
              </a:rPr>
              <a:t>规划很有可能调整，系统建设存在盲目性；</a:t>
            </a:r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例如：</a:t>
            </a:r>
            <a:r>
              <a:rPr lang="zh-CN" altLang="en-US" dirty="0" smtClean="0">
                <a:latin typeface="微软雅黑" pitchFamily="34" charset="-122"/>
                <a:ea typeface="微软雅黑" pitchFamily="34" charset="-122"/>
              </a:rPr>
              <a:t>服务器该买什么样性能的？性能低了后续应用无法保证稳定开展，性能高了就是浪费。</a:t>
            </a:r>
            <a:endParaRPr lang="zh-CN" altLang="en-US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571472" y="650257"/>
            <a:ext cx="76438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问题：随着规划的调整，系统建设不断调整，重新申请预算建设？如何保证应用迅速上线？</a:t>
            </a:r>
            <a:r>
              <a:rPr lang="zh-CN" altLang="en-US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；</a:t>
            </a:r>
            <a:endParaRPr lang="en-US" altLang="zh-CN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49" name="组合 48"/>
          <p:cNvGrpSpPr/>
          <p:nvPr/>
        </p:nvGrpSpPr>
        <p:grpSpPr>
          <a:xfrm>
            <a:off x="4572000" y="2791422"/>
            <a:ext cx="3143272" cy="1143008"/>
            <a:chOff x="4000496" y="2000240"/>
            <a:chExt cx="3143272" cy="1143008"/>
          </a:xfrm>
        </p:grpSpPr>
        <p:sp>
          <p:nvSpPr>
            <p:cNvPr id="40" name="矩形 39"/>
            <p:cNvSpPr/>
            <p:nvPr/>
          </p:nvSpPr>
          <p:spPr>
            <a:xfrm>
              <a:off x="4000496" y="2000240"/>
              <a:ext cx="1500198" cy="1143008"/>
            </a:xfrm>
            <a:prstGeom prst="rect">
              <a:avLst/>
            </a:prstGeom>
            <a:solidFill>
              <a:srgbClr val="E7B921"/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4286248" y="2285992"/>
              <a:ext cx="285752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上线</a:t>
              </a:r>
              <a:endParaRPr lang="zh-CN" altLang="en-US" sz="28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4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分步实施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2357422" y="2791422"/>
            <a:ext cx="3143272" cy="1143008"/>
            <a:chOff x="1857356" y="2000240"/>
            <a:chExt cx="3143272" cy="1143008"/>
          </a:xfrm>
        </p:grpSpPr>
        <p:sp>
          <p:nvSpPr>
            <p:cNvPr id="6" name="矩形 5"/>
            <p:cNvSpPr/>
            <p:nvPr/>
          </p:nvSpPr>
          <p:spPr>
            <a:xfrm>
              <a:off x="1857356" y="2000240"/>
              <a:ext cx="1500198" cy="1143008"/>
            </a:xfrm>
            <a:prstGeom prst="rect">
              <a:avLst/>
            </a:prstGeom>
            <a:solidFill>
              <a:srgbClr val="E7B921"/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2143108" y="2285992"/>
              <a:ext cx="285752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规划</a:t>
              </a:r>
              <a:endParaRPr lang="zh-CN" altLang="en-US" sz="28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7072330" y="3054020"/>
            <a:ext cx="28575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评估</a:t>
            </a:r>
            <a:endParaRPr lang="zh-CN" altLang="en-US" sz="28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2" name="右箭头 21"/>
          <p:cNvSpPr/>
          <p:nvPr/>
        </p:nvSpPr>
        <p:spPr>
          <a:xfrm>
            <a:off x="3929058" y="2934298"/>
            <a:ext cx="642942" cy="714380"/>
          </a:xfrm>
          <a:prstGeom prst="rightArrow">
            <a:avLst/>
          </a:prstGeom>
          <a:solidFill>
            <a:schemeClr val="bg2">
              <a:lumMod val="50000"/>
            </a:schemeClr>
          </a:solidFill>
        </p:spPr>
        <p:txBody>
          <a:bodyPr wrap="square" lIns="68586" tIns="34294" rIns="68586" bIns="34294" rtlCol="0">
            <a:noAutofit/>
          </a:bodyPr>
          <a:lstStyle/>
          <a:p>
            <a:pPr>
              <a:lnSpc>
                <a:spcPct val="90000"/>
              </a:lnSpc>
              <a:spcBef>
                <a:spcPts val="900"/>
              </a:spcBef>
              <a:buSzPct val="90000"/>
              <a:defRPr/>
            </a:pPr>
            <a:endParaRPr lang="zh-CN" altLang="en-US" kern="0" spc="-30" dirty="0" smtClean="0">
              <a:solidFill>
                <a:srgbClr val="FFFFFF">
                  <a:alpha val="99000"/>
                </a:srgbClr>
              </a:solidFill>
            </a:endParaRPr>
          </a:p>
        </p:txBody>
      </p:sp>
      <p:sp>
        <p:nvSpPr>
          <p:cNvPr id="23" name="右箭头 22"/>
          <p:cNvSpPr/>
          <p:nvPr/>
        </p:nvSpPr>
        <p:spPr>
          <a:xfrm>
            <a:off x="6143636" y="2934298"/>
            <a:ext cx="642942" cy="714380"/>
          </a:xfrm>
          <a:prstGeom prst="rightArrow">
            <a:avLst/>
          </a:prstGeom>
          <a:solidFill>
            <a:schemeClr val="bg2">
              <a:lumMod val="50000"/>
            </a:schemeClr>
          </a:solidFill>
        </p:spPr>
        <p:txBody>
          <a:bodyPr wrap="square" lIns="68586" tIns="34294" rIns="68586" bIns="34294" rtlCol="0">
            <a:noAutofit/>
          </a:bodyPr>
          <a:lstStyle/>
          <a:p>
            <a:pPr>
              <a:lnSpc>
                <a:spcPct val="90000"/>
              </a:lnSpc>
              <a:spcBef>
                <a:spcPts val="900"/>
              </a:spcBef>
              <a:buSzPct val="90000"/>
              <a:defRPr/>
            </a:pPr>
            <a:endParaRPr lang="zh-CN" altLang="en-US" kern="0" spc="-30" dirty="0" smtClean="0">
              <a:solidFill>
                <a:srgbClr val="FFFFFF">
                  <a:alpha val="99000"/>
                </a:srgbClr>
              </a:solidFill>
            </a:endParaRPr>
          </a:p>
        </p:txBody>
      </p:sp>
      <p:grpSp>
        <p:nvGrpSpPr>
          <p:cNvPr id="30" name="组合 29"/>
          <p:cNvGrpSpPr/>
          <p:nvPr/>
        </p:nvGrpSpPr>
        <p:grpSpPr>
          <a:xfrm>
            <a:off x="2857488" y="3862992"/>
            <a:ext cx="4857785" cy="785818"/>
            <a:chOff x="1643042" y="2714620"/>
            <a:chExt cx="5643603" cy="714380"/>
          </a:xfrm>
        </p:grpSpPr>
        <p:sp>
          <p:nvSpPr>
            <p:cNvPr id="26" name="L 形 25"/>
            <p:cNvSpPr/>
            <p:nvPr/>
          </p:nvSpPr>
          <p:spPr>
            <a:xfrm flipH="1">
              <a:off x="3071802" y="3071810"/>
              <a:ext cx="4214842" cy="357190"/>
            </a:xfrm>
            <a:prstGeom prst="corner">
              <a:avLst>
                <a:gd name="adj1" fmla="val 50000"/>
                <a:gd name="adj2" fmla="val 50000"/>
              </a:avLst>
            </a:prstGeom>
            <a:solidFill>
              <a:schemeClr val="bg2">
                <a:lumMod val="50000"/>
              </a:schemeClr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27" name="直角上箭头 26"/>
            <p:cNvSpPr/>
            <p:nvPr/>
          </p:nvSpPr>
          <p:spPr>
            <a:xfrm flipH="1">
              <a:off x="1643042" y="2714620"/>
              <a:ext cx="3357586" cy="714380"/>
            </a:xfrm>
            <a:prstGeom prst="bentUpArrow">
              <a:avLst/>
            </a:prstGeom>
            <a:solidFill>
              <a:schemeClr val="bg2">
                <a:lumMod val="50000"/>
              </a:schemeClr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7037663" y="2786058"/>
              <a:ext cx="248982" cy="571504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</p:grpSp>
      <p:sp>
        <p:nvSpPr>
          <p:cNvPr id="31" name="TextBox 30"/>
          <p:cNvSpPr txBox="1"/>
          <p:nvPr/>
        </p:nvSpPr>
        <p:spPr>
          <a:xfrm>
            <a:off x="3428992" y="4077306"/>
            <a:ext cx="35004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/>
              <a:t>根据应用评估情况适当调整规划</a:t>
            </a:r>
            <a:endParaRPr lang="zh-CN" altLang="en-US" dirty="0"/>
          </a:p>
        </p:txBody>
      </p:sp>
      <p:sp>
        <p:nvSpPr>
          <p:cNvPr id="32" name="TextBox 31"/>
          <p:cNvSpPr txBox="1"/>
          <p:nvPr/>
        </p:nvSpPr>
        <p:spPr>
          <a:xfrm>
            <a:off x="3428992" y="2219918"/>
            <a:ext cx="414340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/>
              <a:t>根据规划选择合适应用上线（或试用）</a:t>
            </a:r>
            <a:endParaRPr lang="zh-CN" altLang="en-US" dirty="0"/>
          </a:p>
        </p:txBody>
      </p:sp>
      <p:sp>
        <p:nvSpPr>
          <p:cNvPr id="33" name="TextBox 32"/>
          <p:cNvSpPr txBox="1"/>
          <p:nvPr/>
        </p:nvSpPr>
        <p:spPr>
          <a:xfrm>
            <a:off x="8001024" y="4077306"/>
            <a:ext cx="24288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/>
              <a:t>评估反馈</a:t>
            </a:r>
            <a:endParaRPr lang="zh-CN" altLang="en-US" dirty="0"/>
          </a:p>
        </p:txBody>
      </p:sp>
      <p:grpSp>
        <p:nvGrpSpPr>
          <p:cNvPr id="44" name="组合 43"/>
          <p:cNvGrpSpPr/>
          <p:nvPr/>
        </p:nvGrpSpPr>
        <p:grpSpPr>
          <a:xfrm>
            <a:off x="6786578" y="2791422"/>
            <a:ext cx="3143272" cy="1143008"/>
            <a:chOff x="6500826" y="2000240"/>
            <a:chExt cx="3143272" cy="1143008"/>
          </a:xfrm>
        </p:grpSpPr>
        <p:sp>
          <p:nvSpPr>
            <p:cNvPr id="42" name="矩形 41"/>
            <p:cNvSpPr/>
            <p:nvPr/>
          </p:nvSpPr>
          <p:spPr>
            <a:xfrm>
              <a:off x="6500826" y="2000240"/>
              <a:ext cx="1500198" cy="1143008"/>
            </a:xfrm>
            <a:prstGeom prst="rect">
              <a:avLst/>
            </a:prstGeom>
            <a:solidFill>
              <a:srgbClr val="E7B921"/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6786578" y="2285992"/>
              <a:ext cx="285752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评估</a:t>
              </a:r>
              <a:endParaRPr lang="zh-CN" altLang="en-US" sz="28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500034" y="1505538"/>
            <a:ext cx="3143272" cy="1143008"/>
            <a:chOff x="1571604" y="4143380"/>
            <a:chExt cx="3143272" cy="1143008"/>
          </a:xfrm>
        </p:grpSpPr>
        <p:sp>
          <p:nvSpPr>
            <p:cNvPr id="45" name="矩形 44"/>
            <p:cNvSpPr/>
            <p:nvPr/>
          </p:nvSpPr>
          <p:spPr>
            <a:xfrm>
              <a:off x="1571604" y="4143380"/>
              <a:ext cx="1500198" cy="1143008"/>
            </a:xfrm>
            <a:prstGeom prst="rect">
              <a:avLst/>
            </a:prstGeom>
            <a:solidFill>
              <a:srgbClr val="E7B921"/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857356" y="4405978"/>
              <a:ext cx="285752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建设</a:t>
              </a:r>
              <a:endParaRPr lang="zh-CN" altLang="en-US" sz="28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50" name="矩形 49"/>
          <p:cNvSpPr/>
          <p:nvPr/>
        </p:nvSpPr>
        <p:spPr>
          <a:xfrm>
            <a:off x="2071670" y="1576976"/>
            <a:ext cx="877164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zh-CN" altLang="en-US" sz="5400" b="0" cap="none" spc="0" dirty="0" smtClean="0">
                <a:ln w="18415" cmpd="sng">
                  <a:solidFill>
                    <a:srgbClr val="FF0000"/>
                  </a:solidFill>
                  <a:prstDash val="solid"/>
                </a:ln>
                <a:solidFill>
                  <a:srgbClr val="FF0000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？</a:t>
            </a:r>
            <a:endParaRPr lang="zh-CN" altLang="en-US" sz="5400" b="0" cap="none" spc="0" dirty="0">
              <a:ln w="18415" cmpd="sng">
                <a:solidFill>
                  <a:srgbClr val="FF0000"/>
                </a:solidFill>
                <a:prstDash val="solid"/>
              </a:ln>
              <a:solidFill>
                <a:srgbClr val="FF0000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grpSp>
        <p:nvGrpSpPr>
          <p:cNvPr id="56" name="组合 55"/>
          <p:cNvGrpSpPr/>
          <p:nvPr/>
        </p:nvGrpSpPr>
        <p:grpSpPr>
          <a:xfrm>
            <a:off x="642910" y="3862992"/>
            <a:ext cx="7072363" cy="785818"/>
            <a:chOff x="1643042" y="2714620"/>
            <a:chExt cx="5643603" cy="714380"/>
          </a:xfrm>
        </p:grpSpPr>
        <p:sp>
          <p:nvSpPr>
            <p:cNvPr id="57" name="L 形 56"/>
            <p:cNvSpPr/>
            <p:nvPr/>
          </p:nvSpPr>
          <p:spPr>
            <a:xfrm flipH="1">
              <a:off x="3071802" y="3071810"/>
              <a:ext cx="4214842" cy="357190"/>
            </a:xfrm>
            <a:prstGeom prst="corner">
              <a:avLst>
                <a:gd name="adj1" fmla="val 50000"/>
                <a:gd name="adj2" fmla="val 50000"/>
              </a:avLst>
            </a:prstGeom>
            <a:solidFill>
              <a:schemeClr val="bg2">
                <a:lumMod val="50000"/>
              </a:schemeClr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58" name="直角上箭头 57"/>
            <p:cNvSpPr/>
            <p:nvPr/>
          </p:nvSpPr>
          <p:spPr>
            <a:xfrm flipH="1">
              <a:off x="1643042" y="2714620"/>
              <a:ext cx="3357586" cy="714380"/>
            </a:xfrm>
            <a:prstGeom prst="bentUpArrow">
              <a:avLst/>
            </a:prstGeom>
            <a:solidFill>
              <a:schemeClr val="bg2">
                <a:lumMod val="50000"/>
              </a:schemeClr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  <p:sp>
          <p:nvSpPr>
            <p:cNvPr id="59" name="矩形 58"/>
            <p:cNvSpPr/>
            <p:nvPr/>
          </p:nvSpPr>
          <p:spPr>
            <a:xfrm>
              <a:off x="7037663" y="2786058"/>
              <a:ext cx="248982" cy="571504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</p:spPr>
          <p:txBody>
            <a:bodyPr wrap="square" lIns="68586" tIns="34294" rIns="68586" bIns="34294" rtlCol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900"/>
                </a:spcBef>
                <a:buSzPct val="90000"/>
                <a:defRPr/>
              </a:pPr>
              <a:endParaRPr lang="zh-CN" altLang="en-US" kern="0" spc="-30" dirty="0" smtClean="0">
                <a:solidFill>
                  <a:srgbClr val="FFFFFF">
                    <a:alpha val="99000"/>
                  </a:srgb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6 -0.06551 L -0.00226 0.18657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882 -0.00093 L -0.22118 -0.00093 " pathEditMode="relative" rAng="0" ptsTypes="AA">
                                      <p:cBhvr>
                                        <p:cTn id="78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000"/>
                            </p:stCondLst>
                            <p:childTnLst>
                              <p:par>
                                <p:cTn id="8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2.77556E-17 L 0.171 0.18657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" y="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1" grpId="1"/>
      <p:bldP spid="55" grpId="0"/>
      <p:bldP spid="22" grpId="0" animBg="1"/>
      <p:bldP spid="23" grpId="0" animBg="1"/>
      <p:bldP spid="31" grpId="0"/>
      <p:bldP spid="32" grpId="0"/>
      <p:bldP spid="33" grpId="0"/>
      <p:bldP spid="50" grpId="0"/>
      <p:bldP spid="50" grpI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AutoShape 46"/>
          <p:cNvSpPr>
            <a:spLocks noChangeArrowheads="1"/>
          </p:cNvSpPr>
          <p:nvPr/>
        </p:nvSpPr>
        <p:spPr bwMode="auto">
          <a:xfrm>
            <a:off x="571472" y="2928934"/>
            <a:ext cx="3500462" cy="1357322"/>
          </a:xfrm>
          <a:prstGeom prst="roundRect">
            <a:avLst>
              <a:gd name="adj" fmla="val 7304"/>
            </a:avLst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none" lIns="82124" tIns="41061" rIns="82124" bIns="41061" anchor="ctr"/>
          <a:lstStyle/>
          <a:p>
            <a:pPr algn="ctr" defTabSz="814388" eaLnBrk="0" fontAlgn="auto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zh-CN" altLang="zh-CN" b="1" kern="0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lvl="0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智慧校园解决方案</a:t>
            </a:r>
            <a:r>
              <a:rPr lang="en-US" altLang="zh-CN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-</a:t>
            </a: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解决</a:t>
            </a:r>
            <a:r>
              <a:rPr lang="zh-CN" altLang="en-US" sz="3200" b="1" kern="0" dirty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之</a:t>
            </a: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道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26" name="AutoShape 46"/>
          <p:cNvSpPr>
            <a:spLocks noChangeArrowheads="1"/>
          </p:cNvSpPr>
          <p:nvPr/>
        </p:nvSpPr>
        <p:spPr bwMode="auto">
          <a:xfrm>
            <a:off x="571472" y="1285860"/>
            <a:ext cx="3500462" cy="1357322"/>
          </a:xfrm>
          <a:prstGeom prst="roundRect">
            <a:avLst>
              <a:gd name="adj" fmla="val 7304"/>
            </a:avLst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wrap="none" lIns="82124" tIns="41061" rIns="82124" bIns="41061" anchor="ctr"/>
          <a:lstStyle/>
          <a:p>
            <a:pPr algn="ctr" defTabSz="814388" eaLnBrk="0" fontAlgn="auto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zh-CN" altLang="zh-CN" b="1" kern="0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27" name="Picture 52" descr="Sprawl_server_3a.png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76314" y="1555359"/>
            <a:ext cx="666728" cy="7306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26940" dir="5400000" algn="tl" rotWithShape="0">
              <a:srgbClr val="0D0D0D">
                <a:alpha val="42999"/>
              </a:srgbClr>
            </a:outerShdw>
          </a:effectLst>
        </p:spPr>
      </p:pic>
      <p:pic>
        <p:nvPicPr>
          <p:cNvPr id="28" name="Picture 21" descr="storage.png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982375" y="1571612"/>
            <a:ext cx="660799" cy="635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25400" dir="5400000" algn="tl" rotWithShape="0">
              <a:srgbClr val="0D0D0D">
                <a:alpha val="42998"/>
              </a:srgbClr>
            </a:outerShdw>
          </a:effectLst>
        </p:spPr>
      </p:pic>
      <p:pic>
        <p:nvPicPr>
          <p:cNvPr id="29" name="Picture 16" descr="NIC_icon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gray">
          <a:xfrm>
            <a:off x="3043253" y="1571612"/>
            <a:ext cx="600053" cy="65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6" name="AutoShape 46"/>
          <p:cNvSpPr>
            <a:spLocks noChangeArrowheads="1"/>
          </p:cNvSpPr>
          <p:nvPr/>
        </p:nvSpPr>
        <p:spPr bwMode="auto">
          <a:xfrm>
            <a:off x="571472" y="4572008"/>
            <a:ext cx="3500462" cy="1357322"/>
          </a:xfrm>
          <a:prstGeom prst="roundRect">
            <a:avLst>
              <a:gd name="adj" fmla="val 7304"/>
            </a:avLst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lIns="82124" tIns="41061" rIns="82124" bIns="41061" anchor="ctr"/>
          <a:lstStyle/>
          <a:p>
            <a:pPr algn="ctr" defTabSz="814388" eaLnBrk="0" fontAlgn="auto" hangingPunct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zh-CN" altLang="zh-CN" b="1" kern="0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4786314" y="3202676"/>
            <a:ext cx="3567320" cy="72639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rgbClr r="0" g="0" b="0"/>
          </a:lnRef>
          <a:fillRef idx="1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pPr algn="ctr"/>
            <a:r>
              <a:rPr lang="zh-CN" altLang="en-US" sz="2800" b="1" dirty="0" smtClean="0">
                <a:latin typeface="微软雅黑" pitchFamily="34" charset="-122"/>
                <a:ea typeface="微软雅黑" pitchFamily="34" charset="-122"/>
              </a:rPr>
              <a:t>移动互联解决方案</a:t>
            </a:r>
            <a:endParaRPr lang="zh-CN" altLang="en-US" sz="28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4786314" y="1500174"/>
            <a:ext cx="3567320" cy="72639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rgbClr r="0" g="0" b="0"/>
          </a:lnRef>
          <a:fillRef idx="1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pPr algn="ctr"/>
            <a:r>
              <a:rPr lang="zh-CN" altLang="en-US" sz="2800" b="1" dirty="0" smtClean="0">
                <a:latin typeface="微软雅黑" pitchFamily="34" charset="-122"/>
                <a:ea typeface="微软雅黑" pitchFamily="34" charset="-122"/>
              </a:rPr>
              <a:t>弹性架构解决方案</a:t>
            </a:r>
            <a:endParaRPr lang="zh-CN" altLang="en-US" sz="28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4786314" y="4845750"/>
            <a:ext cx="3567320" cy="72639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rgbClr r="0" g="0" b="0"/>
          </a:lnRef>
          <a:fillRef idx="1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pPr algn="ctr"/>
            <a:r>
              <a:rPr lang="zh-CN" altLang="en-US" sz="2800" b="1" dirty="0" smtClean="0">
                <a:latin typeface="微软雅黑" pitchFamily="34" charset="-122"/>
                <a:ea typeface="微软雅黑" pitchFamily="34" charset="-122"/>
              </a:rPr>
              <a:t>高效管理解决方案</a:t>
            </a:r>
            <a:endParaRPr lang="zh-CN" altLang="en-US" sz="28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3" name="Freeform 20"/>
          <p:cNvSpPr>
            <a:spLocks noEditPoints="1"/>
          </p:cNvSpPr>
          <p:nvPr/>
        </p:nvSpPr>
        <p:spPr bwMode="black">
          <a:xfrm>
            <a:off x="1214414" y="3357562"/>
            <a:ext cx="785818" cy="571504"/>
          </a:xfrm>
          <a:custGeom>
            <a:avLst/>
            <a:gdLst/>
            <a:ahLst/>
            <a:cxnLst>
              <a:cxn ang="0">
                <a:pos x="774" y="456"/>
              </a:cxn>
              <a:cxn ang="0">
                <a:pos x="774" y="36"/>
              </a:cxn>
              <a:cxn ang="0">
                <a:pos x="737" y="0"/>
              </a:cxn>
              <a:cxn ang="0">
                <a:pos x="107" y="0"/>
              </a:cxn>
              <a:cxn ang="0">
                <a:pos x="71" y="36"/>
              </a:cxn>
              <a:cxn ang="0">
                <a:pos x="71" y="456"/>
              </a:cxn>
              <a:cxn ang="0">
                <a:pos x="0" y="544"/>
              </a:cxn>
              <a:cxn ang="0">
                <a:pos x="44" y="588"/>
              </a:cxn>
              <a:cxn ang="0">
                <a:pos x="800" y="588"/>
              </a:cxn>
              <a:cxn ang="0">
                <a:pos x="844" y="544"/>
              </a:cxn>
              <a:cxn ang="0">
                <a:pos x="774" y="456"/>
              </a:cxn>
              <a:cxn ang="0">
                <a:pos x="481" y="554"/>
              </a:cxn>
              <a:cxn ang="0">
                <a:pos x="350" y="554"/>
              </a:cxn>
              <a:cxn ang="0">
                <a:pos x="337" y="547"/>
              </a:cxn>
              <a:cxn ang="0">
                <a:pos x="352" y="519"/>
              </a:cxn>
              <a:cxn ang="0">
                <a:pos x="363" y="514"/>
              </a:cxn>
              <a:cxn ang="0">
                <a:pos x="468" y="514"/>
              </a:cxn>
              <a:cxn ang="0">
                <a:pos x="478" y="519"/>
              </a:cxn>
              <a:cxn ang="0">
                <a:pos x="494" y="547"/>
              </a:cxn>
              <a:cxn ang="0">
                <a:pos x="481" y="554"/>
              </a:cxn>
              <a:cxn ang="0">
                <a:pos x="748" y="456"/>
              </a:cxn>
              <a:cxn ang="0">
                <a:pos x="99" y="456"/>
              </a:cxn>
              <a:cxn ang="0">
                <a:pos x="99" y="42"/>
              </a:cxn>
              <a:cxn ang="0">
                <a:pos x="117" y="24"/>
              </a:cxn>
              <a:cxn ang="0">
                <a:pos x="730" y="24"/>
              </a:cxn>
              <a:cxn ang="0">
                <a:pos x="748" y="42"/>
              </a:cxn>
              <a:cxn ang="0">
                <a:pos x="748" y="456"/>
              </a:cxn>
            </a:cxnLst>
            <a:rect l="0" t="0" r="r" b="b"/>
            <a:pathLst>
              <a:path w="844" h="588">
                <a:moveTo>
                  <a:pt x="774" y="456"/>
                </a:moveTo>
                <a:cubicBezTo>
                  <a:pt x="774" y="36"/>
                  <a:pt x="774" y="36"/>
                  <a:pt x="774" y="36"/>
                </a:cubicBezTo>
                <a:cubicBezTo>
                  <a:pt x="774" y="16"/>
                  <a:pt x="757" y="0"/>
                  <a:pt x="737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87" y="0"/>
                  <a:pt x="71" y="16"/>
                  <a:pt x="71" y="36"/>
                </a:cubicBezTo>
                <a:cubicBezTo>
                  <a:pt x="71" y="456"/>
                  <a:pt x="71" y="456"/>
                  <a:pt x="71" y="456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68"/>
                  <a:pt x="20" y="588"/>
                  <a:pt x="44" y="588"/>
                </a:cubicBezTo>
                <a:cubicBezTo>
                  <a:pt x="800" y="588"/>
                  <a:pt x="800" y="588"/>
                  <a:pt x="800" y="588"/>
                </a:cubicBezTo>
                <a:cubicBezTo>
                  <a:pt x="824" y="588"/>
                  <a:pt x="844" y="568"/>
                  <a:pt x="844" y="544"/>
                </a:cubicBezTo>
                <a:lnTo>
                  <a:pt x="774" y="456"/>
                </a:lnTo>
                <a:close/>
                <a:moveTo>
                  <a:pt x="481" y="554"/>
                </a:moveTo>
                <a:cubicBezTo>
                  <a:pt x="350" y="554"/>
                  <a:pt x="350" y="554"/>
                  <a:pt x="350" y="554"/>
                </a:cubicBezTo>
                <a:cubicBezTo>
                  <a:pt x="343" y="554"/>
                  <a:pt x="337" y="551"/>
                  <a:pt x="337" y="547"/>
                </a:cubicBezTo>
                <a:cubicBezTo>
                  <a:pt x="352" y="519"/>
                  <a:pt x="352" y="519"/>
                  <a:pt x="352" y="519"/>
                </a:cubicBezTo>
                <a:cubicBezTo>
                  <a:pt x="352" y="516"/>
                  <a:pt x="357" y="514"/>
                  <a:pt x="363" y="514"/>
                </a:cubicBezTo>
                <a:cubicBezTo>
                  <a:pt x="468" y="514"/>
                  <a:pt x="468" y="514"/>
                  <a:pt x="468" y="514"/>
                </a:cubicBezTo>
                <a:cubicBezTo>
                  <a:pt x="473" y="514"/>
                  <a:pt x="478" y="516"/>
                  <a:pt x="478" y="519"/>
                </a:cubicBezTo>
                <a:cubicBezTo>
                  <a:pt x="494" y="547"/>
                  <a:pt x="494" y="547"/>
                  <a:pt x="494" y="547"/>
                </a:cubicBezTo>
                <a:cubicBezTo>
                  <a:pt x="494" y="551"/>
                  <a:pt x="488" y="554"/>
                  <a:pt x="481" y="554"/>
                </a:cubicBezTo>
                <a:close/>
                <a:moveTo>
                  <a:pt x="748" y="456"/>
                </a:moveTo>
                <a:cubicBezTo>
                  <a:pt x="99" y="456"/>
                  <a:pt x="99" y="456"/>
                  <a:pt x="99" y="456"/>
                </a:cubicBezTo>
                <a:cubicBezTo>
                  <a:pt x="99" y="42"/>
                  <a:pt x="99" y="42"/>
                  <a:pt x="99" y="42"/>
                </a:cubicBezTo>
                <a:cubicBezTo>
                  <a:pt x="99" y="32"/>
                  <a:pt x="107" y="24"/>
                  <a:pt x="117" y="24"/>
                </a:cubicBezTo>
                <a:cubicBezTo>
                  <a:pt x="730" y="24"/>
                  <a:pt x="730" y="24"/>
                  <a:pt x="730" y="24"/>
                </a:cubicBezTo>
                <a:cubicBezTo>
                  <a:pt x="740" y="24"/>
                  <a:pt x="748" y="32"/>
                  <a:pt x="748" y="42"/>
                </a:cubicBezTo>
                <a:lnTo>
                  <a:pt x="748" y="456"/>
                </a:ln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extLst/>
        </p:spPr>
        <p:txBody>
          <a:bodyPr vert="horz" wrap="square" lIns="82305" tIns="41153" rIns="82305" bIns="41153" numCol="1" anchor="t" anchorCtr="0" compatLnSpc="1">
            <a:prstTxWarp prst="textNoShape">
              <a:avLst/>
            </a:prstTxWarp>
          </a:bodyPr>
          <a:lstStyle/>
          <a:p>
            <a:endParaRPr lang="en-US" sz="700" dirty="0">
              <a:solidFill>
                <a:srgbClr val="FFFFFF"/>
              </a:solidFill>
            </a:endParaRPr>
          </a:p>
        </p:txBody>
      </p:sp>
      <p:pic>
        <p:nvPicPr>
          <p:cNvPr id="14" name="Picture 14"/>
          <p:cNvPicPr>
            <a:picLocks noChangeAspect="1"/>
          </p:cNvPicPr>
          <p:nvPr/>
        </p:nvPicPr>
        <p:blipFill>
          <a:blip r:embed="rId5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28" y="5000636"/>
            <a:ext cx="428628" cy="530053"/>
          </a:xfrm>
          <a:prstGeom prst="rect">
            <a:avLst/>
          </a:prstGeom>
        </p:spPr>
      </p:pic>
      <p:pic>
        <p:nvPicPr>
          <p:cNvPr id="15" name="图片 14" descr="ID View.png"/>
          <p:cNvPicPr>
            <a:picLocks noChangeAspect="1"/>
          </p:cNvPicPr>
          <p:nvPr/>
        </p:nvPicPr>
        <p:blipFill>
          <a:blip r:embed="rId6" cstate="print"/>
          <a:srcRect l="20505" t="26364" r="20909" b="26767"/>
          <a:stretch>
            <a:fillRect/>
          </a:stretch>
        </p:blipFill>
        <p:spPr>
          <a:xfrm>
            <a:off x="1142976" y="5072074"/>
            <a:ext cx="357190" cy="285752"/>
          </a:xfrm>
          <a:prstGeom prst="rect">
            <a:avLst/>
          </a:prstGeom>
        </p:spPr>
      </p:pic>
      <p:pic>
        <p:nvPicPr>
          <p:cNvPr id="16" name="Picture 16" descr="无线覆盖"/>
          <p:cNvPicPr>
            <a:picLocks noChangeAspect="1" noChangeArrowheads="1"/>
          </p:cNvPicPr>
          <p:nvPr/>
        </p:nvPicPr>
        <p:blipFill>
          <a:blip r:embed="rId7">
            <a:lum bright="-100000" contrast="-70000"/>
          </a:blip>
          <a:stretch>
            <a:fillRect/>
          </a:stretch>
        </p:blipFill>
        <p:spPr bwMode="auto">
          <a:xfrm rot="10800000">
            <a:off x="2595726" y="3307551"/>
            <a:ext cx="657408" cy="5500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Picture 5" descr="\\MAGNUM\Projects\Microsoft\Cloud Power FY12\Design\Icons\PNGs\Self_Service.png"/>
          <p:cNvPicPr>
            <a:picLocks noChangeAspect="1" noChangeArrowheads="1"/>
          </p:cNvPicPr>
          <p:nvPr/>
        </p:nvPicPr>
        <p:blipFill>
          <a:blip r:embed="rId8" cstate="screen">
            <a:extLst>
              <a:ext uri="{BEBA8EAE-BF5A-486C-A8C5-ECC9F3942E4B}">
                <a14:imgProps xmlns:a14="http://schemas.microsoft.com/office/drawing/2010/main">
                  <a14:imgLayer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 bwMode="auto">
          <a:xfrm>
            <a:off x="2563956" y="4843539"/>
            <a:ext cx="865036" cy="871477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解决思路：弹性架构解决方案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52" name="组合 51"/>
          <p:cNvGrpSpPr/>
          <p:nvPr/>
        </p:nvGrpSpPr>
        <p:grpSpPr>
          <a:xfrm>
            <a:off x="4841008" y="1571612"/>
            <a:ext cx="2945702" cy="2428892"/>
            <a:chOff x="1142976" y="1571612"/>
            <a:chExt cx="2945702" cy="2428892"/>
          </a:xfrm>
        </p:grpSpPr>
        <p:grpSp>
          <p:nvGrpSpPr>
            <p:cNvPr id="27" name="组合 26"/>
            <p:cNvGrpSpPr/>
            <p:nvPr/>
          </p:nvGrpSpPr>
          <p:grpSpPr>
            <a:xfrm>
              <a:off x="1142976" y="1571612"/>
              <a:ext cx="2945702" cy="2428892"/>
              <a:chOff x="2626430" y="2500306"/>
              <a:chExt cx="1588380" cy="660073"/>
            </a:xfrm>
          </p:grpSpPr>
          <p:grpSp>
            <p:nvGrpSpPr>
              <p:cNvPr id="21" name="组合 95"/>
              <p:cNvGrpSpPr/>
              <p:nvPr/>
            </p:nvGrpSpPr>
            <p:grpSpPr>
              <a:xfrm>
                <a:off x="2626430" y="2500306"/>
                <a:ext cx="1588380" cy="660073"/>
                <a:chOff x="2848475" y="1642176"/>
                <a:chExt cx="3024186" cy="936625"/>
              </a:xfrm>
            </p:grpSpPr>
            <p:grpSp>
              <p:nvGrpSpPr>
                <p:cNvPr id="22" name="Group 1328"/>
                <p:cNvGrpSpPr>
                  <a:grpSpLocks/>
                </p:cNvGrpSpPr>
                <p:nvPr/>
              </p:nvGrpSpPr>
              <p:grpSpPr bwMode="auto">
                <a:xfrm>
                  <a:off x="2907212" y="1659583"/>
                  <a:ext cx="2936875" cy="914400"/>
                  <a:chOff x="1383" y="460"/>
                  <a:chExt cx="744" cy="924"/>
                </a:xfrm>
              </p:grpSpPr>
              <p:pic>
                <p:nvPicPr>
                  <p:cNvPr id="24" name="Picture 1329" descr="中继器"/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/>
                  <a:srcRect/>
                  <a:stretch>
                    <a:fillRect/>
                  </a:stretch>
                </p:blipFill>
                <p:spPr bwMode="auto">
                  <a:xfrm>
                    <a:off x="1383" y="550"/>
                    <a:ext cx="743" cy="834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25" name="Picture 1330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/>
                  <a:srcRect/>
                  <a:stretch>
                    <a:fillRect/>
                  </a:stretch>
                </p:blipFill>
                <p:spPr bwMode="auto">
                  <a:xfrm>
                    <a:off x="1383" y="460"/>
                    <a:ext cx="744" cy="539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  <p:sp>
              <p:nvSpPr>
                <p:cNvPr id="23" name="Freeform 1331"/>
                <p:cNvSpPr>
                  <a:spLocks/>
                </p:cNvSpPr>
                <p:nvPr/>
              </p:nvSpPr>
              <p:spPr bwMode="auto">
                <a:xfrm>
                  <a:off x="2848475" y="1642176"/>
                  <a:ext cx="3024186" cy="936625"/>
                </a:xfrm>
                <a:custGeom>
                  <a:avLst/>
                  <a:gdLst>
                    <a:gd name="T0" fmla="*/ 0 w 952"/>
                    <a:gd name="T1" fmla="*/ 219659 h 1066"/>
                    <a:gd name="T2" fmla="*/ 1512094 w 952"/>
                    <a:gd name="T3" fmla="*/ 0 h 1066"/>
                    <a:gd name="T4" fmla="*/ 3024187 w 952"/>
                    <a:gd name="T5" fmla="*/ 219659 h 1066"/>
                    <a:gd name="T6" fmla="*/ 3024187 w 952"/>
                    <a:gd name="T7" fmla="*/ 717845 h 1066"/>
                    <a:gd name="T8" fmla="*/ 1439030 w 952"/>
                    <a:gd name="T9" fmla="*/ 936625 h 1066"/>
                    <a:gd name="T10" fmla="*/ 0 w 952"/>
                    <a:gd name="T11" fmla="*/ 717845 h 1066"/>
                    <a:gd name="T12" fmla="*/ 0 w 952"/>
                    <a:gd name="T13" fmla="*/ 219659 h 106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2"/>
                    <a:gd name="T22" fmla="*/ 0 h 1066"/>
                    <a:gd name="T23" fmla="*/ 952 w 952"/>
                    <a:gd name="T24" fmla="*/ 1066 h 106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2" h="1066">
                      <a:moveTo>
                        <a:pt x="0" y="250"/>
                      </a:moveTo>
                      <a:lnTo>
                        <a:pt x="476" y="0"/>
                      </a:lnTo>
                      <a:lnTo>
                        <a:pt x="952" y="250"/>
                      </a:lnTo>
                      <a:lnTo>
                        <a:pt x="952" y="817"/>
                      </a:lnTo>
                      <a:lnTo>
                        <a:pt x="453" y="1066"/>
                      </a:lnTo>
                      <a:lnTo>
                        <a:pt x="0" y="817"/>
                      </a:lnTo>
                      <a:lnTo>
                        <a:pt x="0" y="250"/>
                      </a:lnTo>
                      <a:close/>
                    </a:path>
                  </a:pathLst>
                </a:custGeom>
                <a:solidFill>
                  <a:schemeClr val="bg1">
                    <a:alpha val="58038"/>
                  </a:schemeClr>
                </a:solidFill>
                <a:ln w="28575">
                  <a:solidFill>
                    <a:srgbClr val="C0C0C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>
                    <a:solidFill>
                      <a:schemeClr val="accent1">
                        <a:lumMod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</p:grpSp>
          <p:sp>
            <p:nvSpPr>
              <p:cNvPr id="26" name="Freeform 1331"/>
              <p:cNvSpPr>
                <a:spLocks/>
              </p:cNvSpPr>
              <p:nvPr/>
            </p:nvSpPr>
            <p:spPr bwMode="auto">
              <a:xfrm>
                <a:off x="2626430" y="2500306"/>
                <a:ext cx="1588380" cy="660073"/>
              </a:xfrm>
              <a:custGeom>
                <a:avLst/>
                <a:gdLst>
                  <a:gd name="T0" fmla="*/ 0 w 952"/>
                  <a:gd name="T1" fmla="*/ 219659 h 1066"/>
                  <a:gd name="T2" fmla="*/ 1512094 w 952"/>
                  <a:gd name="T3" fmla="*/ 0 h 1066"/>
                  <a:gd name="T4" fmla="*/ 3024187 w 952"/>
                  <a:gd name="T5" fmla="*/ 219659 h 1066"/>
                  <a:gd name="T6" fmla="*/ 3024187 w 952"/>
                  <a:gd name="T7" fmla="*/ 717845 h 1066"/>
                  <a:gd name="T8" fmla="*/ 1439030 w 952"/>
                  <a:gd name="T9" fmla="*/ 936625 h 1066"/>
                  <a:gd name="T10" fmla="*/ 0 w 952"/>
                  <a:gd name="T11" fmla="*/ 717845 h 1066"/>
                  <a:gd name="T12" fmla="*/ 0 w 952"/>
                  <a:gd name="T13" fmla="*/ 219659 h 10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52"/>
                  <a:gd name="T22" fmla="*/ 0 h 1066"/>
                  <a:gd name="T23" fmla="*/ 952 w 952"/>
                  <a:gd name="T24" fmla="*/ 1066 h 10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52" h="1066">
                    <a:moveTo>
                      <a:pt x="0" y="250"/>
                    </a:moveTo>
                    <a:lnTo>
                      <a:pt x="476" y="0"/>
                    </a:lnTo>
                    <a:lnTo>
                      <a:pt x="952" y="250"/>
                    </a:lnTo>
                    <a:lnTo>
                      <a:pt x="952" y="817"/>
                    </a:lnTo>
                    <a:lnTo>
                      <a:pt x="453" y="1066"/>
                    </a:lnTo>
                    <a:lnTo>
                      <a:pt x="0" y="817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chemeClr val="bg2">
                  <a:lumMod val="90000"/>
                  <a:alpha val="58000"/>
                </a:schemeClr>
              </a:solidFill>
              <a:ln w="28575">
                <a:solidFill>
                  <a:srgbClr val="C0C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>
                  <a:solidFill>
                    <a:schemeClr val="accent1">
                      <a:lumMod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pic>
          <p:nvPicPr>
            <p:cNvPr id="37" name="Picture 5" descr="通用交换机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302596" y="3214686"/>
              <a:ext cx="742494" cy="357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" name="Picture 5" descr="通用交换机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802662" y="3429000"/>
              <a:ext cx="742494" cy="357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" name="Picture 5" descr="通用交换机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2631804" y="3429000"/>
              <a:ext cx="742494" cy="357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" name="Picture 5" descr="通用交换机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3231422" y="3214686"/>
              <a:ext cx="742494" cy="357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49" name="组合 48"/>
            <p:cNvGrpSpPr/>
            <p:nvPr/>
          </p:nvGrpSpPr>
          <p:grpSpPr>
            <a:xfrm>
              <a:off x="2231290" y="2071678"/>
              <a:ext cx="785818" cy="214314"/>
              <a:chOff x="4000496" y="2571744"/>
              <a:chExt cx="363983" cy="96910"/>
            </a:xfrm>
          </p:grpSpPr>
          <p:cxnSp>
            <p:nvCxnSpPr>
              <p:cNvPr id="45" name="Straight Connector 847"/>
              <p:cNvCxnSpPr>
                <a:cxnSpLocks noChangeShapeType="1"/>
              </p:cNvCxnSpPr>
              <p:nvPr/>
            </p:nvCxnSpPr>
            <p:spPr bwMode="auto">
              <a:xfrm>
                <a:off x="4000496" y="2602170"/>
                <a:ext cx="363983" cy="0"/>
              </a:xfrm>
              <a:prstGeom prst="line">
                <a:avLst/>
              </a:prstGeom>
              <a:noFill/>
              <a:ln w="19050">
                <a:solidFill>
                  <a:srgbClr val="0070C0"/>
                </a:solidFill>
                <a:round/>
                <a:headEnd/>
                <a:tailEnd/>
              </a:ln>
            </p:spPr>
          </p:cxnSp>
          <p:cxnSp>
            <p:nvCxnSpPr>
              <p:cNvPr id="46" name="Straight Connector 847"/>
              <p:cNvCxnSpPr>
                <a:cxnSpLocks noChangeShapeType="1"/>
              </p:cNvCxnSpPr>
              <p:nvPr/>
            </p:nvCxnSpPr>
            <p:spPr bwMode="auto">
              <a:xfrm>
                <a:off x="4040069" y="2637020"/>
                <a:ext cx="270424" cy="0"/>
              </a:xfrm>
              <a:prstGeom prst="line">
                <a:avLst/>
              </a:prstGeom>
              <a:noFill/>
              <a:ln w="19050">
                <a:solidFill>
                  <a:srgbClr val="0070C0"/>
                </a:solidFill>
                <a:round/>
                <a:headEnd/>
                <a:tailEnd/>
              </a:ln>
            </p:spPr>
          </p:cxnSp>
          <p:sp>
            <p:nvSpPr>
              <p:cNvPr id="47" name="椭圆 46"/>
              <p:cNvSpPr/>
              <p:nvPr/>
            </p:nvSpPr>
            <p:spPr>
              <a:xfrm>
                <a:off x="4156619" y="2571744"/>
                <a:ext cx="41143" cy="96910"/>
              </a:xfrm>
              <a:prstGeom prst="ellipse">
                <a:avLst/>
              </a:prstGeom>
              <a:noFill/>
              <a:ln w="1905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accent1">
                      <a:lumMod val="50000"/>
                    </a:schemeClr>
                  </a:solidFill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grpSp>
          <p:nvGrpSpPr>
            <p:cNvPr id="41" name="Group 44"/>
            <p:cNvGrpSpPr>
              <a:grpSpLocks/>
            </p:cNvGrpSpPr>
            <p:nvPr/>
          </p:nvGrpSpPr>
          <p:grpSpPr bwMode="auto">
            <a:xfrm>
              <a:off x="2874232" y="1857364"/>
              <a:ext cx="714380" cy="571504"/>
              <a:chOff x="1768" y="187"/>
              <a:chExt cx="2860" cy="2807"/>
            </a:xfrm>
          </p:grpSpPr>
          <p:pic>
            <p:nvPicPr>
              <p:cNvPr id="42" name="Picture 45" descr="通用交换机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1769" y="1570"/>
                <a:ext cx="2859" cy="142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" name="Picture 46" descr="中继器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768" y="482"/>
                <a:ext cx="2858" cy="220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" name="Picture 47" descr="通用交换机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1769" y="187"/>
                <a:ext cx="2859" cy="142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" name="Group 44"/>
            <p:cNvGrpSpPr>
              <a:grpSpLocks/>
            </p:cNvGrpSpPr>
            <p:nvPr/>
          </p:nvGrpSpPr>
          <p:grpSpPr bwMode="auto">
            <a:xfrm>
              <a:off x="1659786" y="1857364"/>
              <a:ext cx="714380" cy="571504"/>
              <a:chOff x="1768" y="187"/>
              <a:chExt cx="2860" cy="2807"/>
            </a:xfrm>
          </p:grpSpPr>
          <p:pic>
            <p:nvPicPr>
              <p:cNvPr id="29" name="Picture 45" descr="通用交换机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1769" y="1570"/>
                <a:ext cx="2859" cy="142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" name="Picture 46" descr="中继器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768" y="482"/>
                <a:ext cx="2858" cy="220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" name="Picture 47" descr="通用交换机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1769" y="187"/>
                <a:ext cx="2859" cy="142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50" name="Picture 111" descr="HP_Cloud_Globe.png"/>
          <p:cNvPicPr>
            <a:picLocks noChangeAspect="1"/>
          </p:cNvPicPr>
          <p:nvPr/>
        </p:nvPicPr>
        <p:blipFill>
          <a:blip r:embed="rId7" cstate="print">
            <a:lum bright="-30000"/>
          </a:blip>
          <a:srcRect/>
          <a:stretch>
            <a:fillRect/>
          </a:stretch>
        </p:blipFill>
        <p:spPr bwMode="auto">
          <a:xfrm>
            <a:off x="642910" y="1428736"/>
            <a:ext cx="3571875" cy="2581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" name="Picture 27" descr="ESN_CI_Architecture_dk"/>
          <p:cNvPicPr>
            <a:picLocks noChangeAspect="1" noChangeArrowheads="1"/>
          </p:cNvPicPr>
          <p:nvPr/>
        </p:nvPicPr>
        <p:blipFill>
          <a:blip r:embed="rId8" cstate="print"/>
          <a:srcRect t="33736" b="44987"/>
          <a:stretch>
            <a:fillRect/>
          </a:stretch>
        </p:blipFill>
        <p:spPr bwMode="auto">
          <a:xfrm>
            <a:off x="1785918" y="2786058"/>
            <a:ext cx="1357312" cy="8048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54" name="直接连接符 53"/>
          <p:cNvCxnSpPr/>
          <p:nvPr/>
        </p:nvCxnSpPr>
        <p:spPr>
          <a:xfrm rot="5400000" flipH="1" flipV="1">
            <a:off x="5118849" y="2618778"/>
            <a:ext cx="848934" cy="342883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5" name="直接连接符 54"/>
          <p:cNvCxnSpPr/>
          <p:nvPr/>
        </p:nvCxnSpPr>
        <p:spPr>
          <a:xfrm rot="5400000" flipH="1" flipV="1">
            <a:off x="5726072" y="2011555"/>
            <a:ext cx="848934" cy="1557329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/>
        </p:nvCxnSpPr>
        <p:spPr>
          <a:xfrm rot="16200000" flipV="1">
            <a:off x="5293471" y="2850530"/>
            <a:ext cx="1000132" cy="156808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61" name="直接连接符 60"/>
          <p:cNvCxnSpPr/>
          <p:nvPr/>
        </p:nvCxnSpPr>
        <p:spPr>
          <a:xfrm rot="5400000" flipH="1" flipV="1">
            <a:off x="5833167" y="2404402"/>
            <a:ext cx="1134687" cy="1057388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63" name="直接连接符 62"/>
          <p:cNvCxnSpPr/>
          <p:nvPr/>
        </p:nvCxnSpPr>
        <p:spPr>
          <a:xfrm rot="16200000" flipV="1">
            <a:off x="5708042" y="2435959"/>
            <a:ext cx="1000132" cy="98595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67" name="直接连接符 66"/>
          <p:cNvCxnSpPr/>
          <p:nvPr/>
        </p:nvCxnSpPr>
        <p:spPr>
          <a:xfrm rot="10800000">
            <a:off x="5715134" y="2428869"/>
            <a:ext cx="1571511" cy="785819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69" name="直接连接符 68"/>
          <p:cNvCxnSpPr/>
          <p:nvPr/>
        </p:nvCxnSpPr>
        <p:spPr>
          <a:xfrm rot="5400000" flipH="1" flipV="1">
            <a:off x="6283519" y="2783316"/>
            <a:ext cx="1063248" cy="228121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72" name="直接连接符 71"/>
          <p:cNvCxnSpPr/>
          <p:nvPr/>
        </p:nvCxnSpPr>
        <p:spPr>
          <a:xfrm rot="16200000" flipV="1">
            <a:off x="6715140" y="2643308"/>
            <a:ext cx="785821" cy="356941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4" name="Dark Gray"/>
          <p:cNvSpPr/>
          <p:nvPr/>
        </p:nvSpPr>
        <p:spPr bwMode="auto">
          <a:xfrm>
            <a:off x="1285852" y="4500570"/>
            <a:ext cx="2286016" cy="1000132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弹性平台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  <p:sp>
        <p:nvSpPr>
          <p:cNvPr id="75" name="Dark Gray"/>
          <p:cNvSpPr/>
          <p:nvPr/>
        </p:nvSpPr>
        <p:spPr bwMode="auto">
          <a:xfrm>
            <a:off x="5143504" y="4500570"/>
            <a:ext cx="2286016" cy="1000132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Segoe UI" pitchFamily="34" charset="0"/>
              </a:rPr>
              <a:t>弹性组网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Segoe U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弹性平台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37" name="组合 3"/>
          <p:cNvGrpSpPr>
            <a:grpSpLocks/>
          </p:cNvGrpSpPr>
          <p:nvPr/>
        </p:nvGrpSpPr>
        <p:grpSpPr bwMode="auto">
          <a:xfrm>
            <a:off x="1143000" y="1204913"/>
            <a:ext cx="6572250" cy="3000375"/>
            <a:chOff x="1142976" y="2000240"/>
            <a:chExt cx="6572274" cy="3000396"/>
          </a:xfrm>
        </p:grpSpPr>
        <p:pic>
          <p:nvPicPr>
            <p:cNvPr id="38" name="图片 13" descr="Home-Server.png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662112" y="3352811"/>
              <a:ext cx="1647825" cy="16478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9" name="圆角矩形 38"/>
            <p:cNvSpPr/>
            <p:nvPr/>
          </p:nvSpPr>
          <p:spPr>
            <a:xfrm>
              <a:off x="2384406" y="2781295"/>
              <a:ext cx="792166" cy="627066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rgbClr val="0000FF"/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40" name="圆角矩形 39"/>
            <p:cNvSpPr/>
            <p:nvPr/>
          </p:nvSpPr>
          <p:spPr>
            <a:xfrm>
              <a:off x="2411394" y="2806696"/>
              <a:ext cx="738190" cy="357189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sp>
          <p:nvSpPr>
            <p:cNvPr id="41" name="圆角矩形 40"/>
            <p:cNvSpPr/>
            <p:nvPr/>
          </p:nvSpPr>
          <p:spPr>
            <a:xfrm>
              <a:off x="1909742" y="3009897"/>
              <a:ext cx="792165" cy="627066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rgbClr val="FF0000"/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42" name="圆角矩形 41"/>
            <p:cNvSpPr/>
            <p:nvPr/>
          </p:nvSpPr>
          <p:spPr>
            <a:xfrm>
              <a:off x="1936729" y="3035297"/>
              <a:ext cx="738191" cy="357189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sp>
          <p:nvSpPr>
            <p:cNvPr id="43" name="圆角矩形 42"/>
            <p:cNvSpPr/>
            <p:nvPr/>
          </p:nvSpPr>
          <p:spPr>
            <a:xfrm>
              <a:off x="1428727" y="3233736"/>
              <a:ext cx="792166" cy="627067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rgbClr val="339933"/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44" name="圆角矩形 43"/>
            <p:cNvSpPr/>
            <p:nvPr/>
          </p:nvSpPr>
          <p:spPr>
            <a:xfrm>
              <a:off x="1455715" y="3259136"/>
              <a:ext cx="738190" cy="357191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pic>
          <p:nvPicPr>
            <p:cNvPr id="45" name="图片 23" descr="Home-Server.png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876675" y="3352811"/>
              <a:ext cx="1647825" cy="16478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6" name="圆角矩形 45"/>
            <p:cNvSpPr/>
            <p:nvPr/>
          </p:nvSpPr>
          <p:spPr>
            <a:xfrm>
              <a:off x="4598977" y="2781295"/>
              <a:ext cx="792165" cy="627066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ysClr val="windowText" lastClr="000000">
                  <a:lumMod val="65000"/>
                  <a:lumOff val="35000"/>
                </a:sysClr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47" name="圆角矩形 46"/>
            <p:cNvSpPr/>
            <p:nvPr/>
          </p:nvSpPr>
          <p:spPr>
            <a:xfrm>
              <a:off x="4625964" y="2806696"/>
              <a:ext cx="738191" cy="357189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sp>
          <p:nvSpPr>
            <p:cNvPr id="48" name="圆角矩形 47"/>
            <p:cNvSpPr/>
            <p:nvPr/>
          </p:nvSpPr>
          <p:spPr>
            <a:xfrm>
              <a:off x="4124312" y="3009897"/>
              <a:ext cx="792166" cy="627066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ysClr val="windowText" lastClr="000000">
                  <a:lumMod val="65000"/>
                  <a:lumOff val="35000"/>
                </a:sysClr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49" name="圆角矩形 48"/>
            <p:cNvSpPr/>
            <p:nvPr/>
          </p:nvSpPr>
          <p:spPr>
            <a:xfrm>
              <a:off x="4151300" y="3035297"/>
              <a:ext cx="738190" cy="357189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sp>
          <p:nvSpPr>
            <p:cNvPr id="50" name="圆角矩形 49"/>
            <p:cNvSpPr/>
            <p:nvPr/>
          </p:nvSpPr>
          <p:spPr>
            <a:xfrm>
              <a:off x="3643298" y="3233736"/>
              <a:ext cx="792165" cy="627067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rgbClr val="339933"/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51" name="圆角矩形 50"/>
            <p:cNvSpPr/>
            <p:nvPr/>
          </p:nvSpPr>
          <p:spPr>
            <a:xfrm>
              <a:off x="3670285" y="3259136"/>
              <a:ext cx="738191" cy="357191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pic>
          <p:nvPicPr>
            <p:cNvPr id="52" name="图片 30" descr="Home-Server.png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067425" y="3352811"/>
              <a:ext cx="1647825" cy="16478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3" name="圆角矩形 52"/>
            <p:cNvSpPr/>
            <p:nvPr/>
          </p:nvSpPr>
          <p:spPr>
            <a:xfrm>
              <a:off x="6789735" y="2781295"/>
              <a:ext cx="792165" cy="627066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rgbClr val="0000FF"/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54" name="圆角矩形 53"/>
            <p:cNvSpPr/>
            <p:nvPr/>
          </p:nvSpPr>
          <p:spPr>
            <a:xfrm>
              <a:off x="6816722" y="2806696"/>
              <a:ext cx="738191" cy="357189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sp>
          <p:nvSpPr>
            <p:cNvPr id="55" name="圆角矩形 54"/>
            <p:cNvSpPr/>
            <p:nvPr/>
          </p:nvSpPr>
          <p:spPr>
            <a:xfrm>
              <a:off x="6315070" y="3009897"/>
              <a:ext cx="792166" cy="627066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ysClr val="windowText" lastClr="000000">
                  <a:lumMod val="65000"/>
                  <a:lumOff val="35000"/>
                </a:sysClr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56" name="圆角矩形 55"/>
            <p:cNvSpPr/>
            <p:nvPr/>
          </p:nvSpPr>
          <p:spPr>
            <a:xfrm>
              <a:off x="6342058" y="3035297"/>
              <a:ext cx="738190" cy="357189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sp>
          <p:nvSpPr>
            <p:cNvPr id="57" name="圆角矩形 56"/>
            <p:cNvSpPr/>
            <p:nvPr/>
          </p:nvSpPr>
          <p:spPr>
            <a:xfrm>
              <a:off x="5834056" y="3233736"/>
              <a:ext cx="792165" cy="627067"/>
            </a:xfrm>
            <a:prstGeom prst="round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57150">
              <a:solidFill>
                <a:sysClr val="windowText" lastClr="000000">
                  <a:lumMod val="65000"/>
                  <a:lumOff val="35000"/>
                </a:sysClr>
              </a:solidFill>
              <a:round/>
              <a:headEnd/>
              <a:tailEnd/>
            </a:ln>
            <a:effectLst/>
          </p:spPr>
          <p:txBody>
            <a:bodyPr wrap="none" lIns="82124" tIns="41061" rIns="82124" bIns="41061" anchor="b" anchorCtr="1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操作系统</a:t>
              </a:r>
            </a:p>
          </p:txBody>
        </p:sp>
        <p:sp>
          <p:nvSpPr>
            <p:cNvPr id="58" name="圆角矩形 57"/>
            <p:cNvSpPr/>
            <p:nvPr/>
          </p:nvSpPr>
          <p:spPr>
            <a:xfrm>
              <a:off x="5861043" y="3259136"/>
              <a:ext cx="738191" cy="357191"/>
            </a:xfrm>
            <a:prstGeom prst="roundRect">
              <a:avLst>
                <a:gd name="adj" fmla="val 24000"/>
              </a:avLst>
            </a:prstGeom>
            <a:solidFill>
              <a:srgbClr val="89A424"/>
            </a:solidFill>
            <a:ln w="28575">
              <a:noFill/>
              <a:round/>
              <a:headEnd/>
              <a:tailEnd/>
            </a:ln>
            <a:effectLst/>
          </p:spPr>
          <p:txBody>
            <a:bodyPr wrap="none" lIns="82124" tIns="41061" rIns="82124" bIns="41061" anchor="ctr"/>
            <a:lstStyle/>
            <a:p>
              <a:pPr marL="0" marR="0" lvl="0" indent="0" algn="ctr" defTabSz="814388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应用程序</a:t>
              </a:r>
            </a:p>
          </p:txBody>
        </p:sp>
        <p:cxnSp>
          <p:nvCxnSpPr>
            <p:cNvPr id="59" name="曲线连接符 58"/>
            <p:cNvCxnSpPr>
              <a:stCxn id="43" idx="2"/>
              <a:endCxn id="50" idx="2"/>
            </p:cNvCxnSpPr>
            <p:nvPr/>
          </p:nvCxnSpPr>
          <p:spPr>
            <a:xfrm rot="16200000" flipH="1">
              <a:off x="2932096" y="2754311"/>
              <a:ext cx="1587" cy="2214571"/>
            </a:xfrm>
            <a:prstGeom prst="curvedConnector3">
              <a:avLst>
                <a:gd name="adj1" fmla="val 14395466"/>
              </a:avLst>
            </a:prstGeom>
            <a:noFill/>
            <a:ln w="15875" cap="flat" cmpd="sng" algn="ctr">
              <a:solidFill>
                <a:srgbClr val="339933"/>
              </a:solidFill>
              <a:prstDash val="dash"/>
              <a:headEnd w="lg" len="lg"/>
              <a:tailEnd type="triangle" w="med" len="lg"/>
            </a:ln>
            <a:effectLst/>
          </p:spPr>
        </p:cxnSp>
        <p:cxnSp>
          <p:nvCxnSpPr>
            <p:cNvPr id="60" name="曲线连接符 59"/>
            <p:cNvCxnSpPr>
              <a:stCxn id="39" idx="0"/>
              <a:endCxn id="55" idx="0"/>
            </p:cNvCxnSpPr>
            <p:nvPr/>
          </p:nvCxnSpPr>
          <p:spPr>
            <a:xfrm rot="16200000" flipH="1">
              <a:off x="4632313" y="930264"/>
              <a:ext cx="228602" cy="3930664"/>
            </a:xfrm>
            <a:prstGeom prst="curvedConnector3">
              <a:avLst>
                <a:gd name="adj1" fmla="val -146154"/>
              </a:avLst>
            </a:prstGeom>
            <a:noFill/>
            <a:ln w="15875" cap="flat" cmpd="sng" algn="ctr">
              <a:solidFill>
                <a:srgbClr val="0000FF"/>
              </a:solidFill>
              <a:prstDash val="dash"/>
              <a:headEnd w="lg" len="lg"/>
              <a:tailEnd type="triangle" w="med" len="lg"/>
            </a:ln>
            <a:effectLst/>
          </p:spPr>
        </p:cxnSp>
        <p:pic>
          <p:nvPicPr>
            <p:cNvPr id="61" name="图片 28" descr="Progress2.png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142976" y="2500306"/>
              <a:ext cx="190476" cy="933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" name="图片 29" descr="Progress3.png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643042" y="2214554"/>
              <a:ext cx="190476" cy="933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" name="图片 30" descr="Progress.png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2105008" y="2000240"/>
              <a:ext cx="190476" cy="9333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4" name="TextBox 36"/>
          <p:cNvSpPr txBox="1">
            <a:spLocks noChangeArrowheads="1"/>
          </p:cNvSpPr>
          <p:nvPr/>
        </p:nvSpPr>
        <p:spPr bwMode="auto">
          <a:xfrm>
            <a:off x="357158" y="4660919"/>
            <a:ext cx="8424863" cy="1877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>
              <a:spcBef>
                <a:spcPts val="600"/>
              </a:spcBef>
              <a:defRPr/>
            </a:pPr>
            <a:r>
              <a:rPr lang="zh-CN" altLang="en-US" sz="1600" dirty="0" smtClean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                  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原理</a:t>
            </a:r>
            <a:r>
              <a:rPr lang="zh-CN" altLang="en-US" sz="1600" b="1" dirty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：把服务器虚拟化，屏蔽硬件层，所有服务器变成一个资源池。</a:t>
            </a:r>
            <a:endParaRPr lang="en-US" altLang="zh-CN" sz="1600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pPr marL="342900" indent="-342900">
              <a:spcBef>
                <a:spcPts val="600"/>
              </a:spcBef>
              <a:defRPr/>
            </a:pPr>
            <a:endParaRPr lang="en-US" altLang="zh-CN" sz="1600" dirty="0" smtClean="0">
              <a:solidFill>
                <a:prstClr val="black"/>
              </a:solidFill>
              <a:latin typeface="微软雅黑" pitchFamily="34" charset="-122"/>
              <a:ea typeface="微软雅黑" pitchFamily="34" charset="-122"/>
            </a:endParaRPr>
          </a:p>
          <a:p>
            <a:pPr marL="342900" indent="-342900">
              <a:spcBef>
                <a:spcPts val="600"/>
              </a:spcBef>
              <a:defRPr/>
            </a:pPr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举例：</a:t>
            </a:r>
            <a:endParaRPr lang="en-US" altLang="zh-CN" sz="1600" b="1" dirty="0" smtClean="0">
              <a:latin typeface="微软雅黑" pitchFamily="34" charset="-122"/>
              <a:ea typeface="微软雅黑" pitchFamily="34" charset="-122"/>
            </a:endParaRPr>
          </a:p>
          <a:p>
            <a:pPr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zh-CN" altLang="en-US" sz="1600" dirty="0" smtClean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三</a:t>
            </a:r>
            <a:r>
              <a:rPr lang="zh-CN" altLang="en-US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台服务器虚拟化后，按照一台服务器虚拟</a:t>
            </a:r>
            <a:r>
              <a:rPr lang="en-US" altLang="zh-CN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10</a:t>
            </a:r>
            <a:r>
              <a:rPr lang="zh-CN" altLang="en-US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台虚拟机为例，相当于共有</a:t>
            </a:r>
            <a:r>
              <a:rPr lang="en-US" altLang="zh-CN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30</a:t>
            </a:r>
            <a:r>
              <a:rPr lang="zh-CN" altLang="en-US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台服务器可供使用；</a:t>
            </a:r>
            <a:endParaRPr lang="en-US" altLang="zh-CN" sz="1600" dirty="0">
              <a:solidFill>
                <a:prstClr val="black"/>
              </a:solidFill>
              <a:latin typeface="微软雅黑" pitchFamily="34" charset="-122"/>
              <a:ea typeface="微软雅黑" pitchFamily="34" charset="-122"/>
            </a:endParaRPr>
          </a:p>
          <a:p>
            <a:pPr>
              <a:spcBef>
                <a:spcPts val="600"/>
              </a:spcBef>
              <a:buFont typeface="Wingdings" pitchFamily="2" charset="2"/>
              <a:buChar char="Ø"/>
              <a:defRPr/>
            </a:pPr>
            <a:r>
              <a:rPr lang="en-US" altLang="zh-CN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30</a:t>
            </a:r>
            <a:r>
              <a:rPr lang="zh-CN" altLang="en-US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台服务器共享</a:t>
            </a:r>
            <a:r>
              <a:rPr lang="en-US" altLang="zh-CN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CPU</a:t>
            </a:r>
            <a:r>
              <a:rPr lang="zh-CN" altLang="en-US" sz="1600" dirty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资源、内存，硬盘，根据业务需要动态分配；</a:t>
            </a:r>
            <a:endParaRPr lang="en-US" altLang="zh-CN" sz="1600" dirty="0">
              <a:solidFill>
                <a:prstClr val="black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5" name="TextBox 36"/>
          <p:cNvSpPr txBox="1">
            <a:spLocks noChangeArrowheads="1"/>
          </p:cNvSpPr>
          <p:nvPr/>
        </p:nvSpPr>
        <p:spPr bwMode="auto">
          <a:xfrm>
            <a:off x="395288" y="3090863"/>
            <a:ext cx="136842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主频：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2.6G</a:t>
            </a:r>
          </a:p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内存：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4G</a:t>
            </a:r>
          </a:p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硬盘：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2T</a:t>
            </a:r>
          </a:p>
        </p:txBody>
      </p:sp>
      <p:sp>
        <p:nvSpPr>
          <p:cNvPr id="66" name="TextBox 36"/>
          <p:cNvSpPr txBox="1">
            <a:spLocks noChangeArrowheads="1"/>
          </p:cNvSpPr>
          <p:nvPr/>
        </p:nvSpPr>
        <p:spPr bwMode="auto">
          <a:xfrm>
            <a:off x="7596188" y="3040063"/>
            <a:ext cx="1368425" cy="893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主频：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2.6G</a:t>
            </a:r>
          </a:p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内存：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4G</a:t>
            </a:r>
          </a:p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硬盘：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2T</a:t>
            </a:r>
          </a:p>
        </p:txBody>
      </p:sp>
      <p:sp>
        <p:nvSpPr>
          <p:cNvPr id="67" name="TextBox 36"/>
          <p:cNvSpPr txBox="1">
            <a:spLocks noChangeArrowheads="1"/>
          </p:cNvSpPr>
          <p:nvPr/>
        </p:nvSpPr>
        <p:spPr bwMode="auto">
          <a:xfrm>
            <a:off x="5003800" y="3068638"/>
            <a:ext cx="1368425" cy="892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主频：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2.6G</a:t>
            </a:r>
          </a:p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内存：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4G</a:t>
            </a:r>
          </a:p>
          <a:p>
            <a:pPr marL="342900" indent="-342900">
              <a:spcBef>
                <a:spcPts val="600"/>
              </a:spcBef>
            </a:pPr>
            <a:r>
              <a:rPr lang="zh-CN" altLang="en-US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硬盘：</a:t>
            </a:r>
            <a:r>
              <a:rPr lang="en-US" altLang="zh-CN" sz="140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2T</a:t>
            </a:r>
          </a:p>
        </p:txBody>
      </p:sp>
      <p:grpSp>
        <p:nvGrpSpPr>
          <p:cNvPr id="68" name="组合 67"/>
          <p:cNvGrpSpPr/>
          <p:nvPr/>
        </p:nvGrpSpPr>
        <p:grpSpPr>
          <a:xfrm>
            <a:off x="357158" y="4357694"/>
            <a:ext cx="1123424" cy="836928"/>
            <a:chOff x="6616928" y="3314409"/>
            <a:chExt cx="1123424" cy="836928"/>
          </a:xfrm>
        </p:grpSpPr>
        <p:sp>
          <p:nvSpPr>
            <p:cNvPr id="69" name="对角圆角矩形 68"/>
            <p:cNvSpPr/>
            <p:nvPr/>
          </p:nvSpPr>
          <p:spPr>
            <a:xfrm>
              <a:off x="6616928" y="3314409"/>
              <a:ext cx="1123424" cy="836022"/>
            </a:xfrm>
            <a:prstGeom prst="round2DiagRect">
              <a:avLst>
                <a:gd name="adj1" fmla="val 0"/>
                <a:gd name="adj2" fmla="val 19769"/>
              </a:avLst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pic>
          <p:nvPicPr>
            <p:cNvPr id="70" name="Picture 7"/>
            <p:cNvPicPr>
              <a:picLocks noChangeAspect="1" noChangeArrowheads="1"/>
            </p:cNvPicPr>
            <p:nvPr/>
          </p:nvPicPr>
          <p:blipFill>
            <a:blip r:embed="rId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5751" y="3318545"/>
              <a:ext cx="942975" cy="600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TextBox 70"/>
            <p:cNvSpPr txBox="1"/>
            <p:nvPr/>
          </p:nvSpPr>
          <p:spPr>
            <a:xfrm>
              <a:off x="6688366" y="3812783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1600" kern="0" dirty="0" smtClean="0">
                  <a:solidFill>
                    <a:sysClr val="windowText" lastClr="000000"/>
                  </a:solidFill>
                  <a:latin typeface="微软雅黑" pitchFamily="34" charset="-122"/>
                  <a:ea typeface="微软雅黑" pitchFamily="34" charset="-122"/>
                </a:rPr>
                <a:t>弹性平台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428596" y="928685"/>
          <a:ext cx="7429552" cy="4929207"/>
        </p:xfrm>
        <a:graphic>
          <a:graphicData uri="http://schemas.openxmlformats.org/drawingml/2006/table">
            <a:tbl>
              <a:tblPr/>
              <a:tblGrid>
                <a:gridCol w="3262290"/>
                <a:gridCol w="1901838"/>
                <a:gridCol w="2265424"/>
              </a:tblGrid>
              <a:tr h="422503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特性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9595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VMware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66B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H3C CAS</a:t>
                      </a:r>
                      <a:endParaRPr kumimoji="0" lang="zh-CN" altLang="en-US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0000"/>
                    </a:solidFill>
                  </a:tcPr>
                </a:tc>
              </a:tr>
              <a:tr h="387295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虚拟机生命周期管理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7295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实时虚拟机迁移</a:t>
                      </a: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(vMotion)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7295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高可靠性</a:t>
                      </a: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(HA)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68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动态资源调度</a:t>
                      </a: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(DRS)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</a:t>
                      </a: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还支持</a:t>
                      </a: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VM</a:t>
                      </a: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粘连</a:t>
                      </a: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)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7295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虚拟交换机</a:t>
                      </a:r>
                      <a:r>
                        <a:rPr kumimoji="0" lang="en-US" altLang="zh-CN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</a:t>
                      </a:r>
                      <a:r>
                        <a:rPr kumimoji="0" lang="en-US" altLang="zh-CN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vSwitch</a:t>
                      </a:r>
                      <a:r>
                        <a:rPr kumimoji="0" lang="en-US" altLang="zh-CN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)</a:t>
                      </a:r>
                      <a:endParaRPr kumimoji="0" lang="zh-CN" altLang="en-US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68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分布式虚拟交换机</a:t>
                      </a:r>
                      <a:r>
                        <a:rPr kumimoji="0" lang="en-US" altLang="zh-CN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(DVS)</a:t>
                      </a:r>
                      <a:endParaRPr kumimoji="0" lang="zh-CN" altLang="en-US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  <a:endParaRPr kumimoji="0" lang="en-US" altLang="zh-CN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339933"/>
                        </a:solidFill>
                        <a:effectLst/>
                        <a:latin typeface="华文琥珀" pitchFamily="2" charset="-122"/>
                        <a:ea typeface="华文琥珀" pitchFamily="2" charset="-12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(</a:t>
                      </a: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企业增强版</a:t>
                      </a: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)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503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VEPA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×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339933"/>
                        </a:solidFill>
                        <a:effectLst/>
                        <a:latin typeface="华文琥珀" pitchFamily="2" charset="-122"/>
                        <a:ea typeface="华文琥珀" pitchFamily="2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50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Storage vMotion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7295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P2V</a:t>
                      </a:r>
                      <a:endParaRPr kumimoji="0" lang="zh-CN" altLang="en-US" sz="1600" b="1" i="0" u="none" strike="noStrike" cap="none" normalizeH="0" baseline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7295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CN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API</a:t>
                      </a: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微软雅黑" pitchFamily="34" charset="-122"/>
                          <a:ea typeface="微软雅黑" pitchFamily="34" charset="-122"/>
                        </a:rPr>
                        <a:t>接口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281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CN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339933"/>
                          </a:solidFill>
                          <a:effectLst/>
                          <a:latin typeface="华文琥珀" pitchFamily="2" charset="-122"/>
                          <a:ea typeface="华文琥珀" pitchFamily="2" charset="-122"/>
                        </a:rPr>
                        <a:t>√</a:t>
                      </a:r>
                    </a:p>
                  </a:txBody>
                  <a:tcPr anchor="ctr" horzOverflow="overflow">
                    <a:lnL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D9D9D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" name="标题 1"/>
          <p:cNvSpPr txBox="1">
            <a:spLocks/>
          </p:cNvSpPr>
          <p:nvPr/>
        </p:nvSpPr>
        <p:spPr bwMode="auto">
          <a:xfrm>
            <a:off x="404834" y="7141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5" name="标题 1"/>
          <p:cNvSpPr txBox="1">
            <a:spLocks/>
          </p:cNvSpPr>
          <p:nvPr/>
        </p:nvSpPr>
        <p:spPr bwMode="auto">
          <a:xfrm>
            <a:off x="404834" y="7141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智慧校园弹性平台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30" name="椭圆 29"/>
          <p:cNvSpPr/>
          <p:nvPr/>
        </p:nvSpPr>
        <p:spPr>
          <a:xfrm>
            <a:off x="214282" y="4786322"/>
            <a:ext cx="3643338" cy="642942"/>
          </a:xfrm>
          <a:prstGeom prst="ellipse">
            <a:avLst/>
          </a:prstGeom>
          <a:gradFill flip="none" rotWithShape="1">
            <a:gsLst>
              <a:gs pos="0">
                <a:schemeClr val="bg1">
                  <a:lumMod val="50000"/>
                  <a:tint val="66000"/>
                  <a:satMod val="160000"/>
                </a:schemeClr>
              </a:gs>
              <a:gs pos="30000">
                <a:schemeClr val="bg1">
                  <a:lumMod val="50000"/>
                  <a:tint val="44500"/>
                  <a:satMod val="160000"/>
                </a:schemeClr>
              </a:gs>
              <a:gs pos="69000">
                <a:schemeClr val="bg1">
                  <a:lumMod val="50000"/>
                  <a:tint val="23500"/>
                  <a:satMod val="160000"/>
                  <a:alpha val="42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1" name="组合 3"/>
          <p:cNvGrpSpPr/>
          <p:nvPr/>
        </p:nvGrpSpPr>
        <p:grpSpPr>
          <a:xfrm>
            <a:off x="1357290" y="1428736"/>
            <a:ext cx="2543624" cy="3429024"/>
            <a:chOff x="4071934" y="1142984"/>
            <a:chExt cx="2468815" cy="3406777"/>
          </a:xfrm>
        </p:grpSpPr>
        <p:pic>
          <p:nvPicPr>
            <p:cNvPr id="32" name="Picture 6"/>
            <p:cNvPicPr>
              <a:picLocks noChangeAspect="1" noChangeArrowheads="1"/>
            </p:cNvPicPr>
            <p:nvPr/>
          </p:nvPicPr>
          <p:blipFill>
            <a:blip r:embed="rId2" cstate="print"/>
            <a:srcRect b="50814"/>
            <a:stretch>
              <a:fillRect/>
            </a:stretch>
          </p:blipFill>
          <p:spPr bwMode="auto">
            <a:xfrm>
              <a:off x="4071934" y="1142984"/>
              <a:ext cx="1333500" cy="3406777"/>
            </a:xfrm>
            <a:prstGeom prst="roundRect">
              <a:avLst>
                <a:gd name="adj" fmla="val 8594"/>
              </a:avLst>
            </a:prstGeom>
            <a:solidFill>
              <a:srgbClr val="FFFFFF">
                <a:shade val="85000"/>
              </a:srgbClr>
            </a:solidFill>
            <a:ln>
              <a:noFill/>
            </a:ln>
            <a:effectLst>
              <a:reflection blurRad="12700" stA="38000" endPos="28000" dist="5000" dir="5400000" sy="-100000" algn="bl" rotWithShape="0"/>
            </a:effectLst>
          </p:spPr>
        </p:pic>
        <p:pic>
          <p:nvPicPr>
            <p:cNvPr id="33" name="Picture 7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5111989" y="1710780"/>
              <a:ext cx="1428760" cy="928694"/>
            </a:xfrm>
            <a:prstGeom prst="rect">
              <a:avLst/>
            </a:prstGeom>
            <a:ln>
              <a:noFill/>
            </a:ln>
            <a:effectLst>
              <a:outerShdw blurRad="190500" algn="tl" rotWithShape="0">
                <a:srgbClr val="000000">
                  <a:alpha val="70000"/>
                </a:srgbClr>
              </a:outerShdw>
            </a:effectLst>
          </p:spPr>
        </p:pic>
      </p:grpSp>
      <p:sp>
        <p:nvSpPr>
          <p:cNvPr id="41" name="TextBox 40"/>
          <p:cNvSpPr txBox="1"/>
          <p:nvPr/>
        </p:nvSpPr>
        <p:spPr>
          <a:xfrm>
            <a:off x="2881301" y="3143248"/>
            <a:ext cx="164307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 smtClean="0">
                <a:solidFill>
                  <a:srgbClr val="7030A0"/>
                </a:solidFill>
                <a:latin typeface="微软雅黑" pitchFamily="34" charset="-122"/>
                <a:ea typeface="微软雅黑" pitchFamily="34" charset="-122"/>
              </a:rPr>
              <a:t>云平台软件</a:t>
            </a:r>
            <a:endParaRPr lang="zh-CN" altLang="en-US" sz="1600" dirty="0">
              <a:solidFill>
                <a:srgbClr val="7030A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62" name="组合 61"/>
          <p:cNvGrpSpPr/>
          <p:nvPr/>
        </p:nvGrpSpPr>
        <p:grpSpPr>
          <a:xfrm>
            <a:off x="-428660" y="1214423"/>
            <a:ext cx="2714644" cy="2928957"/>
            <a:chOff x="-214346" y="1000109"/>
            <a:chExt cx="2357454" cy="2928957"/>
          </a:xfrm>
        </p:grpSpPr>
        <p:cxnSp>
          <p:nvCxnSpPr>
            <p:cNvPr id="35" name="直接连接符 34"/>
            <p:cNvCxnSpPr/>
            <p:nvPr/>
          </p:nvCxnSpPr>
          <p:spPr>
            <a:xfrm>
              <a:off x="985812" y="1224780"/>
              <a:ext cx="857256" cy="944165"/>
            </a:xfrm>
            <a:prstGeom prst="line">
              <a:avLst/>
            </a:prstGeom>
            <a:ln>
              <a:solidFill>
                <a:srgbClr val="0070C0"/>
              </a:solidFill>
              <a:headEnd type="diamond" w="med" len="med"/>
              <a:tailEnd type="diamond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/>
            <p:cNvSpPr txBox="1"/>
            <p:nvPr/>
          </p:nvSpPr>
          <p:spPr>
            <a:xfrm>
              <a:off x="157884" y="1022459"/>
              <a:ext cx="82792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400" dirty="0" smtClean="0">
                  <a:solidFill>
                    <a:srgbClr val="0070C0"/>
                  </a:solidFill>
                  <a:latin typeface="微软雅黑" pitchFamily="34" charset="-122"/>
                  <a:ea typeface="微软雅黑" pitchFamily="34" charset="-122"/>
                </a:rPr>
                <a:t>服务器</a:t>
              </a:r>
              <a:endParaRPr lang="zh-CN" altLang="en-US" sz="1400" dirty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385733" y="1547098"/>
              <a:ext cx="600079" cy="3196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400" dirty="0" smtClean="0">
                  <a:solidFill>
                    <a:srgbClr val="0070C0"/>
                  </a:solidFill>
                  <a:latin typeface="微软雅黑" pitchFamily="34" charset="-122"/>
                  <a:ea typeface="微软雅黑" pitchFamily="34" charset="-122"/>
                </a:rPr>
                <a:t>存储</a:t>
              </a:r>
              <a:endParaRPr lang="zh-CN" altLang="en-US" sz="1400" dirty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257145" y="2218793"/>
              <a:ext cx="728668" cy="3196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400" smtClean="0">
                  <a:solidFill>
                    <a:srgbClr val="0070C0"/>
                  </a:solidFill>
                  <a:latin typeface="微软雅黑" pitchFamily="34" charset="-122"/>
                  <a:ea typeface="微软雅黑" pitchFamily="34" charset="-122"/>
                </a:rPr>
                <a:t>网络</a:t>
              </a:r>
              <a:endParaRPr lang="zh-CN" altLang="en-US" sz="140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-214346" y="2860943"/>
              <a:ext cx="12858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400" dirty="0" smtClean="0">
                  <a:solidFill>
                    <a:srgbClr val="0070C0"/>
                  </a:solidFill>
                  <a:latin typeface="微软雅黑" pitchFamily="34" charset="-122"/>
                  <a:ea typeface="微软雅黑" pitchFamily="34" charset="-122"/>
                </a:rPr>
                <a:t>无线控制器</a:t>
              </a:r>
              <a:endParaRPr lang="zh-CN" altLang="en-US" sz="1400" dirty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-32" y="3450313"/>
              <a:ext cx="985844" cy="3196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400" dirty="0" smtClean="0">
                  <a:solidFill>
                    <a:srgbClr val="0070C0"/>
                  </a:solidFill>
                  <a:latin typeface="微软雅黑" pitchFamily="34" charset="-122"/>
                  <a:ea typeface="微软雅黑" pitchFamily="34" charset="-122"/>
                </a:rPr>
                <a:t>负载均衡</a:t>
              </a:r>
              <a:endParaRPr lang="zh-CN" altLang="en-US" sz="1400" dirty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cxnSp>
          <p:nvCxnSpPr>
            <p:cNvPr id="44" name="直接连接符 43"/>
            <p:cNvCxnSpPr/>
            <p:nvPr/>
          </p:nvCxnSpPr>
          <p:spPr>
            <a:xfrm rot="5400000">
              <a:off x="772139" y="1212951"/>
              <a:ext cx="426994" cy="1309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 rot="5400000">
              <a:off x="772970" y="1752472"/>
              <a:ext cx="426994" cy="1309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>
              <a:stCxn id="37" idx="3"/>
            </p:cNvCxnSpPr>
            <p:nvPr/>
          </p:nvCxnSpPr>
          <p:spPr>
            <a:xfrm>
              <a:off x="985812" y="1706903"/>
              <a:ext cx="900119" cy="866685"/>
            </a:xfrm>
            <a:prstGeom prst="line">
              <a:avLst/>
            </a:prstGeom>
            <a:ln>
              <a:solidFill>
                <a:srgbClr val="0070C0"/>
              </a:solidFill>
              <a:headEnd type="diamond" w="med" len="med"/>
              <a:tailEnd type="diamond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 rot="5400000">
              <a:off x="772970" y="2456269"/>
              <a:ext cx="426994" cy="1309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接连接符 47"/>
            <p:cNvCxnSpPr/>
            <p:nvPr/>
          </p:nvCxnSpPr>
          <p:spPr>
            <a:xfrm>
              <a:off x="985812" y="2475093"/>
              <a:ext cx="1085858" cy="882469"/>
            </a:xfrm>
            <a:prstGeom prst="line">
              <a:avLst/>
            </a:prstGeom>
            <a:ln>
              <a:solidFill>
                <a:srgbClr val="0070C0"/>
              </a:solidFill>
              <a:headEnd type="diamond" w="med" len="med"/>
              <a:tailEnd type="diamond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接连接符 48"/>
            <p:cNvCxnSpPr/>
            <p:nvPr/>
          </p:nvCxnSpPr>
          <p:spPr>
            <a:xfrm rot="5400000">
              <a:off x="772970" y="3033840"/>
              <a:ext cx="426994" cy="1309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接连接符 49"/>
            <p:cNvCxnSpPr>
              <a:stCxn id="39" idx="3"/>
            </p:cNvCxnSpPr>
            <p:nvPr/>
          </p:nvCxnSpPr>
          <p:spPr>
            <a:xfrm>
              <a:off x="1071538" y="3014832"/>
              <a:ext cx="785818" cy="557044"/>
            </a:xfrm>
            <a:prstGeom prst="line">
              <a:avLst/>
            </a:prstGeom>
            <a:ln>
              <a:solidFill>
                <a:srgbClr val="0070C0"/>
              </a:solidFill>
              <a:headEnd type="diamond" w="med" len="med"/>
              <a:tailEnd type="diamond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连接符 50"/>
            <p:cNvCxnSpPr/>
            <p:nvPr/>
          </p:nvCxnSpPr>
          <p:spPr>
            <a:xfrm rot="5400000">
              <a:off x="772970" y="3595716"/>
              <a:ext cx="426994" cy="1309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985812" y="3652634"/>
              <a:ext cx="1157296" cy="276432"/>
            </a:xfrm>
            <a:prstGeom prst="line">
              <a:avLst/>
            </a:prstGeom>
            <a:ln>
              <a:solidFill>
                <a:srgbClr val="0070C0"/>
              </a:solidFill>
              <a:headEnd type="diamond" w="med" len="med"/>
              <a:tailEnd type="diamond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3" name="直接连接符 52"/>
          <p:cNvCxnSpPr/>
          <p:nvPr/>
        </p:nvCxnSpPr>
        <p:spPr>
          <a:xfrm rot="16200000" flipH="1">
            <a:off x="2643174" y="3214686"/>
            <a:ext cx="500066" cy="71438"/>
          </a:xfrm>
          <a:prstGeom prst="line">
            <a:avLst/>
          </a:prstGeom>
          <a:ln>
            <a:solidFill>
              <a:srgbClr val="7030A0"/>
            </a:solidFill>
            <a:headEnd type="diamond" w="med" len="med"/>
            <a:tailEnd type="diamond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接连接符 53"/>
          <p:cNvCxnSpPr/>
          <p:nvPr/>
        </p:nvCxnSpPr>
        <p:spPr>
          <a:xfrm>
            <a:off x="2928926" y="3500438"/>
            <a:ext cx="1214446" cy="1588"/>
          </a:xfrm>
          <a:prstGeom prst="line">
            <a:avLst/>
          </a:prstGeom>
          <a:ln w="28575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组合 42"/>
          <p:cNvGrpSpPr/>
          <p:nvPr/>
        </p:nvGrpSpPr>
        <p:grpSpPr>
          <a:xfrm>
            <a:off x="4572000" y="714356"/>
            <a:ext cx="4429156" cy="1357322"/>
            <a:chOff x="4572000" y="714356"/>
            <a:chExt cx="4429156" cy="1357322"/>
          </a:xfrm>
        </p:grpSpPr>
        <p:sp>
          <p:nvSpPr>
            <p:cNvPr id="68" name="Presentation Title Rectangle"/>
            <p:cNvSpPr txBox="1">
              <a:spLocks/>
            </p:cNvSpPr>
            <p:nvPr/>
          </p:nvSpPr>
          <p:spPr>
            <a:xfrm>
              <a:off x="4572000" y="714356"/>
              <a:ext cx="3643338" cy="1357322"/>
            </a:xfrm>
            <a:prstGeom prst="rect">
              <a:avLst/>
            </a:prstGeom>
            <a:solidFill>
              <a:srgbClr val="23025E"/>
            </a:solidFill>
            <a:ln w="25400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91436" tIns="91440" rIns="91436" bIns="91440" numCol="1" rtlCol="0" anchor="b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R="0" lvl="0" indent="0" defTabSz="914099"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2200" b="0" i="0" u="none" strike="noStrike" kern="0" cap="none" spc="0" normalizeH="0" baseline="0">
                  <a:ln>
                    <a:noFill/>
                  </a:ln>
                  <a:gradFill>
                    <a:gsLst>
                      <a:gs pos="0">
                        <a:srgbClr val="FFFFFF"/>
                      </a:gs>
                      <a:gs pos="100000">
                        <a:srgbClr val="FFFFFF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Segoe UI"/>
                </a:defRPr>
              </a:lvl1pPr>
            </a:lstStyle>
            <a:p>
              <a:pPr marL="0" marR="0" lvl="0" indent="0" algn="ctr" defTabSz="914099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FFFFFF"/>
                    </a:gs>
                    <a:gs pos="100000">
                      <a:srgbClr val="FFFFFF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338946" name="Picture 2"/>
            <p:cNvPicPr>
              <a:picLocks noChangeAspect="1" noChangeArrowheads="1"/>
            </p:cNvPicPr>
            <p:nvPr/>
          </p:nvPicPr>
          <p:blipFill>
            <a:blip r:embed="rId4">
              <a:grayscl/>
            </a:blip>
            <a:srcRect/>
            <a:stretch>
              <a:fillRect/>
            </a:stretch>
          </p:blipFill>
          <p:spPr bwMode="auto">
            <a:xfrm>
              <a:off x="4857752" y="857232"/>
              <a:ext cx="357190" cy="3571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73" name="TextBox 72"/>
            <p:cNvSpPr txBox="1"/>
            <p:nvPr/>
          </p:nvSpPr>
          <p:spPr>
            <a:xfrm>
              <a:off x="5572132" y="857232"/>
              <a:ext cx="221457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资源利用率提升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5214942" y="1571612"/>
              <a:ext cx="37862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平台内虚机资源随时开启、释放</a:t>
              </a:r>
              <a:endParaRPr lang="zh-CN" altLang="en-US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4572000" y="2143116"/>
            <a:ext cx="4429156" cy="1357322"/>
            <a:chOff x="4572000" y="2143116"/>
            <a:chExt cx="4429156" cy="1357322"/>
          </a:xfrm>
        </p:grpSpPr>
        <p:sp>
          <p:nvSpPr>
            <p:cNvPr id="66" name="Presentation Title Rectangle"/>
            <p:cNvSpPr txBox="1">
              <a:spLocks/>
            </p:cNvSpPr>
            <p:nvPr/>
          </p:nvSpPr>
          <p:spPr>
            <a:xfrm>
              <a:off x="4572000" y="2143116"/>
              <a:ext cx="3643338" cy="1357322"/>
            </a:xfrm>
            <a:prstGeom prst="rect">
              <a:avLst/>
            </a:prstGeom>
            <a:solidFill>
              <a:srgbClr val="0070C0"/>
            </a:solidFill>
            <a:ln w="25400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91436" tIns="91440" rIns="91436" bIns="91440" numCol="1" rtlCol="0" anchor="b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R="0" lvl="0" indent="0" defTabSz="914099"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2200" b="0" i="0" u="none" strike="noStrike" kern="0" cap="none" spc="0" normalizeH="0" baseline="0">
                  <a:ln>
                    <a:noFill/>
                  </a:ln>
                  <a:gradFill>
                    <a:gsLst>
                      <a:gs pos="0">
                        <a:srgbClr val="FFFFFF"/>
                      </a:gs>
                      <a:gs pos="100000">
                        <a:srgbClr val="FFFFFF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Segoe UI"/>
                </a:defRPr>
              </a:lvl1pPr>
            </a:lstStyle>
            <a:p>
              <a:pPr marL="0" marR="0" lvl="0" indent="0" algn="ctr" defTabSz="914099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FFFFFF"/>
                    </a:gs>
                    <a:gs pos="100000">
                      <a:srgbClr val="FFFFFF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67" name="Picture 34" descr="Efficiency.png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4643438" y="2143116"/>
              <a:ext cx="714380" cy="64294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4" name="TextBox 73"/>
            <p:cNvSpPr txBox="1"/>
            <p:nvPr/>
          </p:nvSpPr>
          <p:spPr>
            <a:xfrm>
              <a:off x="5572132" y="2285992"/>
              <a:ext cx="221457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应用部署效率提高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5214942" y="2906909"/>
              <a:ext cx="37862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系统根据应用需求迅速匹配资源</a:t>
              </a:r>
              <a:endParaRPr lang="zh-CN" altLang="en-US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56" name="组合 55"/>
          <p:cNvGrpSpPr/>
          <p:nvPr/>
        </p:nvGrpSpPr>
        <p:grpSpPr>
          <a:xfrm>
            <a:off x="4572000" y="3571876"/>
            <a:ext cx="4429156" cy="1357322"/>
            <a:chOff x="4572000" y="3571876"/>
            <a:chExt cx="4429156" cy="1357322"/>
          </a:xfrm>
        </p:grpSpPr>
        <p:sp>
          <p:nvSpPr>
            <p:cNvPr id="70" name="Presentation Title Rectangle"/>
            <p:cNvSpPr txBox="1">
              <a:spLocks/>
            </p:cNvSpPr>
            <p:nvPr/>
          </p:nvSpPr>
          <p:spPr>
            <a:xfrm>
              <a:off x="4572000" y="3571876"/>
              <a:ext cx="3643338" cy="1357322"/>
            </a:xfrm>
            <a:prstGeom prst="rect">
              <a:avLst/>
            </a:prstGeom>
            <a:solidFill>
              <a:srgbClr val="00B0F0"/>
            </a:solidFill>
            <a:ln w="25400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91436" tIns="91440" rIns="91436" bIns="91440" numCol="1" rtlCol="0" anchor="b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R="0" lvl="0" indent="0" defTabSz="914099"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2200" b="0" i="0" u="none" strike="noStrike" kern="0" cap="none" spc="0" normalizeH="0" baseline="0">
                  <a:ln>
                    <a:noFill/>
                  </a:ln>
                  <a:gradFill>
                    <a:gsLst>
                      <a:gs pos="0">
                        <a:srgbClr val="FFFFFF"/>
                      </a:gs>
                      <a:gs pos="100000">
                        <a:srgbClr val="FFFFFF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Segoe UI"/>
                </a:defRPr>
              </a:lvl1pPr>
            </a:lstStyle>
            <a:p>
              <a:pPr marL="0" marR="0" lvl="0" indent="0" algn="ctr" defTabSz="914099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FFFFFF"/>
                    </a:gs>
                    <a:gs pos="100000">
                      <a:srgbClr val="FFFFFF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5643570" y="3714752"/>
              <a:ext cx="221457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系统可靠性增强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2" name="图片 81" descr="Copy Data.png"/>
            <p:cNvPicPr>
              <a:picLocks noChangeAspect="1"/>
            </p:cNvPicPr>
            <p:nvPr/>
          </p:nvPicPr>
          <p:blipFill>
            <a:blip r:embed="rId6" cstate="print"/>
            <a:srcRect l="23434" t="17576" r="23838" b="17980"/>
            <a:stretch>
              <a:fillRect/>
            </a:stretch>
          </p:blipFill>
          <p:spPr>
            <a:xfrm>
              <a:off x="4857752" y="3643314"/>
              <a:ext cx="357190" cy="436566"/>
            </a:xfrm>
            <a:prstGeom prst="rect">
              <a:avLst/>
            </a:prstGeom>
          </p:spPr>
        </p:pic>
        <p:sp>
          <p:nvSpPr>
            <p:cNvPr id="83" name="TextBox 82"/>
            <p:cNvSpPr txBox="1"/>
            <p:nvPr/>
          </p:nvSpPr>
          <p:spPr>
            <a:xfrm>
              <a:off x="5214942" y="4286256"/>
              <a:ext cx="37862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HA</a:t>
              </a:r>
              <a:r>
                <a:rPr lang="zh-CN" altLang="en-US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</a:t>
              </a:r>
              <a:r>
                <a:rPr lang="en-US" altLang="zh-CN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DRS</a:t>
              </a:r>
              <a:r>
                <a:rPr lang="zh-CN" altLang="en-US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</a:t>
              </a:r>
              <a:r>
                <a:rPr lang="en-US" altLang="zh-CN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DRE</a:t>
              </a:r>
              <a:r>
                <a:rPr lang="zh-CN" altLang="en-US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为应用保驾护航</a:t>
              </a:r>
              <a:endParaRPr lang="zh-CN" altLang="en-US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4572000" y="5000636"/>
            <a:ext cx="4429156" cy="1357322"/>
            <a:chOff x="4572000" y="5000636"/>
            <a:chExt cx="4429156" cy="1357322"/>
          </a:xfrm>
        </p:grpSpPr>
        <p:sp>
          <p:nvSpPr>
            <p:cNvPr id="78" name="Presentation Title Rectangle"/>
            <p:cNvSpPr txBox="1">
              <a:spLocks/>
            </p:cNvSpPr>
            <p:nvPr/>
          </p:nvSpPr>
          <p:spPr>
            <a:xfrm>
              <a:off x="4572000" y="5000636"/>
              <a:ext cx="3643338" cy="1357322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25400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91436" tIns="91440" rIns="91436" bIns="91440" numCol="1" rtlCol="0" anchor="b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R="0" lvl="0" indent="0" defTabSz="914099" fontAlgn="base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2200" b="0" i="0" u="none" strike="noStrike" kern="0" cap="none" spc="0" normalizeH="0" baseline="0">
                  <a:ln>
                    <a:noFill/>
                  </a:ln>
                  <a:gradFill>
                    <a:gsLst>
                      <a:gs pos="0">
                        <a:srgbClr val="FFFFFF"/>
                      </a:gs>
                      <a:gs pos="100000">
                        <a:srgbClr val="FFFFFF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Segoe UI"/>
                </a:defRPr>
              </a:lvl1pPr>
            </a:lstStyle>
            <a:p>
              <a:pPr marL="0" marR="0" lvl="0" indent="0" algn="ctr" defTabSz="914099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FFFFFF"/>
                    </a:gs>
                    <a:gs pos="100000">
                      <a:srgbClr val="FFFFFF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79" name="Picture 17"/>
            <p:cNvPicPr>
              <a:picLocks noChangeAspect="1" noChangeArrowheads="1"/>
            </p:cNvPicPr>
            <p:nvPr/>
          </p:nvPicPr>
          <p:blipFill>
            <a:blip r:embed="rId7" cstate="email">
              <a:biLevel thresh="5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86314" y="5143512"/>
              <a:ext cx="479817" cy="385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0" name="TextBox 79"/>
            <p:cNvSpPr txBox="1"/>
            <p:nvPr/>
          </p:nvSpPr>
          <p:spPr>
            <a:xfrm>
              <a:off x="5643570" y="5143512"/>
              <a:ext cx="221457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整体方案交付</a:t>
              </a:r>
              <a:endParaRPr lang="zh-CN" altLang="en-US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5214942" y="5786454"/>
              <a:ext cx="3786214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从硬件到软件一体化的交付方案</a:t>
              </a:r>
              <a:endParaRPr lang="en-US" altLang="zh-CN" sz="14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endParaRPr lang="zh-CN" altLang="en-US" sz="1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弹性组网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357158" y="1214422"/>
            <a:ext cx="3302892" cy="3643338"/>
            <a:chOff x="4841008" y="1571612"/>
            <a:chExt cx="2945702" cy="2428892"/>
          </a:xfrm>
        </p:grpSpPr>
        <p:grpSp>
          <p:nvGrpSpPr>
            <p:cNvPr id="2" name="组合 51"/>
            <p:cNvGrpSpPr/>
            <p:nvPr/>
          </p:nvGrpSpPr>
          <p:grpSpPr>
            <a:xfrm>
              <a:off x="4841008" y="1571612"/>
              <a:ext cx="2945702" cy="2428892"/>
              <a:chOff x="1142976" y="1571612"/>
              <a:chExt cx="2945702" cy="2428892"/>
            </a:xfrm>
          </p:grpSpPr>
          <p:grpSp>
            <p:nvGrpSpPr>
              <p:cNvPr id="3" name="组合 26"/>
              <p:cNvGrpSpPr/>
              <p:nvPr/>
            </p:nvGrpSpPr>
            <p:grpSpPr>
              <a:xfrm>
                <a:off x="1142976" y="1571612"/>
                <a:ext cx="2945702" cy="2428892"/>
                <a:chOff x="2626430" y="2500306"/>
                <a:chExt cx="1588380" cy="660073"/>
              </a:xfrm>
            </p:grpSpPr>
            <p:grpSp>
              <p:nvGrpSpPr>
                <p:cNvPr id="4" name="组合 95"/>
                <p:cNvGrpSpPr/>
                <p:nvPr/>
              </p:nvGrpSpPr>
              <p:grpSpPr>
                <a:xfrm>
                  <a:off x="2626430" y="2500306"/>
                  <a:ext cx="1588380" cy="660073"/>
                  <a:chOff x="2848475" y="1642176"/>
                  <a:chExt cx="3024186" cy="936625"/>
                </a:xfrm>
              </p:grpSpPr>
              <p:grpSp>
                <p:nvGrpSpPr>
                  <p:cNvPr id="6" name="Group 1328"/>
                  <p:cNvGrpSpPr>
                    <a:grpSpLocks/>
                  </p:cNvGrpSpPr>
                  <p:nvPr/>
                </p:nvGrpSpPr>
                <p:grpSpPr bwMode="auto">
                  <a:xfrm>
                    <a:off x="2907212" y="1659583"/>
                    <a:ext cx="2936875" cy="914400"/>
                    <a:chOff x="1383" y="460"/>
                    <a:chExt cx="744" cy="924"/>
                  </a:xfrm>
                </p:grpSpPr>
                <p:pic>
                  <p:nvPicPr>
                    <p:cNvPr id="24" name="Picture 1329" descr="中继器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2" cstate="print"/>
                    <a:srcRect/>
                    <a:stretch>
                      <a:fillRect/>
                    </a:stretch>
                  </p:blipFill>
                  <p:spPr bwMode="auto">
                    <a:xfrm>
                      <a:off x="1383" y="550"/>
                      <a:ext cx="743" cy="834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25" name="Picture 1330" descr="通用交换机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3" cstate="print"/>
                    <a:srcRect/>
                    <a:stretch>
                      <a:fillRect/>
                    </a:stretch>
                  </p:blipFill>
                  <p:spPr bwMode="auto">
                    <a:xfrm>
                      <a:off x="1383" y="460"/>
                      <a:ext cx="744" cy="539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</p:grpSp>
              <p:sp>
                <p:nvSpPr>
                  <p:cNvPr id="23" name="Freeform 1331"/>
                  <p:cNvSpPr>
                    <a:spLocks/>
                  </p:cNvSpPr>
                  <p:nvPr/>
                </p:nvSpPr>
                <p:spPr bwMode="auto">
                  <a:xfrm>
                    <a:off x="2848475" y="1642176"/>
                    <a:ext cx="3024186" cy="936625"/>
                  </a:xfrm>
                  <a:custGeom>
                    <a:avLst/>
                    <a:gdLst>
                      <a:gd name="T0" fmla="*/ 0 w 952"/>
                      <a:gd name="T1" fmla="*/ 219659 h 1066"/>
                      <a:gd name="T2" fmla="*/ 1512094 w 952"/>
                      <a:gd name="T3" fmla="*/ 0 h 1066"/>
                      <a:gd name="T4" fmla="*/ 3024187 w 952"/>
                      <a:gd name="T5" fmla="*/ 219659 h 1066"/>
                      <a:gd name="T6" fmla="*/ 3024187 w 952"/>
                      <a:gd name="T7" fmla="*/ 717845 h 1066"/>
                      <a:gd name="T8" fmla="*/ 1439030 w 952"/>
                      <a:gd name="T9" fmla="*/ 936625 h 1066"/>
                      <a:gd name="T10" fmla="*/ 0 w 952"/>
                      <a:gd name="T11" fmla="*/ 717845 h 1066"/>
                      <a:gd name="T12" fmla="*/ 0 w 952"/>
                      <a:gd name="T13" fmla="*/ 219659 h 106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952"/>
                      <a:gd name="T22" fmla="*/ 0 h 1066"/>
                      <a:gd name="T23" fmla="*/ 952 w 952"/>
                      <a:gd name="T24" fmla="*/ 1066 h 106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952" h="1066">
                        <a:moveTo>
                          <a:pt x="0" y="250"/>
                        </a:moveTo>
                        <a:lnTo>
                          <a:pt x="476" y="0"/>
                        </a:lnTo>
                        <a:lnTo>
                          <a:pt x="952" y="250"/>
                        </a:lnTo>
                        <a:lnTo>
                          <a:pt x="952" y="817"/>
                        </a:lnTo>
                        <a:lnTo>
                          <a:pt x="453" y="1066"/>
                        </a:lnTo>
                        <a:lnTo>
                          <a:pt x="0" y="817"/>
                        </a:lnTo>
                        <a:lnTo>
                          <a:pt x="0" y="250"/>
                        </a:lnTo>
                        <a:close/>
                      </a:path>
                    </a:pathLst>
                  </a:custGeom>
                  <a:solidFill>
                    <a:schemeClr val="bg1">
                      <a:alpha val="58038"/>
                    </a:schemeClr>
                  </a:solidFill>
                  <a:ln w="28575">
                    <a:solidFill>
                      <a:srgbClr val="C0C0C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>
                      <a:solidFill>
                        <a:schemeClr val="accent1">
                          <a:lumMod val="50000"/>
                        </a:schemeClr>
                      </a:solidFill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</p:grpSp>
            <p:sp>
              <p:nvSpPr>
                <p:cNvPr id="26" name="Freeform 1331"/>
                <p:cNvSpPr>
                  <a:spLocks/>
                </p:cNvSpPr>
                <p:nvPr/>
              </p:nvSpPr>
              <p:spPr bwMode="auto">
                <a:xfrm>
                  <a:off x="2626430" y="2500306"/>
                  <a:ext cx="1588380" cy="660073"/>
                </a:xfrm>
                <a:custGeom>
                  <a:avLst/>
                  <a:gdLst>
                    <a:gd name="T0" fmla="*/ 0 w 952"/>
                    <a:gd name="T1" fmla="*/ 219659 h 1066"/>
                    <a:gd name="T2" fmla="*/ 1512094 w 952"/>
                    <a:gd name="T3" fmla="*/ 0 h 1066"/>
                    <a:gd name="T4" fmla="*/ 3024187 w 952"/>
                    <a:gd name="T5" fmla="*/ 219659 h 1066"/>
                    <a:gd name="T6" fmla="*/ 3024187 w 952"/>
                    <a:gd name="T7" fmla="*/ 717845 h 1066"/>
                    <a:gd name="T8" fmla="*/ 1439030 w 952"/>
                    <a:gd name="T9" fmla="*/ 936625 h 1066"/>
                    <a:gd name="T10" fmla="*/ 0 w 952"/>
                    <a:gd name="T11" fmla="*/ 717845 h 1066"/>
                    <a:gd name="T12" fmla="*/ 0 w 952"/>
                    <a:gd name="T13" fmla="*/ 219659 h 106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2"/>
                    <a:gd name="T22" fmla="*/ 0 h 1066"/>
                    <a:gd name="T23" fmla="*/ 952 w 952"/>
                    <a:gd name="T24" fmla="*/ 1066 h 106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2" h="1066">
                      <a:moveTo>
                        <a:pt x="0" y="250"/>
                      </a:moveTo>
                      <a:lnTo>
                        <a:pt x="476" y="0"/>
                      </a:lnTo>
                      <a:lnTo>
                        <a:pt x="952" y="250"/>
                      </a:lnTo>
                      <a:lnTo>
                        <a:pt x="952" y="817"/>
                      </a:lnTo>
                      <a:lnTo>
                        <a:pt x="453" y="1066"/>
                      </a:lnTo>
                      <a:lnTo>
                        <a:pt x="0" y="817"/>
                      </a:lnTo>
                      <a:lnTo>
                        <a:pt x="0" y="250"/>
                      </a:lnTo>
                      <a:close/>
                    </a:path>
                  </a:pathLst>
                </a:custGeom>
                <a:solidFill>
                  <a:schemeClr val="bg2">
                    <a:lumMod val="90000"/>
                    <a:alpha val="58000"/>
                  </a:schemeClr>
                </a:solidFill>
                <a:ln w="28575">
                  <a:solidFill>
                    <a:srgbClr val="C0C0C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>
                    <a:solidFill>
                      <a:schemeClr val="accent1">
                        <a:lumMod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</p:grpSp>
          <p:pic>
            <p:nvPicPr>
              <p:cNvPr id="37" name="Picture 5" descr="通用交换机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1302596" y="3214686"/>
                <a:ext cx="742494" cy="3571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" name="Picture 5" descr="通用交换机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2631804" y="3429000"/>
                <a:ext cx="742494" cy="3571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" name="Picture 5" descr="通用交换机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3231422" y="3214686"/>
                <a:ext cx="742494" cy="3571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grpSp>
            <p:nvGrpSpPr>
              <p:cNvPr id="7" name="组合 48"/>
              <p:cNvGrpSpPr/>
              <p:nvPr/>
            </p:nvGrpSpPr>
            <p:grpSpPr>
              <a:xfrm>
                <a:off x="2231290" y="2071678"/>
                <a:ext cx="785818" cy="214314"/>
                <a:chOff x="4000496" y="2571744"/>
                <a:chExt cx="363983" cy="96910"/>
              </a:xfrm>
            </p:grpSpPr>
            <p:cxnSp>
              <p:nvCxnSpPr>
                <p:cNvPr id="45" name="Straight Connector 847"/>
                <p:cNvCxnSpPr>
                  <a:cxnSpLocks noChangeShapeType="1"/>
                </p:cNvCxnSpPr>
                <p:nvPr/>
              </p:nvCxnSpPr>
              <p:spPr bwMode="auto">
                <a:xfrm>
                  <a:off x="4000496" y="2602170"/>
                  <a:ext cx="363983" cy="0"/>
                </a:xfrm>
                <a:prstGeom prst="line">
                  <a:avLst/>
                </a:prstGeom>
                <a:noFill/>
                <a:ln w="19050">
                  <a:solidFill>
                    <a:srgbClr val="0070C0"/>
                  </a:solidFill>
                  <a:round/>
                  <a:headEnd/>
                  <a:tailEnd/>
                </a:ln>
              </p:spPr>
            </p:cxnSp>
            <p:cxnSp>
              <p:nvCxnSpPr>
                <p:cNvPr id="46" name="Straight Connector 847"/>
                <p:cNvCxnSpPr>
                  <a:cxnSpLocks noChangeShapeType="1"/>
                </p:cNvCxnSpPr>
                <p:nvPr/>
              </p:nvCxnSpPr>
              <p:spPr bwMode="auto">
                <a:xfrm>
                  <a:off x="4040069" y="2637020"/>
                  <a:ext cx="270424" cy="0"/>
                </a:xfrm>
                <a:prstGeom prst="line">
                  <a:avLst/>
                </a:prstGeom>
                <a:noFill/>
                <a:ln w="19050">
                  <a:solidFill>
                    <a:srgbClr val="0070C0"/>
                  </a:solidFill>
                  <a:round/>
                  <a:headEnd/>
                  <a:tailEnd/>
                </a:ln>
              </p:spPr>
            </p:cxnSp>
            <p:sp>
              <p:nvSpPr>
                <p:cNvPr id="47" name="椭圆 46"/>
                <p:cNvSpPr/>
                <p:nvPr/>
              </p:nvSpPr>
              <p:spPr>
                <a:xfrm>
                  <a:off x="4156619" y="2571744"/>
                  <a:ext cx="41143" cy="96910"/>
                </a:xfrm>
                <a:prstGeom prst="ellipse">
                  <a:avLst/>
                </a:prstGeom>
                <a:noFill/>
                <a:ln w="19050">
                  <a:solidFill>
                    <a:srgbClr val="0070C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>
                    <a:solidFill>
                      <a:schemeClr val="accent1">
                        <a:lumMod val="50000"/>
                      </a:schemeClr>
                    </a:solidFill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</p:grpSp>
          <p:grpSp>
            <p:nvGrpSpPr>
              <p:cNvPr id="8" name="Group 44"/>
              <p:cNvGrpSpPr>
                <a:grpSpLocks/>
              </p:cNvGrpSpPr>
              <p:nvPr/>
            </p:nvGrpSpPr>
            <p:grpSpPr bwMode="auto">
              <a:xfrm>
                <a:off x="2874232" y="1857364"/>
                <a:ext cx="714380" cy="571504"/>
                <a:chOff x="1768" y="187"/>
                <a:chExt cx="2860" cy="2807"/>
              </a:xfrm>
            </p:grpSpPr>
            <p:pic>
              <p:nvPicPr>
                <p:cNvPr id="42" name="Picture 45" descr="通用交换机"/>
                <p:cNvPicPr>
                  <a:picLocks noChangeAspect="1" noChangeArrowheads="1"/>
                </p:cNvPicPr>
                <p:nvPr/>
              </p:nvPicPr>
              <p:blipFill>
                <a:blip r:embed="rId5" cstate="print"/>
                <a:srcRect/>
                <a:stretch>
                  <a:fillRect/>
                </a:stretch>
              </p:blipFill>
              <p:spPr bwMode="auto">
                <a:xfrm>
                  <a:off x="1769" y="1570"/>
                  <a:ext cx="2859" cy="142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3" name="Picture 46" descr="中继器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1768" y="482"/>
                  <a:ext cx="2858" cy="220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" name="Picture 47" descr="通用交换机"/>
                <p:cNvPicPr>
                  <a:picLocks noChangeAspect="1" noChangeArrowheads="1"/>
                </p:cNvPicPr>
                <p:nvPr/>
              </p:nvPicPr>
              <p:blipFill>
                <a:blip r:embed="rId5" cstate="print"/>
                <a:srcRect/>
                <a:stretch>
                  <a:fillRect/>
                </a:stretch>
              </p:blipFill>
              <p:spPr bwMode="auto">
                <a:xfrm>
                  <a:off x="1769" y="187"/>
                  <a:ext cx="2859" cy="142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" name="Group 44"/>
              <p:cNvGrpSpPr>
                <a:grpSpLocks/>
              </p:cNvGrpSpPr>
              <p:nvPr/>
            </p:nvGrpSpPr>
            <p:grpSpPr bwMode="auto">
              <a:xfrm>
                <a:off x="1659786" y="1857364"/>
                <a:ext cx="714380" cy="571504"/>
                <a:chOff x="1768" y="187"/>
                <a:chExt cx="2860" cy="2807"/>
              </a:xfrm>
            </p:grpSpPr>
            <p:pic>
              <p:nvPicPr>
                <p:cNvPr id="29" name="Picture 45" descr="通用交换机"/>
                <p:cNvPicPr>
                  <a:picLocks noChangeAspect="1" noChangeArrowheads="1"/>
                </p:cNvPicPr>
                <p:nvPr/>
              </p:nvPicPr>
              <p:blipFill>
                <a:blip r:embed="rId5" cstate="print"/>
                <a:srcRect/>
                <a:stretch>
                  <a:fillRect/>
                </a:stretch>
              </p:blipFill>
              <p:spPr bwMode="auto">
                <a:xfrm>
                  <a:off x="1769" y="1570"/>
                  <a:ext cx="2859" cy="142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0" name="Picture 46" descr="中继器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1768" y="482"/>
                  <a:ext cx="2858" cy="220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1" name="Picture 47" descr="通用交换机"/>
                <p:cNvPicPr>
                  <a:picLocks noChangeAspect="1" noChangeArrowheads="1"/>
                </p:cNvPicPr>
                <p:nvPr/>
              </p:nvPicPr>
              <p:blipFill>
                <a:blip r:embed="rId5" cstate="print"/>
                <a:srcRect/>
                <a:stretch>
                  <a:fillRect/>
                </a:stretch>
              </p:blipFill>
              <p:spPr bwMode="auto">
                <a:xfrm>
                  <a:off x="1769" y="187"/>
                  <a:ext cx="2859" cy="142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pic>
            <p:nvPicPr>
              <p:cNvPr id="38" name="Picture 5" descr="通用交换机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1802662" y="3429000"/>
                <a:ext cx="742494" cy="3571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cxnSp>
          <p:nvCxnSpPr>
            <p:cNvPr id="54" name="直接连接符 53"/>
            <p:cNvCxnSpPr/>
            <p:nvPr/>
          </p:nvCxnSpPr>
          <p:spPr>
            <a:xfrm rot="5400000" flipH="1" flipV="1">
              <a:off x="5118849" y="2618778"/>
              <a:ext cx="848934" cy="342883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 rot="5400000" flipH="1" flipV="1">
              <a:off x="5726072" y="2011555"/>
              <a:ext cx="848934" cy="1557329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>
              <a:stCxn id="38" idx="0"/>
            </p:cNvCxnSpPr>
            <p:nvPr/>
          </p:nvCxnSpPr>
          <p:spPr>
            <a:xfrm rot="5400000" flipH="1" flipV="1">
              <a:off x="5868950" y="2368745"/>
              <a:ext cx="1063247" cy="1057264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58" name="直接连接符 57"/>
            <p:cNvCxnSpPr/>
            <p:nvPr/>
          </p:nvCxnSpPr>
          <p:spPr>
            <a:xfrm rot="16200000" flipV="1">
              <a:off x="5293471" y="2850530"/>
              <a:ext cx="1000132" cy="156808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 rot="16200000" flipV="1">
              <a:off x="5708042" y="2435959"/>
              <a:ext cx="1000132" cy="985950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直接连接符 66"/>
            <p:cNvCxnSpPr/>
            <p:nvPr/>
          </p:nvCxnSpPr>
          <p:spPr>
            <a:xfrm rot="10800000">
              <a:off x="5715134" y="2428869"/>
              <a:ext cx="1571511" cy="785819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直接连接符 68"/>
            <p:cNvCxnSpPr/>
            <p:nvPr/>
          </p:nvCxnSpPr>
          <p:spPr>
            <a:xfrm rot="5400000" flipH="1" flipV="1">
              <a:off x="6283519" y="2783316"/>
              <a:ext cx="1063248" cy="228121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72" name="直接连接符 71"/>
            <p:cNvCxnSpPr/>
            <p:nvPr/>
          </p:nvCxnSpPr>
          <p:spPr>
            <a:xfrm rot="16200000" flipV="1">
              <a:off x="6715140" y="2643308"/>
              <a:ext cx="785821" cy="356941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4" name="组合 113"/>
          <p:cNvGrpSpPr/>
          <p:nvPr/>
        </p:nvGrpSpPr>
        <p:grpSpPr>
          <a:xfrm>
            <a:off x="3428992" y="785794"/>
            <a:ext cx="1857388" cy="1216034"/>
            <a:chOff x="3357554" y="2000240"/>
            <a:chExt cx="1857388" cy="573092"/>
          </a:xfrm>
        </p:grpSpPr>
        <p:cxnSp>
          <p:nvCxnSpPr>
            <p:cNvPr id="89" name="直接连接符 88"/>
            <p:cNvCxnSpPr/>
            <p:nvPr/>
          </p:nvCxnSpPr>
          <p:spPr>
            <a:xfrm>
              <a:off x="3357554" y="2571744"/>
              <a:ext cx="1214446" cy="1588"/>
            </a:xfrm>
            <a:prstGeom prst="line">
              <a:avLst/>
            </a:prstGeom>
            <a:ln w="28575">
              <a:headEnd type="oval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97" name="直接连接符 96"/>
            <p:cNvCxnSpPr/>
            <p:nvPr/>
          </p:nvCxnSpPr>
          <p:spPr>
            <a:xfrm rot="5400000" flipH="1" flipV="1">
              <a:off x="4393405" y="2178835"/>
              <a:ext cx="571504" cy="214314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98" name="直接连接符 97"/>
            <p:cNvCxnSpPr/>
            <p:nvPr/>
          </p:nvCxnSpPr>
          <p:spPr>
            <a:xfrm>
              <a:off x="4786314" y="2000240"/>
              <a:ext cx="428628" cy="1588"/>
            </a:xfrm>
            <a:prstGeom prst="line">
              <a:avLst/>
            </a:prstGeom>
            <a:ln>
              <a:tailEnd type="oval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5" name="组合 114"/>
          <p:cNvGrpSpPr/>
          <p:nvPr/>
        </p:nvGrpSpPr>
        <p:grpSpPr>
          <a:xfrm>
            <a:off x="3428992" y="2355842"/>
            <a:ext cx="1857388" cy="573092"/>
            <a:chOff x="3357554" y="2000240"/>
            <a:chExt cx="1857388" cy="573092"/>
          </a:xfrm>
        </p:grpSpPr>
        <p:cxnSp>
          <p:nvCxnSpPr>
            <p:cNvPr id="116" name="直接连接符 115"/>
            <p:cNvCxnSpPr/>
            <p:nvPr/>
          </p:nvCxnSpPr>
          <p:spPr>
            <a:xfrm>
              <a:off x="3357554" y="2571744"/>
              <a:ext cx="1214446" cy="1588"/>
            </a:xfrm>
            <a:prstGeom prst="line">
              <a:avLst/>
            </a:prstGeom>
            <a:ln w="28575">
              <a:headEnd type="oval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17" name="直接连接符 116"/>
            <p:cNvCxnSpPr/>
            <p:nvPr/>
          </p:nvCxnSpPr>
          <p:spPr>
            <a:xfrm rot="5400000" flipH="1" flipV="1">
              <a:off x="4393405" y="2178835"/>
              <a:ext cx="571504" cy="214314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/>
            <p:nvPr/>
          </p:nvCxnSpPr>
          <p:spPr>
            <a:xfrm>
              <a:off x="4786314" y="2000240"/>
              <a:ext cx="428628" cy="1588"/>
            </a:xfrm>
            <a:prstGeom prst="line">
              <a:avLst/>
            </a:prstGeom>
            <a:ln>
              <a:tailEnd type="oval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9" name="组合 118"/>
          <p:cNvGrpSpPr/>
          <p:nvPr/>
        </p:nvGrpSpPr>
        <p:grpSpPr>
          <a:xfrm>
            <a:off x="3428992" y="3570288"/>
            <a:ext cx="1857388" cy="573092"/>
            <a:chOff x="3357554" y="2000240"/>
            <a:chExt cx="1857388" cy="573092"/>
          </a:xfrm>
        </p:grpSpPr>
        <p:cxnSp>
          <p:nvCxnSpPr>
            <p:cNvPr id="120" name="直接连接符 119"/>
            <p:cNvCxnSpPr/>
            <p:nvPr/>
          </p:nvCxnSpPr>
          <p:spPr>
            <a:xfrm>
              <a:off x="3357554" y="2571744"/>
              <a:ext cx="1214446" cy="1588"/>
            </a:xfrm>
            <a:prstGeom prst="line">
              <a:avLst/>
            </a:prstGeom>
            <a:ln w="28575">
              <a:headEnd type="oval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21" name="直接连接符 120"/>
            <p:cNvCxnSpPr/>
            <p:nvPr/>
          </p:nvCxnSpPr>
          <p:spPr>
            <a:xfrm rot="5400000" flipH="1" flipV="1">
              <a:off x="4393405" y="2178835"/>
              <a:ext cx="571504" cy="214314"/>
            </a:xfrm>
            <a:prstGeom prst="lin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22" name="直接连接符 121"/>
            <p:cNvCxnSpPr/>
            <p:nvPr/>
          </p:nvCxnSpPr>
          <p:spPr>
            <a:xfrm>
              <a:off x="4786314" y="2000240"/>
              <a:ext cx="428628" cy="1588"/>
            </a:xfrm>
            <a:prstGeom prst="line">
              <a:avLst/>
            </a:prstGeom>
            <a:ln>
              <a:tailEnd type="oval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23" name="TextBox 122"/>
          <p:cNvSpPr txBox="1"/>
          <p:nvPr/>
        </p:nvSpPr>
        <p:spPr>
          <a:xfrm>
            <a:off x="5357818" y="642918"/>
            <a:ext cx="350046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横向多虚一：简化管理</a:t>
            </a:r>
            <a:endParaRPr lang="en-US" altLang="zh-CN" b="1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(IRF2)  	      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提升性能</a:t>
            </a:r>
            <a:endParaRPr lang="en-US" altLang="zh-CN" b="1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	      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可靠性高</a:t>
            </a:r>
            <a:endParaRPr lang="zh-CN" altLang="en-US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5357818" y="2005604"/>
            <a:ext cx="350046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一虚多：隔离业务</a:t>
            </a:r>
            <a:endParaRPr lang="en-US" altLang="zh-CN" b="1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(MDC)  	</a:t>
            </a:r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提高使用率</a:t>
            </a:r>
            <a:endParaRPr lang="en-US" altLang="zh-CN" b="1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	</a:t>
            </a:r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保护投资</a:t>
            </a:r>
            <a:endParaRPr lang="zh-CN" altLang="en-US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5357818" y="3362926"/>
            <a:ext cx="350046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纵向多虚一：简化网络架构</a:t>
            </a:r>
            <a:endParaRPr lang="en-US" altLang="zh-CN" b="1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(VCF)  	      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减少大量管理节点</a:t>
            </a:r>
            <a:endParaRPr lang="en-US" altLang="zh-CN" b="1" dirty="0" smtClean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	       </a:t>
            </a:r>
            <a:endParaRPr lang="zh-CN" altLang="en-US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3" name="TextBox 36"/>
          <p:cNvSpPr txBox="1">
            <a:spLocks noChangeArrowheads="1"/>
          </p:cNvSpPr>
          <p:nvPr/>
        </p:nvSpPr>
        <p:spPr bwMode="auto">
          <a:xfrm>
            <a:off x="214282" y="5500702"/>
            <a:ext cx="842486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>
              <a:spcBef>
                <a:spcPts val="600"/>
              </a:spcBef>
              <a:defRPr/>
            </a:pPr>
            <a:r>
              <a:rPr lang="zh-CN" altLang="en-US" sz="1600" dirty="0" smtClean="0">
                <a:solidFill>
                  <a:prstClr val="black"/>
                </a:solidFill>
                <a:latin typeface="微软雅黑" pitchFamily="34" charset="-122"/>
                <a:ea typeface="微软雅黑" pitchFamily="34" charset="-122"/>
              </a:rPr>
              <a:t>                     </a:t>
            </a:r>
            <a:endParaRPr lang="en-US" altLang="zh-CN" sz="1600" dirty="0">
              <a:solidFill>
                <a:prstClr val="black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57" name="组合 56"/>
          <p:cNvGrpSpPr/>
          <p:nvPr/>
        </p:nvGrpSpPr>
        <p:grpSpPr>
          <a:xfrm>
            <a:off x="0" y="5000636"/>
            <a:ext cx="9144000" cy="1754326"/>
            <a:chOff x="0" y="5000636"/>
            <a:chExt cx="9144000" cy="1754326"/>
          </a:xfrm>
        </p:grpSpPr>
        <p:sp>
          <p:nvSpPr>
            <p:cNvPr id="52" name="Dark Gray"/>
            <p:cNvSpPr/>
            <p:nvPr/>
          </p:nvSpPr>
          <p:spPr bwMode="auto">
            <a:xfrm>
              <a:off x="0" y="5000636"/>
              <a:ext cx="9144000" cy="1428760"/>
            </a:xfrm>
            <a:prstGeom prst="roundRect">
              <a:avLst>
                <a:gd name="adj" fmla="val 0"/>
              </a:avLst>
            </a:prstGeom>
            <a:solidFill>
              <a:srgbClr val="0070C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214282" y="5000636"/>
              <a:ext cx="7358114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虚拟化组网带来的好处：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>
                <a:lnSpc>
                  <a:spcPct val="150000"/>
                </a:lnSpc>
                <a:buClr>
                  <a:srgbClr val="FF0000"/>
                </a:buClr>
                <a:buFont typeface="Wingdings" pitchFamily="2" charset="2"/>
                <a:buChar char="n"/>
              </a:pPr>
              <a:r>
                <a:rPr lang="zh-CN" altLang="en-US" sz="16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解决了建几张网的问题，提升设备利用率；</a:t>
              </a:r>
              <a:endParaRPr lang="en-US" altLang="zh-CN" sz="1600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>
                <a:lnSpc>
                  <a:spcPct val="150000"/>
                </a:lnSpc>
                <a:buClr>
                  <a:srgbClr val="FF0000"/>
                </a:buClr>
                <a:buFont typeface="Wingdings" pitchFamily="2" charset="2"/>
                <a:buChar char="n"/>
              </a:pPr>
              <a:r>
                <a:rPr lang="zh-CN" altLang="en-US" sz="16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网络架构更简单，管理更容易；</a:t>
              </a:r>
              <a:endParaRPr lang="en-US" altLang="zh-CN" sz="1600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>
                <a:lnSpc>
                  <a:spcPct val="150000"/>
                </a:lnSpc>
                <a:buClr>
                  <a:srgbClr val="FF0000"/>
                </a:buClr>
                <a:buFont typeface="Wingdings" pitchFamily="2" charset="2"/>
                <a:buChar char="n"/>
              </a:pPr>
              <a:r>
                <a:rPr lang="zh-CN" altLang="en-US" sz="16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安全性、可靠性得到保证</a:t>
              </a:r>
              <a:endParaRPr lang="en-US" altLang="zh-CN" sz="1600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endParaRPr lang="zh-CN" altLang="en-US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571472" y="-24"/>
            <a:ext cx="61436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横向多虚一：</a:t>
            </a:r>
            <a:r>
              <a:rPr lang="en-US" altLang="zh-CN" sz="32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IRF2</a:t>
            </a:r>
            <a:endParaRPr lang="zh-CN" altLang="en-US" sz="3200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2" name="组合 350"/>
          <p:cNvGrpSpPr/>
          <p:nvPr/>
        </p:nvGrpSpPr>
        <p:grpSpPr>
          <a:xfrm>
            <a:off x="428596" y="695332"/>
            <a:ext cx="8286753" cy="4233866"/>
            <a:chOff x="642965" y="1481150"/>
            <a:chExt cx="7858125" cy="3733800"/>
          </a:xfrm>
        </p:grpSpPr>
        <p:grpSp>
          <p:nvGrpSpPr>
            <p:cNvPr id="3" name="Group 4"/>
            <p:cNvGrpSpPr>
              <a:grpSpLocks/>
            </p:cNvGrpSpPr>
            <p:nvPr/>
          </p:nvGrpSpPr>
          <p:grpSpPr bwMode="auto">
            <a:xfrm>
              <a:off x="642965" y="1481150"/>
              <a:ext cx="3616325" cy="3733800"/>
              <a:chOff x="92" y="893"/>
              <a:chExt cx="2278" cy="2352"/>
            </a:xfrm>
          </p:grpSpPr>
          <p:sp>
            <p:nvSpPr>
              <p:cNvPr id="179" name="Line 5"/>
              <p:cNvSpPr>
                <a:spLocks noChangeShapeType="1"/>
              </p:cNvSpPr>
              <p:nvPr/>
            </p:nvSpPr>
            <p:spPr bwMode="auto">
              <a:xfrm>
                <a:off x="770" y="1817"/>
                <a:ext cx="8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" name="Line 6"/>
              <p:cNvSpPr>
                <a:spLocks noChangeShapeType="1"/>
              </p:cNvSpPr>
              <p:nvPr/>
            </p:nvSpPr>
            <p:spPr bwMode="auto">
              <a:xfrm flipH="1" flipV="1">
                <a:off x="630" y="1889"/>
                <a:ext cx="1262" cy="49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" name="Line 7"/>
              <p:cNvSpPr>
                <a:spLocks noChangeShapeType="1"/>
              </p:cNvSpPr>
              <p:nvPr/>
            </p:nvSpPr>
            <p:spPr bwMode="auto">
              <a:xfrm flipV="1">
                <a:off x="576" y="1894"/>
                <a:ext cx="1200" cy="4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" name="Line 8"/>
              <p:cNvSpPr>
                <a:spLocks noChangeShapeType="1"/>
              </p:cNvSpPr>
              <p:nvPr/>
            </p:nvSpPr>
            <p:spPr bwMode="auto">
              <a:xfrm flipH="1" flipV="1">
                <a:off x="614" y="1292"/>
                <a:ext cx="5" cy="101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" name="Line 9"/>
              <p:cNvSpPr>
                <a:spLocks noChangeShapeType="1"/>
              </p:cNvSpPr>
              <p:nvPr/>
            </p:nvSpPr>
            <p:spPr bwMode="auto">
              <a:xfrm flipH="1" flipV="1">
                <a:off x="1837" y="1292"/>
                <a:ext cx="1" cy="100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pic>
            <p:nvPicPr>
              <p:cNvPr id="184" name="Picture 172" descr="边缘交换机"/>
              <p:cNvPicPr preferRelativeResize="0"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21" y="2246"/>
                <a:ext cx="408" cy="296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72" descr="边缘交换机"/>
              <p:cNvPicPr preferRelativeResize="0"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415" y="2249"/>
                <a:ext cx="408" cy="296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186" name="Line 12"/>
              <p:cNvSpPr>
                <a:spLocks noChangeShapeType="1"/>
              </p:cNvSpPr>
              <p:nvPr/>
            </p:nvSpPr>
            <p:spPr bwMode="auto">
              <a:xfrm>
                <a:off x="148" y="1716"/>
                <a:ext cx="2222" cy="0"/>
              </a:xfrm>
              <a:prstGeom prst="line">
                <a:avLst/>
              </a:prstGeom>
              <a:noFill/>
              <a:ln w="28575">
                <a:solidFill>
                  <a:srgbClr val="FF9933"/>
                </a:solidFill>
                <a:prstDash val="dash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" name="Oval 13"/>
              <p:cNvSpPr>
                <a:spLocks noChangeArrowheads="1"/>
              </p:cNvSpPr>
              <p:nvPr/>
            </p:nvSpPr>
            <p:spPr bwMode="auto">
              <a:xfrm>
                <a:off x="919" y="2663"/>
                <a:ext cx="610" cy="438"/>
              </a:xfrm>
              <a:prstGeom prst="ellipse">
                <a:avLst/>
              </a:prstGeom>
              <a:solidFill>
                <a:srgbClr val="00CC00">
                  <a:alpha val="69019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" name="Oval 14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535" cy="438"/>
              </a:xfrm>
              <a:prstGeom prst="ellipse">
                <a:avLst/>
              </a:prstGeom>
              <a:solidFill>
                <a:srgbClr val="FF0000">
                  <a:alpha val="70979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" name="Oval 15"/>
              <p:cNvSpPr>
                <a:spLocks noChangeArrowheads="1"/>
              </p:cNvSpPr>
              <p:nvPr/>
            </p:nvSpPr>
            <p:spPr bwMode="auto">
              <a:xfrm>
                <a:off x="343" y="2656"/>
                <a:ext cx="568" cy="438"/>
              </a:xfrm>
              <a:prstGeom prst="ellipse">
                <a:avLst/>
              </a:prstGeom>
              <a:solidFill>
                <a:srgbClr val="FF0000">
                  <a:alpha val="70979"/>
                </a:srgbClr>
              </a:solidFill>
              <a:ln w="9525" algn="ctr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" name="Text Box 16"/>
              <p:cNvSpPr txBox="1">
                <a:spLocks noChangeArrowheads="1"/>
              </p:cNvSpPr>
              <p:nvPr/>
            </p:nvSpPr>
            <p:spPr bwMode="auto">
              <a:xfrm>
                <a:off x="830" y="1498"/>
                <a:ext cx="774" cy="2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5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1000" b="1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rPr>
                  <a:t>MSTP+VRRP</a:t>
                </a:r>
              </a:p>
            </p:txBody>
          </p:sp>
          <p:sp>
            <p:nvSpPr>
              <p:cNvPr id="191" name="Text Box 17"/>
              <p:cNvSpPr txBox="1">
                <a:spLocks noChangeArrowheads="1"/>
              </p:cNvSpPr>
              <p:nvPr/>
            </p:nvSpPr>
            <p:spPr bwMode="auto">
              <a:xfrm>
                <a:off x="122" y="2133"/>
                <a:ext cx="524" cy="135"/>
              </a:xfrm>
              <a:prstGeom prst="rect">
                <a:avLst/>
              </a:prstGeom>
              <a:noFill/>
              <a:ln w="28575" algn="ctr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ACC_SW 1</a:t>
                </a:r>
              </a:p>
            </p:txBody>
          </p:sp>
          <p:sp>
            <p:nvSpPr>
              <p:cNvPr id="192" name="Line 18"/>
              <p:cNvSpPr>
                <a:spLocks noChangeShapeType="1"/>
              </p:cNvSpPr>
              <p:nvPr/>
            </p:nvSpPr>
            <p:spPr bwMode="auto">
              <a:xfrm>
                <a:off x="764" y="1769"/>
                <a:ext cx="903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" name="Text Box 19"/>
              <p:cNvSpPr txBox="1">
                <a:spLocks noChangeArrowheads="1"/>
              </p:cNvSpPr>
              <p:nvPr/>
            </p:nvSpPr>
            <p:spPr bwMode="auto">
              <a:xfrm>
                <a:off x="1836" y="2128"/>
                <a:ext cx="510" cy="1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ACC_SW 2</a:t>
                </a:r>
              </a:p>
            </p:txBody>
          </p:sp>
          <p:sp>
            <p:nvSpPr>
              <p:cNvPr id="194" name="Oval 20"/>
              <p:cNvSpPr>
                <a:spLocks noChangeArrowheads="1"/>
              </p:cNvSpPr>
              <p:nvPr/>
            </p:nvSpPr>
            <p:spPr bwMode="auto">
              <a:xfrm>
                <a:off x="1197" y="1705"/>
                <a:ext cx="56" cy="160"/>
              </a:xfrm>
              <a:prstGeom prst="ellipse">
                <a:avLst/>
              </a:prstGeom>
              <a:noFill/>
              <a:ln w="28575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Line 21"/>
              <p:cNvSpPr>
                <a:spLocks noChangeShapeType="1"/>
              </p:cNvSpPr>
              <p:nvPr/>
            </p:nvSpPr>
            <p:spPr bwMode="auto">
              <a:xfrm>
                <a:off x="558" y="2052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" name="Line 22"/>
              <p:cNvSpPr>
                <a:spLocks noChangeShapeType="1"/>
              </p:cNvSpPr>
              <p:nvPr/>
            </p:nvSpPr>
            <p:spPr bwMode="auto">
              <a:xfrm>
                <a:off x="891" y="2051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" name="Line 23"/>
              <p:cNvSpPr>
                <a:spLocks noChangeShapeType="1"/>
              </p:cNvSpPr>
              <p:nvPr/>
            </p:nvSpPr>
            <p:spPr bwMode="auto">
              <a:xfrm>
                <a:off x="1376" y="2052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00CC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8" name="Line 24"/>
              <p:cNvSpPr>
                <a:spLocks noChangeShapeType="1"/>
              </p:cNvSpPr>
              <p:nvPr/>
            </p:nvSpPr>
            <p:spPr bwMode="auto">
              <a:xfrm>
                <a:off x="1765" y="2052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00CC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9" name="Line 25"/>
              <p:cNvSpPr>
                <a:spLocks noChangeShapeType="1"/>
              </p:cNvSpPr>
              <p:nvPr/>
            </p:nvSpPr>
            <p:spPr bwMode="auto">
              <a:xfrm>
                <a:off x="703" y="2518"/>
                <a:ext cx="515" cy="194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prstDash val="dash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" name="Line 26"/>
              <p:cNvSpPr>
                <a:spLocks noChangeShapeType="1"/>
              </p:cNvSpPr>
              <p:nvPr/>
            </p:nvSpPr>
            <p:spPr bwMode="auto">
              <a:xfrm flipV="1">
                <a:off x="1274" y="2483"/>
                <a:ext cx="492" cy="236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1" name="Line 27"/>
              <p:cNvSpPr>
                <a:spLocks noChangeShapeType="1"/>
              </p:cNvSpPr>
              <p:nvPr/>
            </p:nvSpPr>
            <p:spPr bwMode="auto">
              <a:xfrm flipH="1" flipV="1">
                <a:off x="663" y="2094"/>
                <a:ext cx="1" cy="153"/>
              </a:xfrm>
              <a:prstGeom prst="line">
                <a:avLst/>
              </a:prstGeom>
              <a:noFill/>
              <a:ln w="19050">
                <a:solidFill>
                  <a:srgbClr val="00CC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2" name="Line 28"/>
              <p:cNvSpPr>
                <a:spLocks noChangeShapeType="1"/>
              </p:cNvSpPr>
              <p:nvPr/>
            </p:nvSpPr>
            <p:spPr bwMode="auto">
              <a:xfrm flipV="1">
                <a:off x="699" y="2184"/>
                <a:ext cx="178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" name="Line 29"/>
              <p:cNvSpPr>
                <a:spLocks noChangeShapeType="1"/>
              </p:cNvSpPr>
              <p:nvPr/>
            </p:nvSpPr>
            <p:spPr bwMode="auto">
              <a:xfrm flipH="1" flipV="1">
                <a:off x="1795" y="2115"/>
                <a:ext cx="1" cy="1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4" name="Line 30"/>
              <p:cNvSpPr>
                <a:spLocks noChangeShapeType="1"/>
              </p:cNvSpPr>
              <p:nvPr/>
            </p:nvSpPr>
            <p:spPr bwMode="auto">
              <a:xfrm flipH="1" flipV="1">
                <a:off x="1544" y="2198"/>
                <a:ext cx="169" cy="70"/>
              </a:xfrm>
              <a:prstGeom prst="line">
                <a:avLst/>
              </a:prstGeom>
              <a:noFill/>
              <a:ln w="19050">
                <a:solidFill>
                  <a:srgbClr val="00CC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5" name="Line 31"/>
              <p:cNvSpPr>
                <a:spLocks noChangeShapeType="1"/>
              </p:cNvSpPr>
              <p:nvPr/>
            </p:nvSpPr>
            <p:spPr bwMode="auto">
              <a:xfrm>
                <a:off x="759" y="2462"/>
                <a:ext cx="1069" cy="243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prstDash val="dash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6" name="Text Box 32"/>
              <p:cNvSpPr txBox="1">
                <a:spLocks noChangeArrowheads="1"/>
              </p:cNvSpPr>
              <p:nvPr/>
            </p:nvSpPr>
            <p:spPr bwMode="auto">
              <a:xfrm>
                <a:off x="975" y="3095"/>
                <a:ext cx="504" cy="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VLAN 30</a:t>
                </a:r>
              </a:p>
            </p:txBody>
          </p:sp>
          <p:sp>
            <p:nvSpPr>
              <p:cNvPr id="207" name="Text Box 33"/>
              <p:cNvSpPr txBox="1">
                <a:spLocks noChangeArrowheads="1"/>
              </p:cNvSpPr>
              <p:nvPr/>
            </p:nvSpPr>
            <p:spPr bwMode="auto">
              <a:xfrm>
                <a:off x="357" y="3074"/>
                <a:ext cx="504" cy="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VLAN 50</a:t>
                </a:r>
              </a:p>
            </p:txBody>
          </p:sp>
          <p:sp>
            <p:nvSpPr>
              <p:cNvPr id="208" name="Text Box 34"/>
              <p:cNvSpPr txBox="1">
                <a:spLocks noChangeArrowheads="1"/>
              </p:cNvSpPr>
              <p:nvPr/>
            </p:nvSpPr>
            <p:spPr bwMode="auto">
              <a:xfrm>
                <a:off x="1578" y="3101"/>
                <a:ext cx="504" cy="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VLAN 50</a:t>
                </a:r>
              </a:p>
            </p:txBody>
          </p:sp>
          <p:sp>
            <p:nvSpPr>
              <p:cNvPr id="209" name="Line 35"/>
              <p:cNvSpPr>
                <a:spLocks noChangeShapeType="1"/>
              </p:cNvSpPr>
              <p:nvPr/>
            </p:nvSpPr>
            <p:spPr bwMode="auto">
              <a:xfrm flipH="1" flipV="1">
                <a:off x="650" y="2532"/>
                <a:ext cx="1" cy="1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" name="Line 36"/>
              <p:cNvSpPr>
                <a:spLocks noChangeShapeType="1"/>
              </p:cNvSpPr>
              <p:nvPr/>
            </p:nvSpPr>
            <p:spPr bwMode="auto">
              <a:xfrm flipH="1" flipV="1">
                <a:off x="1878" y="2539"/>
                <a:ext cx="1" cy="1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" name="Line 37"/>
              <p:cNvSpPr>
                <a:spLocks noChangeShapeType="1"/>
              </p:cNvSpPr>
              <p:nvPr/>
            </p:nvSpPr>
            <p:spPr bwMode="auto">
              <a:xfrm flipV="1">
                <a:off x="1476" y="2510"/>
                <a:ext cx="151" cy="70"/>
              </a:xfrm>
              <a:prstGeom prst="line">
                <a:avLst/>
              </a:prstGeom>
              <a:noFill/>
              <a:ln w="19050">
                <a:solidFill>
                  <a:srgbClr val="00CC00"/>
                </a:solidFill>
                <a:round/>
                <a:headEnd/>
                <a:tailEnd type="triangle" w="med" len="med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" name="Line 38"/>
              <p:cNvSpPr>
                <a:spLocks noChangeShapeType="1"/>
              </p:cNvSpPr>
              <p:nvPr/>
            </p:nvSpPr>
            <p:spPr bwMode="auto">
              <a:xfrm flipV="1">
                <a:off x="697" y="2462"/>
                <a:ext cx="993" cy="229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prstDash val="dash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pic>
            <p:nvPicPr>
              <p:cNvPr id="213" name="Picture 39" descr="服务器类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477" y="2668"/>
                <a:ext cx="268" cy="3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40" descr="服务器类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087" y="2682"/>
                <a:ext cx="268" cy="3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41" descr="服务器类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657" y="2669"/>
                <a:ext cx="268" cy="3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216" name="Rectangle 42"/>
              <p:cNvSpPr>
                <a:spLocks noChangeArrowheads="1"/>
              </p:cNvSpPr>
              <p:nvPr/>
            </p:nvSpPr>
            <p:spPr bwMode="auto">
              <a:xfrm>
                <a:off x="559" y="2455"/>
                <a:ext cx="77" cy="69"/>
              </a:xfrm>
              <a:prstGeom prst="rect">
                <a:avLst/>
              </a:prstGeom>
              <a:solidFill>
                <a:srgbClr val="FF66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" name="Rectangle 43"/>
              <p:cNvSpPr>
                <a:spLocks noChangeArrowheads="1"/>
              </p:cNvSpPr>
              <p:nvPr/>
            </p:nvSpPr>
            <p:spPr bwMode="auto">
              <a:xfrm>
                <a:off x="1829" y="2455"/>
                <a:ext cx="77" cy="69"/>
              </a:xfrm>
              <a:prstGeom prst="rect">
                <a:avLst/>
              </a:prstGeom>
              <a:solidFill>
                <a:srgbClr val="FF66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" name="Rectangle 44"/>
              <p:cNvSpPr>
                <a:spLocks noChangeArrowheads="1"/>
              </p:cNvSpPr>
              <p:nvPr/>
            </p:nvSpPr>
            <p:spPr bwMode="auto">
              <a:xfrm>
                <a:off x="1642" y="2406"/>
                <a:ext cx="77" cy="69"/>
              </a:xfrm>
              <a:prstGeom prst="rect">
                <a:avLst/>
              </a:prstGeom>
              <a:solidFill>
                <a:srgbClr val="FF66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" name="Rectangle 45"/>
              <p:cNvSpPr>
                <a:spLocks noChangeArrowheads="1"/>
              </p:cNvSpPr>
              <p:nvPr/>
            </p:nvSpPr>
            <p:spPr bwMode="auto">
              <a:xfrm>
                <a:off x="1732" y="2434"/>
                <a:ext cx="77" cy="69"/>
              </a:xfrm>
              <a:prstGeom prst="rect">
                <a:avLst/>
              </a:prstGeom>
              <a:solidFill>
                <a:srgbClr val="FF66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" name="Rectangle 46"/>
              <p:cNvSpPr>
                <a:spLocks noChangeArrowheads="1"/>
              </p:cNvSpPr>
              <p:nvPr/>
            </p:nvSpPr>
            <p:spPr bwMode="auto">
              <a:xfrm>
                <a:off x="649" y="2441"/>
                <a:ext cx="77" cy="69"/>
              </a:xfrm>
              <a:prstGeom prst="rect">
                <a:avLst/>
              </a:prstGeom>
              <a:solidFill>
                <a:srgbClr val="FF66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" name="Rectangle 47"/>
              <p:cNvSpPr>
                <a:spLocks noChangeArrowheads="1"/>
              </p:cNvSpPr>
              <p:nvPr/>
            </p:nvSpPr>
            <p:spPr bwMode="auto">
              <a:xfrm>
                <a:off x="733" y="2406"/>
                <a:ext cx="77" cy="69"/>
              </a:xfrm>
              <a:prstGeom prst="rect">
                <a:avLst/>
              </a:prstGeom>
              <a:solidFill>
                <a:srgbClr val="FF66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2" name="Rectangle 48"/>
              <p:cNvSpPr>
                <a:spLocks noChangeArrowheads="1"/>
              </p:cNvSpPr>
              <p:nvPr/>
            </p:nvSpPr>
            <p:spPr bwMode="auto">
              <a:xfrm>
                <a:off x="559" y="2259"/>
                <a:ext cx="77" cy="69"/>
              </a:xfrm>
              <a:prstGeom prst="rect">
                <a:avLst/>
              </a:prstGeom>
              <a:solidFill>
                <a:srgbClr val="0000C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3" name="Rectangle 49"/>
              <p:cNvSpPr>
                <a:spLocks noChangeArrowheads="1"/>
              </p:cNvSpPr>
              <p:nvPr/>
            </p:nvSpPr>
            <p:spPr bwMode="auto">
              <a:xfrm>
                <a:off x="677" y="2273"/>
                <a:ext cx="77" cy="69"/>
              </a:xfrm>
              <a:prstGeom prst="rect">
                <a:avLst/>
              </a:prstGeom>
              <a:solidFill>
                <a:srgbClr val="0000C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4" name="Rectangle 50"/>
              <p:cNvSpPr>
                <a:spLocks noChangeArrowheads="1"/>
              </p:cNvSpPr>
              <p:nvPr/>
            </p:nvSpPr>
            <p:spPr bwMode="auto">
              <a:xfrm>
                <a:off x="1690" y="2301"/>
                <a:ext cx="77" cy="69"/>
              </a:xfrm>
              <a:prstGeom prst="rect">
                <a:avLst/>
              </a:prstGeom>
              <a:solidFill>
                <a:srgbClr val="0000C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5" name="Rectangle 51"/>
              <p:cNvSpPr>
                <a:spLocks noChangeArrowheads="1"/>
              </p:cNvSpPr>
              <p:nvPr/>
            </p:nvSpPr>
            <p:spPr bwMode="auto">
              <a:xfrm>
                <a:off x="1815" y="2273"/>
                <a:ext cx="77" cy="69"/>
              </a:xfrm>
              <a:prstGeom prst="rect">
                <a:avLst/>
              </a:prstGeom>
              <a:solidFill>
                <a:srgbClr val="0000C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6" name="Text Box 52"/>
              <p:cNvSpPr txBox="1">
                <a:spLocks noChangeArrowheads="1"/>
              </p:cNvSpPr>
              <p:nvPr/>
            </p:nvSpPr>
            <p:spPr bwMode="auto">
              <a:xfrm>
                <a:off x="378" y="1112"/>
                <a:ext cx="524" cy="1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AGG_SW1</a:t>
                </a:r>
              </a:p>
            </p:txBody>
          </p:sp>
          <p:sp>
            <p:nvSpPr>
              <p:cNvPr id="227" name="Text Box 53"/>
              <p:cNvSpPr txBox="1">
                <a:spLocks noChangeArrowheads="1"/>
              </p:cNvSpPr>
              <p:nvPr/>
            </p:nvSpPr>
            <p:spPr bwMode="auto">
              <a:xfrm>
                <a:off x="92" y="1535"/>
                <a:ext cx="297" cy="1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L3</a:t>
                </a:r>
              </a:p>
            </p:txBody>
          </p:sp>
          <p:sp>
            <p:nvSpPr>
              <p:cNvPr id="228" name="Text Box 54"/>
              <p:cNvSpPr txBox="1">
                <a:spLocks noChangeArrowheads="1"/>
              </p:cNvSpPr>
              <p:nvPr/>
            </p:nvSpPr>
            <p:spPr bwMode="auto">
              <a:xfrm>
                <a:off x="92" y="1754"/>
                <a:ext cx="274" cy="1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L2</a:t>
                </a:r>
              </a:p>
            </p:txBody>
          </p:sp>
          <p:sp>
            <p:nvSpPr>
              <p:cNvPr id="229" name="Line 11"/>
              <p:cNvSpPr>
                <a:spLocks noChangeShapeType="1"/>
              </p:cNvSpPr>
              <p:nvPr/>
            </p:nvSpPr>
            <p:spPr bwMode="auto">
              <a:xfrm>
                <a:off x="818" y="1073"/>
                <a:ext cx="832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0" name="Line 12"/>
              <p:cNvSpPr>
                <a:spLocks noChangeShapeType="1"/>
              </p:cNvSpPr>
              <p:nvPr/>
            </p:nvSpPr>
            <p:spPr bwMode="auto">
              <a:xfrm>
                <a:off x="818" y="1132"/>
                <a:ext cx="85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1" name="Oval 13"/>
              <p:cNvSpPr>
                <a:spLocks noChangeArrowheads="1"/>
              </p:cNvSpPr>
              <p:nvPr/>
            </p:nvSpPr>
            <p:spPr bwMode="auto">
              <a:xfrm>
                <a:off x="1152" y="1028"/>
                <a:ext cx="85" cy="149"/>
              </a:xfrm>
              <a:prstGeom prst="ellipse">
                <a:avLst/>
              </a:prstGeom>
              <a:noFill/>
              <a:ln w="28575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9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Line 58"/>
              <p:cNvSpPr>
                <a:spLocks noChangeShapeType="1"/>
              </p:cNvSpPr>
              <p:nvPr/>
            </p:nvSpPr>
            <p:spPr bwMode="auto">
              <a:xfrm flipV="1">
                <a:off x="553" y="1193"/>
                <a:ext cx="1200" cy="4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3" name="Line 59"/>
              <p:cNvSpPr>
                <a:spLocks noChangeShapeType="1"/>
              </p:cNvSpPr>
              <p:nvPr/>
            </p:nvSpPr>
            <p:spPr bwMode="auto">
              <a:xfrm flipH="1" flipV="1">
                <a:off x="644" y="1173"/>
                <a:ext cx="1262" cy="49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" name="Text Box 60"/>
              <p:cNvSpPr txBox="1">
                <a:spLocks noChangeArrowheads="1"/>
              </p:cNvSpPr>
              <p:nvPr/>
            </p:nvSpPr>
            <p:spPr bwMode="auto">
              <a:xfrm>
                <a:off x="183" y="1237"/>
                <a:ext cx="925" cy="32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VRRP3 Master</a:t>
                </a:r>
              </a:p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Instance 3</a:t>
                </a:r>
                <a:r>
                  <a:rPr kumimoji="0" lang="zh-CN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（</a:t>
                </a: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VLAN 30</a:t>
                </a:r>
                <a:r>
                  <a:rPr kumimoji="0" lang="zh-CN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）</a:t>
                </a: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Root</a:t>
                </a:r>
              </a:p>
            </p:txBody>
          </p:sp>
          <p:sp>
            <p:nvSpPr>
              <p:cNvPr id="235" name="Text Box 61"/>
              <p:cNvSpPr txBox="1">
                <a:spLocks noChangeArrowheads="1"/>
              </p:cNvSpPr>
              <p:nvPr/>
            </p:nvSpPr>
            <p:spPr bwMode="auto">
              <a:xfrm>
                <a:off x="1433" y="1237"/>
                <a:ext cx="933" cy="32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VRRP5 Master</a:t>
                </a:r>
              </a:p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Instance 5</a:t>
                </a:r>
                <a:r>
                  <a:rPr kumimoji="0" lang="zh-CN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（</a:t>
                </a: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VLAN 50</a:t>
                </a:r>
                <a:r>
                  <a:rPr kumimoji="0" lang="zh-CN" alt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）</a:t>
                </a:r>
                <a:r>
                  <a:rPr kumimoji="0" lang="en-US" altLang="zh-CN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Root</a:t>
                </a:r>
              </a:p>
            </p:txBody>
          </p:sp>
          <p:grpSp>
            <p:nvGrpSpPr>
              <p:cNvPr id="5" name="Group 62"/>
              <p:cNvGrpSpPr>
                <a:grpSpLocks/>
              </p:cNvGrpSpPr>
              <p:nvPr/>
            </p:nvGrpSpPr>
            <p:grpSpPr bwMode="auto">
              <a:xfrm>
                <a:off x="419" y="1517"/>
                <a:ext cx="381" cy="437"/>
                <a:chOff x="3560" y="2795"/>
                <a:chExt cx="369" cy="635"/>
              </a:xfrm>
            </p:grpSpPr>
            <p:pic>
              <p:nvPicPr>
                <p:cNvPr id="260" name="Picture 63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3174"/>
                  <a:ext cx="335" cy="25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1" name="Picture 64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3113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2" name="Picture 65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3068"/>
                  <a:ext cx="335" cy="25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3" name="Picture 66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3007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4" name="Picture 67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2962"/>
                  <a:ext cx="335" cy="25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5" name="Picture 68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2914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6" name="Picture 69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2856"/>
                  <a:ext cx="335" cy="25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67" name="Picture 70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2795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" name="Group 71"/>
              <p:cNvGrpSpPr>
                <a:grpSpLocks/>
              </p:cNvGrpSpPr>
              <p:nvPr/>
            </p:nvGrpSpPr>
            <p:grpSpPr bwMode="auto">
              <a:xfrm>
                <a:off x="1640" y="1517"/>
                <a:ext cx="381" cy="437"/>
                <a:chOff x="3560" y="2795"/>
                <a:chExt cx="369" cy="635"/>
              </a:xfrm>
            </p:grpSpPr>
            <p:pic>
              <p:nvPicPr>
                <p:cNvPr id="252" name="Picture 72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3174"/>
                  <a:ext cx="335" cy="25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3" name="Picture 73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3113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4" name="Picture 74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3068"/>
                  <a:ext cx="335" cy="25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5" name="Picture 75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3007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6" name="Picture 76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2962"/>
                  <a:ext cx="335" cy="25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7" name="Picture 77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2914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8" name="Picture 78" descr="通用交换机"/>
                <p:cNvPicPr>
                  <a:picLocks noChangeAspect="1" noChangeArrowheads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 bwMode="auto">
                <a:xfrm>
                  <a:off x="3560" y="2856"/>
                  <a:ext cx="335" cy="25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59" name="Picture 79" descr="SecBlade 防火墙模块02 [转换]"/>
                <p:cNvPicPr>
                  <a:picLocks noChangeAspect="1" noChangeArrowheads="1"/>
                </p:cNvPicPr>
                <p:nvPr/>
              </p:nvPicPr>
              <p:blipFill>
                <a:blip r:embed="rId5"/>
                <a:srcRect/>
                <a:stretch>
                  <a:fillRect/>
                </a:stretch>
              </p:blipFill>
              <p:spPr bwMode="auto">
                <a:xfrm>
                  <a:off x="3560" y="2795"/>
                  <a:ext cx="369" cy="2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sp>
            <p:nvSpPr>
              <p:cNvPr id="238" name="Oval 80"/>
              <p:cNvSpPr>
                <a:spLocks noChangeArrowheads="1"/>
              </p:cNvSpPr>
              <p:nvPr/>
            </p:nvSpPr>
            <p:spPr bwMode="auto">
              <a:xfrm>
                <a:off x="543" y="1604"/>
                <a:ext cx="104" cy="104"/>
              </a:xfrm>
              <a:prstGeom prst="ellipse">
                <a:avLst/>
              </a:prstGeom>
              <a:solidFill>
                <a:srgbClr val="00CC00">
                  <a:alpha val="89803"/>
                </a:srgbClr>
              </a:solidFill>
              <a:ln w="9525" algn="ctr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2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" name="Oval 81"/>
              <p:cNvSpPr>
                <a:spLocks noChangeArrowheads="1"/>
              </p:cNvSpPr>
              <p:nvPr/>
            </p:nvSpPr>
            <p:spPr bwMode="auto">
              <a:xfrm>
                <a:off x="1786" y="1603"/>
                <a:ext cx="104" cy="104"/>
              </a:xfrm>
              <a:prstGeom prst="ellipse">
                <a:avLst/>
              </a:prstGeom>
              <a:solidFill>
                <a:srgbClr val="FF0000"/>
              </a:solidFill>
              <a:ln w="9525" algn="ctr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2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pic>
            <p:nvPicPr>
              <p:cNvPr id="240" name="Picture 23" descr="中继器"/>
              <p:cNvPicPr>
                <a:picLocks noChangeAspect="1" noChangeArrowheads="1"/>
              </p:cNvPicPr>
              <p:nvPr/>
            </p:nvPicPr>
            <p:blipFill>
              <a:blip r:embed="rId6"/>
              <a:srcRect/>
              <a:stretch>
                <a:fillRect/>
              </a:stretch>
            </p:blipFill>
            <p:spPr bwMode="auto">
              <a:xfrm>
                <a:off x="1622" y="893"/>
                <a:ext cx="384" cy="4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4" descr="中继器"/>
              <p:cNvPicPr>
                <a:picLocks noChangeAspect="1" noChangeArrowheads="1"/>
              </p:cNvPicPr>
              <p:nvPr/>
            </p:nvPicPr>
            <p:blipFill>
              <a:blip r:embed="rId6"/>
              <a:srcRect/>
              <a:stretch>
                <a:fillRect/>
              </a:stretch>
            </p:blipFill>
            <p:spPr bwMode="auto">
              <a:xfrm>
                <a:off x="441" y="895"/>
                <a:ext cx="384" cy="4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242" name="Line 84"/>
              <p:cNvSpPr>
                <a:spLocks noChangeShapeType="1"/>
              </p:cNvSpPr>
              <p:nvPr/>
            </p:nvSpPr>
            <p:spPr bwMode="auto">
              <a:xfrm>
                <a:off x="558" y="2004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" name="Line 85"/>
              <p:cNvSpPr>
                <a:spLocks noChangeShapeType="1"/>
              </p:cNvSpPr>
              <p:nvPr/>
            </p:nvSpPr>
            <p:spPr bwMode="auto">
              <a:xfrm>
                <a:off x="891" y="2003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" name="Line 86"/>
              <p:cNvSpPr>
                <a:spLocks noChangeShapeType="1"/>
              </p:cNvSpPr>
              <p:nvPr/>
            </p:nvSpPr>
            <p:spPr bwMode="auto">
              <a:xfrm>
                <a:off x="1376" y="2004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00CC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5" name="Line 87"/>
              <p:cNvSpPr>
                <a:spLocks noChangeShapeType="1"/>
              </p:cNvSpPr>
              <p:nvPr/>
            </p:nvSpPr>
            <p:spPr bwMode="auto">
              <a:xfrm>
                <a:off x="1765" y="2004"/>
                <a:ext cx="146" cy="0"/>
              </a:xfrm>
              <a:prstGeom prst="line">
                <a:avLst/>
              </a:prstGeom>
              <a:noFill/>
              <a:ln w="28575">
                <a:solidFill>
                  <a:srgbClr val="00CC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6" name="Rectangle 88"/>
              <p:cNvSpPr>
                <a:spLocks noChangeArrowheads="1"/>
              </p:cNvSpPr>
              <p:nvPr/>
            </p:nvSpPr>
            <p:spPr bwMode="auto">
              <a:xfrm>
                <a:off x="545" y="1864"/>
                <a:ext cx="77" cy="69"/>
              </a:xfrm>
              <a:prstGeom prst="rect">
                <a:avLst/>
              </a:prstGeom>
              <a:solidFill>
                <a:srgbClr val="FFFF00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7" name="Rectangle 89"/>
              <p:cNvSpPr>
                <a:spLocks noChangeArrowheads="1"/>
              </p:cNvSpPr>
              <p:nvPr/>
            </p:nvSpPr>
            <p:spPr bwMode="auto">
              <a:xfrm>
                <a:off x="656" y="1857"/>
                <a:ext cx="77" cy="69"/>
              </a:xfrm>
              <a:prstGeom prst="rect">
                <a:avLst/>
              </a:prstGeom>
              <a:solidFill>
                <a:srgbClr val="FFFF00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8" name="Rectangle 90"/>
              <p:cNvSpPr>
                <a:spLocks noChangeArrowheads="1"/>
              </p:cNvSpPr>
              <p:nvPr/>
            </p:nvSpPr>
            <p:spPr bwMode="auto">
              <a:xfrm>
                <a:off x="1697" y="1857"/>
                <a:ext cx="77" cy="69"/>
              </a:xfrm>
              <a:prstGeom prst="rect">
                <a:avLst/>
              </a:prstGeom>
              <a:solidFill>
                <a:srgbClr val="FFFF00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" name="Rectangle 91"/>
              <p:cNvSpPr>
                <a:spLocks noChangeArrowheads="1"/>
              </p:cNvSpPr>
              <p:nvPr/>
            </p:nvSpPr>
            <p:spPr bwMode="auto">
              <a:xfrm>
                <a:off x="1815" y="1864"/>
                <a:ext cx="77" cy="69"/>
              </a:xfrm>
              <a:prstGeom prst="rect">
                <a:avLst/>
              </a:prstGeom>
              <a:solidFill>
                <a:srgbClr val="FFFF00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" name="Line 92"/>
              <p:cNvSpPr>
                <a:spLocks noChangeShapeType="1"/>
              </p:cNvSpPr>
              <p:nvPr/>
            </p:nvSpPr>
            <p:spPr bwMode="auto">
              <a:xfrm flipV="1">
                <a:off x="622" y="2539"/>
                <a:ext cx="0" cy="156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" name="Line 93"/>
              <p:cNvSpPr>
                <a:spLocks noChangeShapeType="1"/>
              </p:cNvSpPr>
              <p:nvPr/>
            </p:nvSpPr>
            <p:spPr bwMode="auto">
              <a:xfrm flipV="1">
                <a:off x="1830" y="2535"/>
                <a:ext cx="0" cy="144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" name="Group 179"/>
            <p:cNvGrpSpPr>
              <a:grpSpLocks/>
            </p:cNvGrpSpPr>
            <p:nvPr/>
          </p:nvGrpSpPr>
          <p:grpSpPr bwMode="auto">
            <a:xfrm>
              <a:off x="5862665" y="1522425"/>
              <a:ext cx="2638425" cy="3541713"/>
              <a:chOff x="3563" y="522"/>
              <a:chExt cx="1662" cy="2231"/>
            </a:xfrm>
          </p:grpSpPr>
          <p:sp>
            <p:nvSpPr>
              <p:cNvPr id="269" name="Oval 94"/>
              <p:cNvSpPr>
                <a:spLocks noChangeArrowheads="1"/>
              </p:cNvSpPr>
              <p:nvPr/>
            </p:nvSpPr>
            <p:spPr bwMode="auto">
              <a:xfrm>
                <a:off x="4156" y="2164"/>
                <a:ext cx="484" cy="438"/>
              </a:xfrm>
              <a:prstGeom prst="ellipse">
                <a:avLst/>
              </a:prstGeom>
              <a:solidFill>
                <a:srgbClr val="00CC00">
                  <a:alpha val="69019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0" name="Oval 95"/>
              <p:cNvSpPr>
                <a:spLocks noChangeArrowheads="1"/>
              </p:cNvSpPr>
              <p:nvPr/>
            </p:nvSpPr>
            <p:spPr bwMode="auto">
              <a:xfrm>
                <a:off x="4686" y="2178"/>
                <a:ext cx="535" cy="438"/>
              </a:xfrm>
              <a:prstGeom prst="ellipse">
                <a:avLst/>
              </a:prstGeom>
              <a:solidFill>
                <a:srgbClr val="FF0000">
                  <a:alpha val="70979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1" name="Oval 96"/>
              <p:cNvSpPr>
                <a:spLocks noChangeArrowheads="1"/>
              </p:cNvSpPr>
              <p:nvPr/>
            </p:nvSpPr>
            <p:spPr bwMode="auto">
              <a:xfrm>
                <a:off x="3586" y="2164"/>
                <a:ext cx="531" cy="438"/>
              </a:xfrm>
              <a:prstGeom prst="ellipse">
                <a:avLst/>
              </a:prstGeom>
              <a:solidFill>
                <a:srgbClr val="FF0000">
                  <a:alpha val="70979"/>
                </a:srgbClr>
              </a:solidFill>
              <a:ln w="9525" algn="ctr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2" name="Line 97"/>
              <p:cNvSpPr>
                <a:spLocks noChangeShapeType="1"/>
              </p:cNvSpPr>
              <p:nvPr/>
            </p:nvSpPr>
            <p:spPr bwMode="auto">
              <a:xfrm>
                <a:off x="4368" y="813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" name="Oval 98"/>
              <p:cNvSpPr>
                <a:spLocks noChangeArrowheads="1"/>
              </p:cNvSpPr>
              <p:nvPr/>
            </p:nvSpPr>
            <p:spPr bwMode="auto">
              <a:xfrm>
                <a:off x="4229" y="974"/>
                <a:ext cx="348" cy="59"/>
              </a:xfrm>
              <a:prstGeom prst="ellipse">
                <a:avLst/>
              </a:prstGeom>
              <a:noFill/>
              <a:ln w="38100" algn="ctr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华文细黑" pitchFamily="2" charset="-122"/>
                </a:endParaRPr>
              </a:p>
            </p:txBody>
          </p:sp>
          <p:sp>
            <p:nvSpPr>
              <p:cNvPr id="274" name="Line 99"/>
              <p:cNvSpPr>
                <a:spLocks noChangeShapeType="1"/>
              </p:cNvSpPr>
              <p:nvPr/>
            </p:nvSpPr>
            <p:spPr bwMode="auto">
              <a:xfrm>
                <a:off x="4429" y="805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5" name="Line 100"/>
              <p:cNvSpPr>
                <a:spLocks noChangeShapeType="1"/>
              </p:cNvSpPr>
              <p:nvPr/>
            </p:nvSpPr>
            <p:spPr bwMode="auto">
              <a:xfrm>
                <a:off x="4300" y="813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6" name="Line 101"/>
              <p:cNvSpPr>
                <a:spLocks noChangeShapeType="1"/>
              </p:cNvSpPr>
              <p:nvPr/>
            </p:nvSpPr>
            <p:spPr bwMode="auto">
              <a:xfrm>
                <a:off x="4488" y="805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8" name="Group 102"/>
              <p:cNvGrpSpPr>
                <a:grpSpLocks/>
              </p:cNvGrpSpPr>
              <p:nvPr/>
            </p:nvGrpSpPr>
            <p:grpSpPr bwMode="auto">
              <a:xfrm>
                <a:off x="4026" y="522"/>
                <a:ext cx="786" cy="397"/>
                <a:chOff x="976" y="2092"/>
                <a:chExt cx="521" cy="317"/>
              </a:xfrm>
            </p:grpSpPr>
            <p:grpSp>
              <p:nvGrpSpPr>
                <p:cNvPr id="9" name="Group 103"/>
                <p:cNvGrpSpPr>
                  <a:grpSpLocks/>
                </p:cNvGrpSpPr>
                <p:nvPr/>
              </p:nvGrpSpPr>
              <p:grpSpPr bwMode="auto">
                <a:xfrm>
                  <a:off x="976" y="2092"/>
                  <a:ext cx="521" cy="317"/>
                  <a:chOff x="4263" y="2364"/>
                  <a:chExt cx="930" cy="1043"/>
                </a:xfrm>
              </p:grpSpPr>
              <p:grpSp>
                <p:nvGrpSpPr>
                  <p:cNvPr id="10" name="Group 104"/>
                  <p:cNvGrpSpPr>
                    <a:grpSpLocks/>
                  </p:cNvGrpSpPr>
                  <p:nvPr/>
                </p:nvGrpSpPr>
                <p:grpSpPr bwMode="auto">
                  <a:xfrm>
                    <a:off x="4263" y="2387"/>
                    <a:ext cx="903" cy="1018"/>
                    <a:chOff x="1383" y="460"/>
                    <a:chExt cx="744" cy="924"/>
                  </a:xfrm>
                </p:grpSpPr>
                <p:pic>
                  <p:nvPicPr>
                    <p:cNvPr id="348" name="Picture 105" descr="中继器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7"/>
                    <a:srcRect/>
                    <a:stretch>
                      <a:fillRect/>
                    </a:stretch>
                  </p:blipFill>
                  <p:spPr bwMode="auto">
                    <a:xfrm>
                      <a:off x="1383" y="550"/>
                      <a:ext cx="743" cy="834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49" name="Picture 106" descr="通用交换机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8"/>
                    <a:srcRect/>
                    <a:stretch>
                      <a:fillRect/>
                    </a:stretch>
                  </p:blipFill>
                  <p:spPr bwMode="auto">
                    <a:xfrm>
                      <a:off x="1383" y="460"/>
                      <a:ext cx="744" cy="539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</p:grpSp>
              <p:sp>
                <p:nvSpPr>
                  <p:cNvPr id="347" name="Freeform 107"/>
                  <p:cNvSpPr>
                    <a:spLocks/>
                  </p:cNvSpPr>
                  <p:nvPr/>
                </p:nvSpPr>
                <p:spPr bwMode="auto">
                  <a:xfrm>
                    <a:off x="4263" y="2364"/>
                    <a:ext cx="930" cy="1043"/>
                  </a:xfrm>
                  <a:custGeom>
                    <a:avLst/>
                    <a:gdLst>
                      <a:gd name="T0" fmla="*/ 0 w 952"/>
                      <a:gd name="T1" fmla="*/ 245 h 1066"/>
                      <a:gd name="T2" fmla="*/ 465 w 952"/>
                      <a:gd name="T3" fmla="*/ 0 h 1066"/>
                      <a:gd name="T4" fmla="*/ 930 w 952"/>
                      <a:gd name="T5" fmla="*/ 245 h 1066"/>
                      <a:gd name="T6" fmla="*/ 930 w 952"/>
                      <a:gd name="T7" fmla="*/ 799 h 1066"/>
                      <a:gd name="T8" fmla="*/ 443 w 952"/>
                      <a:gd name="T9" fmla="*/ 1043 h 1066"/>
                      <a:gd name="T10" fmla="*/ 0 w 952"/>
                      <a:gd name="T11" fmla="*/ 799 h 1066"/>
                      <a:gd name="T12" fmla="*/ 0 w 952"/>
                      <a:gd name="T13" fmla="*/ 245 h 106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952"/>
                      <a:gd name="T22" fmla="*/ 0 h 1066"/>
                      <a:gd name="T23" fmla="*/ 952 w 952"/>
                      <a:gd name="T24" fmla="*/ 1066 h 106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952" h="1066">
                        <a:moveTo>
                          <a:pt x="0" y="250"/>
                        </a:moveTo>
                        <a:lnTo>
                          <a:pt x="476" y="0"/>
                        </a:lnTo>
                        <a:lnTo>
                          <a:pt x="952" y="250"/>
                        </a:lnTo>
                        <a:lnTo>
                          <a:pt x="952" y="817"/>
                        </a:lnTo>
                        <a:lnTo>
                          <a:pt x="453" y="1066"/>
                        </a:lnTo>
                        <a:lnTo>
                          <a:pt x="0" y="817"/>
                        </a:lnTo>
                        <a:lnTo>
                          <a:pt x="0" y="250"/>
                        </a:lnTo>
                        <a:close/>
                      </a:path>
                    </a:pathLst>
                  </a:custGeom>
                  <a:solidFill>
                    <a:sysClr val="window" lastClr="FFFFFF">
                      <a:alpha val="58038"/>
                    </a:sysClr>
                  </a:solidFill>
                  <a:ln w="28575">
                    <a:solidFill>
                      <a:srgbClr val="C0C0C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1" name="Group 108"/>
                <p:cNvGrpSpPr>
                  <a:grpSpLocks/>
                </p:cNvGrpSpPr>
                <p:nvPr/>
              </p:nvGrpSpPr>
              <p:grpSpPr bwMode="auto">
                <a:xfrm>
                  <a:off x="998" y="2137"/>
                  <a:ext cx="226" cy="250"/>
                  <a:chOff x="1768" y="187"/>
                  <a:chExt cx="2860" cy="2807"/>
                </a:xfrm>
              </p:grpSpPr>
              <p:pic>
                <p:nvPicPr>
                  <p:cNvPr id="343" name="Picture 109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1769" y="1570"/>
                    <a:ext cx="2859" cy="1424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44" name="Picture 110" descr="中继器"/>
                  <p:cNvPicPr>
                    <a:picLocks noChangeAspect="1" noChangeArrowheads="1"/>
                  </p:cNvPicPr>
                  <p:nvPr/>
                </p:nvPicPr>
                <p:blipFill>
                  <a:blip r:embed="rId10"/>
                  <a:srcRect/>
                  <a:stretch>
                    <a:fillRect/>
                  </a:stretch>
                </p:blipFill>
                <p:spPr bwMode="auto">
                  <a:xfrm>
                    <a:off x="1768" y="482"/>
                    <a:ext cx="2858" cy="220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45" name="Picture 111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1769" y="187"/>
                    <a:ext cx="2859" cy="1424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  <p:grpSp>
              <p:nvGrpSpPr>
                <p:cNvPr id="12" name="Group 112"/>
                <p:cNvGrpSpPr>
                  <a:grpSpLocks/>
                </p:cNvGrpSpPr>
                <p:nvPr/>
              </p:nvGrpSpPr>
              <p:grpSpPr bwMode="auto">
                <a:xfrm>
                  <a:off x="1224" y="2137"/>
                  <a:ext cx="227" cy="250"/>
                  <a:chOff x="1768" y="187"/>
                  <a:chExt cx="2860" cy="2807"/>
                </a:xfrm>
              </p:grpSpPr>
              <p:pic>
                <p:nvPicPr>
                  <p:cNvPr id="340" name="Picture 113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1769" y="1570"/>
                    <a:ext cx="2859" cy="1424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41" name="Picture 114" descr="中继器"/>
                  <p:cNvPicPr>
                    <a:picLocks noChangeAspect="1" noChangeArrowheads="1"/>
                  </p:cNvPicPr>
                  <p:nvPr/>
                </p:nvPicPr>
                <p:blipFill>
                  <a:blip r:embed="rId11"/>
                  <a:srcRect/>
                  <a:stretch>
                    <a:fillRect/>
                  </a:stretch>
                </p:blipFill>
                <p:spPr bwMode="auto">
                  <a:xfrm>
                    <a:off x="1768" y="482"/>
                    <a:ext cx="2858" cy="220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42" name="Picture 115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1769" y="187"/>
                    <a:ext cx="2859" cy="1424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</p:grpSp>
          <p:sp>
            <p:nvSpPr>
              <p:cNvPr id="278" name="Line 116"/>
              <p:cNvSpPr>
                <a:spLocks noChangeShapeType="1"/>
              </p:cNvSpPr>
              <p:nvPr/>
            </p:nvSpPr>
            <p:spPr bwMode="auto">
              <a:xfrm>
                <a:off x="4368" y="1528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9" name="Oval 117"/>
              <p:cNvSpPr>
                <a:spLocks noChangeArrowheads="1"/>
              </p:cNvSpPr>
              <p:nvPr/>
            </p:nvSpPr>
            <p:spPr bwMode="auto">
              <a:xfrm>
                <a:off x="4229" y="1625"/>
                <a:ext cx="348" cy="67"/>
              </a:xfrm>
              <a:prstGeom prst="ellipse">
                <a:avLst/>
              </a:prstGeom>
              <a:noFill/>
              <a:ln w="38100" algn="ctr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华文细黑" pitchFamily="2" charset="-122"/>
                </a:endParaRPr>
              </a:p>
            </p:txBody>
          </p:sp>
          <p:sp>
            <p:nvSpPr>
              <p:cNvPr id="280" name="Line 118"/>
              <p:cNvSpPr>
                <a:spLocks noChangeShapeType="1"/>
              </p:cNvSpPr>
              <p:nvPr/>
            </p:nvSpPr>
            <p:spPr bwMode="auto">
              <a:xfrm>
                <a:off x="4429" y="1520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1" name="Line 119"/>
              <p:cNvSpPr>
                <a:spLocks noChangeShapeType="1"/>
              </p:cNvSpPr>
              <p:nvPr/>
            </p:nvSpPr>
            <p:spPr bwMode="auto">
              <a:xfrm>
                <a:off x="4300" y="1528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2" name="Line 120"/>
              <p:cNvSpPr>
                <a:spLocks noChangeShapeType="1"/>
              </p:cNvSpPr>
              <p:nvPr/>
            </p:nvSpPr>
            <p:spPr bwMode="auto">
              <a:xfrm>
                <a:off x="4488" y="1520"/>
                <a:ext cx="4" cy="361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" name="Group 121"/>
              <p:cNvGrpSpPr>
                <a:grpSpLocks/>
              </p:cNvGrpSpPr>
              <p:nvPr/>
            </p:nvGrpSpPr>
            <p:grpSpPr bwMode="auto">
              <a:xfrm>
                <a:off x="4078" y="1738"/>
                <a:ext cx="618" cy="294"/>
                <a:chOff x="4133" y="2504"/>
                <a:chExt cx="685" cy="255"/>
              </a:xfrm>
            </p:grpSpPr>
            <p:pic>
              <p:nvPicPr>
                <p:cNvPr id="334" name="Picture 122" descr="中继器"/>
                <p:cNvPicPr preferRelativeResize="0">
                  <a:picLocks noChangeAspect="1" noChangeArrowheads="1"/>
                </p:cNvPicPr>
                <p:nvPr/>
              </p:nvPicPr>
              <p:blipFill>
                <a:blip r:embed="rId12"/>
                <a:srcRect/>
                <a:stretch>
                  <a:fillRect/>
                </a:stretch>
              </p:blipFill>
              <p:spPr bwMode="auto">
                <a:xfrm>
                  <a:off x="4208" y="2628"/>
                  <a:ext cx="610" cy="131"/>
                </a:xfrm>
                <a:prstGeom prst="rect">
                  <a:avLst/>
                </a:prstGeom>
                <a:noFill/>
                <a:ln w="19050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35" name="Picture 123" descr="中继器"/>
                <p:cNvPicPr preferRelativeResize="0">
                  <a:picLocks noChangeAspect="1" noChangeArrowheads="1"/>
                </p:cNvPicPr>
                <p:nvPr/>
              </p:nvPicPr>
              <p:blipFill>
                <a:blip r:embed="rId12"/>
                <a:srcRect/>
                <a:stretch>
                  <a:fillRect/>
                </a:stretch>
              </p:blipFill>
              <p:spPr bwMode="auto">
                <a:xfrm>
                  <a:off x="4208" y="2526"/>
                  <a:ext cx="610" cy="131"/>
                </a:xfrm>
                <a:prstGeom prst="rect">
                  <a:avLst/>
                </a:prstGeom>
                <a:noFill/>
                <a:ln w="19050">
                  <a:noFill/>
                  <a:miter lim="800000"/>
                  <a:headEnd/>
                  <a:tailEnd/>
                </a:ln>
              </p:spPr>
            </p:pic>
            <p:sp>
              <p:nvSpPr>
                <p:cNvPr id="336" name="AutoShape 124"/>
                <p:cNvSpPr>
                  <a:spLocks noChangeArrowheads="1"/>
                </p:cNvSpPr>
                <p:nvPr/>
              </p:nvSpPr>
              <p:spPr bwMode="auto">
                <a:xfrm rot="-5623612">
                  <a:off x="4314" y="2323"/>
                  <a:ext cx="224" cy="586"/>
                </a:xfrm>
                <a:custGeom>
                  <a:avLst/>
                  <a:gdLst>
                    <a:gd name="T0" fmla="*/ 1 w 21600"/>
                    <a:gd name="T1" fmla="*/ 0 h 21600"/>
                    <a:gd name="T2" fmla="*/ 0 w 21600"/>
                    <a:gd name="T3" fmla="*/ 2 h 21600"/>
                    <a:gd name="T4" fmla="*/ 1 w 21600"/>
                    <a:gd name="T5" fmla="*/ 1 h 21600"/>
                    <a:gd name="T6" fmla="*/ 2 w 21600"/>
                    <a:gd name="T7" fmla="*/ 2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2314 w 21600"/>
                    <a:gd name="T13" fmla="*/ 0 h 21600"/>
                    <a:gd name="T14" fmla="*/ 19286 w 21600"/>
                    <a:gd name="T15" fmla="*/ 523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5067" y="3901"/>
                      </a:moveTo>
                      <a:cubicBezTo>
                        <a:pt x="6677" y="2562"/>
                        <a:pt x="8705" y="1829"/>
                        <a:pt x="10800" y="1830"/>
                      </a:cubicBezTo>
                      <a:cubicBezTo>
                        <a:pt x="12894" y="1830"/>
                        <a:pt x="14922" y="2562"/>
                        <a:pt x="16532" y="3901"/>
                      </a:cubicBezTo>
                      <a:lnTo>
                        <a:pt x="17702" y="2493"/>
                      </a:lnTo>
                      <a:cubicBezTo>
                        <a:pt x="15763" y="882"/>
                        <a:pt x="13321" y="-1"/>
                        <a:pt x="10799" y="0"/>
                      </a:cubicBezTo>
                      <a:cubicBezTo>
                        <a:pt x="8278" y="0"/>
                        <a:pt x="5836" y="882"/>
                        <a:pt x="3897" y="2493"/>
                      </a:cubicBezTo>
                      <a:close/>
                    </a:path>
                  </a:pathLst>
                </a:custGeom>
                <a:solidFill>
                  <a:srgbClr val="CC0000"/>
                </a:solidFill>
                <a:ln w="28575" algn="ctr">
                  <a:noFill/>
                  <a:miter lim="800000"/>
                  <a:headEnd/>
                  <a:tailEnd/>
                </a:ln>
              </p:spPr>
              <p:txBody>
                <a:bodyPr vert="eaVert"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zh-CN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4" name="Group 125"/>
              <p:cNvGrpSpPr>
                <a:grpSpLocks/>
              </p:cNvGrpSpPr>
              <p:nvPr/>
            </p:nvGrpSpPr>
            <p:grpSpPr bwMode="auto">
              <a:xfrm>
                <a:off x="4020" y="1074"/>
                <a:ext cx="816" cy="510"/>
                <a:chOff x="567" y="3362"/>
                <a:chExt cx="862" cy="703"/>
              </a:xfrm>
            </p:grpSpPr>
            <p:grpSp>
              <p:nvGrpSpPr>
                <p:cNvPr id="15" name="Group 126"/>
                <p:cNvGrpSpPr>
                  <a:grpSpLocks/>
                </p:cNvGrpSpPr>
                <p:nvPr/>
              </p:nvGrpSpPr>
              <p:grpSpPr bwMode="auto">
                <a:xfrm>
                  <a:off x="567" y="3362"/>
                  <a:ext cx="862" cy="703"/>
                  <a:chOff x="521" y="3339"/>
                  <a:chExt cx="1021" cy="703"/>
                </a:xfrm>
              </p:grpSpPr>
              <p:grpSp>
                <p:nvGrpSpPr>
                  <p:cNvPr id="16" name="Group 127"/>
                  <p:cNvGrpSpPr>
                    <a:grpSpLocks/>
                  </p:cNvGrpSpPr>
                  <p:nvPr/>
                </p:nvGrpSpPr>
                <p:grpSpPr bwMode="auto">
                  <a:xfrm>
                    <a:off x="544" y="3370"/>
                    <a:ext cx="998" cy="657"/>
                    <a:chOff x="3266" y="2462"/>
                    <a:chExt cx="839" cy="1297"/>
                  </a:xfrm>
                </p:grpSpPr>
                <p:pic>
                  <p:nvPicPr>
                    <p:cNvPr id="326" name="Picture 128" descr="通用交换机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3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3226"/>
                      <a:ext cx="735" cy="53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27" name="Picture 129" descr="SecBlade 防火墙模块 [转换]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4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3094"/>
                      <a:ext cx="839" cy="58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28" name="Picture 130" descr="通用交换机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3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3011"/>
                      <a:ext cx="735" cy="53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29" name="Picture 131" descr="SecBlade 防火墙模块 [转换]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4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2878"/>
                      <a:ext cx="839" cy="58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30" name="Picture 132" descr="通用交换机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3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2796"/>
                      <a:ext cx="735" cy="53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31" name="Picture 133" descr="SecBlade 防火墙模块 [转换]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4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2663"/>
                      <a:ext cx="839" cy="58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32" name="Picture 134" descr="通用交换机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3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2580"/>
                      <a:ext cx="735" cy="53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  <p:pic>
                  <p:nvPicPr>
                    <p:cNvPr id="333" name="Picture 135" descr="SecBlade 防火墙模块 [转换]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4"/>
                    <a:srcRect/>
                    <a:stretch>
                      <a:fillRect/>
                    </a:stretch>
                  </p:blipFill>
                  <p:spPr bwMode="auto">
                    <a:xfrm>
                      <a:off x="3266" y="2462"/>
                      <a:ext cx="839" cy="583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</p:pic>
              </p:grpSp>
              <p:sp>
                <p:nvSpPr>
                  <p:cNvPr id="325" name="Freeform 136"/>
                  <p:cNvSpPr>
                    <a:spLocks/>
                  </p:cNvSpPr>
                  <p:nvPr/>
                </p:nvSpPr>
                <p:spPr bwMode="auto">
                  <a:xfrm>
                    <a:off x="521" y="3339"/>
                    <a:ext cx="1021" cy="703"/>
                  </a:xfrm>
                  <a:custGeom>
                    <a:avLst/>
                    <a:gdLst>
                      <a:gd name="T0" fmla="*/ 0 w 1021"/>
                      <a:gd name="T1" fmla="*/ 114 h 703"/>
                      <a:gd name="T2" fmla="*/ 545 w 1021"/>
                      <a:gd name="T3" fmla="*/ 0 h 703"/>
                      <a:gd name="T4" fmla="*/ 1021 w 1021"/>
                      <a:gd name="T5" fmla="*/ 114 h 703"/>
                      <a:gd name="T6" fmla="*/ 1021 w 1021"/>
                      <a:gd name="T7" fmla="*/ 590 h 703"/>
                      <a:gd name="T8" fmla="*/ 522 w 1021"/>
                      <a:gd name="T9" fmla="*/ 703 h 703"/>
                      <a:gd name="T10" fmla="*/ 0 w 1021"/>
                      <a:gd name="T11" fmla="*/ 590 h 703"/>
                      <a:gd name="T12" fmla="*/ 0 w 1021"/>
                      <a:gd name="T13" fmla="*/ 114 h 70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021"/>
                      <a:gd name="T22" fmla="*/ 0 h 703"/>
                      <a:gd name="T23" fmla="*/ 1021 w 1021"/>
                      <a:gd name="T24" fmla="*/ 703 h 70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021" h="703">
                        <a:moveTo>
                          <a:pt x="0" y="114"/>
                        </a:moveTo>
                        <a:lnTo>
                          <a:pt x="545" y="0"/>
                        </a:lnTo>
                        <a:lnTo>
                          <a:pt x="1021" y="114"/>
                        </a:lnTo>
                        <a:lnTo>
                          <a:pt x="1021" y="590"/>
                        </a:lnTo>
                        <a:lnTo>
                          <a:pt x="522" y="703"/>
                        </a:lnTo>
                        <a:lnTo>
                          <a:pt x="0" y="590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ysClr val="window" lastClr="FFFFFF">
                      <a:alpha val="45097"/>
                    </a:sysClr>
                  </a:solidFill>
                  <a:ln w="2857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7" name="Group 137"/>
                <p:cNvGrpSpPr>
                  <a:grpSpLocks/>
                </p:cNvGrpSpPr>
                <p:nvPr/>
              </p:nvGrpSpPr>
              <p:grpSpPr bwMode="auto">
                <a:xfrm>
                  <a:off x="612" y="3459"/>
                  <a:ext cx="363" cy="520"/>
                  <a:chOff x="375" y="2657"/>
                  <a:chExt cx="374" cy="590"/>
                </a:xfrm>
              </p:grpSpPr>
              <p:pic>
                <p:nvPicPr>
                  <p:cNvPr id="316" name="Picture 138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3009"/>
                    <a:ext cx="340" cy="23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7" name="Picture 139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952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8" name="Picture 140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2910"/>
                    <a:ext cx="340" cy="239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9" name="Picture 141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854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20" name="Picture 142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2812"/>
                    <a:ext cx="340" cy="239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21" name="Picture 143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767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22" name="Picture 144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2714"/>
                    <a:ext cx="340" cy="23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23" name="Picture 145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657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  <p:grpSp>
              <p:nvGrpSpPr>
                <p:cNvPr id="18" name="Group 146"/>
                <p:cNvGrpSpPr>
                  <a:grpSpLocks/>
                </p:cNvGrpSpPr>
                <p:nvPr/>
              </p:nvGrpSpPr>
              <p:grpSpPr bwMode="auto">
                <a:xfrm>
                  <a:off x="975" y="3459"/>
                  <a:ext cx="363" cy="520"/>
                  <a:chOff x="375" y="2657"/>
                  <a:chExt cx="374" cy="590"/>
                </a:xfrm>
              </p:grpSpPr>
              <p:pic>
                <p:nvPicPr>
                  <p:cNvPr id="308" name="Picture 147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3009"/>
                    <a:ext cx="340" cy="23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09" name="Picture 148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952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0" name="Picture 149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2910"/>
                    <a:ext cx="340" cy="239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1" name="Picture 150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854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2" name="Picture 151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2812"/>
                    <a:ext cx="340" cy="239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3" name="Picture 152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767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4" name="Picture 153" descr="通用交换机"/>
                  <p:cNvPicPr>
                    <a:picLocks noChangeAspect="1" noChangeArrowheads="1"/>
                  </p:cNvPicPr>
                  <p:nvPr/>
                </p:nvPicPr>
                <p:blipFill>
                  <a:blip r:embed="rId9"/>
                  <a:srcRect/>
                  <a:stretch>
                    <a:fillRect/>
                  </a:stretch>
                </p:blipFill>
                <p:spPr bwMode="auto">
                  <a:xfrm>
                    <a:off x="375" y="2714"/>
                    <a:ext cx="340" cy="238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15" name="Picture 154" descr="SecBlade 防火墙模块02 [转换]"/>
                  <p:cNvPicPr>
                    <a:picLocks noChangeAspect="1" noChangeArrowheads="1"/>
                  </p:cNvPicPr>
                  <p:nvPr/>
                </p:nvPicPr>
                <p:blipFill>
                  <a:blip r:embed="rId5"/>
                  <a:srcRect/>
                  <a:stretch>
                    <a:fillRect/>
                  </a:stretch>
                </p:blipFill>
                <p:spPr bwMode="auto">
                  <a:xfrm>
                    <a:off x="375" y="2657"/>
                    <a:ext cx="374" cy="25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</p:grpSp>
          <p:sp>
            <p:nvSpPr>
              <p:cNvPr id="285" name="Oval 155"/>
              <p:cNvSpPr>
                <a:spLocks noChangeArrowheads="1"/>
              </p:cNvSpPr>
              <p:nvPr/>
            </p:nvSpPr>
            <p:spPr bwMode="auto">
              <a:xfrm>
                <a:off x="4242" y="1199"/>
                <a:ext cx="104" cy="104"/>
              </a:xfrm>
              <a:prstGeom prst="ellipse">
                <a:avLst/>
              </a:prstGeom>
              <a:solidFill>
                <a:srgbClr val="00CC00">
                  <a:alpha val="89803"/>
                </a:srgbClr>
              </a:solidFill>
              <a:ln w="9525" algn="ctr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2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6" name="Oval 156"/>
              <p:cNvSpPr>
                <a:spLocks noChangeArrowheads="1"/>
              </p:cNvSpPr>
              <p:nvPr/>
            </p:nvSpPr>
            <p:spPr bwMode="auto">
              <a:xfrm>
                <a:off x="4430" y="1205"/>
                <a:ext cx="104" cy="104"/>
              </a:xfrm>
              <a:prstGeom prst="ellipse">
                <a:avLst/>
              </a:prstGeom>
              <a:solidFill>
                <a:srgbClr val="FF0000"/>
              </a:solidFill>
              <a:ln w="9525" algn="ctr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2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7" name="Line 157"/>
              <p:cNvSpPr>
                <a:spLocks noChangeShapeType="1"/>
              </p:cNvSpPr>
              <p:nvPr/>
            </p:nvSpPr>
            <p:spPr bwMode="auto">
              <a:xfrm>
                <a:off x="3824" y="1362"/>
                <a:ext cx="1159" cy="0"/>
              </a:xfrm>
              <a:prstGeom prst="line">
                <a:avLst/>
              </a:prstGeom>
              <a:noFill/>
              <a:ln w="28575">
                <a:solidFill>
                  <a:srgbClr val="FF9933"/>
                </a:solidFill>
                <a:prstDash val="dash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8" name="Text Box 158"/>
              <p:cNvSpPr txBox="1">
                <a:spLocks noChangeArrowheads="1"/>
              </p:cNvSpPr>
              <p:nvPr/>
            </p:nvSpPr>
            <p:spPr bwMode="auto">
              <a:xfrm>
                <a:off x="3761" y="1182"/>
                <a:ext cx="297" cy="1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L3</a:t>
                </a:r>
              </a:p>
            </p:txBody>
          </p:sp>
          <p:sp>
            <p:nvSpPr>
              <p:cNvPr id="289" name="Text Box 159"/>
              <p:cNvSpPr txBox="1">
                <a:spLocks noChangeArrowheads="1"/>
              </p:cNvSpPr>
              <p:nvPr/>
            </p:nvSpPr>
            <p:spPr bwMode="auto">
              <a:xfrm>
                <a:off x="3776" y="1378"/>
                <a:ext cx="274" cy="1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800" b="1" i="0" u="none" strike="noStrike" kern="0" cap="none" spc="0" normalizeH="0" baseline="0" noProof="0">
                    <a:ln>
                      <a:noFill/>
                    </a:ln>
                    <a:solidFill>
                      <a:srgbClr val="0000CC"/>
                    </a:solidFill>
                    <a:effectLst/>
                    <a:uLnTx/>
                    <a:uFillTx/>
                  </a:rPr>
                  <a:t>L2</a:t>
                </a:r>
              </a:p>
            </p:txBody>
          </p:sp>
          <p:sp>
            <p:nvSpPr>
              <p:cNvPr id="290" name="Line 160"/>
              <p:cNvSpPr>
                <a:spLocks noChangeShapeType="1"/>
              </p:cNvSpPr>
              <p:nvPr/>
            </p:nvSpPr>
            <p:spPr bwMode="auto">
              <a:xfrm flipV="1">
                <a:off x="3899" y="1993"/>
                <a:ext cx="350" cy="199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1" name="Line 161"/>
              <p:cNvSpPr>
                <a:spLocks noChangeShapeType="1"/>
              </p:cNvSpPr>
              <p:nvPr/>
            </p:nvSpPr>
            <p:spPr bwMode="auto">
              <a:xfrm flipV="1">
                <a:off x="3922" y="2000"/>
                <a:ext cx="387" cy="220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2" name="Line 162"/>
              <p:cNvSpPr>
                <a:spLocks noChangeShapeType="1"/>
              </p:cNvSpPr>
              <p:nvPr/>
            </p:nvSpPr>
            <p:spPr bwMode="auto">
              <a:xfrm flipH="1" flipV="1">
                <a:off x="4436" y="2000"/>
                <a:ext cx="0" cy="265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" name="Line 163"/>
              <p:cNvSpPr>
                <a:spLocks noChangeShapeType="1"/>
              </p:cNvSpPr>
              <p:nvPr/>
            </p:nvSpPr>
            <p:spPr bwMode="auto">
              <a:xfrm flipH="1" flipV="1">
                <a:off x="4398" y="2000"/>
                <a:ext cx="0" cy="265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" name="Line 164"/>
              <p:cNvSpPr>
                <a:spLocks noChangeShapeType="1"/>
              </p:cNvSpPr>
              <p:nvPr/>
            </p:nvSpPr>
            <p:spPr bwMode="auto">
              <a:xfrm flipH="1" flipV="1">
                <a:off x="4548" y="1970"/>
                <a:ext cx="374" cy="257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" name="Line 165"/>
              <p:cNvSpPr>
                <a:spLocks noChangeShapeType="1"/>
              </p:cNvSpPr>
              <p:nvPr/>
            </p:nvSpPr>
            <p:spPr bwMode="auto">
              <a:xfrm flipH="1" flipV="1">
                <a:off x="4541" y="2008"/>
                <a:ext cx="374" cy="257"/>
              </a:xfrm>
              <a:prstGeom prst="lin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" name="Oval 166"/>
              <p:cNvSpPr>
                <a:spLocks noChangeArrowheads="1"/>
              </p:cNvSpPr>
              <p:nvPr/>
            </p:nvSpPr>
            <p:spPr bwMode="auto">
              <a:xfrm>
                <a:off x="4350" y="2075"/>
                <a:ext cx="142" cy="56"/>
              </a:xfrm>
              <a:prstGeom prst="ellips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" name="Oval 167"/>
              <p:cNvSpPr>
                <a:spLocks noChangeArrowheads="1"/>
              </p:cNvSpPr>
              <p:nvPr/>
            </p:nvSpPr>
            <p:spPr bwMode="auto">
              <a:xfrm rot="-2919911">
                <a:off x="4670" y="2094"/>
                <a:ext cx="148" cy="63"/>
              </a:xfrm>
              <a:prstGeom prst="ellips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vert="eaVert"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8" name="Oval 168"/>
              <p:cNvSpPr>
                <a:spLocks noChangeArrowheads="1"/>
              </p:cNvSpPr>
              <p:nvPr/>
            </p:nvSpPr>
            <p:spPr bwMode="auto">
              <a:xfrm rot="3009874">
                <a:off x="3986" y="2076"/>
                <a:ext cx="160" cy="60"/>
              </a:xfrm>
              <a:prstGeom prst="ellipse">
                <a:avLst/>
              </a:prstGeom>
              <a:noFill/>
              <a:ln w="19050">
                <a:solidFill>
                  <a:sysClr val="windowText" lastClr="000000"/>
                </a:solidFill>
                <a:round/>
                <a:headEnd/>
                <a:tailEnd/>
              </a:ln>
            </p:spPr>
            <p:txBody>
              <a:bodyPr rot="10800000" vert="eaVert"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zh-CN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" name="Text Box 169"/>
              <p:cNvSpPr txBox="1">
                <a:spLocks noChangeArrowheads="1"/>
              </p:cNvSpPr>
              <p:nvPr/>
            </p:nvSpPr>
            <p:spPr bwMode="auto">
              <a:xfrm>
                <a:off x="4153" y="2603"/>
                <a:ext cx="504" cy="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CC00"/>
                    </a:solidFill>
                    <a:effectLst/>
                    <a:uLnTx/>
                    <a:uFillTx/>
                  </a:rPr>
                  <a:t>VLAN 30</a:t>
                </a:r>
              </a:p>
            </p:txBody>
          </p:sp>
          <p:sp>
            <p:nvSpPr>
              <p:cNvPr id="300" name="Text Box 170"/>
              <p:cNvSpPr txBox="1">
                <a:spLocks noChangeArrowheads="1"/>
              </p:cNvSpPr>
              <p:nvPr/>
            </p:nvSpPr>
            <p:spPr bwMode="auto">
              <a:xfrm>
                <a:off x="3563" y="2582"/>
                <a:ext cx="504" cy="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VLAN 50</a:t>
                </a:r>
              </a:p>
            </p:txBody>
          </p:sp>
          <p:sp>
            <p:nvSpPr>
              <p:cNvPr id="301" name="Text Box 171"/>
              <p:cNvSpPr txBox="1">
                <a:spLocks noChangeArrowheads="1"/>
              </p:cNvSpPr>
              <p:nvPr/>
            </p:nvSpPr>
            <p:spPr bwMode="auto">
              <a:xfrm>
                <a:off x="4721" y="2609"/>
                <a:ext cx="504" cy="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0" marR="0" lvl="0" indent="0" algn="ctr" defTabSz="914400" eaLnBrk="1" fontAlgn="t" latinLnBrk="1" hangingPunct="1">
                  <a:lnSpc>
                    <a:spcPct val="100000"/>
                  </a:lnSpc>
                  <a:spcBef>
                    <a:spcPct val="10000"/>
                  </a:spcBef>
                  <a:spcAft>
                    <a:spcPts val="0"/>
                  </a:spcAft>
                  <a:buClrTx/>
                  <a:buSzTx/>
                  <a:buFont typeface="Wingdings" pitchFamily="2" charset="2"/>
                  <a:buNone/>
                  <a:tabLst/>
                  <a:defRPr/>
                </a:pPr>
                <a:r>
                  <a:rPr kumimoji="0" lang="en-US" altLang="zh-CN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rPr>
                  <a:t>VLAN 50</a:t>
                </a:r>
              </a:p>
            </p:txBody>
          </p:sp>
          <p:pic>
            <p:nvPicPr>
              <p:cNvPr id="302" name="Picture 172" descr="服务器类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4265" y="2190"/>
                <a:ext cx="268" cy="3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3" descr="服务器类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4800" y="2191"/>
                <a:ext cx="268" cy="3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4" descr="服务器类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3704" y="2176"/>
                <a:ext cx="268" cy="3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350" name="AutoShape 175"/>
            <p:cNvSpPr>
              <a:spLocks noChangeArrowheads="1"/>
            </p:cNvSpPr>
            <p:nvPr/>
          </p:nvSpPr>
          <p:spPr bwMode="auto">
            <a:xfrm>
              <a:off x="4660927" y="2579700"/>
              <a:ext cx="846138" cy="1555751"/>
            </a:xfrm>
            <a:prstGeom prst="rightArrow">
              <a:avLst>
                <a:gd name="adj1" fmla="val 49630"/>
                <a:gd name="adj2" fmla="val 65181"/>
              </a:avLst>
            </a:prstGeom>
            <a:solidFill>
              <a:srgbClr val="FF8119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zh-CN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37" name="Dark Gray"/>
          <p:cNvSpPr/>
          <p:nvPr/>
        </p:nvSpPr>
        <p:spPr bwMode="auto">
          <a:xfrm>
            <a:off x="0" y="5072074"/>
            <a:ext cx="9144000" cy="1428760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68" name="内容占位符 2"/>
          <p:cNvSpPr>
            <a:spLocks noGrp="1"/>
          </p:cNvSpPr>
          <p:nvPr>
            <p:ph idx="4294967295"/>
          </p:nvPr>
        </p:nvSpPr>
        <p:spPr bwMode="auto">
          <a:xfrm>
            <a:off x="158254" y="5286388"/>
            <a:ext cx="9485844" cy="1293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defRPr/>
            </a:pPr>
            <a:r>
              <a:rPr kumimoji="0" lang="zh-CN" altLang="en-US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网络更简单：</a:t>
            </a:r>
            <a:r>
              <a:rPr lang="zh-CN" altLang="en-US" sz="1400" b="1" dirty="0" smtClean="0">
                <a:solidFill>
                  <a:schemeClr val="bg1"/>
                </a:solidFill>
              </a:rPr>
              <a:t>大大简化网络配置，简化网络拓扑、管理；</a:t>
            </a:r>
            <a:endParaRPr lang="en-US" altLang="zh-CN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defRPr/>
            </a:pPr>
            <a:r>
              <a:rPr lang="zh-CN" altLang="en-US" sz="1400" b="1" dirty="0" smtClean="0">
                <a:solidFill>
                  <a:schemeClr val="bg1"/>
                </a:solidFill>
              </a:rPr>
              <a:t>网络更可靠：若设备和链路故障，可实现秒级到毫秒级的切换时间，业务不断；</a:t>
            </a:r>
            <a:endParaRPr lang="en-US" altLang="zh-CN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defRPr/>
            </a:pPr>
            <a:r>
              <a:rPr lang="zh-CN" altLang="en-US" sz="1400" b="1" dirty="0" smtClean="0">
                <a:solidFill>
                  <a:schemeClr val="bg1"/>
                </a:solidFill>
              </a:rPr>
              <a:t>性能翻番：启用</a:t>
            </a:r>
            <a:r>
              <a:rPr lang="en-US" altLang="zh-CN" sz="1400" b="1" dirty="0" smtClean="0">
                <a:solidFill>
                  <a:schemeClr val="bg1"/>
                </a:solidFill>
              </a:rPr>
              <a:t>IRF2</a:t>
            </a:r>
            <a:r>
              <a:rPr lang="zh-CN" altLang="en-US" sz="1400" b="1" dirty="0" smtClean="0">
                <a:solidFill>
                  <a:schemeClr val="bg1"/>
                </a:solidFill>
              </a:rPr>
              <a:t>之后，主备设备同时工作，整网性能翻番；</a:t>
            </a: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defRPr/>
            </a:pPr>
            <a:endParaRPr lang="zh-CN" altLang="en-US" sz="1400" b="1" dirty="0" smtClean="0">
              <a:solidFill>
                <a:schemeClr val="bg1"/>
              </a:solidFill>
            </a:endParaRPr>
          </a:p>
          <a:p>
            <a:pPr marL="342900" marR="0" lvl="1" indent="-342900" defTabSz="91440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SzTx/>
              <a:tabLst/>
              <a:defRPr/>
            </a:pPr>
            <a:endParaRPr kumimoji="0" lang="zh-CN" altLang="en-US" sz="14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" grpId="0" animBg="1"/>
      <p:bldP spid="268" grpId="0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Dark Gray"/>
          <p:cNvSpPr/>
          <p:nvPr/>
        </p:nvSpPr>
        <p:spPr bwMode="auto">
          <a:xfrm>
            <a:off x="0" y="5072074"/>
            <a:ext cx="9144000" cy="1428760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grpSp>
        <p:nvGrpSpPr>
          <p:cNvPr id="771" name="组合 1032"/>
          <p:cNvGrpSpPr/>
          <p:nvPr/>
        </p:nvGrpSpPr>
        <p:grpSpPr>
          <a:xfrm>
            <a:off x="571472" y="1000108"/>
            <a:ext cx="3816101" cy="3850514"/>
            <a:chOff x="611560" y="1700808"/>
            <a:chExt cx="3816101" cy="4620617"/>
          </a:xfrm>
        </p:grpSpPr>
        <p:sp>
          <p:nvSpPr>
            <p:cNvPr id="772" name="Line 479"/>
            <p:cNvSpPr>
              <a:spLocks noChangeShapeType="1"/>
            </p:cNvSpPr>
            <p:nvPr/>
          </p:nvSpPr>
          <p:spPr bwMode="auto">
            <a:xfrm flipV="1">
              <a:off x="2771800" y="2852936"/>
              <a:ext cx="576064" cy="4320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3" name="Line 479"/>
            <p:cNvSpPr>
              <a:spLocks noChangeShapeType="1"/>
            </p:cNvSpPr>
            <p:nvPr/>
          </p:nvSpPr>
          <p:spPr bwMode="auto">
            <a:xfrm flipH="1" flipV="1">
              <a:off x="1898760" y="1858610"/>
              <a:ext cx="769451" cy="5907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4" name="Line 385"/>
            <p:cNvSpPr>
              <a:spLocks noChangeShapeType="1"/>
            </p:cNvSpPr>
            <p:nvPr/>
          </p:nvSpPr>
          <p:spPr bwMode="auto">
            <a:xfrm flipH="1">
              <a:off x="1635321" y="3598352"/>
              <a:ext cx="6324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5" name="Line 362"/>
            <p:cNvSpPr>
              <a:spLocks noChangeShapeType="1"/>
            </p:cNvSpPr>
            <p:nvPr/>
          </p:nvSpPr>
          <p:spPr bwMode="auto">
            <a:xfrm>
              <a:off x="2668211" y="3945257"/>
              <a:ext cx="886825" cy="59208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6" name="Line 479"/>
            <p:cNvSpPr>
              <a:spLocks noChangeShapeType="1"/>
            </p:cNvSpPr>
            <p:nvPr/>
          </p:nvSpPr>
          <p:spPr bwMode="auto">
            <a:xfrm flipV="1">
              <a:off x="2683861" y="2347668"/>
              <a:ext cx="0" cy="1065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7" name="Text Box 488"/>
            <p:cNvSpPr txBox="1">
              <a:spLocks noChangeArrowheads="1"/>
            </p:cNvSpPr>
            <p:nvPr/>
          </p:nvSpPr>
          <p:spPr bwMode="auto">
            <a:xfrm>
              <a:off x="1835373" y="2348054"/>
              <a:ext cx="668901" cy="443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出口路由                     </a:t>
              </a: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SR6604</a:t>
              </a:r>
            </a:p>
          </p:txBody>
        </p:sp>
        <p:sp>
          <p:nvSpPr>
            <p:cNvPr id="778" name="Line 362"/>
            <p:cNvSpPr>
              <a:spLocks noChangeShapeType="1"/>
            </p:cNvSpPr>
            <p:nvPr/>
          </p:nvSpPr>
          <p:spPr bwMode="auto">
            <a:xfrm flipH="1">
              <a:off x="1662708" y="3945257"/>
              <a:ext cx="1005503" cy="70946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779" name="Picture 344" descr="internet_网络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44030" y="1700808"/>
              <a:ext cx="769451" cy="5125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80" name="Line 310"/>
            <p:cNvSpPr>
              <a:spLocks noChangeShapeType="1"/>
            </p:cNvSpPr>
            <p:nvPr/>
          </p:nvSpPr>
          <p:spPr bwMode="auto">
            <a:xfrm>
              <a:off x="2490846" y="4654716"/>
              <a:ext cx="290826" cy="1305"/>
            </a:xfrm>
            <a:prstGeom prst="line">
              <a:avLst/>
            </a:prstGeom>
            <a:noFill/>
            <a:ln w="73025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grpSp>
          <p:nvGrpSpPr>
            <p:cNvPr id="781" name="组合 1031"/>
            <p:cNvGrpSpPr/>
            <p:nvPr/>
          </p:nvGrpSpPr>
          <p:grpSpPr>
            <a:xfrm>
              <a:off x="3347864" y="1988840"/>
              <a:ext cx="959857" cy="967682"/>
              <a:chOff x="3347864" y="2276872"/>
              <a:chExt cx="959857" cy="967682"/>
            </a:xfrm>
          </p:grpSpPr>
          <p:pic>
            <p:nvPicPr>
              <p:cNvPr id="884" name="Picture 280" descr="用户管理平台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3461326" y="2733885"/>
                <a:ext cx="714676" cy="4447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5" name="TextBox 6"/>
              <p:cNvSpPr txBox="1">
                <a:spLocks noChangeArrowheads="1"/>
              </p:cNvSpPr>
              <p:nvPr/>
            </p:nvSpPr>
            <p:spPr bwMode="auto">
              <a:xfrm>
                <a:off x="3456814" y="2385771"/>
                <a:ext cx="703272" cy="44319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598CF">
                        <a:lumMod val="50000"/>
                      </a:srgbClr>
                    </a:solidFill>
                    <a:effectLst/>
                    <a:uLnTx/>
                    <a:uFillTx/>
                    <a:latin typeface="微软雅黑" pitchFamily="34" charset="-122"/>
                    <a:ea typeface="微软雅黑" pitchFamily="34" charset="-122"/>
                  </a:rPr>
                  <a:t>IMC </a:t>
                </a:r>
                <a:r>
                  <a:rPr kumimoji="0" lang="zh-CN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598CF">
                        <a:lumMod val="50000"/>
                      </a:srgbClr>
                    </a:solidFill>
                    <a:effectLst/>
                    <a:uLnTx/>
                    <a:uFillTx/>
                    <a:latin typeface="微软雅黑" pitchFamily="34" charset="-122"/>
                    <a:ea typeface="微软雅黑" pitchFamily="34" charset="-122"/>
                  </a:rPr>
                  <a:t>智能管理中心</a:t>
                </a:r>
              </a:p>
            </p:txBody>
          </p:sp>
          <p:sp>
            <p:nvSpPr>
              <p:cNvPr id="886" name="Rectangle 284"/>
              <p:cNvSpPr>
                <a:spLocks noChangeArrowheads="1"/>
              </p:cNvSpPr>
              <p:nvPr/>
            </p:nvSpPr>
            <p:spPr bwMode="auto">
              <a:xfrm>
                <a:off x="3347864" y="2276872"/>
                <a:ext cx="959857" cy="967682"/>
              </a:xfrm>
              <a:prstGeom prst="rect">
                <a:avLst/>
              </a:prstGeom>
              <a:noFill/>
              <a:ln w="25400" algn="ctr">
                <a:solidFill>
                  <a:srgbClr val="385D8A"/>
                </a:solidFill>
                <a:prstDash val="sysDot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782" name="Line 385"/>
            <p:cNvSpPr>
              <a:spLocks noChangeShapeType="1"/>
            </p:cNvSpPr>
            <p:nvPr/>
          </p:nvSpPr>
          <p:spPr bwMode="auto">
            <a:xfrm flipH="1">
              <a:off x="2048738" y="5461988"/>
              <a:ext cx="1305" cy="3338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cxnSp>
          <p:nvCxnSpPr>
            <p:cNvPr id="783" name="直接连接符 341"/>
            <p:cNvCxnSpPr>
              <a:cxnSpLocks noChangeShapeType="1"/>
            </p:cNvCxnSpPr>
            <p:nvPr/>
          </p:nvCxnSpPr>
          <p:spPr bwMode="auto">
            <a:xfrm>
              <a:off x="1139743" y="5699344"/>
              <a:ext cx="3912" cy="396463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784" name="Text Box 404"/>
            <p:cNvSpPr txBox="1">
              <a:spLocks noChangeArrowheads="1"/>
            </p:cNvSpPr>
            <p:nvPr/>
          </p:nvSpPr>
          <p:spPr bwMode="auto">
            <a:xfrm>
              <a:off x="790230" y="5188116"/>
              <a:ext cx="412622" cy="443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E552</a:t>
              </a:r>
            </a:p>
          </p:txBody>
        </p:sp>
        <p:sp>
          <p:nvSpPr>
            <p:cNvPr id="785" name="Text Box 384"/>
            <p:cNvSpPr txBox="1">
              <a:spLocks noChangeArrowheads="1"/>
            </p:cNvSpPr>
            <p:nvPr/>
          </p:nvSpPr>
          <p:spPr bwMode="auto">
            <a:xfrm>
              <a:off x="971277" y="4238693"/>
              <a:ext cx="763975" cy="2769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S5800-32F</a:t>
              </a:r>
            </a:p>
          </p:txBody>
        </p:sp>
        <p:sp>
          <p:nvSpPr>
            <p:cNvPr id="786" name="Line 385"/>
            <p:cNvSpPr>
              <a:spLocks noChangeShapeType="1"/>
            </p:cNvSpPr>
            <p:nvPr/>
          </p:nvSpPr>
          <p:spPr bwMode="auto">
            <a:xfrm flipH="1">
              <a:off x="1189301" y="4773395"/>
              <a:ext cx="592086" cy="709460"/>
            </a:xfrm>
            <a:prstGeom prst="line">
              <a:avLst/>
            </a:prstGeom>
            <a:noFill/>
            <a:ln w="19050">
              <a:solidFill>
                <a:srgbClr val="FFC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87" name="Line 386"/>
            <p:cNvSpPr>
              <a:spLocks noChangeShapeType="1"/>
            </p:cNvSpPr>
            <p:nvPr/>
          </p:nvSpPr>
          <p:spPr bwMode="auto">
            <a:xfrm>
              <a:off x="1722699" y="4714707"/>
              <a:ext cx="264744" cy="584261"/>
            </a:xfrm>
            <a:prstGeom prst="line">
              <a:avLst/>
            </a:prstGeom>
            <a:noFill/>
            <a:ln w="19050">
              <a:solidFill>
                <a:srgbClr val="FFC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788" name="Picture 397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882090" y="5692898"/>
              <a:ext cx="500226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398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882090" y="5594359"/>
              <a:ext cx="500226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399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882090" y="5495820"/>
              <a:ext cx="500226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400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882090" y="5397281"/>
              <a:ext cx="500226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92" name="AutoShape 401"/>
            <p:cNvSpPr>
              <a:spLocks noChangeArrowheads="1"/>
            </p:cNvSpPr>
            <p:nvPr/>
          </p:nvSpPr>
          <p:spPr bwMode="auto">
            <a:xfrm rot="15976388">
              <a:off x="952780" y="5236837"/>
              <a:ext cx="215671" cy="4807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234 w 21600"/>
                <a:gd name="T13" fmla="*/ 0 h 21600"/>
                <a:gd name="T14" fmla="*/ 19366 w 21600"/>
                <a:gd name="T15" fmla="*/ 524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067" y="3901"/>
                  </a:moveTo>
                  <a:cubicBezTo>
                    <a:pt x="6677" y="2562"/>
                    <a:pt x="8705" y="1829"/>
                    <a:pt x="10800" y="1830"/>
                  </a:cubicBezTo>
                  <a:cubicBezTo>
                    <a:pt x="12894" y="1830"/>
                    <a:pt x="14922" y="2562"/>
                    <a:pt x="16532" y="3901"/>
                  </a:cubicBezTo>
                  <a:lnTo>
                    <a:pt x="17702" y="2493"/>
                  </a:lnTo>
                  <a:cubicBezTo>
                    <a:pt x="15763" y="882"/>
                    <a:pt x="13321" y="-1"/>
                    <a:pt x="10799" y="0"/>
                  </a:cubicBezTo>
                  <a:cubicBezTo>
                    <a:pt x="8278" y="0"/>
                    <a:pt x="5836" y="882"/>
                    <a:pt x="3897" y="2493"/>
                  </a:cubicBez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3" name="AutoShape 402"/>
            <p:cNvSpPr>
              <a:spLocks noChangeArrowheads="1"/>
            </p:cNvSpPr>
            <p:nvPr/>
          </p:nvSpPr>
          <p:spPr bwMode="auto">
            <a:xfrm rot="15976388">
              <a:off x="952780" y="5326080"/>
              <a:ext cx="215671" cy="4807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234 w 21600"/>
                <a:gd name="T13" fmla="*/ 0 h 21600"/>
                <a:gd name="T14" fmla="*/ 19366 w 21600"/>
                <a:gd name="T15" fmla="*/ 524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067" y="3901"/>
                  </a:moveTo>
                  <a:cubicBezTo>
                    <a:pt x="6677" y="2562"/>
                    <a:pt x="8705" y="1829"/>
                    <a:pt x="10800" y="1830"/>
                  </a:cubicBezTo>
                  <a:cubicBezTo>
                    <a:pt x="12894" y="1830"/>
                    <a:pt x="14922" y="2562"/>
                    <a:pt x="16532" y="3901"/>
                  </a:cubicBezTo>
                  <a:lnTo>
                    <a:pt x="17702" y="2493"/>
                  </a:lnTo>
                  <a:cubicBezTo>
                    <a:pt x="15763" y="882"/>
                    <a:pt x="13321" y="-1"/>
                    <a:pt x="10799" y="0"/>
                  </a:cubicBezTo>
                  <a:cubicBezTo>
                    <a:pt x="8278" y="0"/>
                    <a:pt x="5836" y="882"/>
                    <a:pt x="3897" y="2493"/>
                  </a:cubicBez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4" name="AutoShape 403"/>
            <p:cNvSpPr>
              <a:spLocks noChangeArrowheads="1"/>
            </p:cNvSpPr>
            <p:nvPr/>
          </p:nvSpPr>
          <p:spPr bwMode="auto">
            <a:xfrm rot="15976388">
              <a:off x="952780" y="5441352"/>
              <a:ext cx="215671" cy="4807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234 w 21600"/>
                <a:gd name="T13" fmla="*/ 0 h 21600"/>
                <a:gd name="T14" fmla="*/ 19366 w 21600"/>
                <a:gd name="T15" fmla="*/ 524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067" y="3901"/>
                  </a:moveTo>
                  <a:cubicBezTo>
                    <a:pt x="6677" y="2562"/>
                    <a:pt x="8705" y="1829"/>
                    <a:pt x="10800" y="1830"/>
                  </a:cubicBezTo>
                  <a:cubicBezTo>
                    <a:pt x="12894" y="1830"/>
                    <a:pt x="14922" y="2562"/>
                    <a:pt x="16532" y="3901"/>
                  </a:cubicBezTo>
                  <a:lnTo>
                    <a:pt x="17702" y="2493"/>
                  </a:lnTo>
                  <a:cubicBezTo>
                    <a:pt x="15763" y="882"/>
                    <a:pt x="13321" y="-1"/>
                    <a:pt x="10799" y="0"/>
                  </a:cubicBezTo>
                  <a:cubicBezTo>
                    <a:pt x="8278" y="0"/>
                    <a:pt x="5836" y="882"/>
                    <a:pt x="3897" y="2493"/>
                  </a:cubicBez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795" name="Picture 348" descr="三层交换机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464477" y="4417360"/>
              <a:ext cx="599911" cy="4082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96" name="AutoShape 30"/>
            <p:cNvSpPr>
              <a:spLocks noChangeArrowheads="1"/>
            </p:cNvSpPr>
            <p:nvPr/>
          </p:nvSpPr>
          <p:spPr bwMode="auto">
            <a:xfrm>
              <a:off x="988308" y="6238214"/>
              <a:ext cx="43065" cy="1941"/>
            </a:xfrm>
            <a:prstGeom prst="flowChartDecision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7" name="Line 31"/>
            <p:cNvSpPr>
              <a:spLocks noChangeShapeType="1"/>
            </p:cNvSpPr>
            <p:nvPr/>
          </p:nvSpPr>
          <p:spPr bwMode="auto">
            <a:xfrm>
              <a:off x="988308" y="6163166"/>
              <a:ext cx="4306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8" name="AutoShape 30"/>
            <p:cNvSpPr>
              <a:spLocks noChangeArrowheads="1"/>
            </p:cNvSpPr>
            <p:nvPr/>
          </p:nvSpPr>
          <p:spPr bwMode="auto">
            <a:xfrm>
              <a:off x="1264192" y="6238214"/>
              <a:ext cx="44410" cy="1941"/>
            </a:xfrm>
            <a:prstGeom prst="flowChartDecision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9" name="Line 31"/>
            <p:cNvSpPr>
              <a:spLocks noChangeShapeType="1"/>
            </p:cNvSpPr>
            <p:nvPr/>
          </p:nvSpPr>
          <p:spPr bwMode="auto">
            <a:xfrm>
              <a:off x="1264192" y="6163166"/>
              <a:ext cx="4441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00" name="Picture 415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973962" y="6104029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416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907561" y="6127580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417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991300" y="6166717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419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1260612" y="6101798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420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1194212" y="6125349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421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1277950" y="6164486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06" name="AutoShape 406"/>
            <p:cNvSpPr>
              <a:spLocks noChangeAspect="1" noChangeArrowheads="1" noTextEdit="1"/>
            </p:cNvSpPr>
            <p:nvPr/>
          </p:nvSpPr>
          <p:spPr bwMode="auto">
            <a:xfrm rot="5400000">
              <a:off x="1937789" y="5805087"/>
              <a:ext cx="237548" cy="307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07" name="Freeform 407"/>
            <p:cNvSpPr>
              <a:spLocks/>
            </p:cNvSpPr>
            <p:nvPr/>
          </p:nvSpPr>
          <p:spPr bwMode="auto">
            <a:xfrm rot="5400000">
              <a:off x="2041178" y="5814639"/>
              <a:ext cx="30771" cy="81898"/>
            </a:xfrm>
            <a:custGeom>
              <a:avLst/>
              <a:gdLst>
                <a:gd name="T0" fmla="*/ 1 w 97"/>
                <a:gd name="T1" fmla="*/ 1 h 237"/>
                <a:gd name="T2" fmla="*/ 0 w 97"/>
                <a:gd name="T3" fmla="*/ 1 h 237"/>
                <a:gd name="T4" fmla="*/ 1 w 97"/>
                <a:gd name="T5" fmla="*/ 1 h 237"/>
                <a:gd name="T6" fmla="*/ 1 w 97"/>
                <a:gd name="T7" fmla="*/ 1 h 237"/>
                <a:gd name="T8" fmla="*/ 1 w 97"/>
                <a:gd name="T9" fmla="*/ 0 h 237"/>
                <a:gd name="T10" fmla="*/ 1 w 97"/>
                <a:gd name="T11" fmla="*/ 1 h 237"/>
                <a:gd name="T12" fmla="*/ 1 w 97"/>
                <a:gd name="T13" fmla="*/ 1 h 237"/>
                <a:gd name="T14" fmla="*/ 1 w 97"/>
                <a:gd name="T15" fmla="*/ 1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237"/>
                <a:gd name="T26" fmla="*/ 97 w 97"/>
                <a:gd name="T27" fmla="*/ 237 h 2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237">
                  <a:moveTo>
                    <a:pt x="8" y="197"/>
                  </a:moveTo>
                  <a:cubicBezTo>
                    <a:pt x="6" y="201"/>
                    <a:pt x="3" y="205"/>
                    <a:pt x="0" y="210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50" y="233"/>
                    <a:pt x="53" y="228"/>
                    <a:pt x="56" y="224"/>
                  </a:cubicBezTo>
                  <a:cubicBezTo>
                    <a:pt x="97" y="152"/>
                    <a:pt x="94" y="67"/>
                    <a:pt x="55" y="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37" y="78"/>
                    <a:pt x="40" y="143"/>
                    <a:pt x="8" y="197"/>
                  </a:cubicBezTo>
                  <a:cubicBezTo>
                    <a:pt x="8" y="197"/>
                    <a:pt x="8" y="197"/>
                    <a:pt x="8" y="19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08" name="Freeform 408"/>
            <p:cNvSpPr>
              <a:spLocks/>
            </p:cNvSpPr>
            <p:nvPr/>
          </p:nvSpPr>
          <p:spPr bwMode="auto">
            <a:xfrm rot="5400000">
              <a:off x="2037508" y="5832162"/>
              <a:ext cx="38771" cy="127471"/>
            </a:xfrm>
            <a:custGeom>
              <a:avLst/>
              <a:gdLst>
                <a:gd name="T0" fmla="*/ 1 w 121"/>
                <a:gd name="T1" fmla="*/ 1 h 367"/>
                <a:gd name="T2" fmla="*/ 0 w 121"/>
                <a:gd name="T3" fmla="*/ 1 h 367"/>
                <a:gd name="T4" fmla="*/ 1 w 121"/>
                <a:gd name="T5" fmla="*/ 1 h 367"/>
                <a:gd name="T6" fmla="*/ 1 w 121"/>
                <a:gd name="T7" fmla="*/ 1 h 367"/>
                <a:gd name="T8" fmla="*/ 1 w 121"/>
                <a:gd name="T9" fmla="*/ 0 h 367"/>
                <a:gd name="T10" fmla="*/ 1 w 121"/>
                <a:gd name="T11" fmla="*/ 1 h 367"/>
                <a:gd name="T12" fmla="*/ 1 w 121"/>
                <a:gd name="T13" fmla="*/ 1 h 367"/>
                <a:gd name="T14" fmla="*/ 1 w 121"/>
                <a:gd name="T15" fmla="*/ 1 h 3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1"/>
                <a:gd name="T25" fmla="*/ 0 h 367"/>
                <a:gd name="T26" fmla="*/ 121 w 121"/>
                <a:gd name="T27" fmla="*/ 367 h 3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1" h="367">
                  <a:moveTo>
                    <a:pt x="8" y="327"/>
                  </a:moveTo>
                  <a:cubicBezTo>
                    <a:pt x="6" y="331"/>
                    <a:pt x="3" y="336"/>
                    <a:pt x="0" y="340"/>
                  </a:cubicBezTo>
                  <a:cubicBezTo>
                    <a:pt x="47" y="367"/>
                    <a:pt x="47" y="367"/>
                    <a:pt x="47" y="367"/>
                  </a:cubicBezTo>
                  <a:cubicBezTo>
                    <a:pt x="50" y="363"/>
                    <a:pt x="53" y="358"/>
                    <a:pt x="55" y="354"/>
                  </a:cubicBezTo>
                  <a:cubicBezTo>
                    <a:pt x="121" y="241"/>
                    <a:pt x="116" y="106"/>
                    <a:pt x="54" y="0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59" y="117"/>
                    <a:pt x="63" y="231"/>
                    <a:pt x="8" y="327"/>
                  </a:cubicBezTo>
                  <a:cubicBezTo>
                    <a:pt x="8" y="327"/>
                    <a:pt x="8" y="327"/>
                    <a:pt x="8" y="32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09" name="Freeform 409"/>
            <p:cNvSpPr>
              <a:spLocks/>
            </p:cNvSpPr>
            <p:nvPr/>
          </p:nvSpPr>
          <p:spPr bwMode="auto">
            <a:xfrm rot="5400000">
              <a:off x="2031662" y="5866330"/>
              <a:ext cx="50464" cy="217295"/>
            </a:xfrm>
            <a:custGeom>
              <a:avLst/>
              <a:gdLst>
                <a:gd name="T0" fmla="*/ 1 w 158"/>
                <a:gd name="T1" fmla="*/ 1 h 627"/>
                <a:gd name="T2" fmla="*/ 1 w 158"/>
                <a:gd name="T3" fmla="*/ 1 h 627"/>
                <a:gd name="T4" fmla="*/ 0 w 158"/>
                <a:gd name="T5" fmla="*/ 1 h 627"/>
                <a:gd name="T6" fmla="*/ 1 w 158"/>
                <a:gd name="T7" fmla="*/ 1 h 627"/>
                <a:gd name="T8" fmla="*/ 1 w 158"/>
                <a:gd name="T9" fmla="*/ 1 h 627"/>
                <a:gd name="T10" fmla="*/ 1 w 158"/>
                <a:gd name="T11" fmla="*/ 1 h 627"/>
                <a:gd name="T12" fmla="*/ 1 w 158"/>
                <a:gd name="T13" fmla="*/ 0 h 627"/>
                <a:gd name="T14" fmla="*/ 1 w 158"/>
                <a:gd name="T15" fmla="*/ 1 h 627"/>
                <a:gd name="T16" fmla="*/ 1 w 158"/>
                <a:gd name="T17" fmla="*/ 1 h 627"/>
                <a:gd name="T18" fmla="*/ 1 w 158"/>
                <a:gd name="T19" fmla="*/ 1 h 6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8"/>
                <a:gd name="T31" fmla="*/ 0 h 627"/>
                <a:gd name="T32" fmla="*/ 158 w 158"/>
                <a:gd name="T33" fmla="*/ 627 h 6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8" h="627">
                  <a:moveTo>
                    <a:pt x="63" y="163"/>
                  </a:moveTo>
                  <a:cubicBezTo>
                    <a:pt x="102" y="307"/>
                    <a:pt x="82" y="458"/>
                    <a:pt x="7" y="587"/>
                  </a:cubicBezTo>
                  <a:cubicBezTo>
                    <a:pt x="5" y="591"/>
                    <a:pt x="2" y="596"/>
                    <a:pt x="0" y="600"/>
                  </a:cubicBezTo>
                  <a:cubicBezTo>
                    <a:pt x="47" y="627"/>
                    <a:pt x="47" y="627"/>
                    <a:pt x="47" y="627"/>
                  </a:cubicBezTo>
                  <a:cubicBezTo>
                    <a:pt x="49" y="623"/>
                    <a:pt x="52" y="618"/>
                    <a:pt x="55" y="614"/>
                  </a:cubicBezTo>
                  <a:cubicBezTo>
                    <a:pt x="136" y="472"/>
                    <a:pt x="158" y="307"/>
                    <a:pt x="116" y="149"/>
                  </a:cubicBezTo>
                  <a:cubicBezTo>
                    <a:pt x="102" y="96"/>
                    <a:pt x="81" y="46"/>
                    <a:pt x="54" y="0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1" y="69"/>
                    <a:pt x="50" y="115"/>
                    <a:pt x="63" y="163"/>
                  </a:cubicBezTo>
                  <a:cubicBezTo>
                    <a:pt x="63" y="163"/>
                    <a:pt x="63" y="163"/>
                    <a:pt x="63" y="163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10" name="Freeform 410"/>
            <p:cNvSpPr>
              <a:spLocks/>
            </p:cNvSpPr>
            <p:nvPr/>
          </p:nvSpPr>
          <p:spPr bwMode="auto">
            <a:xfrm rot="5400000">
              <a:off x="2033508" y="5850015"/>
              <a:ext cx="46771" cy="172383"/>
            </a:xfrm>
            <a:custGeom>
              <a:avLst/>
              <a:gdLst>
                <a:gd name="T0" fmla="*/ 1 w 144"/>
                <a:gd name="T1" fmla="*/ 1 h 497"/>
                <a:gd name="T2" fmla="*/ 0 w 144"/>
                <a:gd name="T3" fmla="*/ 1 h 497"/>
                <a:gd name="T4" fmla="*/ 1 w 144"/>
                <a:gd name="T5" fmla="*/ 1 h 497"/>
                <a:gd name="T6" fmla="*/ 1 w 144"/>
                <a:gd name="T7" fmla="*/ 1 h 497"/>
                <a:gd name="T8" fmla="*/ 1 w 144"/>
                <a:gd name="T9" fmla="*/ 0 h 497"/>
                <a:gd name="T10" fmla="*/ 1 w 144"/>
                <a:gd name="T11" fmla="*/ 1 h 497"/>
                <a:gd name="T12" fmla="*/ 1 w 144"/>
                <a:gd name="T13" fmla="*/ 1 h 497"/>
                <a:gd name="T14" fmla="*/ 1 w 144"/>
                <a:gd name="T15" fmla="*/ 1 h 4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4"/>
                <a:gd name="T25" fmla="*/ 0 h 497"/>
                <a:gd name="T26" fmla="*/ 144 w 144"/>
                <a:gd name="T27" fmla="*/ 497 h 49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4" h="497">
                  <a:moveTo>
                    <a:pt x="8" y="457"/>
                  </a:moveTo>
                  <a:cubicBezTo>
                    <a:pt x="5" y="461"/>
                    <a:pt x="2" y="466"/>
                    <a:pt x="0" y="470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493"/>
                    <a:pt x="52" y="488"/>
                    <a:pt x="55" y="484"/>
                  </a:cubicBezTo>
                  <a:cubicBezTo>
                    <a:pt x="144" y="329"/>
                    <a:pt x="138" y="145"/>
                    <a:pt x="54" y="0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1" y="156"/>
                    <a:pt x="87" y="319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11" name="Freeform 411"/>
            <p:cNvSpPr>
              <a:spLocks/>
            </p:cNvSpPr>
            <p:nvPr/>
          </p:nvSpPr>
          <p:spPr bwMode="auto">
            <a:xfrm rot="5400000">
              <a:off x="2027661" y="5883568"/>
              <a:ext cx="58464" cy="262208"/>
            </a:xfrm>
            <a:custGeom>
              <a:avLst/>
              <a:gdLst>
                <a:gd name="T0" fmla="*/ 1 w 181"/>
                <a:gd name="T1" fmla="*/ 1 h 757"/>
                <a:gd name="T2" fmla="*/ 1 w 181"/>
                <a:gd name="T3" fmla="*/ 1 h 757"/>
                <a:gd name="T4" fmla="*/ 0 w 181"/>
                <a:gd name="T5" fmla="*/ 1 h 757"/>
                <a:gd name="T6" fmla="*/ 1 w 181"/>
                <a:gd name="T7" fmla="*/ 1 h 757"/>
                <a:gd name="T8" fmla="*/ 1 w 181"/>
                <a:gd name="T9" fmla="*/ 1 h 757"/>
                <a:gd name="T10" fmla="*/ 1 w 181"/>
                <a:gd name="T11" fmla="*/ 1 h 757"/>
                <a:gd name="T12" fmla="*/ 1 w 181"/>
                <a:gd name="T13" fmla="*/ 0 h 757"/>
                <a:gd name="T14" fmla="*/ 1 w 181"/>
                <a:gd name="T15" fmla="*/ 1 h 757"/>
                <a:gd name="T16" fmla="*/ 1 w 181"/>
                <a:gd name="T17" fmla="*/ 1 h 757"/>
                <a:gd name="T18" fmla="*/ 1 w 181"/>
                <a:gd name="T19" fmla="*/ 1 h 7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1"/>
                <a:gd name="T31" fmla="*/ 0 h 757"/>
                <a:gd name="T32" fmla="*/ 181 w 181"/>
                <a:gd name="T33" fmla="*/ 757 h 7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1" h="757">
                  <a:moveTo>
                    <a:pt x="77" y="195"/>
                  </a:moveTo>
                  <a:cubicBezTo>
                    <a:pt x="124" y="372"/>
                    <a:pt x="100" y="558"/>
                    <a:pt x="8" y="717"/>
                  </a:cubicBezTo>
                  <a:cubicBezTo>
                    <a:pt x="6" y="721"/>
                    <a:pt x="3" y="726"/>
                    <a:pt x="0" y="730"/>
                  </a:cubicBezTo>
                  <a:cubicBezTo>
                    <a:pt x="47" y="757"/>
                    <a:pt x="47" y="757"/>
                    <a:pt x="47" y="757"/>
                  </a:cubicBezTo>
                  <a:cubicBezTo>
                    <a:pt x="50" y="753"/>
                    <a:pt x="53" y="748"/>
                    <a:pt x="55" y="744"/>
                  </a:cubicBezTo>
                  <a:cubicBezTo>
                    <a:pt x="154" y="572"/>
                    <a:pt x="181" y="372"/>
                    <a:pt x="129" y="180"/>
                  </a:cubicBezTo>
                  <a:cubicBezTo>
                    <a:pt x="112" y="116"/>
                    <a:pt x="87" y="56"/>
                    <a:pt x="55" y="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38" y="79"/>
                    <a:pt x="61" y="135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12" name="Freeform 412"/>
            <p:cNvSpPr>
              <a:spLocks/>
            </p:cNvSpPr>
            <p:nvPr/>
          </p:nvSpPr>
          <p:spPr bwMode="auto">
            <a:xfrm rot="5400000">
              <a:off x="2022122" y="5903575"/>
              <a:ext cx="69541" cy="307120"/>
            </a:xfrm>
            <a:custGeom>
              <a:avLst/>
              <a:gdLst>
                <a:gd name="T0" fmla="*/ 1 w 216"/>
                <a:gd name="T1" fmla="*/ 1 h 887"/>
                <a:gd name="T2" fmla="*/ 0 w 216"/>
                <a:gd name="T3" fmla="*/ 1 h 887"/>
                <a:gd name="T4" fmla="*/ 1 w 216"/>
                <a:gd name="T5" fmla="*/ 1 h 887"/>
                <a:gd name="T6" fmla="*/ 1 w 216"/>
                <a:gd name="T7" fmla="*/ 1 h 887"/>
                <a:gd name="T8" fmla="*/ 1 w 216"/>
                <a:gd name="T9" fmla="*/ 0 h 887"/>
                <a:gd name="T10" fmla="*/ 1 w 216"/>
                <a:gd name="T11" fmla="*/ 1 h 887"/>
                <a:gd name="T12" fmla="*/ 1 w 216"/>
                <a:gd name="T13" fmla="*/ 1 h 887"/>
                <a:gd name="T14" fmla="*/ 1 w 216"/>
                <a:gd name="T15" fmla="*/ 1 h 8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6"/>
                <a:gd name="T25" fmla="*/ 0 h 887"/>
                <a:gd name="T26" fmla="*/ 216 w 216"/>
                <a:gd name="T27" fmla="*/ 887 h 88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" h="887">
                  <a:moveTo>
                    <a:pt x="8" y="847"/>
                  </a:moveTo>
                  <a:cubicBezTo>
                    <a:pt x="5" y="851"/>
                    <a:pt x="3" y="856"/>
                    <a:pt x="0" y="860"/>
                  </a:cubicBezTo>
                  <a:cubicBezTo>
                    <a:pt x="47" y="887"/>
                    <a:pt x="47" y="887"/>
                    <a:pt x="47" y="887"/>
                  </a:cubicBezTo>
                  <a:cubicBezTo>
                    <a:pt x="50" y="883"/>
                    <a:pt x="52" y="879"/>
                    <a:pt x="55" y="874"/>
                  </a:cubicBezTo>
                  <a:cubicBezTo>
                    <a:pt x="216" y="594"/>
                    <a:pt x="205" y="262"/>
                    <a:pt x="54" y="0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48" y="273"/>
                    <a:pt x="159" y="585"/>
                    <a:pt x="8" y="847"/>
                  </a:cubicBezTo>
                  <a:cubicBezTo>
                    <a:pt x="8" y="847"/>
                    <a:pt x="8" y="847"/>
                    <a:pt x="8" y="84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13" name="Picture 421" descr="无线交换机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1863548" y="5246802"/>
              <a:ext cx="361251" cy="2608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14" name="Text Box 404"/>
            <p:cNvSpPr txBox="1">
              <a:spLocks noChangeArrowheads="1"/>
            </p:cNvSpPr>
            <p:nvPr/>
          </p:nvSpPr>
          <p:spPr bwMode="auto">
            <a:xfrm>
              <a:off x="1957448" y="5069437"/>
              <a:ext cx="958045" cy="2769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S5120-PWR</a:t>
              </a:r>
            </a:p>
          </p:txBody>
        </p:sp>
        <p:pic>
          <p:nvPicPr>
            <p:cNvPr id="815" name="Picture 425" descr="管理型AP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1875286" y="5662828"/>
              <a:ext cx="348209" cy="2517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16" name="Text Box 404"/>
            <p:cNvSpPr txBox="1">
              <a:spLocks noChangeArrowheads="1"/>
            </p:cNvSpPr>
            <p:nvPr/>
          </p:nvSpPr>
          <p:spPr bwMode="auto">
            <a:xfrm>
              <a:off x="1259309" y="5601613"/>
              <a:ext cx="796551" cy="2769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   WA2620i</a:t>
              </a:r>
            </a:p>
          </p:txBody>
        </p:sp>
        <p:sp>
          <p:nvSpPr>
            <p:cNvPr id="817" name="Text Box 384"/>
            <p:cNvSpPr txBox="1">
              <a:spLocks noChangeArrowheads="1"/>
            </p:cNvSpPr>
            <p:nvPr/>
          </p:nvSpPr>
          <p:spPr bwMode="auto">
            <a:xfrm>
              <a:off x="3625459" y="4305203"/>
              <a:ext cx="802202" cy="2769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S5800-32F</a:t>
              </a:r>
            </a:p>
          </p:txBody>
        </p:sp>
        <p:pic>
          <p:nvPicPr>
            <p:cNvPr id="818" name="Picture 6" descr="s7500e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2395644" y="3124947"/>
              <a:ext cx="509925" cy="8346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36" descr="ips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2181763" y="3561839"/>
              <a:ext cx="485146" cy="3351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36" descr="ips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2201326" y="3426207"/>
              <a:ext cx="485146" cy="3351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105" descr="SecBlade 防火墙模块02 [转换]"/>
            <p:cNvPicPr>
              <a:picLocks noChangeAspect="1" noChangeArrowheads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 bwMode="auto">
            <a:xfrm>
              <a:off x="2236537" y="3291878"/>
              <a:ext cx="456455" cy="316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2" name="Picture 613" descr="notebook"/>
            <p:cNvPicPr>
              <a:picLocks noChangeAspect="1" noChangeArrowheads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1721395" y="6101023"/>
              <a:ext cx="186494" cy="2099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614" descr="PDA"/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2216974" y="6106240"/>
              <a:ext cx="96507" cy="2047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24" name="TextBox 6"/>
            <p:cNvSpPr txBox="1">
              <a:spLocks noChangeArrowheads="1"/>
            </p:cNvSpPr>
            <p:nvPr/>
          </p:nvSpPr>
          <p:spPr bwMode="auto">
            <a:xfrm>
              <a:off x="683245" y="3184936"/>
              <a:ext cx="936104" cy="2769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应用服务器群</a:t>
              </a:r>
            </a:p>
          </p:txBody>
        </p:sp>
        <p:pic>
          <p:nvPicPr>
            <p:cNvPr id="825" name="Picture 199" descr="Server群"/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726326" y="3405338"/>
              <a:ext cx="768147" cy="4460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26" name="Rectangle 284"/>
            <p:cNvSpPr>
              <a:spLocks noChangeArrowheads="1"/>
            </p:cNvSpPr>
            <p:nvPr/>
          </p:nvSpPr>
          <p:spPr bwMode="auto">
            <a:xfrm>
              <a:off x="655901" y="3109294"/>
              <a:ext cx="959857" cy="967682"/>
            </a:xfrm>
            <a:prstGeom prst="rect">
              <a:avLst/>
            </a:prstGeom>
            <a:noFill/>
            <a:ln w="25400" algn="ctr">
              <a:solidFill>
                <a:srgbClr val="385D8A"/>
              </a:solidFill>
              <a:prstDash val="sysDot"/>
              <a:miter lim="800000"/>
              <a:headEnd/>
              <a:tailEnd/>
            </a:ln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27" name="Line 385"/>
            <p:cNvSpPr>
              <a:spLocks noChangeShapeType="1"/>
            </p:cNvSpPr>
            <p:nvPr/>
          </p:nvSpPr>
          <p:spPr bwMode="auto">
            <a:xfrm flipH="1">
              <a:off x="3888899" y="5472421"/>
              <a:ext cx="1304" cy="3338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cxnSp>
          <p:nvCxnSpPr>
            <p:cNvPr id="828" name="直接连接符 341"/>
            <p:cNvCxnSpPr>
              <a:cxnSpLocks noChangeShapeType="1"/>
            </p:cNvCxnSpPr>
            <p:nvPr/>
          </p:nvCxnSpPr>
          <p:spPr bwMode="auto">
            <a:xfrm>
              <a:off x="2979904" y="5709777"/>
              <a:ext cx="3913" cy="396463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829" name="Text Box 404"/>
            <p:cNvSpPr txBox="1">
              <a:spLocks noChangeArrowheads="1"/>
            </p:cNvSpPr>
            <p:nvPr/>
          </p:nvSpPr>
          <p:spPr bwMode="auto">
            <a:xfrm>
              <a:off x="2622586" y="5246680"/>
              <a:ext cx="406285" cy="443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E552</a:t>
              </a:r>
            </a:p>
          </p:txBody>
        </p:sp>
        <p:sp>
          <p:nvSpPr>
            <p:cNvPr id="830" name="Line 385"/>
            <p:cNvSpPr>
              <a:spLocks noChangeShapeType="1"/>
            </p:cNvSpPr>
            <p:nvPr/>
          </p:nvSpPr>
          <p:spPr bwMode="auto">
            <a:xfrm flipH="1">
              <a:off x="3029461" y="4783828"/>
              <a:ext cx="592086" cy="709460"/>
            </a:xfrm>
            <a:prstGeom prst="line">
              <a:avLst/>
            </a:prstGeom>
            <a:noFill/>
            <a:ln w="19050">
              <a:solidFill>
                <a:srgbClr val="FFC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31" name="Line 386"/>
            <p:cNvSpPr>
              <a:spLocks noChangeShapeType="1"/>
            </p:cNvSpPr>
            <p:nvPr/>
          </p:nvSpPr>
          <p:spPr bwMode="auto">
            <a:xfrm>
              <a:off x="3562861" y="4725141"/>
              <a:ext cx="264743" cy="584261"/>
            </a:xfrm>
            <a:prstGeom prst="line">
              <a:avLst/>
            </a:prstGeom>
            <a:noFill/>
            <a:ln w="19050">
              <a:solidFill>
                <a:srgbClr val="FFC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32" name="Picture 397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2722251" y="5703332"/>
              <a:ext cx="500225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3" name="Picture 398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2722251" y="5604793"/>
              <a:ext cx="500225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399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2722251" y="5506254"/>
              <a:ext cx="500225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400" descr="中继器"/>
            <p:cNvPicPr preferRelativeResize="0"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2722251" y="5407715"/>
              <a:ext cx="500225" cy="126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36" name="AutoShape 401"/>
            <p:cNvSpPr>
              <a:spLocks noChangeArrowheads="1"/>
            </p:cNvSpPr>
            <p:nvPr/>
          </p:nvSpPr>
          <p:spPr bwMode="auto">
            <a:xfrm rot="15976388">
              <a:off x="2792942" y="5247270"/>
              <a:ext cx="215671" cy="4807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234 w 21600"/>
                <a:gd name="T13" fmla="*/ 0 h 21600"/>
                <a:gd name="T14" fmla="*/ 19366 w 21600"/>
                <a:gd name="T15" fmla="*/ 524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067" y="3901"/>
                  </a:moveTo>
                  <a:cubicBezTo>
                    <a:pt x="6677" y="2562"/>
                    <a:pt x="8705" y="1829"/>
                    <a:pt x="10800" y="1830"/>
                  </a:cubicBezTo>
                  <a:cubicBezTo>
                    <a:pt x="12894" y="1830"/>
                    <a:pt x="14922" y="2562"/>
                    <a:pt x="16532" y="3901"/>
                  </a:cubicBezTo>
                  <a:lnTo>
                    <a:pt x="17702" y="2493"/>
                  </a:lnTo>
                  <a:cubicBezTo>
                    <a:pt x="15763" y="882"/>
                    <a:pt x="13321" y="-1"/>
                    <a:pt x="10799" y="0"/>
                  </a:cubicBezTo>
                  <a:cubicBezTo>
                    <a:pt x="8278" y="0"/>
                    <a:pt x="5836" y="882"/>
                    <a:pt x="3897" y="2493"/>
                  </a:cubicBez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37" name="AutoShape 402"/>
            <p:cNvSpPr>
              <a:spLocks noChangeArrowheads="1"/>
            </p:cNvSpPr>
            <p:nvPr/>
          </p:nvSpPr>
          <p:spPr bwMode="auto">
            <a:xfrm rot="15976388">
              <a:off x="2792942" y="5336513"/>
              <a:ext cx="215671" cy="4807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234 w 21600"/>
                <a:gd name="T13" fmla="*/ 0 h 21600"/>
                <a:gd name="T14" fmla="*/ 19366 w 21600"/>
                <a:gd name="T15" fmla="*/ 524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067" y="3901"/>
                  </a:moveTo>
                  <a:cubicBezTo>
                    <a:pt x="6677" y="2562"/>
                    <a:pt x="8705" y="1829"/>
                    <a:pt x="10800" y="1830"/>
                  </a:cubicBezTo>
                  <a:cubicBezTo>
                    <a:pt x="12894" y="1830"/>
                    <a:pt x="14922" y="2562"/>
                    <a:pt x="16532" y="3901"/>
                  </a:cubicBezTo>
                  <a:lnTo>
                    <a:pt x="17702" y="2493"/>
                  </a:lnTo>
                  <a:cubicBezTo>
                    <a:pt x="15763" y="882"/>
                    <a:pt x="13321" y="-1"/>
                    <a:pt x="10799" y="0"/>
                  </a:cubicBezTo>
                  <a:cubicBezTo>
                    <a:pt x="8278" y="0"/>
                    <a:pt x="5836" y="882"/>
                    <a:pt x="3897" y="2493"/>
                  </a:cubicBez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38" name="AutoShape 403"/>
            <p:cNvSpPr>
              <a:spLocks noChangeArrowheads="1"/>
            </p:cNvSpPr>
            <p:nvPr/>
          </p:nvSpPr>
          <p:spPr bwMode="auto">
            <a:xfrm rot="15976388">
              <a:off x="2792942" y="5451786"/>
              <a:ext cx="215671" cy="4807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234 w 21600"/>
                <a:gd name="T13" fmla="*/ 0 h 21600"/>
                <a:gd name="T14" fmla="*/ 19366 w 21600"/>
                <a:gd name="T15" fmla="*/ 524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067" y="3901"/>
                  </a:moveTo>
                  <a:cubicBezTo>
                    <a:pt x="6677" y="2562"/>
                    <a:pt x="8705" y="1829"/>
                    <a:pt x="10800" y="1830"/>
                  </a:cubicBezTo>
                  <a:cubicBezTo>
                    <a:pt x="12894" y="1830"/>
                    <a:pt x="14922" y="2562"/>
                    <a:pt x="16532" y="3901"/>
                  </a:cubicBezTo>
                  <a:lnTo>
                    <a:pt x="17702" y="2493"/>
                  </a:lnTo>
                  <a:cubicBezTo>
                    <a:pt x="15763" y="882"/>
                    <a:pt x="13321" y="-1"/>
                    <a:pt x="10799" y="0"/>
                  </a:cubicBezTo>
                  <a:cubicBezTo>
                    <a:pt x="8278" y="0"/>
                    <a:pt x="5836" y="882"/>
                    <a:pt x="3897" y="2493"/>
                  </a:cubicBez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39" name="AutoShape 30"/>
            <p:cNvSpPr>
              <a:spLocks noChangeArrowheads="1"/>
            </p:cNvSpPr>
            <p:nvPr/>
          </p:nvSpPr>
          <p:spPr bwMode="auto">
            <a:xfrm>
              <a:off x="2828470" y="6248647"/>
              <a:ext cx="43065" cy="1941"/>
            </a:xfrm>
            <a:prstGeom prst="flowChartDecision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0" name="Line 31"/>
            <p:cNvSpPr>
              <a:spLocks noChangeShapeType="1"/>
            </p:cNvSpPr>
            <p:nvPr/>
          </p:nvSpPr>
          <p:spPr bwMode="auto">
            <a:xfrm>
              <a:off x="2828470" y="6173599"/>
              <a:ext cx="4306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1" name="AutoShape 30"/>
            <p:cNvSpPr>
              <a:spLocks noChangeArrowheads="1"/>
            </p:cNvSpPr>
            <p:nvPr/>
          </p:nvSpPr>
          <p:spPr bwMode="auto">
            <a:xfrm>
              <a:off x="3104354" y="6248647"/>
              <a:ext cx="44410" cy="1941"/>
            </a:xfrm>
            <a:prstGeom prst="flowChartDecision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2" name="Line 31"/>
            <p:cNvSpPr>
              <a:spLocks noChangeShapeType="1"/>
            </p:cNvSpPr>
            <p:nvPr/>
          </p:nvSpPr>
          <p:spPr bwMode="auto">
            <a:xfrm>
              <a:off x="3104354" y="6173599"/>
              <a:ext cx="4441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43" name="Picture 415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2814124" y="6114463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416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2747723" y="6138014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417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2831462" y="6177151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419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100774" y="6112231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420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034373" y="6135782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421" descr="服务器终端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118112" y="6174919"/>
              <a:ext cx="134277" cy="1336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49" name="AutoShape 406"/>
            <p:cNvSpPr>
              <a:spLocks noChangeAspect="1" noChangeArrowheads="1" noTextEdit="1"/>
            </p:cNvSpPr>
            <p:nvPr/>
          </p:nvSpPr>
          <p:spPr bwMode="auto">
            <a:xfrm rot="5400000">
              <a:off x="3777950" y="5815520"/>
              <a:ext cx="237548" cy="307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0" name="Freeform 407"/>
            <p:cNvSpPr>
              <a:spLocks/>
            </p:cNvSpPr>
            <p:nvPr/>
          </p:nvSpPr>
          <p:spPr bwMode="auto">
            <a:xfrm rot="5400000">
              <a:off x="3881340" y="5825072"/>
              <a:ext cx="30771" cy="81898"/>
            </a:xfrm>
            <a:custGeom>
              <a:avLst/>
              <a:gdLst>
                <a:gd name="T0" fmla="*/ 1 w 97"/>
                <a:gd name="T1" fmla="*/ 1 h 237"/>
                <a:gd name="T2" fmla="*/ 0 w 97"/>
                <a:gd name="T3" fmla="*/ 1 h 237"/>
                <a:gd name="T4" fmla="*/ 1 w 97"/>
                <a:gd name="T5" fmla="*/ 1 h 237"/>
                <a:gd name="T6" fmla="*/ 1 w 97"/>
                <a:gd name="T7" fmla="*/ 1 h 237"/>
                <a:gd name="T8" fmla="*/ 1 w 97"/>
                <a:gd name="T9" fmla="*/ 0 h 237"/>
                <a:gd name="T10" fmla="*/ 1 w 97"/>
                <a:gd name="T11" fmla="*/ 1 h 237"/>
                <a:gd name="T12" fmla="*/ 1 w 97"/>
                <a:gd name="T13" fmla="*/ 1 h 237"/>
                <a:gd name="T14" fmla="*/ 1 w 97"/>
                <a:gd name="T15" fmla="*/ 1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237"/>
                <a:gd name="T26" fmla="*/ 97 w 97"/>
                <a:gd name="T27" fmla="*/ 237 h 2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237">
                  <a:moveTo>
                    <a:pt x="8" y="197"/>
                  </a:moveTo>
                  <a:cubicBezTo>
                    <a:pt x="6" y="201"/>
                    <a:pt x="3" y="205"/>
                    <a:pt x="0" y="210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50" y="233"/>
                    <a:pt x="53" y="228"/>
                    <a:pt x="56" y="224"/>
                  </a:cubicBezTo>
                  <a:cubicBezTo>
                    <a:pt x="97" y="152"/>
                    <a:pt x="94" y="67"/>
                    <a:pt x="55" y="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37" y="78"/>
                    <a:pt x="40" y="143"/>
                    <a:pt x="8" y="197"/>
                  </a:cubicBezTo>
                  <a:cubicBezTo>
                    <a:pt x="8" y="197"/>
                    <a:pt x="8" y="197"/>
                    <a:pt x="8" y="19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1" name="Freeform 408"/>
            <p:cNvSpPr>
              <a:spLocks/>
            </p:cNvSpPr>
            <p:nvPr/>
          </p:nvSpPr>
          <p:spPr bwMode="auto">
            <a:xfrm rot="5400000">
              <a:off x="3877669" y="5842596"/>
              <a:ext cx="38771" cy="127471"/>
            </a:xfrm>
            <a:custGeom>
              <a:avLst/>
              <a:gdLst>
                <a:gd name="T0" fmla="*/ 1 w 121"/>
                <a:gd name="T1" fmla="*/ 1 h 367"/>
                <a:gd name="T2" fmla="*/ 0 w 121"/>
                <a:gd name="T3" fmla="*/ 1 h 367"/>
                <a:gd name="T4" fmla="*/ 1 w 121"/>
                <a:gd name="T5" fmla="*/ 1 h 367"/>
                <a:gd name="T6" fmla="*/ 1 w 121"/>
                <a:gd name="T7" fmla="*/ 1 h 367"/>
                <a:gd name="T8" fmla="*/ 1 w 121"/>
                <a:gd name="T9" fmla="*/ 0 h 367"/>
                <a:gd name="T10" fmla="*/ 1 w 121"/>
                <a:gd name="T11" fmla="*/ 1 h 367"/>
                <a:gd name="T12" fmla="*/ 1 w 121"/>
                <a:gd name="T13" fmla="*/ 1 h 367"/>
                <a:gd name="T14" fmla="*/ 1 w 121"/>
                <a:gd name="T15" fmla="*/ 1 h 3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1"/>
                <a:gd name="T25" fmla="*/ 0 h 367"/>
                <a:gd name="T26" fmla="*/ 121 w 121"/>
                <a:gd name="T27" fmla="*/ 367 h 3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1" h="367">
                  <a:moveTo>
                    <a:pt x="8" y="327"/>
                  </a:moveTo>
                  <a:cubicBezTo>
                    <a:pt x="6" y="331"/>
                    <a:pt x="3" y="336"/>
                    <a:pt x="0" y="340"/>
                  </a:cubicBezTo>
                  <a:cubicBezTo>
                    <a:pt x="47" y="367"/>
                    <a:pt x="47" y="367"/>
                    <a:pt x="47" y="367"/>
                  </a:cubicBezTo>
                  <a:cubicBezTo>
                    <a:pt x="50" y="363"/>
                    <a:pt x="53" y="358"/>
                    <a:pt x="55" y="354"/>
                  </a:cubicBezTo>
                  <a:cubicBezTo>
                    <a:pt x="121" y="241"/>
                    <a:pt x="116" y="106"/>
                    <a:pt x="54" y="0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59" y="117"/>
                    <a:pt x="63" y="231"/>
                    <a:pt x="8" y="327"/>
                  </a:cubicBezTo>
                  <a:cubicBezTo>
                    <a:pt x="8" y="327"/>
                    <a:pt x="8" y="327"/>
                    <a:pt x="8" y="32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2" name="Freeform 409"/>
            <p:cNvSpPr>
              <a:spLocks/>
            </p:cNvSpPr>
            <p:nvPr/>
          </p:nvSpPr>
          <p:spPr bwMode="auto">
            <a:xfrm rot="5400000">
              <a:off x="3871823" y="5876763"/>
              <a:ext cx="50464" cy="217295"/>
            </a:xfrm>
            <a:custGeom>
              <a:avLst/>
              <a:gdLst>
                <a:gd name="T0" fmla="*/ 1 w 158"/>
                <a:gd name="T1" fmla="*/ 1 h 627"/>
                <a:gd name="T2" fmla="*/ 1 w 158"/>
                <a:gd name="T3" fmla="*/ 1 h 627"/>
                <a:gd name="T4" fmla="*/ 0 w 158"/>
                <a:gd name="T5" fmla="*/ 1 h 627"/>
                <a:gd name="T6" fmla="*/ 1 w 158"/>
                <a:gd name="T7" fmla="*/ 1 h 627"/>
                <a:gd name="T8" fmla="*/ 1 w 158"/>
                <a:gd name="T9" fmla="*/ 1 h 627"/>
                <a:gd name="T10" fmla="*/ 1 w 158"/>
                <a:gd name="T11" fmla="*/ 1 h 627"/>
                <a:gd name="T12" fmla="*/ 1 w 158"/>
                <a:gd name="T13" fmla="*/ 0 h 627"/>
                <a:gd name="T14" fmla="*/ 1 w 158"/>
                <a:gd name="T15" fmla="*/ 1 h 627"/>
                <a:gd name="T16" fmla="*/ 1 w 158"/>
                <a:gd name="T17" fmla="*/ 1 h 627"/>
                <a:gd name="T18" fmla="*/ 1 w 158"/>
                <a:gd name="T19" fmla="*/ 1 h 6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8"/>
                <a:gd name="T31" fmla="*/ 0 h 627"/>
                <a:gd name="T32" fmla="*/ 158 w 158"/>
                <a:gd name="T33" fmla="*/ 627 h 6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8" h="627">
                  <a:moveTo>
                    <a:pt x="63" y="163"/>
                  </a:moveTo>
                  <a:cubicBezTo>
                    <a:pt x="102" y="307"/>
                    <a:pt x="82" y="458"/>
                    <a:pt x="7" y="587"/>
                  </a:cubicBezTo>
                  <a:cubicBezTo>
                    <a:pt x="5" y="591"/>
                    <a:pt x="2" y="596"/>
                    <a:pt x="0" y="600"/>
                  </a:cubicBezTo>
                  <a:cubicBezTo>
                    <a:pt x="47" y="627"/>
                    <a:pt x="47" y="627"/>
                    <a:pt x="47" y="627"/>
                  </a:cubicBezTo>
                  <a:cubicBezTo>
                    <a:pt x="49" y="623"/>
                    <a:pt x="52" y="618"/>
                    <a:pt x="55" y="614"/>
                  </a:cubicBezTo>
                  <a:cubicBezTo>
                    <a:pt x="136" y="472"/>
                    <a:pt x="158" y="307"/>
                    <a:pt x="116" y="149"/>
                  </a:cubicBezTo>
                  <a:cubicBezTo>
                    <a:pt x="102" y="96"/>
                    <a:pt x="81" y="46"/>
                    <a:pt x="54" y="0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1" y="69"/>
                    <a:pt x="50" y="115"/>
                    <a:pt x="63" y="163"/>
                  </a:cubicBezTo>
                  <a:cubicBezTo>
                    <a:pt x="63" y="163"/>
                    <a:pt x="63" y="163"/>
                    <a:pt x="63" y="163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3" name="Freeform 410"/>
            <p:cNvSpPr>
              <a:spLocks/>
            </p:cNvSpPr>
            <p:nvPr/>
          </p:nvSpPr>
          <p:spPr bwMode="auto">
            <a:xfrm rot="5400000">
              <a:off x="3873669" y="5860449"/>
              <a:ext cx="46771" cy="172383"/>
            </a:xfrm>
            <a:custGeom>
              <a:avLst/>
              <a:gdLst>
                <a:gd name="T0" fmla="*/ 1 w 144"/>
                <a:gd name="T1" fmla="*/ 1 h 497"/>
                <a:gd name="T2" fmla="*/ 0 w 144"/>
                <a:gd name="T3" fmla="*/ 1 h 497"/>
                <a:gd name="T4" fmla="*/ 1 w 144"/>
                <a:gd name="T5" fmla="*/ 1 h 497"/>
                <a:gd name="T6" fmla="*/ 1 w 144"/>
                <a:gd name="T7" fmla="*/ 1 h 497"/>
                <a:gd name="T8" fmla="*/ 1 w 144"/>
                <a:gd name="T9" fmla="*/ 0 h 497"/>
                <a:gd name="T10" fmla="*/ 1 w 144"/>
                <a:gd name="T11" fmla="*/ 1 h 497"/>
                <a:gd name="T12" fmla="*/ 1 w 144"/>
                <a:gd name="T13" fmla="*/ 1 h 497"/>
                <a:gd name="T14" fmla="*/ 1 w 144"/>
                <a:gd name="T15" fmla="*/ 1 h 4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4"/>
                <a:gd name="T25" fmla="*/ 0 h 497"/>
                <a:gd name="T26" fmla="*/ 144 w 144"/>
                <a:gd name="T27" fmla="*/ 497 h 49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4" h="497">
                  <a:moveTo>
                    <a:pt x="8" y="457"/>
                  </a:moveTo>
                  <a:cubicBezTo>
                    <a:pt x="5" y="461"/>
                    <a:pt x="2" y="466"/>
                    <a:pt x="0" y="470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493"/>
                    <a:pt x="52" y="488"/>
                    <a:pt x="55" y="484"/>
                  </a:cubicBezTo>
                  <a:cubicBezTo>
                    <a:pt x="144" y="329"/>
                    <a:pt x="138" y="145"/>
                    <a:pt x="54" y="0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1" y="156"/>
                    <a:pt x="87" y="319"/>
                    <a:pt x="8" y="457"/>
                  </a:cubicBezTo>
                  <a:cubicBezTo>
                    <a:pt x="8" y="457"/>
                    <a:pt x="8" y="457"/>
                    <a:pt x="8" y="45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4" name="Freeform 411"/>
            <p:cNvSpPr>
              <a:spLocks/>
            </p:cNvSpPr>
            <p:nvPr/>
          </p:nvSpPr>
          <p:spPr bwMode="auto">
            <a:xfrm rot="5400000">
              <a:off x="3867822" y="5894001"/>
              <a:ext cx="58464" cy="262208"/>
            </a:xfrm>
            <a:custGeom>
              <a:avLst/>
              <a:gdLst>
                <a:gd name="T0" fmla="*/ 1 w 181"/>
                <a:gd name="T1" fmla="*/ 1 h 757"/>
                <a:gd name="T2" fmla="*/ 1 w 181"/>
                <a:gd name="T3" fmla="*/ 1 h 757"/>
                <a:gd name="T4" fmla="*/ 0 w 181"/>
                <a:gd name="T5" fmla="*/ 1 h 757"/>
                <a:gd name="T6" fmla="*/ 1 w 181"/>
                <a:gd name="T7" fmla="*/ 1 h 757"/>
                <a:gd name="T8" fmla="*/ 1 w 181"/>
                <a:gd name="T9" fmla="*/ 1 h 757"/>
                <a:gd name="T10" fmla="*/ 1 w 181"/>
                <a:gd name="T11" fmla="*/ 1 h 757"/>
                <a:gd name="T12" fmla="*/ 1 w 181"/>
                <a:gd name="T13" fmla="*/ 0 h 757"/>
                <a:gd name="T14" fmla="*/ 1 w 181"/>
                <a:gd name="T15" fmla="*/ 1 h 757"/>
                <a:gd name="T16" fmla="*/ 1 w 181"/>
                <a:gd name="T17" fmla="*/ 1 h 757"/>
                <a:gd name="T18" fmla="*/ 1 w 181"/>
                <a:gd name="T19" fmla="*/ 1 h 7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1"/>
                <a:gd name="T31" fmla="*/ 0 h 757"/>
                <a:gd name="T32" fmla="*/ 181 w 181"/>
                <a:gd name="T33" fmla="*/ 757 h 7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1" h="757">
                  <a:moveTo>
                    <a:pt x="77" y="195"/>
                  </a:moveTo>
                  <a:cubicBezTo>
                    <a:pt x="124" y="372"/>
                    <a:pt x="100" y="558"/>
                    <a:pt x="8" y="717"/>
                  </a:cubicBezTo>
                  <a:cubicBezTo>
                    <a:pt x="6" y="721"/>
                    <a:pt x="3" y="726"/>
                    <a:pt x="0" y="730"/>
                  </a:cubicBezTo>
                  <a:cubicBezTo>
                    <a:pt x="47" y="757"/>
                    <a:pt x="47" y="757"/>
                    <a:pt x="47" y="757"/>
                  </a:cubicBezTo>
                  <a:cubicBezTo>
                    <a:pt x="50" y="753"/>
                    <a:pt x="53" y="748"/>
                    <a:pt x="55" y="744"/>
                  </a:cubicBezTo>
                  <a:cubicBezTo>
                    <a:pt x="154" y="572"/>
                    <a:pt x="181" y="372"/>
                    <a:pt x="129" y="180"/>
                  </a:cubicBezTo>
                  <a:cubicBezTo>
                    <a:pt x="112" y="116"/>
                    <a:pt x="87" y="56"/>
                    <a:pt x="55" y="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38" y="79"/>
                    <a:pt x="61" y="135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5" name="Freeform 412"/>
            <p:cNvSpPr>
              <a:spLocks/>
            </p:cNvSpPr>
            <p:nvPr/>
          </p:nvSpPr>
          <p:spPr bwMode="auto">
            <a:xfrm rot="5400000">
              <a:off x="3862284" y="5914008"/>
              <a:ext cx="69541" cy="307120"/>
            </a:xfrm>
            <a:custGeom>
              <a:avLst/>
              <a:gdLst>
                <a:gd name="T0" fmla="*/ 1 w 216"/>
                <a:gd name="T1" fmla="*/ 1 h 887"/>
                <a:gd name="T2" fmla="*/ 0 w 216"/>
                <a:gd name="T3" fmla="*/ 1 h 887"/>
                <a:gd name="T4" fmla="*/ 1 w 216"/>
                <a:gd name="T5" fmla="*/ 1 h 887"/>
                <a:gd name="T6" fmla="*/ 1 w 216"/>
                <a:gd name="T7" fmla="*/ 1 h 887"/>
                <a:gd name="T8" fmla="*/ 1 w 216"/>
                <a:gd name="T9" fmla="*/ 0 h 887"/>
                <a:gd name="T10" fmla="*/ 1 w 216"/>
                <a:gd name="T11" fmla="*/ 1 h 887"/>
                <a:gd name="T12" fmla="*/ 1 w 216"/>
                <a:gd name="T13" fmla="*/ 1 h 887"/>
                <a:gd name="T14" fmla="*/ 1 w 216"/>
                <a:gd name="T15" fmla="*/ 1 h 8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6"/>
                <a:gd name="T25" fmla="*/ 0 h 887"/>
                <a:gd name="T26" fmla="*/ 216 w 216"/>
                <a:gd name="T27" fmla="*/ 887 h 88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" h="887">
                  <a:moveTo>
                    <a:pt x="8" y="847"/>
                  </a:moveTo>
                  <a:cubicBezTo>
                    <a:pt x="5" y="851"/>
                    <a:pt x="3" y="856"/>
                    <a:pt x="0" y="860"/>
                  </a:cubicBezTo>
                  <a:cubicBezTo>
                    <a:pt x="47" y="887"/>
                    <a:pt x="47" y="887"/>
                    <a:pt x="47" y="887"/>
                  </a:cubicBezTo>
                  <a:cubicBezTo>
                    <a:pt x="50" y="883"/>
                    <a:pt x="52" y="879"/>
                    <a:pt x="55" y="874"/>
                  </a:cubicBezTo>
                  <a:cubicBezTo>
                    <a:pt x="216" y="594"/>
                    <a:pt x="205" y="262"/>
                    <a:pt x="54" y="0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48" y="273"/>
                    <a:pt x="159" y="585"/>
                    <a:pt x="8" y="847"/>
                  </a:cubicBezTo>
                  <a:cubicBezTo>
                    <a:pt x="8" y="847"/>
                    <a:pt x="8" y="847"/>
                    <a:pt x="8" y="847"/>
                  </a:cubicBezTo>
                  <a:close/>
                </a:path>
              </a:pathLst>
            </a:custGeom>
            <a:solidFill>
              <a:srgbClr val="FFF697"/>
            </a:solidFill>
            <a:ln w="9525">
              <a:noFill/>
              <a:round/>
              <a:headEnd/>
              <a:tailEnd/>
            </a:ln>
          </p:spPr>
          <p:txBody>
            <a:bodyPr rot="10800000" vert="eaVert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56" name="Picture 421" descr="无线交换机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3703709" y="5257235"/>
              <a:ext cx="361250" cy="2608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425" descr="管理型AP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3715446" y="5673261"/>
              <a:ext cx="348210" cy="2517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58" name="Text Box 404"/>
            <p:cNvSpPr txBox="1">
              <a:spLocks noChangeArrowheads="1"/>
            </p:cNvSpPr>
            <p:nvPr/>
          </p:nvSpPr>
          <p:spPr bwMode="auto">
            <a:xfrm>
              <a:off x="3131517" y="5733257"/>
              <a:ext cx="792088" cy="443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 WA3620i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WA2620X</a:t>
              </a:r>
            </a:p>
          </p:txBody>
        </p:sp>
        <p:pic>
          <p:nvPicPr>
            <p:cNvPr id="859" name="Picture 613" descr="notebook"/>
            <p:cNvPicPr>
              <a:picLocks noChangeAspect="1" noChangeArrowheads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3561556" y="6111457"/>
              <a:ext cx="186494" cy="2099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614" descr="PDA"/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4057135" y="6116673"/>
              <a:ext cx="96507" cy="2047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348" descr="三层交换机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3298117" y="4417360"/>
              <a:ext cx="599911" cy="4082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62" name="Line 309"/>
            <p:cNvSpPr>
              <a:spLocks noChangeShapeType="1"/>
            </p:cNvSpPr>
            <p:nvPr/>
          </p:nvSpPr>
          <p:spPr bwMode="auto">
            <a:xfrm>
              <a:off x="611560" y="2471563"/>
              <a:ext cx="32864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63" name="Line 310"/>
            <p:cNvSpPr>
              <a:spLocks noChangeShapeType="1"/>
            </p:cNvSpPr>
            <p:nvPr/>
          </p:nvSpPr>
          <p:spPr bwMode="auto">
            <a:xfrm>
              <a:off x="611560" y="2650232"/>
              <a:ext cx="328647" cy="0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64" name="Text Box 311"/>
            <p:cNvSpPr txBox="1">
              <a:spLocks noChangeArrowheads="1"/>
            </p:cNvSpPr>
            <p:nvPr/>
          </p:nvSpPr>
          <p:spPr bwMode="auto">
            <a:xfrm>
              <a:off x="951945" y="2347668"/>
              <a:ext cx="697627" cy="2954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万兆光纤</a:t>
              </a:r>
            </a:p>
          </p:txBody>
        </p:sp>
        <p:sp>
          <p:nvSpPr>
            <p:cNvPr id="865" name="Text Box 312"/>
            <p:cNvSpPr txBox="1">
              <a:spLocks noChangeArrowheads="1"/>
            </p:cNvSpPr>
            <p:nvPr/>
          </p:nvSpPr>
          <p:spPr bwMode="auto">
            <a:xfrm>
              <a:off x="932360" y="2577199"/>
              <a:ext cx="697627" cy="2954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千兆光纤</a:t>
              </a:r>
            </a:p>
          </p:txBody>
        </p:sp>
        <p:sp>
          <p:nvSpPr>
            <p:cNvPr id="866" name="Line 310"/>
            <p:cNvSpPr>
              <a:spLocks noChangeShapeType="1"/>
            </p:cNvSpPr>
            <p:nvPr/>
          </p:nvSpPr>
          <p:spPr bwMode="auto">
            <a:xfrm>
              <a:off x="619366" y="2878452"/>
              <a:ext cx="32864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67" name="Text Box 312"/>
            <p:cNvSpPr txBox="1">
              <a:spLocks noChangeArrowheads="1"/>
            </p:cNvSpPr>
            <p:nvPr/>
          </p:nvSpPr>
          <p:spPr bwMode="auto">
            <a:xfrm>
              <a:off x="996267" y="2805419"/>
              <a:ext cx="569387" cy="2954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双绞线</a:t>
              </a:r>
            </a:p>
          </p:txBody>
        </p:sp>
        <p:grpSp>
          <p:nvGrpSpPr>
            <p:cNvPr id="868" name="Group 1946"/>
            <p:cNvGrpSpPr>
              <a:grpSpLocks/>
            </p:cNvGrpSpPr>
            <p:nvPr/>
          </p:nvGrpSpPr>
          <p:grpSpPr bwMode="auto">
            <a:xfrm>
              <a:off x="2445121" y="2288900"/>
              <a:ext cx="414090" cy="338509"/>
              <a:chOff x="398" y="1204"/>
              <a:chExt cx="717" cy="657"/>
            </a:xfrm>
          </p:grpSpPr>
          <p:sp>
            <p:nvSpPr>
              <p:cNvPr id="871" name="AutoShape 1947"/>
              <p:cNvSpPr>
                <a:spLocks noChangeAspect="1" noChangeArrowheads="1" noTextEdit="1"/>
              </p:cNvSpPr>
              <p:nvPr/>
            </p:nvSpPr>
            <p:spPr bwMode="auto">
              <a:xfrm>
                <a:off x="431" y="1221"/>
                <a:ext cx="652" cy="62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2" name="Freeform 1948"/>
              <p:cNvSpPr>
                <a:spLocks/>
              </p:cNvSpPr>
              <p:nvPr/>
            </p:nvSpPr>
            <p:spPr bwMode="auto">
              <a:xfrm>
                <a:off x="430" y="1537"/>
                <a:ext cx="653" cy="324"/>
              </a:xfrm>
              <a:custGeom>
                <a:avLst/>
                <a:gdLst/>
                <a:ahLst/>
                <a:cxnLst>
                  <a:cxn ang="0">
                    <a:pos x="388" y="91"/>
                  </a:cxn>
                  <a:cxn ang="0">
                    <a:pos x="67" y="91"/>
                  </a:cxn>
                  <a:cxn ang="0">
                    <a:pos x="1" y="1"/>
                  </a:cxn>
                  <a:cxn ang="0">
                    <a:pos x="0" y="1"/>
                  </a:cxn>
                  <a:cxn ang="0">
                    <a:pos x="0" y="87"/>
                  </a:cxn>
                  <a:cxn ang="0">
                    <a:pos x="1" y="87"/>
                  </a:cxn>
                  <a:cxn ang="0">
                    <a:pos x="67" y="174"/>
                  </a:cxn>
                  <a:cxn ang="0">
                    <a:pos x="388" y="174"/>
                  </a:cxn>
                  <a:cxn ang="0">
                    <a:pos x="453" y="87"/>
                  </a:cxn>
                  <a:cxn ang="0">
                    <a:pos x="454" y="87"/>
                  </a:cxn>
                  <a:cxn ang="0">
                    <a:pos x="453" y="0"/>
                  </a:cxn>
                  <a:cxn ang="0">
                    <a:pos x="388" y="91"/>
                  </a:cxn>
                </a:cxnLst>
                <a:rect l="0" t="0" r="r" b="b"/>
                <a:pathLst>
                  <a:path w="454" h="225">
                    <a:moveTo>
                      <a:pt x="388" y="91"/>
                    </a:moveTo>
                    <a:cubicBezTo>
                      <a:pt x="299" y="143"/>
                      <a:pt x="156" y="143"/>
                      <a:pt x="67" y="91"/>
                    </a:cubicBezTo>
                    <a:cubicBezTo>
                      <a:pt x="19" y="64"/>
                      <a:pt x="1" y="36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118"/>
                      <a:pt x="25" y="150"/>
                      <a:pt x="67" y="174"/>
                    </a:cubicBezTo>
                    <a:cubicBezTo>
                      <a:pt x="156" y="225"/>
                      <a:pt x="299" y="225"/>
                      <a:pt x="388" y="174"/>
                    </a:cubicBezTo>
                    <a:cubicBezTo>
                      <a:pt x="429" y="150"/>
                      <a:pt x="451" y="118"/>
                      <a:pt x="453" y="87"/>
                    </a:cubicBezTo>
                    <a:cubicBezTo>
                      <a:pt x="454" y="87"/>
                      <a:pt x="454" y="87"/>
                      <a:pt x="454" y="87"/>
                    </a:cubicBezTo>
                    <a:cubicBezTo>
                      <a:pt x="453" y="0"/>
                      <a:pt x="453" y="0"/>
                      <a:pt x="453" y="0"/>
                    </a:cubicBezTo>
                    <a:cubicBezTo>
                      <a:pt x="453" y="34"/>
                      <a:pt x="432" y="66"/>
                      <a:pt x="388" y="91"/>
                    </a:cubicBezTo>
                    <a:close/>
                  </a:path>
                </a:pathLst>
              </a:custGeom>
              <a:solidFill>
                <a:srgbClr val="10367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3" name="Freeform 1949"/>
              <p:cNvSpPr>
                <a:spLocks/>
              </p:cNvSpPr>
              <p:nvPr/>
            </p:nvSpPr>
            <p:spPr bwMode="auto">
              <a:xfrm>
                <a:off x="398" y="1337"/>
                <a:ext cx="717" cy="414"/>
              </a:xfrm>
              <a:custGeom>
                <a:avLst/>
                <a:gdLst/>
                <a:ahLst/>
                <a:cxnLst>
                  <a:cxn ang="0">
                    <a:pos x="409" y="51"/>
                  </a:cxn>
                  <a:cxn ang="0">
                    <a:pos x="410" y="237"/>
                  </a:cxn>
                  <a:cxn ang="0">
                    <a:pos x="89" y="237"/>
                  </a:cxn>
                  <a:cxn ang="0">
                    <a:pos x="88" y="51"/>
                  </a:cxn>
                  <a:cxn ang="0">
                    <a:pos x="409" y="51"/>
                  </a:cxn>
                </a:cxnLst>
                <a:rect l="0" t="0" r="r" b="b"/>
                <a:pathLst>
                  <a:path w="498" h="288">
                    <a:moveTo>
                      <a:pt x="409" y="51"/>
                    </a:moveTo>
                    <a:cubicBezTo>
                      <a:pt x="497" y="103"/>
                      <a:pt x="498" y="186"/>
                      <a:pt x="410" y="237"/>
                    </a:cubicBezTo>
                    <a:cubicBezTo>
                      <a:pt x="321" y="288"/>
                      <a:pt x="178" y="288"/>
                      <a:pt x="89" y="237"/>
                    </a:cubicBezTo>
                    <a:cubicBezTo>
                      <a:pt x="0" y="186"/>
                      <a:pt x="0" y="103"/>
                      <a:pt x="88" y="51"/>
                    </a:cubicBezTo>
                    <a:cubicBezTo>
                      <a:pt x="176" y="0"/>
                      <a:pt x="320" y="0"/>
                      <a:pt x="409" y="51"/>
                    </a:cubicBezTo>
                  </a:path>
                </a:pathLst>
              </a:custGeom>
              <a:solidFill>
                <a:srgbClr val="4A67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4" name="Freeform 1950"/>
              <p:cNvSpPr>
                <a:spLocks/>
              </p:cNvSpPr>
              <p:nvPr/>
            </p:nvSpPr>
            <p:spPr bwMode="auto">
              <a:xfrm>
                <a:off x="430" y="1404"/>
                <a:ext cx="653" cy="323"/>
              </a:xfrm>
              <a:custGeom>
                <a:avLst/>
                <a:gdLst/>
                <a:ahLst/>
                <a:cxnLst>
                  <a:cxn ang="0">
                    <a:pos x="388" y="92"/>
                  </a:cxn>
                  <a:cxn ang="0">
                    <a:pos x="67" y="92"/>
                  </a:cxn>
                  <a:cxn ang="0">
                    <a:pos x="1" y="1"/>
                  </a:cxn>
                  <a:cxn ang="0">
                    <a:pos x="0" y="1"/>
                  </a:cxn>
                  <a:cxn ang="0">
                    <a:pos x="0" y="87"/>
                  </a:cxn>
                  <a:cxn ang="0">
                    <a:pos x="1" y="87"/>
                  </a:cxn>
                  <a:cxn ang="0">
                    <a:pos x="67" y="174"/>
                  </a:cxn>
                  <a:cxn ang="0">
                    <a:pos x="388" y="174"/>
                  </a:cxn>
                  <a:cxn ang="0">
                    <a:pos x="453" y="87"/>
                  </a:cxn>
                  <a:cxn ang="0">
                    <a:pos x="454" y="87"/>
                  </a:cxn>
                  <a:cxn ang="0">
                    <a:pos x="453" y="0"/>
                  </a:cxn>
                  <a:cxn ang="0">
                    <a:pos x="388" y="92"/>
                  </a:cxn>
                </a:cxnLst>
                <a:rect l="0" t="0" r="r" b="b"/>
                <a:pathLst>
                  <a:path w="454" h="225">
                    <a:moveTo>
                      <a:pt x="388" y="92"/>
                    </a:moveTo>
                    <a:cubicBezTo>
                      <a:pt x="299" y="143"/>
                      <a:pt x="156" y="143"/>
                      <a:pt x="67" y="92"/>
                    </a:cubicBezTo>
                    <a:cubicBezTo>
                      <a:pt x="19" y="64"/>
                      <a:pt x="1" y="36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119"/>
                      <a:pt x="25" y="150"/>
                      <a:pt x="67" y="174"/>
                    </a:cubicBezTo>
                    <a:cubicBezTo>
                      <a:pt x="156" y="225"/>
                      <a:pt x="299" y="225"/>
                      <a:pt x="388" y="174"/>
                    </a:cubicBezTo>
                    <a:cubicBezTo>
                      <a:pt x="429" y="150"/>
                      <a:pt x="451" y="119"/>
                      <a:pt x="453" y="87"/>
                    </a:cubicBezTo>
                    <a:cubicBezTo>
                      <a:pt x="454" y="87"/>
                      <a:pt x="454" y="87"/>
                      <a:pt x="454" y="87"/>
                    </a:cubicBezTo>
                    <a:cubicBezTo>
                      <a:pt x="453" y="0"/>
                      <a:pt x="453" y="0"/>
                      <a:pt x="453" y="0"/>
                    </a:cubicBezTo>
                    <a:cubicBezTo>
                      <a:pt x="453" y="34"/>
                      <a:pt x="432" y="66"/>
                      <a:pt x="388" y="92"/>
                    </a:cubicBezTo>
                    <a:close/>
                  </a:path>
                </a:pathLst>
              </a:custGeom>
              <a:solidFill>
                <a:srgbClr val="10367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5" name="Freeform 1951"/>
              <p:cNvSpPr>
                <a:spLocks/>
              </p:cNvSpPr>
              <p:nvPr/>
            </p:nvSpPr>
            <p:spPr bwMode="auto">
              <a:xfrm>
                <a:off x="398" y="1204"/>
                <a:ext cx="717" cy="414"/>
              </a:xfrm>
              <a:custGeom>
                <a:avLst/>
                <a:gdLst/>
                <a:ahLst/>
                <a:cxnLst>
                  <a:cxn ang="0">
                    <a:pos x="409" y="51"/>
                  </a:cxn>
                  <a:cxn ang="0">
                    <a:pos x="410" y="237"/>
                  </a:cxn>
                  <a:cxn ang="0">
                    <a:pos x="89" y="237"/>
                  </a:cxn>
                  <a:cxn ang="0">
                    <a:pos x="88" y="51"/>
                  </a:cxn>
                  <a:cxn ang="0">
                    <a:pos x="409" y="51"/>
                  </a:cxn>
                </a:cxnLst>
                <a:rect l="0" t="0" r="r" b="b"/>
                <a:pathLst>
                  <a:path w="498" h="288">
                    <a:moveTo>
                      <a:pt x="409" y="51"/>
                    </a:moveTo>
                    <a:cubicBezTo>
                      <a:pt x="497" y="103"/>
                      <a:pt x="498" y="186"/>
                      <a:pt x="410" y="237"/>
                    </a:cubicBezTo>
                    <a:cubicBezTo>
                      <a:pt x="321" y="288"/>
                      <a:pt x="178" y="288"/>
                      <a:pt x="89" y="237"/>
                    </a:cubicBezTo>
                    <a:cubicBezTo>
                      <a:pt x="0" y="186"/>
                      <a:pt x="0" y="103"/>
                      <a:pt x="88" y="51"/>
                    </a:cubicBezTo>
                    <a:cubicBezTo>
                      <a:pt x="176" y="0"/>
                      <a:pt x="320" y="0"/>
                      <a:pt x="409" y="51"/>
                    </a:cubicBezTo>
                  </a:path>
                </a:pathLst>
              </a:custGeom>
              <a:solidFill>
                <a:srgbClr val="4A67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6" name="Freeform 1952"/>
              <p:cNvSpPr>
                <a:spLocks/>
              </p:cNvSpPr>
              <p:nvPr/>
            </p:nvSpPr>
            <p:spPr bwMode="auto">
              <a:xfrm>
                <a:off x="720" y="1286"/>
                <a:ext cx="255" cy="96"/>
              </a:xfrm>
              <a:custGeom>
                <a:avLst/>
                <a:gdLst/>
                <a:ahLst/>
                <a:cxnLst>
                  <a:cxn ang="0">
                    <a:pos x="32" y="58"/>
                  </a:cxn>
                  <a:cxn ang="0">
                    <a:pos x="32" y="58"/>
                  </a:cxn>
                  <a:cxn ang="0">
                    <a:pos x="0" y="39"/>
                  </a:cxn>
                  <a:cxn ang="0">
                    <a:pos x="24" y="25"/>
                  </a:cxn>
                  <a:cxn ang="0">
                    <a:pos x="57" y="44"/>
                  </a:cxn>
                  <a:cxn ang="0">
                    <a:pos x="81" y="42"/>
                  </a:cxn>
                  <a:cxn ang="0">
                    <a:pos x="122" y="18"/>
                  </a:cxn>
                  <a:cxn ang="0">
                    <a:pos x="76" y="18"/>
                  </a:cxn>
                  <a:cxn ang="0">
                    <a:pos x="76" y="0"/>
                  </a:cxn>
                  <a:cxn ang="0">
                    <a:pos x="177" y="0"/>
                  </a:cxn>
                  <a:cxn ang="0">
                    <a:pos x="177" y="59"/>
                  </a:cxn>
                  <a:cxn ang="0">
                    <a:pos x="147" y="59"/>
                  </a:cxn>
                  <a:cxn ang="0">
                    <a:pos x="147" y="32"/>
                  </a:cxn>
                  <a:cxn ang="0">
                    <a:pos x="105" y="56"/>
                  </a:cxn>
                  <a:cxn ang="0">
                    <a:pos x="66" y="66"/>
                  </a:cxn>
                  <a:cxn ang="0">
                    <a:pos x="32" y="58"/>
                  </a:cxn>
                  <a:cxn ang="0">
                    <a:pos x="32" y="58"/>
                  </a:cxn>
                </a:cxnLst>
                <a:rect l="0" t="0" r="r" b="b"/>
                <a:pathLst>
                  <a:path w="177" h="67">
                    <a:moveTo>
                      <a:pt x="32" y="58"/>
                    </a:moveTo>
                    <a:cubicBezTo>
                      <a:pt x="32" y="58"/>
                      <a:pt x="32" y="58"/>
                      <a:pt x="32" y="5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64" y="48"/>
                      <a:pt x="72" y="47"/>
                      <a:pt x="81" y="42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59"/>
                      <a:pt x="177" y="59"/>
                      <a:pt x="177" y="59"/>
                    </a:cubicBezTo>
                    <a:cubicBezTo>
                      <a:pt x="147" y="59"/>
                      <a:pt x="147" y="59"/>
                      <a:pt x="147" y="5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90" y="65"/>
                      <a:pt x="76" y="67"/>
                      <a:pt x="66" y="66"/>
                    </a:cubicBezTo>
                    <a:cubicBezTo>
                      <a:pt x="48" y="66"/>
                      <a:pt x="35" y="60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lose/>
                  </a:path>
                </a:pathLst>
              </a:custGeom>
              <a:solidFill>
                <a:srgbClr val="1F2C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7" name="Freeform 1953"/>
              <p:cNvSpPr>
                <a:spLocks/>
              </p:cNvSpPr>
              <p:nvPr/>
            </p:nvSpPr>
            <p:spPr bwMode="auto">
              <a:xfrm>
                <a:off x="545" y="1283"/>
                <a:ext cx="165" cy="146"/>
              </a:xfrm>
              <a:custGeom>
                <a:avLst/>
                <a:gdLst/>
                <a:ahLst/>
                <a:cxnLst>
                  <a:cxn ang="0">
                    <a:pos x="43" y="88"/>
                  </a:cxn>
                  <a:cxn ang="0">
                    <a:pos x="76" y="69"/>
                  </a:cxn>
                  <a:cxn ang="0">
                    <a:pos x="72" y="55"/>
                  </a:cxn>
                  <a:cxn ang="0">
                    <a:pos x="31" y="32"/>
                  </a:cxn>
                  <a:cxn ang="0">
                    <a:pos x="31" y="58"/>
                  </a:cxn>
                  <a:cxn ang="0">
                    <a:pos x="1" y="58"/>
                  </a:cxn>
                  <a:cxn ang="0">
                    <a:pos x="0" y="0"/>
                  </a:cxn>
                  <a:cxn ang="0">
                    <a:pos x="101" y="0"/>
                  </a:cxn>
                  <a:cxn ang="0">
                    <a:pos x="101" y="17"/>
                  </a:cxn>
                  <a:cxn ang="0">
                    <a:pos x="55" y="17"/>
                  </a:cxn>
                  <a:cxn ang="0">
                    <a:pos x="97" y="41"/>
                  </a:cxn>
                  <a:cxn ang="0">
                    <a:pos x="115" y="64"/>
                  </a:cxn>
                  <a:cxn ang="0">
                    <a:pos x="100" y="84"/>
                  </a:cxn>
                  <a:cxn ang="0">
                    <a:pos x="68" y="102"/>
                  </a:cxn>
                  <a:cxn ang="0">
                    <a:pos x="43" y="88"/>
                  </a:cxn>
                  <a:cxn ang="0">
                    <a:pos x="43" y="88"/>
                  </a:cxn>
                </a:cxnLst>
                <a:rect l="0" t="0" r="r" b="b"/>
                <a:pathLst>
                  <a:path w="115" h="102">
                    <a:moveTo>
                      <a:pt x="43" y="88"/>
                    </a:moveTo>
                    <a:cubicBezTo>
                      <a:pt x="76" y="69"/>
                      <a:pt x="76" y="69"/>
                      <a:pt x="76" y="69"/>
                    </a:cubicBezTo>
                    <a:cubicBezTo>
                      <a:pt x="82" y="65"/>
                      <a:pt x="81" y="61"/>
                      <a:pt x="72" y="55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112" y="50"/>
                      <a:pt x="115" y="58"/>
                      <a:pt x="115" y="64"/>
                    </a:cubicBezTo>
                    <a:cubicBezTo>
                      <a:pt x="115" y="75"/>
                      <a:pt x="103" y="82"/>
                      <a:pt x="100" y="84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43" y="88"/>
                      <a:pt x="43" y="88"/>
                      <a:pt x="43" y="88"/>
                    </a:cubicBezTo>
                    <a:cubicBezTo>
                      <a:pt x="43" y="88"/>
                      <a:pt x="43" y="88"/>
                      <a:pt x="43" y="88"/>
                    </a:cubicBezTo>
                    <a:close/>
                  </a:path>
                </a:pathLst>
              </a:custGeom>
              <a:solidFill>
                <a:srgbClr val="1F2C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8" name="Freeform 1954"/>
              <p:cNvSpPr>
                <a:spLocks/>
              </p:cNvSpPr>
              <p:nvPr/>
            </p:nvSpPr>
            <p:spPr bwMode="auto">
              <a:xfrm>
                <a:off x="540" y="1435"/>
                <a:ext cx="255" cy="97"/>
              </a:xfrm>
              <a:custGeom>
                <a:avLst/>
                <a:gdLst/>
                <a:ahLst/>
                <a:cxnLst>
                  <a:cxn ang="0">
                    <a:pos x="145" y="9"/>
                  </a:cxn>
                  <a:cxn ang="0">
                    <a:pos x="177" y="28"/>
                  </a:cxn>
                  <a:cxn ang="0">
                    <a:pos x="152" y="42"/>
                  </a:cxn>
                  <a:cxn ang="0">
                    <a:pos x="120" y="23"/>
                  </a:cxn>
                  <a:cxn ang="0">
                    <a:pos x="96" y="25"/>
                  </a:cxn>
                  <a:cxn ang="0">
                    <a:pos x="55" y="49"/>
                  </a:cxn>
                  <a:cxn ang="0">
                    <a:pos x="101" y="49"/>
                  </a:cxn>
                  <a:cxn ang="0">
                    <a:pos x="101" y="67"/>
                  </a:cxn>
                  <a:cxn ang="0">
                    <a:pos x="0" y="67"/>
                  </a:cxn>
                  <a:cxn ang="0">
                    <a:pos x="0" y="8"/>
                  </a:cxn>
                  <a:cxn ang="0">
                    <a:pos x="30" y="8"/>
                  </a:cxn>
                  <a:cxn ang="0">
                    <a:pos x="30" y="35"/>
                  </a:cxn>
                  <a:cxn ang="0">
                    <a:pos x="71" y="11"/>
                  </a:cxn>
                  <a:cxn ang="0">
                    <a:pos x="111" y="0"/>
                  </a:cxn>
                  <a:cxn ang="0">
                    <a:pos x="145" y="9"/>
                  </a:cxn>
                  <a:cxn ang="0">
                    <a:pos x="145" y="9"/>
                  </a:cxn>
                </a:cxnLst>
                <a:rect l="0" t="0" r="r" b="b"/>
                <a:pathLst>
                  <a:path w="177" h="67">
                    <a:moveTo>
                      <a:pt x="145" y="9"/>
                    </a:moveTo>
                    <a:cubicBezTo>
                      <a:pt x="177" y="28"/>
                      <a:pt x="177" y="28"/>
                      <a:pt x="177" y="28"/>
                    </a:cubicBezTo>
                    <a:cubicBezTo>
                      <a:pt x="152" y="42"/>
                      <a:pt x="152" y="42"/>
                      <a:pt x="152" y="42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13" y="19"/>
                      <a:pt x="105" y="20"/>
                      <a:pt x="96" y="2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86" y="2"/>
                      <a:pt x="101" y="0"/>
                      <a:pt x="111" y="0"/>
                    </a:cubicBezTo>
                    <a:cubicBezTo>
                      <a:pt x="129" y="1"/>
                      <a:pt x="142" y="7"/>
                      <a:pt x="145" y="9"/>
                    </a:cubicBezTo>
                    <a:cubicBezTo>
                      <a:pt x="145" y="9"/>
                      <a:pt x="145" y="9"/>
                      <a:pt x="145" y="9"/>
                    </a:cubicBezTo>
                    <a:close/>
                  </a:path>
                </a:pathLst>
              </a:custGeom>
              <a:solidFill>
                <a:srgbClr val="1F2C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79" name="Freeform 1955"/>
              <p:cNvSpPr>
                <a:spLocks/>
              </p:cNvSpPr>
              <p:nvPr/>
            </p:nvSpPr>
            <p:spPr bwMode="auto">
              <a:xfrm>
                <a:off x="805" y="1386"/>
                <a:ext cx="164" cy="148"/>
              </a:xfrm>
              <a:custGeom>
                <a:avLst/>
                <a:gdLst/>
                <a:ahLst/>
                <a:cxnLst>
                  <a:cxn ang="0">
                    <a:pos x="114" y="45"/>
                  </a:cxn>
                  <a:cxn ang="0">
                    <a:pos x="114" y="103"/>
                  </a:cxn>
                  <a:cxn ang="0">
                    <a:pos x="13" y="103"/>
                  </a:cxn>
                  <a:cxn ang="0">
                    <a:pos x="13" y="86"/>
                  </a:cxn>
                  <a:cxn ang="0">
                    <a:pos x="59" y="86"/>
                  </a:cxn>
                  <a:cxn ang="0">
                    <a:pos x="18" y="62"/>
                  </a:cxn>
                  <a:cxn ang="0">
                    <a:pos x="0" y="39"/>
                  </a:cxn>
                  <a:cxn ang="0">
                    <a:pos x="14" y="19"/>
                  </a:cxn>
                  <a:cxn ang="0">
                    <a:pos x="47" y="0"/>
                  </a:cxn>
                  <a:cxn ang="0">
                    <a:pos x="71" y="15"/>
                  </a:cxn>
                  <a:cxn ang="0">
                    <a:pos x="39" y="34"/>
                  </a:cxn>
                  <a:cxn ang="0">
                    <a:pos x="42" y="47"/>
                  </a:cxn>
                  <a:cxn ang="0">
                    <a:pos x="84" y="71"/>
                  </a:cxn>
                  <a:cxn ang="0">
                    <a:pos x="84" y="45"/>
                  </a:cxn>
                  <a:cxn ang="0">
                    <a:pos x="114" y="45"/>
                  </a:cxn>
                  <a:cxn ang="0">
                    <a:pos x="114" y="45"/>
                  </a:cxn>
                </a:cxnLst>
                <a:rect l="0" t="0" r="r" b="b"/>
                <a:pathLst>
                  <a:path w="114" h="103">
                    <a:moveTo>
                      <a:pt x="114" y="45"/>
                    </a:moveTo>
                    <a:cubicBezTo>
                      <a:pt x="114" y="103"/>
                      <a:pt x="114" y="103"/>
                      <a:pt x="114" y="103"/>
                    </a:cubicBezTo>
                    <a:cubicBezTo>
                      <a:pt x="13" y="103"/>
                      <a:pt x="13" y="103"/>
                      <a:pt x="13" y="103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3" y="53"/>
                      <a:pt x="0" y="44"/>
                      <a:pt x="0" y="39"/>
                    </a:cubicBezTo>
                    <a:cubicBezTo>
                      <a:pt x="0" y="28"/>
                      <a:pt x="12" y="20"/>
                      <a:pt x="14" y="19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2" y="37"/>
                      <a:pt x="33" y="42"/>
                      <a:pt x="42" y="47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lose/>
                  </a:path>
                </a:pathLst>
              </a:custGeom>
              <a:solidFill>
                <a:srgbClr val="1F2C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80" name="Freeform 1956"/>
              <p:cNvSpPr>
                <a:spLocks/>
              </p:cNvSpPr>
              <p:nvPr/>
            </p:nvSpPr>
            <p:spPr bwMode="auto">
              <a:xfrm>
                <a:off x="715" y="1280"/>
                <a:ext cx="254" cy="96"/>
              </a:xfrm>
              <a:custGeom>
                <a:avLst/>
                <a:gdLst/>
                <a:ahLst/>
                <a:cxnLst>
                  <a:cxn ang="0">
                    <a:pos x="32" y="58"/>
                  </a:cxn>
                  <a:cxn ang="0">
                    <a:pos x="32" y="58"/>
                  </a:cxn>
                  <a:cxn ang="0">
                    <a:pos x="0" y="39"/>
                  </a:cxn>
                  <a:cxn ang="0">
                    <a:pos x="24" y="25"/>
                  </a:cxn>
                  <a:cxn ang="0">
                    <a:pos x="57" y="44"/>
                  </a:cxn>
                  <a:cxn ang="0">
                    <a:pos x="81" y="42"/>
                  </a:cxn>
                  <a:cxn ang="0">
                    <a:pos x="122" y="18"/>
                  </a:cxn>
                  <a:cxn ang="0">
                    <a:pos x="76" y="18"/>
                  </a:cxn>
                  <a:cxn ang="0">
                    <a:pos x="76" y="0"/>
                  </a:cxn>
                  <a:cxn ang="0">
                    <a:pos x="177" y="0"/>
                  </a:cxn>
                  <a:cxn ang="0">
                    <a:pos x="177" y="59"/>
                  </a:cxn>
                  <a:cxn ang="0">
                    <a:pos x="147" y="59"/>
                  </a:cxn>
                  <a:cxn ang="0">
                    <a:pos x="147" y="32"/>
                  </a:cxn>
                  <a:cxn ang="0">
                    <a:pos x="105" y="56"/>
                  </a:cxn>
                  <a:cxn ang="0">
                    <a:pos x="66" y="66"/>
                  </a:cxn>
                  <a:cxn ang="0">
                    <a:pos x="32" y="58"/>
                  </a:cxn>
                  <a:cxn ang="0">
                    <a:pos x="32" y="58"/>
                  </a:cxn>
                </a:cxnLst>
                <a:rect l="0" t="0" r="r" b="b"/>
                <a:pathLst>
                  <a:path w="177" h="67">
                    <a:moveTo>
                      <a:pt x="32" y="58"/>
                    </a:moveTo>
                    <a:cubicBezTo>
                      <a:pt x="32" y="58"/>
                      <a:pt x="32" y="58"/>
                      <a:pt x="32" y="5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64" y="48"/>
                      <a:pt x="72" y="47"/>
                      <a:pt x="81" y="42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59"/>
                      <a:pt x="177" y="59"/>
                      <a:pt x="177" y="59"/>
                    </a:cubicBezTo>
                    <a:cubicBezTo>
                      <a:pt x="147" y="59"/>
                      <a:pt x="147" y="59"/>
                      <a:pt x="147" y="5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90" y="65"/>
                      <a:pt x="76" y="67"/>
                      <a:pt x="66" y="66"/>
                    </a:cubicBezTo>
                    <a:cubicBezTo>
                      <a:pt x="48" y="66"/>
                      <a:pt x="35" y="60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81" name="Freeform 1957"/>
              <p:cNvSpPr>
                <a:spLocks/>
              </p:cNvSpPr>
              <p:nvPr/>
            </p:nvSpPr>
            <p:spPr bwMode="auto">
              <a:xfrm>
                <a:off x="539" y="1277"/>
                <a:ext cx="165" cy="147"/>
              </a:xfrm>
              <a:custGeom>
                <a:avLst/>
                <a:gdLst/>
                <a:ahLst/>
                <a:cxnLst>
                  <a:cxn ang="0">
                    <a:pos x="43" y="88"/>
                  </a:cxn>
                  <a:cxn ang="0">
                    <a:pos x="76" y="69"/>
                  </a:cxn>
                  <a:cxn ang="0">
                    <a:pos x="72" y="55"/>
                  </a:cxn>
                  <a:cxn ang="0">
                    <a:pos x="31" y="32"/>
                  </a:cxn>
                  <a:cxn ang="0">
                    <a:pos x="31" y="58"/>
                  </a:cxn>
                  <a:cxn ang="0">
                    <a:pos x="1" y="58"/>
                  </a:cxn>
                  <a:cxn ang="0">
                    <a:pos x="0" y="0"/>
                  </a:cxn>
                  <a:cxn ang="0">
                    <a:pos x="101" y="0"/>
                  </a:cxn>
                  <a:cxn ang="0">
                    <a:pos x="101" y="17"/>
                  </a:cxn>
                  <a:cxn ang="0">
                    <a:pos x="55" y="17"/>
                  </a:cxn>
                  <a:cxn ang="0">
                    <a:pos x="97" y="41"/>
                  </a:cxn>
                  <a:cxn ang="0">
                    <a:pos x="115" y="64"/>
                  </a:cxn>
                  <a:cxn ang="0">
                    <a:pos x="100" y="84"/>
                  </a:cxn>
                  <a:cxn ang="0">
                    <a:pos x="68" y="102"/>
                  </a:cxn>
                  <a:cxn ang="0">
                    <a:pos x="43" y="88"/>
                  </a:cxn>
                  <a:cxn ang="0">
                    <a:pos x="43" y="88"/>
                  </a:cxn>
                </a:cxnLst>
                <a:rect l="0" t="0" r="r" b="b"/>
                <a:pathLst>
                  <a:path w="115" h="102">
                    <a:moveTo>
                      <a:pt x="43" y="88"/>
                    </a:moveTo>
                    <a:cubicBezTo>
                      <a:pt x="76" y="69"/>
                      <a:pt x="76" y="69"/>
                      <a:pt x="76" y="69"/>
                    </a:cubicBezTo>
                    <a:cubicBezTo>
                      <a:pt x="82" y="65"/>
                      <a:pt x="81" y="61"/>
                      <a:pt x="72" y="55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112" y="50"/>
                      <a:pt x="115" y="58"/>
                      <a:pt x="115" y="64"/>
                    </a:cubicBezTo>
                    <a:cubicBezTo>
                      <a:pt x="115" y="75"/>
                      <a:pt x="103" y="82"/>
                      <a:pt x="100" y="84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43" y="88"/>
                      <a:pt x="43" y="88"/>
                      <a:pt x="43" y="88"/>
                    </a:cubicBezTo>
                    <a:cubicBezTo>
                      <a:pt x="43" y="88"/>
                      <a:pt x="43" y="88"/>
                      <a:pt x="43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82" name="Freeform 1958"/>
              <p:cNvSpPr>
                <a:spLocks/>
              </p:cNvSpPr>
              <p:nvPr/>
            </p:nvSpPr>
            <p:spPr bwMode="auto">
              <a:xfrm>
                <a:off x="535" y="1429"/>
                <a:ext cx="254" cy="97"/>
              </a:xfrm>
              <a:custGeom>
                <a:avLst/>
                <a:gdLst/>
                <a:ahLst/>
                <a:cxnLst>
                  <a:cxn ang="0">
                    <a:pos x="145" y="9"/>
                  </a:cxn>
                  <a:cxn ang="0">
                    <a:pos x="177" y="28"/>
                  </a:cxn>
                  <a:cxn ang="0">
                    <a:pos x="152" y="42"/>
                  </a:cxn>
                  <a:cxn ang="0">
                    <a:pos x="120" y="23"/>
                  </a:cxn>
                  <a:cxn ang="0">
                    <a:pos x="96" y="25"/>
                  </a:cxn>
                  <a:cxn ang="0">
                    <a:pos x="55" y="49"/>
                  </a:cxn>
                  <a:cxn ang="0">
                    <a:pos x="101" y="49"/>
                  </a:cxn>
                  <a:cxn ang="0">
                    <a:pos x="101" y="67"/>
                  </a:cxn>
                  <a:cxn ang="0">
                    <a:pos x="0" y="67"/>
                  </a:cxn>
                  <a:cxn ang="0">
                    <a:pos x="0" y="8"/>
                  </a:cxn>
                  <a:cxn ang="0">
                    <a:pos x="30" y="8"/>
                  </a:cxn>
                  <a:cxn ang="0">
                    <a:pos x="30" y="35"/>
                  </a:cxn>
                  <a:cxn ang="0">
                    <a:pos x="71" y="11"/>
                  </a:cxn>
                  <a:cxn ang="0">
                    <a:pos x="111" y="0"/>
                  </a:cxn>
                  <a:cxn ang="0">
                    <a:pos x="145" y="9"/>
                  </a:cxn>
                  <a:cxn ang="0">
                    <a:pos x="145" y="9"/>
                  </a:cxn>
                </a:cxnLst>
                <a:rect l="0" t="0" r="r" b="b"/>
                <a:pathLst>
                  <a:path w="177" h="67">
                    <a:moveTo>
                      <a:pt x="145" y="9"/>
                    </a:moveTo>
                    <a:cubicBezTo>
                      <a:pt x="177" y="28"/>
                      <a:pt x="177" y="28"/>
                      <a:pt x="177" y="28"/>
                    </a:cubicBezTo>
                    <a:cubicBezTo>
                      <a:pt x="152" y="42"/>
                      <a:pt x="152" y="42"/>
                      <a:pt x="152" y="42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13" y="19"/>
                      <a:pt x="105" y="20"/>
                      <a:pt x="96" y="2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86" y="2"/>
                      <a:pt x="101" y="0"/>
                      <a:pt x="111" y="0"/>
                    </a:cubicBezTo>
                    <a:cubicBezTo>
                      <a:pt x="129" y="1"/>
                      <a:pt x="142" y="7"/>
                      <a:pt x="145" y="9"/>
                    </a:cubicBezTo>
                    <a:cubicBezTo>
                      <a:pt x="145" y="9"/>
                      <a:pt x="145" y="9"/>
                      <a:pt x="14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883" name="Freeform 1959"/>
              <p:cNvSpPr>
                <a:spLocks/>
              </p:cNvSpPr>
              <p:nvPr/>
            </p:nvSpPr>
            <p:spPr bwMode="auto">
              <a:xfrm>
                <a:off x="799" y="1381"/>
                <a:ext cx="165" cy="148"/>
              </a:xfrm>
              <a:custGeom>
                <a:avLst/>
                <a:gdLst/>
                <a:ahLst/>
                <a:cxnLst>
                  <a:cxn ang="0">
                    <a:pos x="114" y="45"/>
                  </a:cxn>
                  <a:cxn ang="0">
                    <a:pos x="114" y="103"/>
                  </a:cxn>
                  <a:cxn ang="0">
                    <a:pos x="13" y="103"/>
                  </a:cxn>
                  <a:cxn ang="0">
                    <a:pos x="13" y="86"/>
                  </a:cxn>
                  <a:cxn ang="0">
                    <a:pos x="59" y="86"/>
                  </a:cxn>
                  <a:cxn ang="0">
                    <a:pos x="18" y="62"/>
                  </a:cxn>
                  <a:cxn ang="0">
                    <a:pos x="0" y="39"/>
                  </a:cxn>
                  <a:cxn ang="0">
                    <a:pos x="14" y="19"/>
                  </a:cxn>
                  <a:cxn ang="0">
                    <a:pos x="47" y="0"/>
                  </a:cxn>
                  <a:cxn ang="0">
                    <a:pos x="71" y="15"/>
                  </a:cxn>
                  <a:cxn ang="0">
                    <a:pos x="39" y="34"/>
                  </a:cxn>
                  <a:cxn ang="0">
                    <a:pos x="42" y="47"/>
                  </a:cxn>
                  <a:cxn ang="0">
                    <a:pos x="84" y="71"/>
                  </a:cxn>
                  <a:cxn ang="0">
                    <a:pos x="84" y="45"/>
                  </a:cxn>
                  <a:cxn ang="0">
                    <a:pos x="114" y="45"/>
                  </a:cxn>
                  <a:cxn ang="0">
                    <a:pos x="114" y="45"/>
                  </a:cxn>
                </a:cxnLst>
                <a:rect l="0" t="0" r="r" b="b"/>
                <a:pathLst>
                  <a:path w="114" h="103">
                    <a:moveTo>
                      <a:pt x="114" y="45"/>
                    </a:moveTo>
                    <a:cubicBezTo>
                      <a:pt x="114" y="103"/>
                      <a:pt x="114" y="103"/>
                      <a:pt x="114" y="103"/>
                    </a:cubicBezTo>
                    <a:cubicBezTo>
                      <a:pt x="13" y="103"/>
                      <a:pt x="13" y="103"/>
                      <a:pt x="13" y="103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3" y="53"/>
                      <a:pt x="0" y="44"/>
                      <a:pt x="0" y="39"/>
                    </a:cubicBezTo>
                    <a:cubicBezTo>
                      <a:pt x="0" y="28"/>
                      <a:pt x="12" y="20"/>
                      <a:pt x="14" y="19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2" y="37"/>
                      <a:pt x="33" y="42"/>
                      <a:pt x="42" y="47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869" name="Text Box 6"/>
            <p:cNvSpPr txBox="1">
              <a:spLocks noChangeArrowheads="1"/>
            </p:cNvSpPr>
            <p:nvPr/>
          </p:nvSpPr>
          <p:spPr bwMode="auto">
            <a:xfrm>
              <a:off x="1920651" y="2786568"/>
              <a:ext cx="761747" cy="443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核心交换机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 S10508</a:t>
              </a:r>
            </a:p>
          </p:txBody>
        </p:sp>
        <p:sp>
          <p:nvSpPr>
            <p:cNvPr id="870" name="TextBox 6"/>
            <p:cNvSpPr txBox="1">
              <a:spLocks noChangeArrowheads="1"/>
            </p:cNvSpPr>
            <p:nvPr/>
          </p:nvSpPr>
          <p:spPr bwMode="auto">
            <a:xfrm>
              <a:off x="1475655" y="2959387"/>
              <a:ext cx="661156" cy="6093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     FW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     ACG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无线插卡</a:t>
              </a:r>
            </a:p>
          </p:txBody>
        </p:sp>
      </p:grpSp>
      <p:grpSp>
        <p:nvGrpSpPr>
          <p:cNvPr id="887" name="组合 1029"/>
          <p:cNvGrpSpPr/>
          <p:nvPr/>
        </p:nvGrpSpPr>
        <p:grpSpPr>
          <a:xfrm>
            <a:off x="4387895" y="1240134"/>
            <a:ext cx="3050084" cy="3617102"/>
            <a:chOff x="5275266" y="1027113"/>
            <a:chExt cx="3725890" cy="5302250"/>
          </a:xfrm>
        </p:grpSpPr>
        <p:sp>
          <p:nvSpPr>
            <p:cNvPr id="888" name="Line 479"/>
            <p:cNvSpPr>
              <a:spLocks noChangeShapeType="1"/>
            </p:cNvSpPr>
            <p:nvPr/>
          </p:nvSpPr>
          <p:spPr bwMode="auto">
            <a:xfrm flipV="1">
              <a:off x="7046913" y="2233613"/>
              <a:ext cx="431800" cy="360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89" name="Line 479"/>
            <p:cNvSpPr>
              <a:spLocks noChangeShapeType="1"/>
            </p:cNvSpPr>
            <p:nvPr/>
          </p:nvSpPr>
          <p:spPr bwMode="auto">
            <a:xfrm flipH="1" flipV="1">
              <a:off x="6465888" y="2251075"/>
              <a:ext cx="560387" cy="431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0" name="Line 867"/>
            <p:cNvSpPr>
              <a:spLocks noChangeShapeType="1"/>
            </p:cNvSpPr>
            <p:nvPr/>
          </p:nvSpPr>
          <p:spPr bwMode="auto">
            <a:xfrm flipH="1">
              <a:off x="7651750" y="5540375"/>
              <a:ext cx="412750" cy="625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1" name="Line 362"/>
            <p:cNvSpPr>
              <a:spLocks noChangeShapeType="1"/>
            </p:cNvSpPr>
            <p:nvPr/>
          </p:nvSpPr>
          <p:spPr bwMode="auto">
            <a:xfrm>
              <a:off x="6931025" y="3429000"/>
              <a:ext cx="1152525" cy="7921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2" name="Line 864"/>
            <p:cNvSpPr>
              <a:spLocks noChangeShapeType="1"/>
            </p:cNvSpPr>
            <p:nvPr/>
          </p:nvSpPr>
          <p:spPr bwMode="auto">
            <a:xfrm>
              <a:off x="6140450" y="5661025"/>
              <a:ext cx="360363" cy="5048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3" name="Line 863"/>
            <p:cNvSpPr>
              <a:spLocks noChangeShapeType="1"/>
            </p:cNvSpPr>
            <p:nvPr/>
          </p:nvSpPr>
          <p:spPr bwMode="auto">
            <a:xfrm>
              <a:off x="6149975" y="5661025"/>
              <a:ext cx="0" cy="5048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4" name="Line 862"/>
            <p:cNvSpPr>
              <a:spLocks noChangeShapeType="1"/>
            </p:cNvSpPr>
            <p:nvPr/>
          </p:nvSpPr>
          <p:spPr bwMode="auto">
            <a:xfrm flipH="1">
              <a:off x="5805488" y="5589588"/>
              <a:ext cx="406400" cy="5715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5" name="Line 385"/>
            <p:cNvSpPr>
              <a:spLocks noChangeShapeType="1"/>
            </p:cNvSpPr>
            <p:nvPr/>
          </p:nvSpPr>
          <p:spPr bwMode="auto">
            <a:xfrm flipH="1">
              <a:off x="6140450" y="4292600"/>
              <a:ext cx="0" cy="10080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6" name="Line 362"/>
            <p:cNvSpPr>
              <a:spLocks noChangeShapeType="1"/>
            </p:cNvSpPr>
            <p:nvPr/>
          </p:nvSpPr>
          <p:spPr bwMode="auto">
            <a:xfrm flipH="1">
              <a:off x="6211888" y="3500438"/>
              <a:ext cx="863600" cy="6492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897" name="Picture 6" descr="s7500e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6704013" y="2506663"/>
              <a:ext cx="620712" cy="1016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522" descr="通用交换机"/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5768975" y="3952875"/>
              <a:ext cx="730250" cy="5318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200" descr="固定摄像机"/>
            <p:cNvPicPr>
              <a:picLocks noChangeAspect="1" noChangeArrowheads="1"/>
            </p:cNvPicPr>
            <p:nvPr/>
          </p:nvPicPr>
          <p:blipFill>
            <a:blip r:embed="rId16" cstate="print"/>
            <a:srcRect/>
            <a:stretch>
              <a:fillRect/>
            </a:stretch>
          </p:blipFill>
          <p:spPr bwMode="auto">
            <a:xfrm>
              <a:off x="6013450" y="6126163"/>
              <a:ext cx="230188" cy="1793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201" descr="一体化球机"/>
            <p:cNvPicPr>
              <a:picLocks noChangeAspect="1" noChangeArrowheads="1"/>
            </p:cNvPicPr>
            <p:nvPr/>
          </p:nvPicPr>
          <p:blipFill>
            <a:blip r:embed="rId17" cstate="print"/>
            <a:srcRect/>
            <a:stretch>
              <a:fillRect/>
            </a:stretch>
          </p:blipFill>
          <p:spPr bwMode="auto">
            <a:xfrm>
              <a:off x="5719763" y="6092825"/>
              <a:ext cx="201612" cy="222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202" descr="半球机"/>
            <p:cNvPicPr>
              <a:picLocks noChangeAspect="1" noChangeArrowheads="1"/>
            </p:cNvPicPr>
            <p:nvPr/>
          </p:nvPicPr>
          <p:blipFill>
            <a:blip r:embed="rId18" cstate="print"/>
            <a:srcRect/>
            <a:stretch>
              <a:fillRect/>
            </a:stretch>
          </p:blipFill>
          <p:spPr bwMode="auto">
            <a:xfrm>
              <a:off x="6418263" y="6126163"/>
              <a:ext cx="174625" cy="1889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203" descr="POS"/>
            <p:cNvPicPr>
              <a:picLocks noChangeAspect="1" noChangeArrowheads="1"/>
            </p:cNvPicPr>
            <p:nvPr/>
          </p:nvPicPr>
          <p:blipFill>
            <a:blip r:embed="rId19" cstate="print"/>
            <a:srcRect/>
            <a:stretch>
              <a:fillRect/>
            </a:stretch>
          </p:blipFill>
          <p:spPr bwMode="auto">
            <a:xfrm>
              <a:off x="7507288" y="6107113"/>
              <a:ext cx="287337" cy="222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903" name="Group 848"/>
            <p:cNvGrpSpPr>
              <a:grpSpLocks/>
            </p:cNvGrpSpPr>
            <p:nvPr/>
          </p:nvGrpSpPr>
          <p:grpSpPr bwMode="auto">
            <a:xfrm>
              <a:off x="5275271" y="1052514"/>
              <a:ext cx="1168401" cy="1177926"/>
              <a:chOff x="3947" y="799"/>
              <a:chExt cx="736" cy="742"/>
            </a:xfrm>
          </p:grpSpPr>
          <p:sp>
            <p:nvSpPr>
              <p:cNvPr id="949" name="TextBox 1686"/>
              <p:cNvSpPr txBox="1">
                <a:spLocks noChangeArrowheads="1"/>
              </p:cNvSpPr>
              <p:nvPr/>
            </p:nvSpPr>
            <p:spPr bwMode="auto">
              <a:xfrm>
                <a:off x="4002" y="816"/>
                <a:ext cx="545" cy="34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598CF">
                        <a:lumMod val="50000"/>
                      </a:srgbClr>
                    </a:solidFill>
                    <a:effectLst/>
                    <a:uLnTx/>
                    <a:uFillTx/>
                    <a:latin typeface="微软雅黑" pitchFamily="34" charset="-122"/>
                    <a:ea typeface="微软雅黑" pitchFamily="34" charset="-122"/>
                  </a:rPr>
                  <a:t>视频监控</a:t>
                </a:r>
              </a:p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598CF">
                        <a:lumMod val="50000"/>
                      </a:srgbClr>
                    </a:solidFill>
                    <a:effectLst/>
                    <a:uLnTx/>
                    <a:uFillTx/>
                    <a:latin typeface="微软雅黑" pitchFamily="34" charset="-122"/>
                    <a:ea typeface="微软雅黑" pitchFamily="34" charset="-122"/>
                  </a:rPr>
                  <a:t>服务器</a:t>
                </a:r>
              </a:p>
            </p:txBody>
          </p:sp>
          <p:grpSp>
            <p:nvGrpSpPr>
              <p:cNvPr id="950" name="Group 794"/>
              <p:cNvGrpSpPr>
                <a:grpSpLocks/>
              </p:cNvGrpSpPr>
              <p:nvPr/>
            </p:nvGrpSpPr>
            <p:grpSpPr bwMode="auto">
              <a:xfrm>
                <a:off x="4104" y="1071"/>
                <a:ext cx="423" cy="317"/>
                <a:chOff x="3287" y="1117"/>
                <a:chExt cx="423" cy="317"/>
              </a:xfrm>
            </p:grpSpPr>
            <p:pic>
              <p:nvPicPr>
                <p:cNvPr id="952" name="Picture 204" descr="存储管理服务器"/>
                <p:cNvPicPr>
                  <a:picLocks noChangeAspect="1" noChangeArrowheads="1"/>
                </p:cNvPicPr>
                <p:nvPr/>
              </p:nvPicPr>
              <p:blipFill>
                <a:blip r:embed="rId20" cstate="print"/>
                <a:srcRect/>
                <a:stretch>
                  <a:fillRect/>
                </a:stretch>
              </p:blipFill>
              <p:spPr bwMode="auto">
                <a:xfrm>
                  <a:off x="3538" y="1117"/>
                  <a:ext cx="127" cy="18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3" name="Picture 205" descr="视频监控管理服务器"/>
                <p:cNvPicPr>
                  <a:picLocks noChangeAspect="1" noChangeArrowheads="1"/>
                </p:cNvPicPr>
                <p:nvPr/>
              </p:nvPicPr>
              <p:blipFill>
                <a:blip r:embed="rId21" cstate="print"/>
                <a:srcRect/>
                <a:stretch>
                  <a:fillRect/>
                </a:stretch>
              </p:blipFill>
              <p:spPr bwMode="auto">
                <a:xfrm>
                  <a:off x="3583" y="1247"/>
                  <a:ext cx="127" cy="18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grpSp>
              <p:nvGrpSpPr>
                <p:cNvPr id="954" name="Group 5032"/>
                <p:cNvGrpSpPr>
                  <a:grpSpLocks noChangeAspect="1"/>
                </p:cNvGrpSpPr>
                <p:nvPr/>
              </p:nvGrpSpPr>
              <p:grpSpPr bwMode="auto">
                <a:xfrm>
                  <a:off x="3287" y="1258"/>
                  <a:ext cx="227" cy="176"/>
                  <a:chOff x="1440" y="3261"/>
                  <a:chExt cx="625" cy="483"/>
                </a:xfrm>
              </p:grpSpPr>
              <p:sp>
                <p:nvSpPr>
                  <p:cNvPr id="1242" name="AutoShape 5031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1440" y="3261"/>
                    <a:ext cx="624" cy="483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grpSp>
                <p:nvGrpSpPr>
                  <p:cNvPr id="1243" name="Group 5233"/>
                  <p:cNvGrpSpPr>
                    <a:grpSpLocks/>
                  </p:cNvGrpSpPr>
                  <p:nvPr/>
                </p:nvGrpSpPr>
                <p:grpSpPr bwMode="auto">
                  <a:xfrm>
                    <a:off x="1440" y="3261"/>
                    <a:ext cx="625" cy="483"/>
                    <a:chOff x="1440" y="3261"/>
                    <a:chExt cx="625" cy="483"/>
                  </a:xfrm>
                </p:grpSpPr>
                <p:sp>
                  <p:nvSpPr>
                    <p:cNvPr id="1328" name="Freeform 5033"/>
                    <p:cNvSpPr>
                      <a:spLocks/>
                    </p:cNvSpPr>
                    <p:nvPr/>
                  </p:nvSpPr>
                  <p:spPr bwMode="auto">
                    <a:xfrm>
                      <a:off x="1444" y="3424"/>
                      <a:ext cx="11" cy="11"/>
                    </a:xfrm>
                    <a:custGeom>
                      <a:avLst/>
                      <a:gdLst>
                        <a:gd name="T0" fmla="*/ 6 w 19"/>
                        <a:gd name="T1" fmla="*/ 5 h 19"/>
                        <a:gd name="T2" fmla="*/ 3 w 19"/>
                        <a:gd name="T3" fmla="*/ 4 h 19"/>
                        <a:gd name="T4" fmla="*/ 2 w 19"/>
                        <a:gd name="T5" fmla="*/ 1 h 19"/>
                        <a:gd name="T6" fmla="*/ 2 w 19"/>
                        <a:gd name="T7" fmla="*/ 0 h 19"/>
                        <a:gd name="T8" fmla="*/ 1 w 19"/>
                        <a:gd name="T9" fmla="*/ 1 h 19"/>
                        <a:gd name="T10" fmla="*/ 0 w 19"/>
                        <a:gd name="T11" fmla="*/ 2 h 19"/>
                        <a:gd name="T12" fmla="*/ 1 w 19"/>
                        <a:gd name="T13" fmla="*/ 5 h 19"/>
                        <a:gd name="T14" fmla="*/ 4 w 19"/>
                        <a:gd name="T15" fmla="*/ 6 h 19"/>
                        <a:gd name="T16" fmla="*/ 5 w 19"/>
                        <a:gd name="T17" fmla="*/ 6 h 19"/>
                        <a:gd name="T18" fmla="*/ 6 w 19"/>
                        <a:gd name="T19" fmla="*/ 5 h 19"/>
                        <a:gd name="T20" fmla="*/ 6 w 19"/>
                        <a:gd name="T21" fmla="*/ 5 h 19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9"/>
                        <a:gd name="T35" fmla="*/ 19 w 19"/>
                        <a:gd name="T36" fmla="*/ 19 h 19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9">
                          <a:moveTo>
                            <a:pt x="17" y="16"/>
                          </a:moveTo>
                          <a:cubicBezTo>
                            <a:pt x="9" y="12"/>
                            <a:pt x="9" y="12"/>
                            <a:pt x="9" y="12"/>
                          </a:cubicBezTo>
                          <a:cubicBezTo>
                            <a:pt x="6" y="10"/>
                            <a:pt x="5" y="7"/>
                            <a:pt x="5" y="4"/>
                          </a:cubicBezTo>
                          <a:cubicBezTo>
                            <a:pt x="5" y="2"/>
                            <a:pt x="5" y="1"/>
                            <a:pt x="6" y="0"/>
                          </a:cubicBezTo>
                          <a:cubicBezTo>
                            <a:pt x="2" y="3"/>
                            <a:pt x="2" y="3"/>
                            <a:pt x="2" y="3"/>
                          </a:cubicBezTo>
                          <a:cubicBezTo>
                            <a:pt x="1" y="3"/>
                            <a:pt x="0" y="5"/>
                            <a:pt x="0" y="6"/>
                          </a:cubicBezTo>
                          <a:cubicBezTo>
                            <a:pt x="0" y="9"/>
                            <a:pt x="2" y="13"/>
                            <a:pt x="4" y="14"/>
                          </a:cubicBezTo>
                          <a:cubicBezTo>
                            <a:pt x="12" y="19"/>
                            <a:pt x="12" y="19"/>
                            <a:pt x="12" y="19"/>
                          </a:cubicBezTo>
                          <a:cubicBezTo>
                            <a:pt x="13" y="19"/>
                            <a:pt x="14" y="19"/>
                            <a:pt x="15" y="19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9" y="17"/>
                            <a:pt x="18" y="17"/>
                            <a:pt x="17" y="16"/>
                          </a:cubicBezTo>
                          <a:close/>
                        </a:path>
                      </a:pathLst>
                    </a:custGeom>
                    <a:solidFill>
                      <a:srgbClr val="3C4D85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29" name="Freeform 5034"/>
                    <p:cNvSpPr>
                      <a:spLocks/>
                    </p:cNvSpPr>
                    <p:nvPr/>
                  </p:nvSpPr>
                  <p:spPr bwMode="auto">
                    <a:xfrm>
                      <a:off x="1444" y="3477"/>
                      <a:ext cx="11" cy="12"/>
                    </a:xfrm>
                    <a:custGeom>
                      <a:avLst/>
                      <a:gdLst>
                        <a:gd name="T0" fmla="*/ 5 w 19"/>
                        <a:gd name="T1" fmla="*/ 6 h 19"/>
                        <a:gd name="T2" fmla="*/ 3 w 19"/>
                        <a:gd name="T3" fmla="*/ 4 h 19"/>
                        <a:gd name="T4" fmla="*/ 1 w 19"/>
                        <a:gd name="T5" fmla="*/ 1 h 19"/>
                        <a:gd name="T6" fmla="*/ 2 w 19"/>
                        <a:gd name="T7" fmla="*/ 0 h 19"/>
                        <a:gd name="T8" fmla="*/ 1 w 19"/>
                        <a:gd name="T9" fmla="*/ 1 h 19"/>
                        <a:gd name="T10" fmla="*/ 0 w 19"/>
                        <a:gd name="T11" fmla="*/ 3 h 19"/>
                        <a:gd name="T12" fmla="*/ 1 w 19"/>
                        <a:gd name="T13" fmla="*/ 6 h 19"/>
                        <a:gd name="T14" fmla="*/ 4 w 19"/>
                        <a:gd name="T15" fmla="*/ 7 h 19"/>
                        <a:gd name="T16" fmla="*/ 5 w 19"/>
                        <a:gd name="T17" fmla="*/ 7 h 19"/>
                        <a:gd name="T18" fmla="*/ 6 w 19"/>
                        <a:gd name="T19" fmla="*/ 6 h 19"/>
                        <a:gd name="T20" fmla="*/ 5 w 19"/>
                        <a:gd name="T21" fmla="*/ 6 h 19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9"/>
                        <a:gd name="T35" fmla="*/ 19 w 19"/>
                        <a:gd name="T36" fmla="*/ 19 h 19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9">
                          <a:moveTo>
                            <a:pt x="16" y="16"/>
                          </a:moveTo>
                          <a:cubicBezTo>
                            <a:pt x="8" y="11"/>
                            <a:pt x="8" y="11"/>
                            <a:pt x="8" y="11"/>
                          </a:cubicBezTo>
                          <a:cubicBezTo>
                            <a:pt x="6" y="10"/>
                            <a:pt x="4" y="6"/>
                            <a:pt x="4" y="3"/>
                          </a:cubicBezTo>
                          <a:cubicBezTo>
                            <a:pt x="4" y="2"/>
                            <a:pt x="5" y="0"/>
                            <a:pt x="6" y="0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3"/>
                            <a:pt x="0" y="4"/>
                            <a:pt x="0" y="6"/>
                          </a:cubicBezTo>
                          <a:cubicBezTo>
                            <a:pt x="0" y="9"/>
                            <a:pt x="2" y="12"/>
                            <a:pt x="4" y="14"/>
                          </a:cubicBezTo>
                          <a:cubicBezTo>
                            <a:pt x="12" y="18"/>
                            <a:pt x="12" y="18"/>
                            <a:pt x="12" y="18"/>
                          </a:cubicBezTo>
                          <a:cubicBezTo>
                            <a:pt x="13" y="19"/>
                            <a:pt x="14" y="19"/>
                            <a:pt x="15" y="18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8" y="16"/>
                            <a:pt x="17" y="16"/>
                            <a:pt x="16" y="16"/>
                          </a:cubicBezTo>
                          <a:close/>
                        </a:path>
                      </a:pathLst>
                    </a:custGeom>
                    <a:solidFill>
                      <a:srgbClr val="3C4D85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0" name="Freeform 50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40" y="3395"/>
                      <a:ext cx="22" cy="134"/>
                    </a:xfrm>
                    <a:custGeom>
                      <a:avLst/>
                      <a:gdLst>
                        <a:gd name="T0" fmla="*/ 0 w 37"/>
                        <a:gd name="T1" fmla="*/ 0 h 225"/>
                        <a:gd name="T2" fmla="*/ 13 w 37"/>
                        <a:gd name="T3" fmla="*/ 8 h 225"/>
                        <a:gd name="T4" fmla="*/ 12 w 37"/>
                        <a:gd name="T5" fmla="*/ 80 h 225"/>
                        <a:gd name="T6" fmla="*/ 0 w 37"/>
                        <a:gd name="T7" fmla="*/ 72 h 225"/>
                        <a:gd name="T8" fmla="*/ 0 w 37"/>
                        <a:gd name="T9" fmla="*/ 0 h 225"/>
                        <a:gd name="T10" fmla="*/ 0 w 37"/>
                        <a:gd name="T11" fmla="*/ 0 h 225"/>
                        <a:gd name="T12" fmla="*/ 0 w 37"/>
                        <a:gd name="T13" fmla="*/ 0 h 225"/>
                        <a:gd name="T14" fmla="*/ 7 w 37"/>
                        <a:gd name="T15" fmla="*/ 55 h 225"/>
                        <a:gd name="T16" fmla="*/ 8 w 37"/>
                        <a:gd name="T17" fmla="*/ 54 h 225"/>
                        <a:gd name="T18" fmla="*/ 7 w 37"/>
                        <a:gd name="T19" fmla="*/ 51 h 225"/>
                        <a:gd name="T20" fmla="*/ 4 w 37"/>
                        <a:gd name="T21" fmla="*/ 50 h 225"/>
                        <a:gd name="T22" fmla="*/ 2 w 37"/>
                        <a:gd name="T23" fmla="*/ 51 h 225"/>
                        <a:gd name="T24" fmla="*/ 4 w 37"/>
                        <a:gd name="T25" fmla="*/ 54 h 225"/>
                        <a:gd name="T26" fmla="*/ 7 w 37"/>
                        <a:gd name="T27" fmla="*/ 55 h 225"/>
                        <a:gd name="T28" fmla="*/ 7 w 37"/>
                        <a:gd name="T29" fmla="*/ 24 h 225"/>
                        <a:gd name="T30" fmla="*/ 8 w 37"/>
                        <a:gd name="T31" fmla="*/ 23 h 225"/>
                        <a:gd name="T32" fmla="*/ 7 w 37"/>
                        <a:gd name="T33" fmla="*/ 20 h 225"/>
                        <a:gd name="T34" fmla="*/ 4 w 37"/>
                        <a:gd name="T35" fmla="*/ 18 h 225"/>
                        <a:gd name="T36" fmla="*/ 2 w 37"/>
                        <a:gd name="T37" fmla="*/ 19 h 225"/>
                        <a:gd name="T38" fmla="*/ 4 w 37"/>
                        <a:gd name="T39" fmla="*/ 22 h 225"/>
                        <a:gd name="T40" fmla="*/ 7 w 37"/>
                        <a:gd name="T41" fmla="*/ 24 h 225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37"/>
                        <a:gd name="T64" fmla="*/ 0 h 225"/>
                        <a:gd name="T65" fmla="*/ 37 w 37"/>
                        <a:gd name="T66" fmla="*/ 225 h 225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37" h="225">
                          <a:moveTo>
                            <a:pt x="0" y="0"/>
                          </a:moveTo>
                          <a:cubicBezTo>
                            <a:pt x="37" y="21"/>
                            <a:pt x="37" y="21"/>
                            <a:pt x="37" y="21"/>
                          </a:cubicBezTo>
                          <a:cubicBezTo>
                            <a:pt x="36" y="225"/>
                            <a:pt x="36" y="225"/>
                            <a:pt x="36" y="225"/>
                          </a:cubicBezTo>
                          <a:cubicBezTo>
                            <a:pt x="0" y="204"/>
                            <a:pt x="0" y="204"/>
                            <a:pt x="0" y="204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lose/>
                          <a:moveTo>
                            <a:pt x="18" y="156"/>
                          </a:moveTo>
                          <a:cubicBezTo>
                            <a:pt x="20" y="157"/>
                            <a:pt x="22" y="156"/>
                            <a:pt x="22" y="153"/>
                          </a:cubicBezTo>
                          <a:cubicBezTo>
                            <a:pt x="22" y="150"/>
                            <a:pt x="21" y="147"/>
                            <a:pt x="18" y="145"/>
                          </a:cubicBezTo>
                          <a:cubicBezTo>
                            <a:pt x="10" y="141"/>
                            <a:pt x="10" y="141"/>
                            <a:pt x="10" y="141"/>
                          </a:cubicBezTo>
                          <a:cubicBezTo>
                            <a:pt x="8" y="139"/>
                            <a:pt x="6" y="141"/>
                            <a:pt x="6" y="144"/>
                          </a:cubicBezTo>
                          <a:cubicBezTo>
                            <a:pt x="6" y="147"/>
                            <a:pt x="8" y="150"/>
                            <a:pt x="10" y="152"/>
                          </a:cubicBezTo>
                          <a:cubicBezTo>
                            <a:pt x="18" y="156"/>
                            <a:pt x="18" y="156"/>
                            <a:pt x="18" y="156"/>
                          </a:cubicBezTo>
                          <a:moveTo>
                            <a:pt x="18" y="67"/>
                          </a:moveTo>
                          <a:cubicBezTo>
                            <a:pt x="21" y="68"/>
                            <a:pt x="23" y="67"/>
                            <a:pt x="23" y="64"/>
                          </a:cubicBezTo>
                          <a:cubicBezTo>
                            <a:pt x="23" y="61"/>
                            <a:pt x="21" y="57"/>
                            <a:pt x="18" y="56"/>
                          </a:cubicBezTo>
                          <a:cubicBezTo>
                            <a:pt x="10" y="51"/>
                            <a:pt x="10" y="51"/>
                            <a:pt x="10" y="51"/>
                          </a:cubicBezTo>
                          <a:cubicBezTo>
                            <a:pt x="8" y="50"/>
                            <a:pt x="6" y="51"/>
                            <a:pt x="6" y="54"/>
                          </a:cubicBezTo>
                          <a:cubicBezTo>
                            <a:pt x="6" y="57"/>
                            <a:pt x="8" y="61"/>
                            <a:pt x="10" y="62"/>
                          </a:cubicBezTo>
                          <a:cubicBezTo>
                            <a:pt x="18" y="67"/>
                            <a:pt x="18" y="67"/>
                            <a:pt x="18" y="67"/>
                          </a:cubicBezTo>
                        </a:path>
                      </a:pathLst>
                    </a:custGeom>
                    <a:solidFill>
                      <a:srgbClr val="131C44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1" name="Freeform 5036"/>
                    <p:cNvSpPr>
                      <a:spLocks/>
                    </p:cNvSpPr>
                    <p:nvPr/>
                  </p:nvSpPr>
                  <p:spPr bwMode="auto">
                    <a:xfrm>
                      <a:off x="1440" y="3394"/>
                      <a:ext cx="24" cy="14"/>
                    </a:xfrm>
                    <a:custGeom>
                      <a:avLst/>
                      <a:gdLst>
                        <a:gd name="T0" fmla="*/ 0 w 24"/>
                        <a:gd name="T1" fmla="*/ 1 h 14"/>
                        <a:gd name="T2" fmla="*/ 3 w 24"/>
                        <a:gd name="T3" fmla="*/ 0 h 14"/>
                        <a:gd name="T4" fmla="*/ 24 w 24"/>
                        <a:gd name="T5" fmla="*/ 13 h 14"/>
                        <a:gd name="T6" fmla="*/ 22 w 24"/>
                        <a:gd name="T7" fmla="*/ 14 h 14"/>
                        <a:gd name="T8" fmla="*/ 0 w 24"/>
                        <a:gd name="T9" fmla="*/ 1 h 14"/>
                        <a:gd name="T10" fmla="*/ 0 w 24"/>
                        <a:gd name="T11" fmla="*/ 1 h 14"/>
                        <a:gd name="T12" fmla="*/ 0 w 24"/>
                        <a:gd name="T13" fmla="*/ 1 h 14"/>
                        <a:gd name="T14" fmla="*/ 0 w 24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4"/>
                        <a:gd name="T25" fmla="*/ 0 h 14"/>
                        <a:gd name="T26" fmla="*/ 24 w 24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4" h="14">
                          <a:moveTo>
                            <a:pt x="0" y="1"/>
                          </a:moveTo>
                          <a:lnTo>
                            <a:pt x="3" y="0"/>
                          </a:lnTo>
                          <a:lnTo>
                            <a:pt x="24" y="13"/>
                          </a:lnTo>
                          <a:lnTo>
                            <a:pt x="22" y="1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2D3B6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2" name="Freeform 5037"/>
                    <p:cNvSpPr>
                      <a:spLocks/>
                    </p:cNvSpPr>
                    <p:nvPr/>
                  </p:nvSpPr>
                  <p:spPr bwMode="auto">
                    <a:xfrm>
                      <a:off x="1811" y="3463"/>
                      <a:ext cx="254" cy="269"/>
                    </a:xfrm>
                    <a:custGeom>
                      <a:avLst/>
                      <a:gdLst>
                        <a:gd name="T0" fmla="*/ 1 w 254"/>
                        <a:gd name="T1" fmla="*/ 147 h 269"/>
                        <a:gd name="T2" fmla="*/ 254 w 254"/>
                        <a:gd name="T3" fmla="*/ 0 h 269"/>
                        <a:gd name="T4" fmla="*/ 253 w 254"/>
                        <a:gd name="T5" fmla="*/ 121 h 269"/>
                        <a:gd name="T6" fmla="*/ 0 w 254"/>
                        <a:gd name="T7" fmla="*/ 269 h 269"/>
                        <a:gd name="T8" fmla="*/ 1 w 254"/>
                        <a:gd name="T9" fmla="*/ 147 h 269"/>
                        <a:gd name="T10" fmla="*/ 1 w 254"/>
                        <a:gd name="T11" fmla="*/ 147 h 269"/>
                        <a:gd name="T12" fmla="*/ 1 w 254"/>
                        <a:gd name="T13" fmla="*/ 147 h 269"/>
                        <a:gd name="T14" fmla="*/ 1 w 254"/>
                        <a:gd name="T15" fmla="*/ 147 h 26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54"/>
                        <a:gd name="T25" fmla="*/ 0 h 269"/>
                        <a:gd name="T26" fmla="*/ 254 w 254"/>
                        <a:gd name="T27" fmla="*/ 269 h 26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54" h="269">
                          <a:moveTo>
                            <a:pt x="1" y="147"/>
                          </a:moveTo>
                          <a:lnTo>
                            <a:pt x="254" y="0"/>
                          </a:lnTo>
                          <a:lnTo>
                            <a:pt x="253" y="121"/>
                          </a:lnTo>
                          <a:lnTo>
                            <a:pt x="0" y="269"/>
                          </a:lnTo>
                          <a:lnTo>
                            <a:pt x="1" y="14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3" name="Freeform 5038"/>
                    <p:cNvSpPr>
                      <a:spLocks/>
                    </p:cNvSpPr>
                    <p:nvPr/>
                  </p:nvSpPr>
                  <p:spPr bwMode="auto">
                    <a:xfrm>
                      <a:off x="1462" y="3261"/>
                      <a:ext cx="603" cy="349"/>
                    </a:xfrm>
                    <a:custGeom>
                      <a:avLst/>
                      <a:gdLst>
                        <a:gd name="T0" fmla="*/ 0 w 603"/>
                        <a:gd name="T1" fmla="*/ 147 h 349"/>
                        <a:gd name="T2" fmla="*/ 253 w 603"/>
                        <a:gd name="T3" fmla="*/ 0 h 349"/>
                        <a:gd name="T4" fmla="*/ 603 w 603"/>
                        <a:gd name="T5" fmla="*/ 202 h 349"/>
                        <a:gd name="T6" fmla="*/ 350 w 603"/>
                        <a:gd name="T7" fmla="*/ 349 h 349"/>
                        <a:gd name="T8" fmla="*/ 0 w 603"/>
                        <a:gd name="T9" fmla="*/ 147 h 349"/>
                        <a:gd name="T10" fmla="*/ 0 w 603"/>
                        <a:gd name="T11" fmla="*/ 147 h 349"/>
                        <a:gd name="T12" fmla="*/ 0 w 603"/>
                        <a:gd name="T13" fmla="*/ 147 h 349"/>
                        <a:gd name="T14" fmla="*/ 0 w 603"/>
                        <a:gd name="T15" fmla="*/ 147 h 34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603"/>
                        <a:gd name="T25" fmla="*/ 0 h 349"/>
                        <a:gd name="T26" fmla="*/ 603 w 603"/>
                        <a:gd name="T27" fmla="*/ 349 h 34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603" h="349">
                          <a:moveTo>
                            <a:pt x="0" y="147"/>
                          </a:moveTo>
                          <a:lnTo>
                            <a:pt x="253" y="0"/>
                          </a:lnTo>
                          <a:lnTo>
                            <a:pt x="603" y="202"/>
                          </a:lnTo>
                          <a:lnTo>
                            <a:pt x="350" y="349"/>
                          </a:lnTo>
                          <a:lnTo>
                            <a:pt x="0" y="147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4" name="Freeform 5039"/>
                    <p:cNvSpPr>
                      <a:spLocks/>
                    </p:cNvSpPr>
                    <p:nvPr/>
                  </p:nvSpPr>
                  <p:spPr bwMode="auto">
                    <a:xfrm>
                      <a:off x="1461" y="3408"/>
                      <a:ext cx="351" cy="324"/>
                    </a:xfrm>
                    <a:custGeom>
                      <a:avLst/>
                      <a:gdLst>
                        <a:gd name="T0" fmla="*/ 351 w 351"/>
                        <a:gd name="T1" fmla="*/ 202 h 324"/>
                        <a:gd name="T2" fmla="*/ 350 w 351"/>
                        <a:gd name="T3" fmla="*/ 324 h 324"/>
                        <a:gd name="T4" fmla="*/ 0 w 351"/>
                        <a:gd name="T5" fmla="*/ 121 h 324"/>
                        <a:gd name="T6" fmla="*/ 1 w 351"/>
                        <a:gd name="T7" fmla="*/ 0 h 324"/>
                        <a:gd name="T8" fmla="*/ 351 w 351"/>
                        <a:gd name="T9" fmla="*/ 202 h 324"/>
                        <a:gd name="T10" fmla="*/ 351 w 351"/>
                        <a:gd name="T11" fmla="*/ 202 h 324"/>
                        <a:gd name="T12" fmla="*/ 351 w 351"/>
                        <a:gd name="T13" fmla="*/ 202 h 324"/>
                        <a:gd name="T14" fmla="*/ 351 w 351"/>
                        <a:gd name="T15" fmla="*/ 202 h 32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51"/>
                        <a:gd name="T25" fmla="*/ 0 h 324"/>
                        <a:gd name="T26" fmla="*/ 351 w 351"/>
                        <a:gd name="T27" fmla="*/ 324 h 32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51" h="324">
                          <a:moveTo>
                            <a:pt x="351" y="202"/>
                          </a:moveTo>
                          <a:lnTo>
                            <a:pt x="350" y="324"/>
                          </a:lnTo>
                          <a:lnTo>
                            <a:pt x="0" y="121"/>
                          </a:lnTo>
                          <a:lnTo>
                            <a:pt x="1" y="0"/>
                          </a:lnTo>
                          <a:lnTo>
                            <a:pt x="351" y="202"/>
                          </a:lnTo>
                          <a:close/>
                        </a:path>
                      </a:pathLst>
                    </a:custGeom>
                    <a:solidFill>
                      <a:srgbClr val="3D4E8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5" name="Freeform 5040"/>
                    <p:cNvSpPr>
                      <a:spLocks/>
                    </p:cNvSpPr>
                    <p:nvPr/>
                  </p:nvSpPr>
                  <p:spPr bwMode="auto">
                    <a:xfrm>
                      <a:off x="1820" y="3641"/>
                      <a:ext cx="12" cy="12"/>
                    </a:xfrm>
                    <a:custGeom>
                      <a:avLst/>
                      <a:gdLst>
                        <a:gd name="T0" fmla="*/ 6 w 19"/>
                        <a:gd name="T1" fmla="*/ 6 h 19"/>
                        <a:gd name="T2" fmla="*/ 3 w 19"/>
                        <a:gd name="T3" fmla="*/ 4 h 19"/>
                        <a:gd name="T4" fmla="*/ 2 w 19"/>
                        <a:gd name="T5" fmla="*/ 1 h 19"/>
                        <a:gd name="T6" fmla="*/ 3 w 19"/>
                        <a:gd name="T7" fmla="*/ 0 h 19"/>
                        <a:gd name="T8" fmla="*/ 1 w 19"/>
                        <a:gd name="T9" fmla="*/ 1 h 19"/>
                        <a:gd name="T10" fmla="*/ 0 w 19"/>
                        <a:gd name="T11" fmla="*/ 3 h 19"/>
                        <a:gd name="T12" fmla="*/ 2 w 19"/>
                        <a:gd name="T13" fmla="*/ 6 h 19"/>
                        <a:gd name="T14" fmla="*/ 5 w 19"/>
                        <a:gd name="T15" fmla="*/ 7 h 19"/>
                        <a:gd name="T16" fmla="*/ 6 w 19"/>
                        <a:gd name="T17" fmla="*/ 8 h 19"/>
                        <a:gd name="T18" fmla="*/ 8 w 19"/>
                        <a:gd name="T19" fmla="*/ 6 h 19"/>
                        <a:gd name="T20" fmla="*/ 6 w 19"/>
                        <a:gd name="T21" fmla="*/ 6 h 19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9"/>
                        <a:gd name="T35" fmla="*/ 19 w 19"/>
                        <a:gd name="T36" fmla="*/ 19 h 19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9">
                          <a:moveTo>
                            <a:pt x="16" y="16"/>
                          </a:moveTo>
                          <a:cubicBezTo>
                            <a:pt x="8" y="11"/>
                            <a:pt x="8" y="11"/>
                            <a:pt x="8" y="11"/>
                          </a:cubicBezTo>
                          <a:cubicBezTo>
                            <a:pt x="6" y="10"/>
                            <a:pt x="4" y="6"/>
                            <a:pt x="4" y="3"/>
                          </a:cubicBezTo>
                          <a:cubicBezTo>
                            <a:pt x="4" y="2"/>
                            <a:pt x="5" y="1"/>
                            <a:pt x="6" y="0"/>
                          </a:cubicBezTo>
                          <a:cubicBezTo>
                            <a:pt x="1" y="3"/>
                            <a:pt x="1" y="3"/>
                            <a:pt x="1" y="3"/>
                          </a:cubicBezTo>
                          <a:cubicBezTo>
                            <a:pt x="1" y="3"/>
                            <a:pt x="0" y="4"/>
                            <a:pt x="0" y="6"/>
                          </a:cubicBezTo>
                          <a:cubicBezTo>
                            <a:pt x="0" y="9"/>
                            <a:pt x="2" y="12"/>
                            <a:pt x="4" y="14"/>
                          </a:cubicBezTo>
                          <a:cubicBezTo>
                            <a:pt x="12" y="18"/>
                            <a:pt x="12" y="18"/>
                            <a:pt x="12" y="18"/>
                          </a:cubicBezTo>
                          <a:cubicBezTo>
                            <a:pt x="13" y="19"/>
                            <a:pt x="14" y="19"/>
                            <a:pt x="15" y="19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8" y="17"/>
                            <a:pt x="17" y="16"/>
                            <a:pt x="16" y="16"/>
                          </a:cubicBezTo>
                          <a:close/>
                        </a:path>
                      </a:pathLst>
                    </a:custGeom>
                    <a:solidFill>
                      <a:srgbClr val="3B4B83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6" name="Freeform 5041"/>
                    <p:cNvSpPr>
                      <a:spLocks/>
                    </p:cNvSpPr>
                    <p:nvPr/>
                  </p:nvSpPr>
                  <p:spPr bwMode="auto">
                    <a:xfrm>
                      <a:off x="1820" y="3695"/>
                      <a:ext cx="12" cy="11"/>
                    </a:xfrm>
                    <a:custGeom>
                      <a:avLst/>
                      <a:gdLst>
                        <a:gd name="T0" fmla="*/ 6 w 19"/>
                        <a:gd name="T1" fmla="*/ 6 h 18"/>
                        <a:gd name="T2" fmla="*/ 3 w 19"/>
                        <a:gd name="T3" fmla="*/ 4 h 18"/>
                        <a:gd name="T4" fmla="*/ 2 w 19"/>
                        <a:gd name="T5" fmla="*/ 1 h 18"/>
                        <a:gd name="T6" fmla="*/ 2 w 19"/>
                        <a:gd name="T7" fmla="*/ 0 h 18"/>
                        <a:gd name="T8" fmla="*/ 1 w 19"/>
                        <a:gd name="T9" fmla="*/ 1 h 18"/>
                        <a:gd name="T10" fmla="*/ 0 w 19"/>
                        <a:gd name="T11" fmla="*/ 2 h 18"/>
                        <a:gd name="T12" fmla="*/ 2 w 19"/>
                        <a:gd name="T13" fmla="*/ 5 h 18"/>
                        <a:gd name="T14" fmla="*/ 5 w 19"/>
                        <a:gd name="T15" fmla="*/ 7 h 18"/>
                        <a:gd name="T16" fmla="*/ 6 w 19"/>
                        <a:gd name="T17" fmla="*/ 7 h 18"/>
                        <a:gd name="T18" fmla="*/ 8 w 19"/>
                        <a:gd name="T19" fmla="*/ 6 h 18"/>
                        <a:gd name="T20" fmla="*/ 6 w 19"/>
                        <a:gd name="T21" fmla="*/ 6 h 18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8"/>
                        <a:gd name="T35" fmla="*/ 19 w 19"/>
                        <a:gd name="T36" fmla="*/ 18 h 18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8">
                          <a:moveTo>
                            <a:pt x="16" y="15"/>
                          </a:moveTo>
                          <a:cubicBezTo>
                            <a:pt x="8" y="11"/>
                            <a:pt x="8" y="11"/>
                            <a:pt x="8" y="11"/>
                          </a:cubicBezTo>
                          <a:cubicBezTo>
                            <a:pt x="6" y="9"/>
                            <a:pt x="4" y="6"/>
                            <a:pt x="4" y="3"/>
                          </a:cubicBezTo>
                          <a:cubicBezTo>
                            <a:pt x="4" y="1"/>
                            <a:pt x="4" y="0"/>
                            <a:pt x="5" y="0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0" y="3"/>
                            <a:pt x="0" y="4"/>
                            <a:pt x="0" y="5"/>
                          </a:cubicBezTo>
                          <a:cubicBezTo>
                            <a:pt x="0" y="8"/>
                            <a:pt x="1" y="12"/>
                            <a:pt x="4" y="13"/>
                          </a:cubicBezTo>
                          <a:cubicBezTo>
                            <a:pt x="12" y="18"/>
                            <a:pt x="12" y="18"/>
                            <a:pt x="12" y="18"/>
                          </a:cubicBezTo>
                          <a:cubicBezTo>
                            <a:pt x="13" y="18"/>
                            <a:pt x="14" y="18"/>
                            <a:pt x="14" y="18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8" y="16"/>
                            <a:pt x="17" y="16"/>
                            <a:pt x="16" y="15"/>
                          </a:cubicBezTo>
                          <a:close/>
                        </a:path>
                      </a:pathLst>
                    </a:custGeom>
                    <a:solidFill>
                      <a:srgbClr val="3B4B83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7" name="Freeform 5042"/>
                    <p:cNvSpPr>
                      <a:spLocks/>
                    </p:cNvSpPr>
                    <p:nvPr/>
                  </p:nvSpPr>
                  <p:spPr bwMode="auto">
                    <a:xfrm>
                      <a:off x="1833" y="3621"/>
                      <a:ext cx="3" cy="123"/>
                    </a:xfrm>
                    <a:custGeom>
                      <a:avLst/>
                      <a:gdLst>
                        <a:gd name="T0" fmla="*/ 1 w 3"/>
                        <a:gd name="T1" fmla="*/ 1 h 123"/>
                        <a:gd name="T2" fmla="*/ 3 w 3"/>
                        <a:gd name="T3" fmla="*/ 0 h 123"/>
                        <a:gd name="T4" fmla="*/ 3 w 3"/>
                        <a:gd name="T5" fmla="*/ 121 h 123"/>
                        <a:gd name="T6" fmla="*/ 0 w 3"/>
                        <a:gd name="T7" fmla="*/ 123 h 123"/>
                        <a:gd name="T8" fmla="*/ 1 w 3"/>
                        <a:gd name="T9" fmla="*/ 1 h 123"/>
                        <a:gd name="T10" fmla="*/ 1 w 3"/>
                        <a:gd name="T11" fmla="*/ 1 h 123"/>
                        <a:gd name="T12" fmla="*/ 1 w 3"/>
                        <a:gd name="T13" fmla="*/ 1 h 123"/>
                        <a:gd name="T14" fmla="*/ 1 w 3"/>
                        <a:gd name="T15" fmla="*/ 1 h 12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23"/>
                        <a:gd name="T26" fmla="*/ 3 w 3"/>
                        <a:gd name="T27" fmla="*/ 123 h 12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23">
                          <a:moveTo>
                            <a:pt x="1" y="1"/>
                          </a:moveTo>
                          <a:lnTo>
                            <a:pt x="3" y="0"/>
                          </a:lnTo>
                          <a:lnTo>
                            <a:pt x="3" y="121"/>
                          </a:lnTo>
                          <a:lnTo>
                            <a:pt x="0" y="123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051D55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8" name="Freeform 5043"/>
                    <p:cNvSpPr>
                      <a:spLocks/>
                    </p:cNvSpPr>
                    <p:nvPr/>
                  </p:nvSpPr>
                  <p:spPr bwMode="auto">
                    <a:xfrm>
                      <a:off x="1812" y="3609"/>
                      <a:ext cx="24" cy="13"/>
                    </a:xfrm>
                    <a:custGeom>
                      <a:avLst/>
                      <a:gdLst>
                        <a:gd name="T0" fmla="*/ 0 w 24"/>
                        <a:gd name="T1" fmla="*/ 1 h 13"/>
                        <a:gd name="T2" fmla="*/ 2 w 24"/>
                        <a:gd name="T3" fmla="*/ 0 h 13"/>
                        <a:gd name="T4" fmla="*/ 24 w 24"/>
                        <a:gd name="T5" fmla="*/ 12 h 13"/>
                        <a:gd name="T6" fmla="*/ 22 w 24"/>
                        <a:gd name="T7" fmla="*/ 13 h 13"/>
                        <a:gd name="T8" fmla="*/ 0 w 24"/>
                        <a:gd name="T9" fmla="*/ 1 h 13"/>
                        <a:gd name="T10" fmla="*/ 0 w 24"/>
                        <a:gd name="T11" fmla="*/ 1 h 13"/>
                        <a:gd name="T12" fmla="*/ 0 w 24"/>
                        <a:gd name="T13" fmla="*/ 1 h 13"/>
                        <a:gd name="T14" fmla="*/ 0 w 24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4"/>
                        <a:gd name="T25" fmla="*/ 0 h 13"/>
                        <a:gd name="T26" fmla="*/ 24 w 24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4" h="13">
                          <a:moveTo>
                            <a:pt x="0" y="1"/>
                          </a:moveTo>
                          <a:lnTo>
                            <a:pt x="2" y="0"/>
                          </a:lnTo>
                          <a:lnTo>
                            <a:pt x="24" y="12"/>
                          </a:lnTo>
                          <a:lnTo>
                            <a:pt x="22" y="13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2D3B6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39" name="Freeform 504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11" y="3610"/>
                      <a:ext cx="23" cy="134"/>
                    </a:xfrm>
                    <a:custGeom>
                      <a:avLst/>
                      <a:gdLst>
                        <a:gd name="T0" fmla="*/ 1 w 38"/>
                        <a:gd name="T1" fmla="*/ 0 h 225"/>
                        <a:gd name="T2" fmla="*/ 14 w 38"/>
                        <a:gd name="T3" fmla="*/ 8 h 225"/>
                        <a:gd name="T4" fmla="*/ 13 w 38"/>
                        <a:gd name="T5" fmla="*/ 80 h 225"/>
                        <a:gd name="T6" fmla="*/ 0 w 38"/>
                        <a:gd name="T7" fmla="*/ 72 h 225"/>
                        <a:gd name="T8" fmla="*/ 1 w 38"/>
                        <a:gd name="T9" fmla="*/ 0 h 225"/>
                        <a:gd name="T10" fmla="*/ 1 w 38"/>
                        <a:gd name="T11" fmla="*/ 0 h 225"/>
                        <a:gd name="T12" fmla="*/ 1 w 38"/>
                        <a:gd name="T13" fmla="*/ 0 h 225"/>
                        <a:gd name="T14" fmla="*/ 10 w 38"/>
                        <a:gd name="T15" fmla="*/ 25 h 225"/>
                        <a:gd name="T16" fmla="*/ 12 w 38"/>
                        <a:gd name="T17" fmla="*/ 24 h 225"/>
                        <a:gd name="T18" fmla="*/ 10 w 38"/>
                        <a:gd name="T19" fmla="*/ 21 h 225"/>
                        <a:gd name="T20" fmla="*/ 7 w 38"/>
                        <a:gd name="T21" fmla="*/ 20 h 225"/>
                        <a:gd name="T22" fmla="*/ 5 w 38"/>
                        <a:gd name="T23" fmla="*/ 21 h 225"/>
                        <a:gd name="T24" fmla="*/ 7 w 38"/>
                        <a:gd name="T25" fmla="*/ 24 h 225"/>
                        <a:gd name="T26" fmla="*/ 10 w 38"/>
                        <a:gd name="T27" fmla="*/ 25 h 225"/>
                        <a:gd name="T28" fmla="*/ 10 w 38"/>
                        <a:gd name="T29" fmla="*/ 57 h 225"/>
                        <a:gd name="T30" fmla="*/ 12 w 38"/>
                        <a:gd name="T31" fmla="*/ 56 h 225"/>
                        <a:gd name="T32" fmla="*/ 10 w 38"/>
                        <a:gd name="T33" fmla="*/ 53 h 225"/>
                        <a:gd name="T34" fmla="*/ 7 w 38"/>
                        <a:gd name="T35" fmla="*/ 51 h 225"/>
                        <a:gd name="T36" fmla="*/ 5 w 38"/>
                        <a:gd name="T37" fmla="*/ 52 h 225"/>
                        <a:gd name="T38" fmla="*/ 7 w 38"/>
                        <a:gd name="T39" fmla="*/ 55 h 225"/>
                        <a:gd name="T40" fmla="*/ 10 w 38"/>
                        <a:gd name="T41" fmla="*/ 57 h 225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38"/>
                        <a:gd name="T64" fmla="*/ 0 h 225"/>
                        <a:gd name="T65" fmla="*/ 38 w 38"/>
                        <a:gd name="T66" fmla="*/ 225 h 225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38" h="225">
                          <a:moveTo>
                            <a:pt x="1" y="0"/>
                          </a:moveTo>
                          <a:cubicBezTo>
                            <a:pt x="38" y="21"/>
                            <a:pt x="38" y="21"/>
                            <a:pt x="38" y="21"/>
                          </a:cubicBezTo>
                          <a:cubicBezTo>
                            <a:pt x="37" y="225"/>
                            <a:pt x="37" y="225"/>
                            <a:pt x="37" y="225"/>
                          </a:cubicBezTo>
                          <a:cubicBezTo>
                            <a:pt x="0" y="203"/>
                            <a:pt x="0" y="203"/>
                            <a:pt x="0" y="203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lose/>
                          <a:moveTo>
                            <a:pt x="27" y="71"/>
                          </a:moveTo>
                          <a:cubicBezTo>
                            <a:pt x="29" y="73"/>
                            <a:pt x="31" y="71"/>
                            <a:pt x="31" y="68"/>
                          </a:cubicBezTo>
                          <a:cubicBezTo>
                            <a:pt x="31" y="65"/>
                            <a:pt x="29" y="62"/>
                            <a:pt x="27" y="60"/>
                          </a:cubicBezTo>
                          <a:cubicBezTo>
                            <a:pt x="19" y="56"/>
                            <a:pt x="19" y="56"/>
                            <a:pt x="19" y="56"/>
                          </a:cubicBezTo>
                          <a:cubicBezTo>
                            <a:pt x="17" y="54"/>
                            <a:pt x="15" y="56"/>
                            <a:pt x="15" y="59"/>
                          </a:cubicBezTo>
                          <a:cubicBezTo>
                            <a:pt x="15" y="62"/>
                            <a:pt x="17" y="65"/>
                            <a:pt x="19" y="67"/>
                          </a:cubicBezTo>
                          <a:cubicBezTo>
                            <a:pt x="27" y="71"/>
                            <a:pt x="27" y="71"/>
                            <a:pt x="27" y="71"/>
                          </a:cubicBezTo>
                          <a:moveTo>
                            <a:pt x="27" y="161"/>
                          </a:moveTo>
                          <a:cubicBezTo>
                            <a:pt x="29" y="162"/>
                            <a:pt x="31" y="161"/>
                            <a:pt x="31" y="158"/>
                          </a:cubicBezTo>
                          <a:cubicBezTo>
                            <a:pt x="31" y="155"/>
                            <a:pt x="29" y="151"/>
                            <a:pt x="27" y="150"/>
                          </a:cubicBezTo>
                          <a:cubicBezTo>
                            <a:pt x="19" y="145"/>
                            <a:pt x="19" y="145"/>
                            <a:pt x="19" y="145"/>
                          </a:cubicBezTo>
                          <a:cubicBezTo>
                            <a:pt x="17" y="144"/>
                            <a:pt x="15" y="145"/>
                            <a:pt x="15" y="148"/>
                          </a:cubicBezTo>
                          <a:cubicBezTo>
                            <a:pt x="15" y="151"/>
                            <a:pt x="17" y="155"/>
                            <a:pt x="19" y="156"/>
                          </a:cubicBezTo>
                          <a:cubicBezTo>
                            <a:pt x="27" y="161"/>
                            <a:pt x="27" y="161"/>
                            <a:pt x="27" y="161"/>
                          </a:cubicBezTo>
                        </a:path>
                      </a:pathLst>
                    </a:custGeom>
                    <a:solidFill>
                      <a:srgbClr val="131C44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0" name="Freeform 5045"/>
                    <p:cNvSpPr>
                      <a:spLocks/>
                    </p:cNvSpPr>
                    <p:nvPr/>
                  </p:nvSpPr>
                  <p:spPr bwMode="auto">
                    <a:xfrm>
                      <a:off x="1753" y="3674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1" name="Freeform 5046"/>
                    <p:cNvSpPr>
                      <a:spLocks/>
                    </p:cNvSpPr>
                    <p:nvPr/>
                  </p:nvSpPr>
                  <p:spPr bwMode="auto">
                    <a:xfrm>
                      <a:off x="1752" y="3690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5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2" name="Freeform 5047"/>
                    <p:cNvSpPr>
                      <a:spLocks/>
                    </p:cNvSpPr>
                    <p:nvPr/>
                  </p:nvSpPr>
                  <p:spPr bwMode="auto">
                    <a:xfrm>
                      <a:off x="1752" y="3669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3" name="Freeform 5048"/>
                    <p:cNvSpPr>
                      <a:spLocks/>
                    </p:cNvSpPr>
                    <p:nvPr/>
                  </p:nvSpPr>
                  <p:spPr bwMode="auto">
                    <a:xfrm>
                      <a:off x="1723" y="3658"/>
                      <a:ext cx="11" cy="24"/>
                    </a:xfrm>
                    <a:custGeom>
                      <a:avLst/>
                      <a:gdLst>
                        <a:gd name="T0" fmla="*/ 11 w 11"/>
                        <a:gd name="T1" fmla="*/ 6 h 24"/>
                        <a:gd name="T2" fmla="*/ 11 w 11"/>
                        <a:gd name="T3" fmla="*/ 24 h 24"/>
                        <a:gd name="T4" fmla="*/ 0 w 11"/>
                        <a:gd name="T5" fmla="*/ 17 h 24"/>
                        <a:gd name="T6" fmla="*/ 1 w 11"/>
                        <a:gd name="T7" fmla="*/ 0 h 24"/>
                        <a:gd name="T8" fmla="*/ 11 w 11"/>
                        <a:gd name="T9" fmla="*/ 6 h 24"/>
                        <a:gd name="T10" fmla="*/ 11 w 11"/>
                        <a:gd name="T11" fmla="*/ 6 h 2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4"/>
                        <a:gd name="T20" fmla="*/ 11 w 11"/>
                        <a:gd name="T21" fmla="*/ 24 h 24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4">
                          <a:moveTo>
                            <a:pt x="11" y="6"/>
                          </a:moveTo>
                          <a:lnTo>
                            <a:pt x="11" y="24"/>
                          </a:lnTo>
                          <a:lnTo>
                            <a:pt x="0" y="17"/>
                          </a:lnTo>
                          <a:lnTo>
                            <a:pt x="1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4" name="Freeform 5049"/>
                    <p:cNvSpPr>
                      <a:spLocks/>
                    </p:cNvSpPr>
                    <p:nvPr/>
                  </p:nvSpPr>
                  <p:spPr bwMode="auto">
                    <a:xfrm>
                      <a:off x="1728" y="3664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7"/>
                        <a:gd name="T2" fmla="*/ 3 w 11"/>
                        <a:gd name="T3" fmla="*/ 5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2 w 11"/>
                        <a:gd name="T9" fmla="*/ 1 h 27"/>
                        <a:gd name="T10" fmla="*/ 2 w 11"/>
                        <a:gd name="T11" fmla="*/ 1 h 27"/>
                        <a:gd name="T12" fmla="*/ 2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5" y="2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5" name="Freeform 5050"/>
                    <p:cNvSpPr>
                      <a:spLocks/>
                    </p:cNvSpPr>
                    <p:nvPr/>
                  </p:nvSpPr>
                  <p:spPr bwMode="auto">
                    <a:xfrm>
                      <a:off x="1722" y="3674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2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6" name="Freeform 5051"/>
                    <p:cNvSpPr>
                      <a:spLocks/>
                    </p:cNvSpPr>
                    <p:nvPr/>
                  </p:nvSpPr>
                  <p:spPr bwMode="auto">
                    <a:xfrm>
                      <a:off x="1722" y="3652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5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7" name="Freeform 5052"/>
                    <p:cNvSpPr>
                      <a:spLocks/>
                    </p:cNvSpPr>
                    <p:nvPr/>
                  </p:nvSpPr>
                  <p:spPr bwMode="auto">
                    <a:xfrm>
                      <a:off x="1723" y="3662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w 7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8" name="Freeform 5053"/>
                    <p:cNvSpPr>
                      <a:spLocks/>
                    </p:cNvSpPr>
                    <p:nvPr/>
                  </p:nvSpPr>
                  <p:spPr bwMode="auto">
                    <a:xfrm>
                      <a:off x="1722" y="3662"/>
                      <a:ext cx="7" cy="9"/>
                    </a:xfrm>
                    <a:custGeom>
                      <a:avLst/>
                      <a:gdLst>
                        <a:gd name="T0" fmla="*/ 1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1 w 7"/>
                        <a:gd name="T7" fmla="*/ 0 h 9"/>
                        <a:gd name="T8" fmla="*/ 1 w 7"/>
                        <a:gd name="T9" fmla="*/ 0 h 9"/>
                        <a:gd name="T10" fmla="*/ 1 w 7"/>
                        <a:gd name="T11" fmla="*/ 0 h 9"/>
                        <a:gd name="T12" fmla="*/ 1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1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49" name="Freeform 5054"/>
                    <p:cNvSpPr>
                      <a:spLocks/>
                    </p:cNvSpPr>
                    <p:nvPr/>
                  </p:nvSpPr>
                  <p:spPr bwMode="auto">
                    <a:xfrm>
                      <a:off x="1790" y="3691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9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0" name="Freeform 5055"/>
                    <p:cNvSpPr>
                      <a:spLocks/>
                    </p:cNvSpPr>
                    <p:nvPr/>
                  </p:nvSpPr>
                  <p:spPr bwMode="auto">
                    <a:xfrm>
                      <a:off x="1798" y="3703"/>
                      <a:ext cx="9" cy="21"/>
                    </a:xfrm>
                    <a:custGeom>
                      <a:avLst/>
                      <a:gdLst>
                        <a:gd name="T0" fmla="*/ 6 w 14"/>
                        <a:gd name="T1" fmla="*/ 1 h 36"/>
                        <a:gd name="T2" fmla="*/ 6 w 14"/>
                        <a:gd name="T3" fmla="*/ 12 h 36"/>
                        <a:gd name="T4" fmla="*/ 1 w 14"/>
                        <a:gd name="T5" fmla="*/ 8 h 36"/>
                        <a:gd name="T6" fmla="*/ 1 w 14"/>
                        <a:gd name="T7" fmla="*/ 1 h 36"/>
                        <a:gd name="T8" fmla="*/ 6 w 14"/>
                        <a:gd name="T9" fmla="*/ 1 h 36"/>
                        <a:gd name="T10" fmla="*/ 6 w 14"/>
                        <a:gd name="T11" fmla="*/ 1 h 36"/>
                        <a:gd name="T12" fmla="*/ 6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3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1"/>
                          </a:cubicBezTo>
                          <a:cubicBezTo>
                            <a:pt x="4" y="0"/>
                            <a:pt x="13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1" name="Freeform 50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702"/>
                      <a:ext cx="9" cy="23"/>
                    </a:xfrm>
                    <a:custGeom>
                      <a:avLst/>
                      <a:gdLst>
                        <a:gd name="T0" fmla="*/ 5 w 15"/>
                        <a:gd name="T1" fmla="*/ 1 h 38"/>
                        <a:gd name="T2" fmla="*/ 5 w 15"/>
                        <a:gd name="T3" fmla="*/ 2 h 38"/>
                        <a:gd name="T4" fmla="*/ 5 w 15"/>
                        <a:gd name="T5" fmla="*/ 2 h 38"/>
                        <a:gd name="T6" fmla="*/ 5 w 15"/>
                        <a:gd name="T7" fmla="*/ 13 h 38"/>
                        <a:gd name="T8" fmla="*/ 5 w 15"/>
                        <a:gd name="T9" fmla="*/ 14 h 38"/>
                        <a:gd name="T10" fmla="*/ 5 w 15"/>
                        <a:gd name="T11" fmla="*/ 13 h 38"/>
                        <a:gd name="T12" fmla="*/ 1 w 15"/>
                        <a:gd name="T13" fmla="*/ 9 h 38"/>
                        <a:gd name="T14" fmla="*/ 0 w 15"/>
                        <a:gd name="T15" fmla="*/ 4 h 38"/>
                        <a:gd name="T16" fmla="*/ 1 w 15"/>
                        <a:gd name="T17" fmla="*/ 1 h 38"/>
                        <a:gd name="T18" fmla="*/ 5 w 15"/>
                        <a:gd name="T19" fmla="*/ 1 h 38"/>
                        <a:gd name="T20" fmla="*/ 5 w 15"/>
                        <a:gd name="T21" fmla="*/ 1 h 38"/>
                        <a:gd name="T22" fmla="*/ 5 w 15"/>
                        <a:gd name="T23" fmla="*/ 1 h 38"/>
                        <a:gd name="T24" fmla="*/ 5 w 15"/>
                        <a:gd name="T25" fmla="*/ 13 h 38"/>
                        <a:gd name="T26" fmla="*/ 5 w 15"/>
                        <a:gd name="T27" fmla="*/ 2 h 38"/>
                        <a:gd name="T28" fmla="*/ 1 w 15"/>
                        <a:gd name="T29" fmla="*/ 1 h 38"/>
                        <a:gd name="T30" fmla="*/ 1 w 15"/>
                        <a:gd name="T31" fmla="*/ 9 h 38"/>
                        <a:gd name="T32" fmla="*/ 5 w 15"/>
                        <a:gd name="T33" fmla="*/ 13 h 38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8"/>
                        <a:gd name="T53" fmla="*/ 15 w 15"/>
                        <a:gd name="T54" fmla="*/ 38 h 38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8">
                          <a:moveTo>
                            <a:pt x="15" y="4"/>
                          </a:move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8"/>
                            <a:pt x="15" y="38"/>
                            <a:pt x="15" y="38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3"/>
                            <a:pt x="0" y="17"/>
                            <a:pt x="0" y="12"/>
                          </a:cubicBezTo>
                          <a:cubicBezTo>
                            <a:pt x="0" y="8"/>
                            <a:pt x="0" y="2"/>
                            <a:pt x="2" y="2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7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4"/>
                            <a:pt x="0" y="21"/>
                            <a:pt x="2" y="25"/>
                          </a:cubicBezTo>
                          <a:cubicBezTo>
                            <a:pt x="4" y="29"/>
                            <a:pt x="13" y="35"/>
                            <a:pt x="14" y="37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2" name="Freeform 5057"/>
                    <p:cNvSpPr>
                      <a:spLocks/>
                    </p:cNvSpPr>
                    <p:nvPr/>
                  </p:nvSpPr>
                  <p:spPr bwMode="auto">
                    <a:xfrm>
                      <a:off x="1802" y="3706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1 h 3"/>
                        <a:gd name="T2" fmla="*/ 1 w 1"/>
                        <a:gd name="T3" fmla="*/ 3 h 3"/>
                        <a:gd name="T4" fmla="*/ 0 w 1"/>
                        <a:gd name="T5" fmla="*/ 3 h 3"/>
                        <a:gd name="T6" fmla="*/ 0 w 1"/>
                        <a:gd name="T7" fmla="*/ 0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3"/>
                        <a:gd name="T26" fmla="*/ 1 w 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3">
                          <a:moveTo>
                            <a:pt x="1" y="1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3" name="Freeform 5058"/>
                    <p:cNvSpPr>
                      <a:spLocks/>
                    </p:cNvSpPr>
                    <p:nvPr/>
                  </p:nvSpPr>
                  <p:spPr bwMode="auto">
                    <a:xfrm>
                      <a:off x="1802" y="371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4" name="Freeform 5059"/>
                    <p:cNvSpPr>
                      <a:spLocks/>
                    </p:cNvSpPr>
                    <p:nvPr/>
                  </p:nvSpPr>
                  <p:spPr bwMode="auto">
                    <a:xfrm>
                      <a:off x="1804" y="3707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3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5" name="Freeform 50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724"/>
                      <a:ext cx="2" cy="3"/>
                    </a:xfrm>
                    <a:custGeom>
                      <a:avLst/>
                      <a:gdLst>
                        <a:gd name="T0" fmla="*/ 1 w 3"/>
                        <a:gd name="T1" fmla="*/ 1 h 6"/>
                        <a:gd name="T2" fmla="*/ 1 w 3"/>
                        <a:gd name="T3" fmla="*/ 1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1 h 6"/>
                        <a:gd name="T10" fmla="*/ 1 w 3"/>
                        <a:gd name="T11" fmla="*/ 1 h 6"/>
                        <a:gd name="T12" fmla="*/ 1 w 3"/>
                        <a:gd name="T13" fmla="*/ 1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1"/>
                          </a:moveTo>
                          <a:cubicBezTo>
                            <a:pt x="3" y="2"/>
                            <a:pt x="3" y="3"/>
                            <a:pt x="3" y="4"/>
                          </a:cubicBezTo>
                          <a:cubicBezTo>
                            <a:pt x="3" y="6"/>
                            <a:pt x="3" y="6"/>
                            <a:pt x="1" y="5"/>
                          </a:cubicBezTo>
                          <a:cubicBezTo>
                            <a:pt x="0" y="5"/>
                            <a:pt x="0" y="3"/>
                            <a:pt x="0" y="2"/>
                          </a:cubicBezTo>
                          <a:cubicBezTo>
                            <a:pt x="0" y="1"/>
                            <a:pt x="0" y="0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lose/>
                          <a:moveTo>
                            <a:pt x="1" y="3"/>
                          </a:moveTo>
                          <a:cubicBezTo>
                            <a:pt x="1" y="3"/>
                            <a:pt x="1" y="3"/>
                            <a:pt x="1" y="3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3"/>
                            <a:pt x="1" y="3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6" name="Freeform 5061"/>
                    <p:cNvSpPr>
                      <a:spLocks/>
                    </p:cNvSpPr>
                    <p:nvPr/>
                  </p:nvSpPr>
                  <p:spPr bwMode="auto">
                    <a:xfrm>
                      <a:off x="1804" y="3700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7" name="Freeform 5062"/>
                    <p:cNvSpPr>
                      <a:spLocks/>
                    </p:cNvSpPr>
                    <p:nvPr/>
                  </p:nvSpPr>
                  <p:spPr bwMode="auto">
                    <a:xfrm>
                      <a:off x="1753" y="3643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1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1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8" name="Freeform 5063"/>
                    <p:cNvSpPr>
                      <a:spLocks/>
                    </p:cNvSpPr>
                    <p:nvPr/>
                  </p:nvSpPr>
                  <p:spPr bwMode="auto">
                    <a:xfrm>
                      <a:off x="1752" y="3660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1 h 5"/>
                        <a:gd name="T2" fmla="*/ 1 w 14"/>
                        <a:gd name="T3" fmla="*/ 0 h 5"/>
                        <a:gd name="T4" fmla="*/ 14 w 14"/>
                        <a:gd name="T5" fmla="*/ 5 h 5"/>
                        <a:gd name="T6" fmla="*/ 13 w 14"/>
                        <a:gd name="T7" fmla="*/ 5 h 5"/>
                        <a:gd name="T8" fmla="*/ 0 w 14"/>
                        <a:gd name="T9" fmla="*/ 1 h 5"/>
                        <a:gd name="T10" fmla="*/ 0 w 14"/>
                        <a:gd name="T11" fmla="*/ 1 h 5"/>
                        <a:gd name="T12" fmla="*/ 0 w 14"/>
                        <a:gd name="T13" fmla="*/ 1 h 5"/>
                        <a:gd name="T14" fmla="*/ 0 w 14"/>
                        <a:gd name="T15" fmla="*/ 1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5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59" name="Freeform 5064"/>
                    <p:cNvSpPr>
                      <a:spLocks/>
                    </p:cNvSpPr>
                    <p:nvPr/>
                  </p:nvSpPr>
                  <p:spPr bwMode="auto">
                    <a:xfrm>
                      <a:off x="1752" y="3638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7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7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0" name="Freeform 5065"/>
                    <p:cNvSpPr>
                      <a:spLocks/>
                    </p:cNvSpPr>
                    <p:nvPr/>
                  </p:nvSpPr>
                  <p:spPr bwMode="auto">
                    <a:xfrm>
                      <a:off x="1723" y="362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6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1 w 11"/>
                        <a:gd name="T7" fmla="*/ 0 h 25"/>
                        <a:gd name="T8" fmla="*/ 11 w 11"/>
                        <a:gd name="T9" fmla="*/ 6 h 25"/>
                        <a:gd name="T10" fmla="*/ 11 w 11"/>
                        <a:gd name="T11" fmla="*/ 6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6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1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1" name="Freeform 5066"/>
                    <p:cNvSpPr>
                      <a:spLocks/>
                    </p:cNvSpPr>
                    <p:nvPr/>
                  </p:nvSpPr>
                  <p:spPr bwMode="auto">
                    <a:xfrm>
                      <a:off x="1728" y="3633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6"/>
                        <a:gd name="T2" fmla="*/ 3 w 11"/>
                        <a:gd name="T3" fmla="*/ 6 h 26"/>
                        <a:gd name="T4" fmla="*/ 2 w 11"/>
                        <a:gd name="T5" fmla="*/ 9 h 26"/>
                        <a:gd name="T6" fmla="*/ 0 w 11"/>
                        <a:gd name="T7" fmla="*/ 4 h 26"/>
                        <a:gd name="T8" fmla="*/ 2 w 11"/>
                        <a:gd name="T9" fmla="*/ 1 h 26"/>
                        <a:gd name="T10" fmla="*/ 2 w 11"/>
                        <a:gd name="T11" fmla="*/ 1 h 26"/>
                        <a:gd name="T12" fmla="*/ 2 w 11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6"/>
                        <a:gd name="T23" fmla="*/ 11 w 11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6">
                          <a:moveTo>
                            <a:pt x="5" y="1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2"/>
                            <a:pt x="8" y="26"/>
                            <a:pt x="5" y="24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3"/>
                            <a:pt x="2" y="0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2" name="Freeform 5067"/>
                    <p:cNvSpPr>
                      <a:spLocks/>
                    </p:cNvSpPr>
                    <p:nvPr/>
                  </p:nvSpPr>
                  <p:spPr bwMode="auto">
                    <a:xfrm>
                      <a:off x="1722" y="3643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0 h 4"/>
                        <a:gd name="T2" fmla="*/ 2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0 h 4"/>
                        <a:gd name="T10" fmla="*/ 0 w 11"/>
                        <a:gd name="T11" fmla="*/ 0 h 4"/>
                        <a:gd name="T12" fmla="*/ 0 w 11"/>
                        <a:gd name="T13" fmla="*/ 0 h 4"/>
                        <a:gd name="T14" fmla="*/ 0 w 11"/>
                        <a:gd name="T15" fmla="*/ 0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3" name="Freeform 5068"/>
                    <p:cNvSpPr>
                      <a:spLocks/>
                    </p:cNvSpPr>
                    <p:nvPr/>
                  </p:nvSpPr>
                  <p:spPr bwMode="auto">
                    <a:xfrm>
                      <a:off x="1722" y="3621"/>
                      <a:ext cx="29" cy="46"/>
                    </a:xfrm>
                    <a:custGeom>
                      <a:avLst/>
                      <a:gdLst>
                        <a:gd name="T0" fmla="*/ 29 w 29"/>
                        <a:gd name="T1" fmla="*/ 17 h 46"/>
                        <a:gd name="T2" fmla="*/ 29 w 29"/>
                        <a:gd name="T3" fmla="*/ 46 h 46"/>
                        <a:gd name="T4" fmla="*/ 0 w 29"/>
                        <a:gd name="T5" fmla="*/ 29 h 46"/>
                        <a:gd name="T6" fmla="*/ 0 w 29"/>
                        <a:gd name="T7" fmla="*/ 22 h 46"/>
                        <a:gd name="T8" fmla="*/ 10 w 29"/>
                        <a:gd name="T9" fmla="*/ 26 h 46"/>
                        <a:gd name="T10" fmla="*/ 10 w 29"/>
                        <a:gd name="T11" fmla="*/ 15 h 46"/>
                        <a:gd name="T12" fmla="*/ 0 w 29"/>
                        <a:gd name="T13" fmla="*/ 6 h 46"/>
                        <a:gd name="T14" fmla="*/ 0 w 29"/>
                        <a:gd name="T15" fmla="*/ 0 h 46"/>
                        <a:gd name="T16" fmla="*/ 29 w 29"/>
                        <a:gd name="T17" fmla="*/ 17 h 46"/>
                        <a:gd name="T18" fmla="*/ 29 w 29"/>
                        <a:gd name="T19" fmla="*/ 17 h 46"/>
                        <a:gd name="T20" fmla="*/ 29 w 29"/>
                        <a:gd name="T21" fmla="*/ 17 h 46"/>
                        <a:gd name="T22" fmla="*/ 29 w 29"/>
                        <a:gd name="T23" fmla="*/ 17 h 4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6"/>
                        <a:gd name="T38" fmla="*/ 29 w 29"/>
                        <a:gd name="T39" fmla="*/ 46 h 4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6">
                          <a:moveTo>
                            <a:pt x="29" y="17"/>
                          </a:moveTo>
                          <a:lnTo>
                            <a:pt x="29" y="46"/>
                          </a:lnTo>
                          <a:lnTo>
                            <a:pt x="0" y="29"/>
                          </a:lnTo>
                          <a:lnTo>
                            <a:pt x="0" y="22"/>
                          </a:lnTo>
                          <a:lnTo>
                            <a:pt x="10" y="26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4" name="Freeform 5069"/>
                    <p:cNvSpPr>
                      <a:spLocks/>
                    </p:cNvSpPr>
                    <p:nvPr/>
                  </p:nvSpPr>
                  <p:spPr bwMode="auto">
                    <a:xfrm>
                      <a:off x="1723" y="3631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1 h 9"/>
                        <a:gd name="T2" fmla="*/ 1 w 7"/>
                        <a:gd name="T3" fmla="*/ 0 h 9"/>
                        <a:gd name="T4" fmla="*/ 7 w 7"/>
                        <a:gd name="T5" fmla="*/ 8 h 9"/>
                        <a:gd name="T6" fmla="*/ 6 w 7"/>
                        <a:gd name="T7" fmla="*/ 9 h 9"/>
                        <a:gd name="T8" fmla="*/ 0 w 7"/>
                        <a:gd name="T9" fmla="*/ 1 h 9"/>
                        <a:gd name="T10" fmla="*/ 0 w 7"/>
                        <a:gd name="T11" fmla="*/ 1 h 9"/>
                        <a:gd name="T12" fmla="*/ 0 w 7"/>
                        <a:gd name="T13" fmla="*/ 1 h 9"/>
                        <a:gd name="T14" fmla="*/ 0 w 7"/>
                        <a:gd name="T15" fmla="*/ 1 h 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9"/>
                        <a:gd name="T26" fmla="*/ 7 w 7"/>
                        <a:gd name="T27" fmla="*/ 9 h 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9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5" name="Freeform 5070"/>
                    <p:cNvSpPr>
                      <a:spLocks/>
                    </p:cNvSpPr>
                    <p:nvPr/>
                  </p:nvSpPr>
                  <p:spPr bwMode="auto">
                    <a:xfrm>
                      <a:off x="1722" y="3632"/>
                      <a:ext cx="7" cy="8"/>
                    </a:xfrm>
                    <a:custGeom>
                      <a:avLst/>
                      <a:gdLst>
                        <a:gd name="T0" fmla="*/ 1 w 7"/>
                        <a:gd name="T1" fmla="*/ 0 h 8"/>
                        <a:gd name="T2" fmla="*/ 7 w 7"/>
                        <a:gd name="T3" fmla="*/ 8 h 8"/>
                        <a:gd name="T4" fmla="*/ 0 w 7"/>
                        <a:gd name="T5" fmla="*/ 8 h 8"/>
                        <a:gd name="T6" fmla="*/ 1 w 7"/>
                        <a:gd name="T7" fmla="*/ 0 h 8"/>
                        <a:gd name="T8" fmla="*/ 1 w 7"/>
                        <a:gd name="T9" fmla="*/ 0 h 8"/>
                        <a:gd name="T10" fmla="*/ 1 w 7"/>
                        <a:gd name="T11" fmla="*/ 0 h 8"/>
                        <a:gd name="T12" fmla="*/ 1 w 7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8"/>
                        <a:gd name="T23" fmla="*/ 7 w 7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8">
                          <a:moveTo>
                            <a:pt x="1" y="0"/>
                          </a:moveTo>
                          <a:lnTo>
                            <a:pt x="7" y="8"/>
                          </a:lnTo>
                          <a:lnTo>
                            <a:pt x="0" y="8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6" name="Freeform 5071"/>
                    <p:cNvSpPr>
                      <a:spLocks/>
                    </p:cNvSpPr>
                    <p:nvPr/>
                  </p:nvSpPr>
                  <p:spPr bwMode="auto">
                    <a:xfrm>
                      <a:off x="1790" y="3661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9 h 38"/>
                        <a:gd name="T2" fmla="*/ 17 w 17"/>
                        <a:gd name="T3" fmla="*/ 38 h 38"/>
                        <a:gd name="T4" fmla="*/ 0 w 17"/>
                        <a:gd name="T5" fmla="*/ 28 h 38"/>
                        <a:gd name="T6" fmla="*/ 0 w 17"/>
                        <a:gd name="T7" fmla="*/ 0 h 38"/>
                        <a:gd name="T8" fmla="*/ 17 w 17"/>
                        <a:gd name="T9" fmla="*/ 9 h 38"/>
                        <a:gd name="T10" fmla="*/ 17 w 17"/>
                        <a:gd name="T11" fmla="*/ 9 h 38"/>
                        <a:gd name="T12" fmla="*/ 17 w 17"/>
                        <a:gd name="T13" fmla="*/ 9 h 38"/>
                        <a:gd name="T14" fmla="*/ 17 w 17"/>
                        <a:gd name="T15" fmla="*/ 9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9"/>
                          </a:moveTo>
                          <a:lnTo>
                            <a:pt x="17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9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7" name="Freeform 5072"/>
                    <p:cNvSpPr>
                      <a:spLocks/>
                    </p:cNvSpPr>
                    <p:nvPr/>
                  </p:nvSpPr>
                  <p:spPr bwMode="auto">
                    <a:xfrm>
                      <a:off x="1798" y="3672"/>
                      <a:ext cx="9" cy="21"/>
                    </a:xfrm>
                    <a:custGeom>
                      <a:avLst/>
                      <a:gdLst>
                        <a:gd name="T0" fmla="*/ 6 w 14"/>
                        <a:gd name="T1" fmla="*/ 1 h 35"/>
                        <a:gd name="T2" fmla="*/ 6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6 w 14"/>
                        <a:gd name="T9" fmla="*/ 1 h 35"/>
                        <a:gd name="T10" fmla="*/ 6 w 14"/>
                        <a:gd name="T11" fmla="*/ 1 h 35"/>
                        <a:gd name="T12" fmla="*/ 6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8" name="Freeform 50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67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69" name="Freeform 5074"/>
                    <p:cNvSpPr>
                      <a:spLocks/>
                    </p:cNvSpPr>
                    <p:nvPr/>
                  </p:nvSpPr>
                  <p:spPr bwMode="auto">
                    <a:xfrm>
                      <a:off x="1802" y="3675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3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0" name="Freeform 5075"/>
                    <p:cNvSpPr>
                      <a:spLocks/>
                    </p:cNvSpPr>
                    <p:nvPr/>
                  </p:nvSpPr>
                  <p:spPr bwMode="auto">
                    <a:xfrm>
                      <a:off x="1802" y="368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1" name="Freeform 5076"/>
                    <p:cNvSpPr>
                      <a:spLocks/>
                    </p:cNvSpPr>
                    <p:nvPr/>
                  </p:nvSpPr>
                  <p:spPr bwMode="auto">
                    <a:xfrm>
                      <a:off x="1804" y="3677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2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2" name="Freeform 50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693"/>
                      <a:ext cx="2" cy="4"/>
                    </a:xfrm>
                    <a:custGeom>
                      <a:avLst/>
                      <a:gdLst>
                        <a:gd name="T0" fmla="*/ 1 w 3"/>
                        <a:gd name="T1" fmla="*/ 1 h 6"/>
                        <a:gd name="T2" fmla="*/ 1 w 3"/>
                        <a:gd name="T3" fmla="*/ 2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1 h 6"/>
                        <a:gd name="T10" fmla="*/ 1 w 3"/>
                        <a:gd name="T11" fmla="*/ 1 h 6"/>
                        <a:gd name="T12" fmla="*/ 1 w 3"/>
                        <a:gd name="T13" fmla="*/ 1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1"/>
                          </a:moveTo>
                          <a:cubicBezTo>
                            <a:pt x="3" y="1"/>
                            <a:pt x="3" y="3"/>
                            <a:pt x="3" y="4"/>
                          </a:cubicBezTo>
                          <a:cubicBezTo>
                            <a:pt x="3" y="5"/>
                            <a:pt x="3" y="6"/>
                            <a:pt x="1" y="5"/>
                          </a:cubicBezTo>
                          <a:cubicBezTo>
                            <a:pt x="0" y="4"/>
                            <a:pt x="0" y="3"/>
                            <a:pt x="0" y="2"/>
                          </a:cubicBezTo>
                          <a:cubicBezTo>
                            <a:pt x="0" y="0"/>
                            <a:pt x="0" y="0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1"/>
                            <a:pt x="1" y="1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3" name="Freeform 5078"/>
                    <p:cNvSpPr>
                      <a:spLocks/>
                    </p:cNvSpPr>
                    <p:nvPr/>
                  </p:nvSpPr>
                  <p:spPr bwMode="auto">
                    <a:xfrm>
                      <a:off x="1804" y="3669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4" name="Freeform 5079"/>
                    <p:cNvSpPr>
                      <a:spLocks/>
                    </p:cNvSpPr>
                    <p:nvPr/>
                  </p:nvSpPr>
                  <p:spPr bwMode="auto">
                    <a:xfrm>
                      <a:off x="1753" y="3613"/>
                      <a:ext cx="15" cy="28"/>
                    </a:xfrm>
                    <a:custGeom>
                      <a:avLst/>
                      <a:gdLst>
                        <a:gd name="T0" fmla="*/ 15 w 15"/>
                        <a:gd name="T1" fmla="*/ 9 h 28"/>
                        <a:gd name="T2" fmla="*/ 15 w 15"/>
                        <a:gd name="T3" fmla="*/ 28 h 28"/>
                        <a:gd name="T4" fmla="*/ 0 w 15"/>
                        <a:gd name="T5" fmla="*/ 20 h 28"/>
                        <a:gd name="T6" fmla="*/ 0 w 15"/>
                        <a:gd name="T7" fmla="*/ 0 h 28"/>
                        <a:gd name="T8" fmla="*/ 15 w 15"/>
                        <a:gd name="T9" fmla="*/ 9 h 28"/>
                        <a:gd name="T10" fmla="*/ 15 w 15"/>
                        <a:gd name="T11" fmla="*/ 9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8"/>
                        <a:gd name="T20" fmla="*/ 15 w 15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8">
                          <a:moveTo>
                            <a:pt x="15" y="9"/>
                          </a:moveTo>
                          <a:lnTo>
                            <a:pt x="15" y="28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5" name="Freeform 5080"/>
                    <p:cNvSpPr>
                      <a:spLocks/>
                    </p:cNvSpPr>
                    <p:nvPr/>
                  </p:nvSpPr>
                  <p:spPr bwMode="auto">
                    <a:xfrm>
                      <a:off x="1752" y="3630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0 h 5"/>
                        <a:gd name="T2" fmla="*/ 1 w 14"/>
                        <a:gd name="T3" fmla="*/ 0 h 5"/>
                        <a:gd name="T4" fmla="*/ 14 w 14"/>
                        <a:gd name="T5" fmla="*/ 4 h 5"/>
                        <a:gd name="T6" fmla="*/ 13 w 14"/>
                        <a:gd name="T7" fmla="*/ 5 h 5"/>
                        <a:gd name="T8" fmla="*/ 0 w 14"/>
                        <a:gd name="T9" fmla="*/ 0 h 5"/>
                        <a:gd name="T10" fmla="*/ 0 w 14"/>
                        <a:gd name="T11" fmla="*/ 0 h 5"/>
                        <a:gd name="T12" fmla="*/ 0 w 14"/>
                        <a:gd name="T13" fmla="*/ 0 h 5"/>
                        <a:gd name="T14" fmla="*/ 0 w 14"/>
                        <a:gd name="T15" fmla="*/ 0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4"/>
                          </a:lnTo>
                          <a:lnTo>
                            <a:pt x="13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6" name="Freeform 5081"/>
                    <p:cNvSpPr>
                      <a:spLocks/>
                    </p:cNvSpPr>
                    <p:nvPr/>
                  </p:nvSpPr>
                  <p:spPr bwMode="auto">
                    <a:xfrm>
                      <a:off x="1752" y="3607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3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8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3 h 51"/>
                        <a:gd name="T18" fmla="*/ 38 w 38"/>
                        <a:gd name="T19" fmla="*/ 23 h 51"/>
                        <a:gd name="T20" fmla="*/ 38 w 38"/>
                        <a:gd name="T21" fmla="*/ 23 h 51"/>
                        <a:gd name="T22" fmla="*/ 38 w 38"/>
                        <a:gd name="T23" fmla="*/ 23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3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8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3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7" name="Freeform 5082"/>
                    <p:cNvSpPr>
                      <a:spLocks/>
                    </p:cNvSpPr>
                    <p:nvPr/>
                  </p:nvSpPr>
                  <p:spPr bwMode="auto">
                    <a:xfrm>
                      <a:off x="1723" y="3596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7 h 25"/>
                        <a:gd name="T2" fmla="*/ 11 w 11"/>
                        <a:gd name="T3" fmla="*/ 25 h 25"/>
                        <a:gd name="T4" fmla="*/ 0 w 11"/>
                        <a:gd name="T5" fmla="*/ 19 h 25"/>
                        <a:gd name="T6" fmla="*/ 1 w 11"/>
                        <a:gd name="T7" fmla="*/ 0 h 25"/>
                        <a:gd name="T8" fmla="*/ 11 w 11"/>
                        <a:gd name="T9" fmla="*/ 7 h 25"/>
                        <a:gd name="T10" fmla="*/ 11 w 11"/>
                        <a:gd name="T11" fmla="*/ 7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7"/>
                          </a:moveTo>
                          <a:lnTo>
                            <a:pt x="11" y="25"/>
                          </a:lnTo>
                          <a:lnTo>
                            <a:pt x="0" y="19"/>
                          </a:lnTo>
                          <a:lnTo>
                            <a:pt x="1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8" name="Freeform 5083"/>
                    <p:cNvSpPr>
                      <a:spLocks/>
                    </p:cNvSpPr>
                    <p:nvPr/>
                  </p:nvSpPr>
                  <p:spPr bwMode="auto">
                    <a:xfrm>
                      <a:off x="1728" y="3602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7"/>
                        <a:gd name="T2" fmla="*/ 3 w 11"/>
                        <a:gd name="T3" fmla="*/ 6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2 w 11"/>
                        <a:gd name="T9" fmla="*/ 1 h 27"/>
                        <a:gd name="T10" fmla="*/ 2 w 11"/>
                        <a:gd name="T11" fmla="*/ 1 h 27"/>
                        <a:gd name="T12" fmla="*/ 2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5" y="2"/>
                          </a:moveTo>
                          <a:cubicBezTo>
                            <a:pt x="8" y="4"/>
                            <a:pt x="11" y="10"/>
                            <a:pt x="11" y="17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4"/>
                            <a:pt x="0" y="17"/>
                            <a:pt x="0" y="11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79" name="Freeform 5084"/>
                    <p:cNvSpPr>
                      <a:spLocks/>
                    </p:cNvSpPr>
                    <p:nvPr/>
                  </p:nvSpPr>
                  <p:spPr bwMode="auto">
                    <a:xfrm>
                      <a:off x="1722" y="3612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2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0" name="Freeform 5085"/>
                    <p:cNvSpPr>
                      <a:spLocks/>
                    </p:cNvSpPr>
                    <p:nvPr/>
                  </p:nvSpPr>
                  <p:spPr bwMode="auto">
                    <a:xfrm>
                      <a:off x="1722" y="3591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4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1" name="Freeform 5086"/>
                    <p:cNvSpPr>
                      <a:spLocks/>
                    </p:cNvSpPr>
                    <p:nvPr/>
                  </p:nvSpPr>
                  <p:spPr bwMode="auto">
                    <a:xfrm>
                      <a:off x="1723" y="3601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1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1 h 8"/>
                        <a:gd name="T10" fmla="*/ 0 w 7"/>
                        <a:gd name="T11" fmla="*/ 1 h 8"/>
                        <a:gd name="T12" fmla="*/ 0 w 7"/>
                        <a:gd name="T13" fmla="*/ 1 h 8"/>
                        <a:gd name="T14" fmla="*/ 0 w 7"/>
                        <a:gd name="T15" fmla="*/ 1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2" name="Freeform 5087"/>
                    <p:cNvSpPr>
                      <a:spLocks/>
                    </p:cNvSpPr>
                    <p:nvPr/>
                  </p:nvSpPr>
                  <p:spPr bwMode="auto">
                    <a:xfrm>
                      <a:off x="1722" y="3602"/>
                      <a:ext cx="7" cy="7"/>
                    </a:xfrm>
                    <a:custGeom>
                      <a:avLst/>
                      <a:gdLst>
                        <a:gd name="T0" fmla="*/ 1 w 7"/>
                        <a:gd name="T1" fmla="*/ 0 h 7"/>
                        <a:gd name="T2" fmla="*/ 7 w 7"/>
                        <a:gd name="T3" fmla="*/ 7 h 7"/>
                        <a:gd name="T4" fmla="*/ 0 w 7"/>
                        <a:gd name="T5" fmla="*/ 7 h 7"/>
                        <a:gd name="T6" fmla="*/ 1 w 7"/>
                        <a:gd name="T7" fmla="*/ 0 h 7"/>
                        <a:gd name="T8" fmla="*/ 1 w 7"/>
                        <a:gd name="T9" fmla="*/ 0 h 7"/>
                        <a:gd name="T10" fmla="*/ 1 w 7"/>
                        <a:gd name="T11" fmla="*/ 0 h 7"/>
                        <a:gd name="T12" fmla="*/ 1 w 7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7"/>
                        <a:gd name="T23" fmla="*/ 7 w 7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7">
                          <a:moveTo>
                            <a:pt x="1" y="0"/>
                          </a:moveTo>
                          <a:lnTo>
                            <a:pt x="7" y="7"/>
                          </a:lnTo>
                          <a:lnTo>
                            <a:pt x="0" y="7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3" name="Freeform 5088"/>
                    <p:cNvSpPr>
                      <a:spLocks/>
                    </p:cNvSpPr>
                    <p:nvPr/>
                  </p:nvSpPr>
                  <p:spPr bwMode="auto">
                    <a:xfrm>
                      <a:off x="1790" y="3630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8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4" name="Freeform 5089"/>
                    <p:cNvSpPr>
                      <a:spLocks/>
                    </p:cNvSpPr>
                    <p:nvPr/>
                  </p:nvSpPr>
                  <p:spPr bwMode="auto">
                    <a:xfrm>
                      <a:off x="1798" y="3642"/>
                      <a:ext cx="9" cy="21"/>
                    </a:xfrm>
                    <a:custGeom>
                      <a:avLst/>
                      <a:gdLst>
                        <a:gd name="T0" fmla="*/ 6 w 14"/>
                        <a:gd name="T1" fmla="*/ 1 h 35"/>
                        <a:gd name="T2" fmla="*/ 6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6 w 14"/>
                        <a:gd name="T9" fmla="*/ 1 h 35"/>
                        <a:gd name="T10" fmla="*/ 6 w 14"/>
                        <a:gd name="T11" fmla="*/ 1 h 35"/>
                        <a:gd name="T12" fmla="*/ 6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3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3"/>
                          </a:cubicBezTo>
                          <a:cubicBezTo>
                            <a:pt x="0" y="19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4" y="3"/>
                          </a:cubicBezTo>
                          <a:cubicBezTo>
                            <a:pt x="14" y="3"/>
                            <a:pt x="14" y="3"/>
                            <a:pt x="14" y="3"/>
                          </a:cubicBezTo>
                          <a:cubicBezTo>
                            <a:pt x="14" y="3"/>
                            <a:pt x="14" y="3"/>
                            <a:pt x="14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5" name="Freeform 50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641"/>
                      <a:ext cx="9" cy="23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4 h 37"/>
                        <a:gd name="T8" fmla="*/ 5 w 15"/>
                        <a:gd name="T9" fmla="*/ 14 h 37"/>
                        <a:gd name="T10" fmla="*/ 5 w 15"/>
                        <a:gd name="T11" fmla="*/ 14 h 37"/>
                        <a:gd name="T12" fmla="*/ 1 w 15"/>
                        <a:gd name="T13" fmla="*/ 10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4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4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6"/>
                            <a:pt x="4" y="29"/>
                            <a:pt x="2" y="25"/>
                          </a:cubicBezTo>
                          <a:cubicBezTo>
                            <a:pt x="0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6" name="Freeform 5091"/>
                    <p:cNvSpPr>
                      <a:spLocks/>
                    </p:cNvSpPr>
                    <p:nvPr/>
                  </p:nvSpPr>
                  <p:spPr bwMode="auto">
                    <a:xfrm>
                      <a:off x="1802" y="3645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2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7" name="Freeform 5092"/>
                    <p:cNvSpPr>
                      <a:spLocks/>
                    </p:cNvSpPr>
                    <p:nvPr/>
                  </p:nvSpPr>
                  <p:spPr bwMode="auto">
                    <a:xfrm>
                      <a:off x="1802" y="3652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8" name="Freeform 5093"/>
                    <p:cNvSpPr>
                      <a:spLocks/>
                    </p:cNvSpPr>
                    <p:nvPr/>
                  </p:nvSpPr>
                  <p:spPr bwMode="auto">
                    <a:xfrm>
                      <a:off x="1804" y="3646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2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89" name="Freeform 50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663"/>
                      <a:ext cx="2" cy="4"/>
                    </a:xfrm>
                    <a:custGeom>
                      <a:avLst/>
                      <a:gdLst>
                        <a:gd name="T0" fmla="*/ 1 w 3"/>
                        <a:gd name="T1" fmla="*/ 0 h 6"/>
                        <a:gd name="T2" fmla="*/ 1 w 3"/>
                        <a:gd name="T3" fmla="*/ 2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0 h 6"/>
                        <a:gd name="T10" fmla="*/ 1 w 3"/>
                        <a:gd name="T11" fmla="*/ 0 h 6"/>
                        <a:gd name="T12" fmla="*/ 1 w 3"/>
                        <a:gd name="T13" fmla="*/ 0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0"/>
                          </a:moveTo>
                          <a:cubicBezTo>
                            <a:pt x="3" y="1"/>
                            <a:pt x="3" y="3"/>
                            <a:pt x="3" y="4"/>
                          </a:cubicBezTo>
                          <a:cubicBezTo>
                            <a:pt x="3" y="5"/>
                            <a:pt x="3" y="6"/>
                            <a:pt x="1" y="5"/>
                          </a:cubicBezTo>
                          <a:cubicBezTo>
                            <a:pt x="0" y="4"/>
                            <a:pt x="0" y="3"/>
                            <a:pt x="0" y="2"/>
                          </a:cubicBezTo>
                          <a:cubicBezTo>
                            <a:pt x="0" y="0"/>
                            <a:pt x="0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0" name="Freeform 5095"/>
                    <p:cNvSpPr>
                      <a:spLocks/>
                    </p:cNvSpPr>
                    <p:nvPr/>
                  </p:nvSpPr>
                  <p:spPr bwMode="auto">
                    <a:xfrm>
                      <a:off x="1804" y="3639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4"/>
                            <a:pt x="0" y="3"/>
                            <a:pt x="0" y="2"/>
                          </a:cubicBezTo>
                          <a:cubicBezTo>
                            <a:pt x="0" y="0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1" name="Freeform 5096"/>
                    <p:cNvSpPr>
                      <a:spLocks/>
                    </p:cNvSpPr>
                    <p:nvPr/>
                  </p:nvSpPr>
                  <p:spPr bwMode="auto">
                    <a:xfrm>
                      <a:off x="1753" y="3582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2" name="Freeform 5097"/>
                    <p:cNvSpPr>
                      <a:spLocks/>
                    </p:cNvSpPr>
                    <p:nvPr/>
                  </p:nvSpPr>
                  <p:spPr bwMode="auto">
                    <a:xfrm>
                      <a:off x="1752" y="3599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0 h 6"/>
                        <a:gd name="T2" fmla="*/ 1 w 14"/>
                        <a:gd name="T3" fmla="*/ 0 h 6"/>
                        <a:gd name="T4" fmla="*/ 14 w 14"/>
                        <a:gd name="T5" fmla="*/ 4 h 6"/>
                        <a:gd name="T6" fmla="*/ 13 w 14"/>
                        <a:gd name="T7" fmla="*/ 6 h 6"/>
                        <a:gd name="T8" fmla="*/ 0 w 14"/>
                        <a:gd name="T9" fmla="*/ 0 h 6"/>
                        <a:gd name="T10" fmla="*/ 0 w 14"/>
                        <a:gd name="T11" fmla="*/ 0 h 6"/>
                        <a:gd name="T12" fmla="*/ 0 w 14"/>
                        <a:gd name="T13" fmla="*/ 0 h 6"/>
                        <a:gd name="T14" fmla="*/ 0 w 14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4"/>
                          </a:lnTo>
                          <a:lnTo>
                            <a:pt x="13" y="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3" name="Freeform 5098"/>
                    <p:cNvSpPr>
                      <a:spLocks/>
                    </p:cNvSpPr>
                    <p:nvPr/>
                  </p:nvSpPr>
                  <p:spPr bwMode="auto">
                    <a:xfrm>
                      <a:off x="1752" y="3577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8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8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4" name="Freeform 5099"/>
                    <p:cNvSpPr>
                      <a:spLocks/>
                    </p:cNvSpPr>
                    <p:nvPr/>
                  </p:nvSpPr>
                  <p:spPr bwMode="auto">
                    <a:xfrm>
                      <a:off x="1723" y="3566"/>
                      <a:ext cx="11" cy="24"/>
                    </a:xfrm>
                    <a:custGeom>
                      <a:avLst/>
                      <a:gdLst>
                        <a:gd name="T0" fmla="*/ 11 w 11"/>
                        <a:gd name="T1" fmla="*/ 6 h 24"/>
                        <a:gd name="T2" fmla="*/ 11 w 11"/>
                        <a:gd name="T3" fmla="*/ 24 h 24"/>
                        <a:gd name="T4" fmla="*/ 0 w 11"/>
                        <a:gd name="T5" fmla="*/ 18 h 24"/>
                        <a:gd name="T6" fmla="*/ 1 w 11"/>
                        <a:gd name="T7" fmla="*/ 0 h 24"/>
                        <a:gd name="T8" fmla="*/ 11 w 11"/>
                        <a:gd name="T9" fmla="*/ 6 h 24"/>
                        <a:gd name="T10" fmla="*/ 11 w 11"/>
                        <a:gd name="T11" fmla="*/ 6 h 2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4"/>
                        <a:gd name="T20" fmla="*/ 11 w 11"/>
                        <a:gd name="T21" fmla="*/ 24 h 24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4">
                          <a:moveTo>
                            <a:pt x="11" y="6"/>
                          </a:moveTo>
                          <a:lnTo>
                            <a:pt x="11" y="24"/>
                          </a:lnTo>
                          <a:lnTo>
                            <a:pt x="0" y="18"/>
                          </a:lnTo>
                          <a:lnTo>
                            <a:pt x="1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5" name="Freeform 5100"/>
                    <p:cNvSpPr>
                      <a:spLocks/>
                    </p:cNvSpPr>
                    <p:nvPr/>
                  </p:nvSpPr>
                  <p:spPr bwMode="auto">
                    <a:xfrm>
                      <a:off x="1728" y="3572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7"/>
                        <a:gd name="T2" fmla="*/ 3 w 11"/>
                        <a:gd name="T3" fmla="*/ 5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2 w 11"/>
                        <a:gd name="T9" fmla="*/ 1 h 27"/>
                        <a:gd name="T10" fmla="*/ 2 w 11"/>
                        <a:gd name="T11" fmla="*/ 1 h 27"/>
                        <a:gd name="T12" fmla="*/ 2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5" y="2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6" name="Freeform 5101"/>
                    <p:cNvSpPr>
                      <a:spLocks/>
                    </p:cNvSpPr>
                    <p:nvPr/>
                  </p:nvSpPr>
                  <p:spPr bwMode="auto">
                    <a:xfrm>
                      <a:off x="1722" y="3582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2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7" name="Freeform 5102"/>
                    <p:cNvSpPr>
                      <a:spLocks/>
                    </p:cNvSpPr>
                    <p:nvPr/>
                  </p:nvSpPr>
                  <p:spPr bwMode="auto">
                    <a:xfrm>
                      <a:off x="1722" y="3560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5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8" name="Freeform 5103"/>
                    <p:cNvSpPr>
                      <a:spLocks/>
                    </p:cNvSpPr>
                    <p:nvPr/>
                  </p:nvSpPr>
                  <p:spPr bwMode="auto">
                    <a:xfrm>
                      <a:off x="1723" y="3571"/>
                      <a:ext cx="7" cy="7"/>
                    </a:xfrm>
                    <a:custGeom>
                      <a:avLst/>
                      <a:gdLst>
                        <a:gd name="T0" fmla="*/ 0 w 7"/>
                        <a:gd name="T1" fmla="*/ 0 h 7"/>
                        <a:gd name="T2" fmla="*/ 1 w 7"/>
                        <a:gd name="T3" fmla="*/ 0 h 7"/>
                        <a:gd name="T4" fmla="*/ 7 w 7"/>
                        <a:gd name="T5" fmla="*/ 7 h 7"/>
                        <a:gd name="T6" fmla="*/ 6 w 7"/>
                        <a:gd name="T7" fmla="*/ 7 h 7"/>
                        <a:gd name="T8" fmla="*/ 0 w 7"/>
                        <a:gd name="T9" fmla="*/ 0 h 7"/>
                        <a:gd name="T10" fmla="*/ 0 w 7"/>
                        <a:gd name="T11" fmla="*/ 0 h 7"/>
                        <a:gd name="T12" fmla="*/ 0 w 7"/>
                        <a:gd name="T13" fmla="*/ 0 h 7"/>
                        <a:gd name="T14" fmla="*/ 0 w 7"/>
                        <a:gd name="T15" fmla="*/ 0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7"/>
                        <a:gd name="T26" fmla="*/ 7 w 7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7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7"/>
                          </a:lnTo>
                          <a:lnTo>
                            <a:pt x="6" y="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399" name="Freeform 5104"/>
                    <p:cNvSpPr>
                      <a:spLocks/>
                    </p:cNvSpPr>
                    <p:nvPr/>
                  </p:nvSpPr>
                  <p:spPr bwMode="auto">
                    <a:xfrm>
                      <a:off x="1722" y="3571"/>
                      <a:ext cx="7" cy="8"/>
                    </a:xfrm>
                    <a:custGeom>
                      <a:avLst/>
                      <a:gdLst>
                        <a:gd name="T0" fmla="*/ 1 w 7"/>
                        <a:gd name="T1" fmla="*/ 0 h 8"/>
                        <a:gd name="T2" fmla="*/ 7 w 7"/>
                        <a:gd name="T3" fmla="*/ 7 h 8"/>
                        <a:gd name="T4" fmla="*/ 0 w 7"/>
                        <a:gd name="T5" fmla="*/ 8 h 8"/>
                        <a:gd name="T6" fmla="*/ 1 w 7"/>
                        <a:gd name="T7" fmla="*/ 0 h 8"/>
                        <a:gd name="T8" fmla="*/ 1 w 7"/>
                        <a:gd name="T9" fmla="*/ 0 h 8"/>
                        <a:gd name="T10" fmla="*/ 1 w 7"/>
                        <a:gd name="T11" fmla="*/ 0 h 8"/>
                        <a:gd name="T12" fmla="*/ 1 w 7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8"/>
                        <a:gd name="T23" fmla="*/ 7 w 7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8">
                          <a:moveTo>
                            <a:pt x="1" y="0"/>
                          </a:moveTo>
                          <a:lnTo>
                            <a:pt x="7" y="7"/>
                          </a:lnTo>
                          <a:lnTo>
                            <a:pt x="0" y="8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0" name="Freeform 5105"/>
                    <p:cNvSpPr>
                      <a:spLocks/>
                    </p:cNvSpPr>
                    <p:nvPr/>
                  </p:nvSpPr>
                  <p:spPr bwMode="auto">
                    <a:xfrm>
                      <a:off x="1790" y="3599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9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1" name="Freeform 5106"/>
                    <p:cNvSpPr>
                      <a:spLocks/>
                    </p:cNvSpPr>
                    <p:nvPr/>
                  </p:nvSpPr>
                  <p:spPr bwMode="auto">
                    <a:xfrm>
                      <a:off x="1798" y="3611"/>
                      <a:ext cx="9" cy="22"/>
                    </a:xfrm>
                    <a:custGeom>
                      <a:avLst/>
                      <a:gdLst>
                        <a:gd name="T0" fmla="*/ 6 w 14"/>
                        <a:gd name="T1" fmla="*/ 1 h 36"/>
                        <a:gd name="T2" fmla="*/ 6 w 14"/>
                        <a:gd name="T3" fmla="*/ 13 h 36"/>
                        <a:gd name="T4" fmla="*/ 1 w 14"/>
                        <a:gd name="T5" fmla="*/ 9 h 36"/>
                        <a:gd name="T6" fmla="*/ 1 w 14"/>
                        <a:gd name="T7" fmla="*/ 1 h 36"/>
                        <a:gd name="T8" fmla="*/ 6 w 14"/>
                        <a:gd name="T9" fmla="*/ 1 h 36"/>
                        <a:gd name="T10" fmla="*/ 6 w 14"/>
                        <a:gd name="T11" fmla="*/ 1 h 36"/>
                        <a:gd name="T12" fmla="*/ 6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3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1"/>
                          </a:cubicBezTo>
                          <a:cubicBezTo>
                            <a:pt x="4" y="0"/>
                            <a:pt x="13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2" name="Freeform 51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610"/>
                      <a:ext cx="9" cy="23"/>
                    </a:xfrm>
                    <a:custGeom>
                      <a:avLst/>
                      <a:gdLst>
                        <a:gd name="T0" fmla="*/ 5 w 15"/>
                        <a:gd name="T1" fmla="*/ 1 h 38"/>
                        <a:gd name="T2" fmla="*/ 5 w 15"/>
                        <a:gd name="T3" fmla="*/ 2 h 38"/>
                        <a:gd name="T4" fmla="*/ 5 w 15"/>
                        <a:gd name="T5" fmla="*/ 2 h 38"/>
                        <a:gd name="T6" fmla="*/ 5 w 15"/>
                        <a:gd name="T7" fmla="*/ 13 h 38"/>
                        <a:gd name="T8" fmla="*/ 5 w 15"/>
                        <a:gd name="T9" fmla="*/ 14 h 38"/>
                        <a:gd name="T10" fmla="*/ 5 w 15"/>
                        <a:gd name="T11" fmla="*/ 13 h 38"/>
                        <a:gd name="T12" fmla="*/ 1 w 15"/>
                        <a:gd name="T13" fmla="*/ 9 h 38"/>
                        <a:gd name="T14" fmla="*/ 0 w 15"/>
                        <a:gd name="T15" fmla="*/ 4 h 38"/>
                        <a:gd name="T16" fmla="*/ 1 w 15"/>
                        <a:gd name="T17" fmla="*/ 1 h 38"/>
                        <a:gd name="T18" fmla="*/ 5 w 15"/>
                        <a:gd name="T19" fmla="*/ 1 h 38"/>
                        <a:gd name="T20" fmla="*/ 5 w 15"/>
                        <a:gd name="T21" fmla="*/ 1 h 38"/>
                        <a:gd name="T22" fmla="*/ 5 w 15"/>
                        <a:gd name="T23" fmla="*/ 1 h 38"/>
                        <a:gd name="T24" fmla="*/ 5 w 15"/>
                        <a:gd name="T25" fmla="*/ 13 h 38"/>
                        <a:gd name="T26" fmla="*/ 5 w 15"/>
                        <a:gd name="T27" fmla="*/ 2 h 38"/>
                        <a:gd name="T28" fmla="*/ 1 w 15"/>
                        <a:gd name="T29" fmla="*/ 1 h 38"/>
                        <a:gd name="T30" fmla="*/ 1 w 15"/>
                        <a:gd name="T31" fmla="*/ 9 h 38"/>
                        <a:gd name="T32" fmla="*/ 5 w 15"/>
                        <a:gd name="T33" fmla="*/ 13 h 38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8"/>
                        <a:gd name="T53" fmla="*/ 15 w 15"/>
                        <a:gd name="T54" fmla="*/ 38 h 38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8">
                          <a:moveTo>
                            <a:pt x="15" y="4"/>
                          </a:move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8"/>
                            <a:pt x="15" y="38"/>
                            <a:pt x="15" y="38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3"/>
                            <a:pt x="0" y="17"/>
                            <a:pt x="0" y="12"/>
                          </a:cubicBezTo>
                          <a:cubicBezTo>
                            <a:pt x="0" y="8"/>
                            <a:pt x="0" y="2"/>
                            <a:pt x="2" y="2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7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4"/>
                            <a:pt x="0" y="21"/>
                            <a:pt x="2" y="25"/>
                          </a:cubicBezTo>
                          <a:cubicBezTo>
                            <a:pt x="4" y="29"/>
                            <a:pt x="13" y="35"/>
                            <a:pt x="14" y="37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3" name="Freeform 5108"/>
                    <p:cNvSpPr>
                      <a:spLocks/>
                    </p:cNvSpPr>
                    <p:nvPr/>
                  </p:nvSpPr>
                  <p:spPr bwMode="auto">
                    <a:xfrm>
                      <a:off x="1802" y="3614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3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4" name="Freeform 5109"/>
                    <p:cNvSpPr>
                      <a:spLocks/>
                    </p:cNvSpPr>
                    <p:nvPr/>
                  </p:nvSpPr>
                  <p:spPr bwMode="auto">
                    <a:xfrm>
                      <a:off x="1802" y="362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5" name="Freeform 5110"/>
                    <p:cNvSpPr>
                      <a:spLocks/>
                    </p:cNvSpPr>
                    <p:nvPr/>
                  </p:nvSpPr>
                  <p:spPr bwMode="auto">
                    <a:xfrm>
                      <a:off x="1804" y="3615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3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6" name="Freeform 51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632"/>
                      <a:ext cx="2" cy="4"/>
                    </a:xfrm>
                    <a:custGeom>
                      <a:avLst/>
                      <a:gdLst>
                        <a:gd name="T0" fmla="*/ 1 w 3"/>
                        <a:gd name="T1" fmla="*/ 1 h 6"/>
                        <a:gd name="T2" fmla="*/ 1 w 3"/>
                        <a:gd name="T3" fmla="*/ 2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1 h 6"/>
                        <a:gd name="T10" fmla="*/ 1 w 3"/>
                        <a:gd name="T11" fmla="*/ 1 h 6"/>
                        <a:gd name="T12" fmla="*/ 1 w 3"/>
                        <a:gd name="T13" fmla="*/ 1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1"/>
                          </a:moveTo>
                          <a:cubicBezTo>
                            <a:pt x="3" y="2"/>
                            <a:pt x="3" y="3"/>
                            <a:pt x="3" y="4"/>
                          </a:cubicBezTo>
                          <a:cubicBezTo>
                            <a:pt x="3" y="6"/>
                            <a:pt x="3" y="6"/>
                            <a:pt x="1" y="5"/>
                          </a:cubicBezTo>
                          <a:cubicBezTo>
                            <a:pt x="0" y="5"/>
                            <a:pt x="0" y="3"/>
                            <a:pt x="0" y="2"/>
                          </a:cubicBezTo>
                          <a:cubicBezTo>
                            <a:pt x="0" y="1"/>
                            <a:pt x="0" y="0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lose/>
                          <a:moveTo>
                            <a:pt x="1" y="3"/>
                          </a:moveTo>
                          <a:cubicBezTo>
                            <a:pt x="1" y="3"/>
                            <a:pt x="1" y="3"/>
                            <a:pt x="1" y="3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3"/>
                            <a:pt x="1" y="3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7" name="Freeform 5112"/>
                    <p:cNvSpPr>
                      <a:spLocks/>
                    </p:cNvSpPr>
                    <p:nvPr/>
                  </p:nvSpPr>
                  <p:spPr bwMode="auto">
                    <a:xfrm>
                      <a:off x="1804" y="3609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8" name="Freeform 5113"/>
                    <p:cNvSpPr>
                      <a:spLocks/>
                    </p:cNvSpPr>
                    <p:nvPr/>
                  </p:nvSpPr>
                  <p:spPr bwMode="auto">
                    <a:xfrm>
                      <a:off x="1666" y="3624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09" name="Freeform 5114"/>
                    <p:cNvSpPr>
                      <a:spLocks/>
                    </p:cNvSpPr>
                    <p:nvPr/>
                  </p:nvSpPr>
                  <p:spPr bwMode="auto">
                    <a:xfrm>
                      <a:off x="1665" y="3640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6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6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0" name="Freeform 5115"/>
                    <p:cNvSpPr>
                      <a:spLocks/>
                    </p:cNvSpPr>
                    <p:nvPr/>
                  </p:nvSpPr>
                  <p:spPr bwMode="auto">
                    <a:xfrm>
                      <a:off x="1665" y="3619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1" name="Freeform 5116"/>
                    <p:cNvSpPr>
                      <a:spLocks/>
                    </p:cNvSpPr>
                    <p:nvPr/>
                  </p:nvSpPr>
                  <p:spPr bwMode="auto">
                    <a:xfrm>
                      <a:off x="1636" y="3607"/>
                      <a:ext cx="11" cy="26"/>
                    </a:xfrm>
                    <a:custGeom>
                      <a:avLst/>
                      <a:gdLst>
                        <a:gd name="T0" fmla="*/ 11 w 11"/>
                        <a:gd name="T1" fmla="*/ 7 h 26"/>
                        <a:gd name="T2" fmla="*/ 11 w 11"/>
                        <a:gd name="T3" fmla="*/ 26 h 26"/>
                        <a:gd name="T4" fmla="*/ 0 w 11"/>
                        <a:gd name="T5" fmla="*/ 19 h 26"/>
                        <a:gd name="T6" fmla="*/ 0 w 11"/>
                        <a:gd name="T7" fmla="*/ 0 h 26"/>
                        <a:gd name="T8" fmla="*/ 11 w 11"/>
                        <a:gd name="T9" fmla="*/ 7 h 26"/>
                        <a:gd name="T10" fmla="*/ 11 w 11"/>
                        <a:gd name="T11" fmla="*/ 7 h 26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6"/>
                        <a:gd name="T20" fmla="*/ 11 w 11"/>
                        <a:gd name="T21" fmla="*/ 26 h 2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6">
                          <a:moveTo>
                            <a:pt x="11" y="7"/>
                          </a:moveTo>
                          <a:lnTo>
                            <a:pt x="11" y="26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2" name="Freeform 5117"/>
                    <p:cNvSpPr>
                      <a:spLocks/>
                    </p:cNvSpPr>
                    <p:nvPr/>
                  </p:nvSpPr>
                  <p:spPr bwMode="auto">
                    <a:xfrm>
                      <a:off x="1641" y="3613"/>
                      <a:ext cx="6" cy="17"/>
                    </a:xfrm>
                    <a:custGeom>
                      <a:avLst/>
                      <a:gdLst>
                        <a:gd name="T0" fmla="*/ 2 w 10"/>
                        <a:gd name="T1" fmla="*/ 1 h 27"/>
                        <a:gd name="T2" fmla="*/ 4 w 10"/>
                        <a:gd name="T3" fmla="*/ 7 h 27"/>
                        <a:gd name="T4" fmla="*/ 2 w 10"/>
                        <a:gd name="T5" fmla="*/ 10 h 27"/>
                        <a:gd name="T6" fmla="*/ 0 w 10"/>
                        <a:gd name="T7" fmla="*/ 4 h 27"/>
                        <a:gd name="T8" fmla="*/ 2 w 10"/>
                        <a:gd name="T9" fmla="*/ 1 h 27"/>
                        <a:gd name="T10" fmla="*/ 2 w 10"/>
                        <a:gd name="T11" fmla="*/ 1 h 27"/>
                        <a:gd name="T12" fmla="*/ 2 w 10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7"/>
                        <a:gd name="T23" fmla="*/ 10 w 10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7">
                          <a:moveTo>
                            <a:pt x="5" y="2"/>
                          </a:moveTo>
                          <a:cubicBezTo>
                            <a:pt x="8" y="4"/>
                            <a:pt x="10" y="10"/>
                            <a:pt x="10" y="17"/>
                          </a:cubicBezTo>
                          <a:cubicBezTo>
                            <a:pt x="10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3" name="Freeform 5118"/>
                    <p:cNvSpPr>
                      <a:spLocks/>
                    </p:cNvSpPr>
                    <p:nvPr/>
                  </p:nvSpPr>
                  <p:spPr bwMode="auto">
                    <a:xfrm>
                      <a:off x="1635" y="3624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1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4" name="Freeform 5119"/>
                    <p:cNvSpPr>
                      <a:spLocks/>
                    </p:cNvSpPr>
                    <p:nvPr/>
                  </p:nvSpPr>
                  <p:spPr bwMode="auto">
                    <a:xfrm>
                      <a:off x="1635" y="3602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7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4 h 45"/>
                        <a:gd name="T12" fmla="*/ 0 w 29"/>
                        <a:gd name="T13" fmla="*/ 5 h 45"/>
                        <a:gd name="T14" fmla="*/ 0 w 29"/>
                        <a:gd name="T15" fmla="*/ 0 h 45"/>
                        <a:gd name="T16" fmla="*/ 29 w 29"/>
                        <a:gd name="T17" fmla="*/ 17 h 45"/>
                        <a:gd name="T18" fmla="*/ 29 w 29"/>
                        <a:gd name="T19" fmla="*/ 17 h 45"/>
                        <a:gd name="T20" fmla="*/ 29 w 29"/>
                        <a:gd name="T21" fmla="*/ 17 h 45"/>
                        <a:gd name="T22" fmla="*/ 29 w 29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7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4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5" name="Freeform 5120"/>
                    <p:cNvSpPr>
                      <a:spLocks/>
                    </p:cNvSpPr>
                    <p:nvPr/>
                  </p:nvSpPr>
                  <p:spPr bwMode="auto">
                    <a:xfrm>
                      <a:off x="1635" y="3612"/>
                      <a:ext cx="8" cy="8"/>
                    </a:xfrm>
                    <a:custGeom>
                      <a:avLst/>
                      <a:gdLst>
                        <a:gd name="T0" fmla="*/ 0 w 8"/>
                        <a:gd name="T1" fmla="*/ 0 h 8"/>
                        <a:gd name="T2" fmla="*/ 1 w 8"/>
                        <a:gd name="T3" fmla="*/ 0 h 8"/>
                        <a:gd name="T4" fmla="*/ 8 w 8"/>
                        <a:gd name="T5" fmla="*/ 8 h 8"/>
                        <a:gd name="T6" fmla="*/ 7 w 8"/>
                        <a:gd name="T7" fmla="*/ 8 h 8"/>
                        <a:gd name="T8" fmla="*/ 0 w 8"/>
                        <a:gd name="T9" fmla="*/ 0 h 8"/>
                        <a:gd name="T10" fmla="*/ 0 w 8"/>
                        <a:gd name="T11" fmla="*/ 0 h 8"/>
                        <a:gd name="T12" fmla="*/ 0 w 8"/>
                        <a:gd name="T13" fmla="*/ 0 h 8"/>
                        <a:gd name="T14" fmla="*/ 0 w 8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8"/>
                        <a:gd name="T26" fmla="*/ 8 w 8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6" name="Freeform 5121"/>
                    <p:cNvSpPr>
                      <a:spLocks/>
                    </p:cNvSpPr>
                    <p:nvPr/>
                  </p:nvSpPr>
                  <p:spPr bwMode="auto">
                    <a:xfrm>
                      <a:off x="1635" y="3612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0 w 7"/>
                        <a:gd name="T7" fmla="*/ 0 h 9"/>
                        <a:gd name="T8" fmla="*/ 0 w 7"/>
                        <a:gd name="T9" fmla="*/ 0 h 9"/>
                        <a:gd name="T10" fmla="*/ 0 w 7"/>
                        <a:gd name="T11" fmla="*/ 0 h 9"/>
                        <a:gd name="T12" fmla="*/ 0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7" name="Freeform 5122"/>
                    <p:cNvSpPr>
                      <a:spLocks/>
                    </p:cNvSpPr>
                    <p:nvPr/>
                  </p:nvSpPr>
                  <p:spPr bwMode="auto">
                    <a:xfrm>
                      <a:off x="1703" y="3641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8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8" name="Freeform 5123"/>
                    <p:cNvSpPr>
                      <a:spLocks/>
                    </p:cNvSpPr>
                    <p:nvPr/>
                  </p:nvSpPr>
                  <p:spPr bwMode="auto">
                    <a:xfrm>
                      <a:off x="1711" y="3653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6"/>
                        <a:gd name="T2" fmla="*/ 5 w 14"/>
                        <a:gd name="T3" fmla="*/ 12 h 36"/>
                        <a:gd name="T4" fmla="*/ 1 w 14"/>
                        <a:gd name="T5" fmla="*/ 8 h 36"/>
                        <a:gd name="T6" fmla="*/ 1 w 14"/>
                        <a:gd name="T7" fmla="*/ 1 h 36"/>
                        <a:gd name="T8" fmla="*/ 5 w 14"/>
                        <a:gd name="T9" fmla="*/ 1 h 36"/>
                        <a:gd name="T10" fmla="*/ 5 w 14"/>
                        <a:gd name="T11" fmla="*/ 1 h 36"/>
                        <a:gd name="T12" fmla="*/ 5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2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2"/>
                          </a:cubicBezTo>
                          <a:cubicBezTo>
                            <a:pt x="4" y="0"/>
                            <a:pt x="12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19" name="Freeform 51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653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2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6"/>
                            <a:pt x="15" y="36"/>
                            <a:pt x="15" y="36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6"/>
                            <a:pt x="4" y="28"/>
                            <a:pt x="2" y="24"/>
                          </a:cubicBezTo>
                          <a:cubicBezTo>
                            <a:pt x="0" y="22"/>
                            <a:pt x="0" y="16"/>
                            <a:pt x="0" y="11"/>
                          </a:cubicBezTo>
                          <a:cubicBezTo>
                            <a:pt x="0" y="7"/>
                            <a:pt x="0" y="2"/>
                            <a:pt x="1" y="1"/>
                          </a:cubicBezTo>
                          <a:cubicBezTo>
                            <a:pt x="4" y="0"/>
                            <a:pt x="14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2" y="4"/>
                            <a:pt x="4" y="0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2" y="34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0" name="Freeform 5125"/>
                    <p:cNvSpPr>
                      <a:spLocks/>
                    </p:cNvSpPr>
                    <p:nvPr/>
                  </p:nvSpPr>
                  <p:spPr bwMode="auto">
                    <a:xfrm>
                      <a:off x="1714" y="365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1 h 3"/>
                        <a:gd name="T2" fmla="*/ 2 w 2"/>
                        <a:gd name="T3" fmla="*/ 3 h 3"/>
                        <a:gd name="T4" fmla="*/ 0 w 2"/>
                        <a:gd name="T5" fmla="*/ 3 h 3"/>
                        <a:gd name="T6" fmla="*/ 0 w 2"/>
                        <a:gd name="T7" fmla="*/ 0 h 3"/>
                        <a:gd name="T8" fmla="*/ 2 w 2"/>
                        <a:gd name="T9" fmla="*/ 1 h 3"/>
                        <a:gd name="T10" fmla="*/ 2 w 2"/>
                        <a:gd name="T11" fmla="*/ 1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3"/>
                        <a:gd name="T26" fmla="*/ 2 w 2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3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1" name="Freeform 5126"/>
                    <p:cNvSpPr>
                      <a:spLocks/>
                    </p:cNvSpPr>
                    <p:nvPr/>
                  </p:nvSpPr>
                  <p:spPr bwMode="auto">
                    <a:xfrm>
                      <a:off x="1714" y="366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2" name="Freeform 5127"/>
                    <p:cNvSpPr>
                      <a:spLocks/>
                    </p:cNvSpPr>
                    <p:nvPr/>
                  </p:nvSpPr>
                  <p:spPr bwMode="auto">
                    <a:xfrm>
                      <a:off x="1717" y="3657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2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3" name="Freeform 51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674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1" y="1"/>
                            <a:pt x="1" y="1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4" name="Freeform 5129"/>
                    <p:cNvSpPr>
                      <a:spLocks/>
                    </p:cNvSpPr>
                    <p:nvPr/>
                  </p:nvSpPr>
                  <p:spPr bwMode="auto">
                    <a:xfrm>
                      <a:off x="1717" y="3650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5" name="Freeform 5130"/>
                    <p:cNvSpPr>
                      <a:spLocks/>
                    </p:cNvSpPr>
                    <p:nvPr/>
                  </p:nvSpPr>
                  <p:spPr bwMode="auto">
                    <a:xfrm>
                      <a:off x="1666" y="3594"/>
                      <a:ext cx="15" cy="28"/>
                    </a:xfrm>
                    <a:custGeom>
                      <a:avLst/>
                      <a:gdLst>
                        <a:gd name="T0" fmla="*/ 15 w 15"/>
                        <a:gd name="T1" fmla="*/ 8 h 28"/>
                        <a:gd name="T2" fmla="*/ 15 w 15"/>
                        <a:gd name="T3" fmla="*/ 28 h 28"/>
                        <a:gd name="T4" fmla="*/ 0 w 15"/>
                        <a:gd name="T5" fmla="*/ 19 h 28"/>
                        <a:gd name="T6" fmla="*/ 0 w 15"/>
                        <a:gd name="T7" fmla="*/ 0 h 28"/>
                        <a:gd name="T8" fmla="*/ 15 w 15"/>
                        <a:gd name="T9" fmla="*/ 8 h 28"/>
                        <a:gd name="T10" fmla="*/ 15 w 15"/>
                        <a:gd name="T11" fmla="*/ 8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8"/>
                        <a:gd name="T20" fmla="*/ 15 w 15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8">
                          <a:moveTo>
                            <a:pt x="15" y="8"/>
                          </a:moveTo>
                          <a:lnTo>
                            <a:pt x="15" y="28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5" y="8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6" name="Freeform 5131"/>
                    <p:cNvSpPr>
                      <a:spLocks/>
                    </p:cNvSpPr>
                    <p:nvPr/>
                  </p:nvSpPr>
                  <p:spPr bwMode="auto">
                    <a:xfrm>
                      <a:off x="1665" y="3610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0 h 5"/>
                        <a:gd name="T2" fmla="*/ 1 w 14"/>
                        <a:gd name="T3" fmla="*/ 0 h 5"/>
                        <a:gd name="T4" fmla="*/ 14 w 14"/>
                        <a:gd name="T5" fmla="*/ 5 h 5"/>
                        <a:gd name="T6" fmla="*/ 13 w 14"/>
                        <a:gd name="T7" fmla="*/ 5 h 5"/>
                        <a:gd name="T8" fmla="*/ 0 w 14"/>
                        <a:gd name="T9" fmla="*/ 0 h 5"/>
                        <a:gd name="T10" fmla="*/ 0 w 14"/>
                        <a:gd name="T11" fmla="*/ 0 h 5"/>
                        <a:gd name="T12" fmla="*/ 0 w 14"/>
                        <a:gd name="T13" fmla="*/ 0 h 5"/>
                        <a:gd name="T14" fmla="*/ 0 w 14"/>
                        <a:gd name="T15" fmla="*/ 0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7" name="Freeform 5132"/>
                    <p:cNvSpPr>
                      <a:spLocks/>
                    </p:cNvSpPr>
                    <p:nvPr/>
                  </p:nvSpPr>
                  <p:spPr bwMode="auto">
                    <a:xfrm>
                      <a:off x="1665" y="3588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7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8" name="Freeform 5133"/>
                    <p:cNvSpPr>
                      <a:spLocks/>
                    </p:cNvSpPr>
                    <p:nvPr/>
                  </p:nvSpPr>
                  <p:spPr bwMode="auto">
                    <a:xfrm>
                      <a:off x="1636" y="3576"/>
                      <a:ext cx="11" cy="26"/>
                    </a:xfrm>
                    <a:custGeom>
                      <a:avLst/>
                      <a:gdLst>
                        <a:gd name="T0" fmla="*/ 11 w 11"/>
                        <a:gd name="T1" fmla="*/ 7 h 26"/>
                        <a:gd name="T2" fmla="*/ 11 w 11"/>
                        <a:gd name="T3" fmla="*/ 26 h 26"/>
                        <a:gd name="T4" fmla="*/ 0 w 11"/>
                        <a:gd name="T5" fmla="*/ 19 h 26"/>
                        <a:gd name="T6" fmla="*/ 0 w 11"/>
                        <a:gd name="T7" fmla="*/ 0 h 26"/>
                        <a:gd name="T8" fmla="*/ 11 w 11"/>
                        <a:gd name="T9" fmla="*/ 7 h 26"/>
                        <a:gd name="T10" fmla="*/ 11 w 11"/>
                        <a:gd name="T11" fmla="*/ 7 h 26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6"/>
                        <a:gd name="T20" fmla="*/ 11 w 11"/>
                        <a:gd name="T21" fmla="*/ 26 h 2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6">
                          <a:moveTo>
                            <a:pt x="11" y="7"/>
                          </a:moveTo>
                          <a:lnTo>
                            <a:pt x="11" y="26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29" name="Freeform 5134"/>
                    <p:cNvSpPr>
                      <a:spLocks/>
                    </p:cNvSpPr>
                    <p:nvPr/>
                  </p:nvSpPr>
                  <p:spPr bwMode="auto">
                    <a:xfrm>
                      <a:off x="1641" y="3583"/>
                      <a:ext cx="6" cy="16"/>
                    </a:xfrm>
                    <a:custGeom>
                      <a:avLst/>
                      <a:gdLst>
                        <a:gd name="T0" fmla="*/ 2 w 10"/>
                        <a:gd name="T1" fmla="*/ 1 h 26"/>
                        <a:gd name="T2" fmla="*/ 4 w 10"/>
                        <a:gd name="T3" fmla="*/ 6 h 26"/>
                        <a:gd name="T4" fmla="*/ 2 w 10"/>
                        <a:gd name="T5" fmla="*/ 9 h 26"/>
                        <a:gd name="T6" fmla="*/ 0 w 10"/>
                        <a:gd name="T7" fmla="*/ 4 h 26"/>
                        <a:gd name="T8" fmla="*/ 2 w 10"/>
                        <a:gd name="T9" fmla="*/ 1 h 26"/>
                        <a:gd name="T10" fmla="*/ 2 w 10"/>
                        <a:gd name="T11" fmla="*/ 1 h 26"/>
                        <a:gd name="T12" fmla="*/ 2 w 10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6"/>
                        <a:gd name="T23" fmla="*/ 10 w 10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6">
                          <a:moveTo>
                            <a:pt x="5" y="1"/>
                          </a:moveTo>
                          <a:cubicBezTo>
                            <a:pt x="8" y="3"/>
                            <a:pt x="10" y="10"/>
                            <a:pt x="10" y="16"/>
                          </a:cubicBezTo>
                          <a:cubicBezTo>
                            <a:pt x="10" y="22"/>
                            <a:pt x="8" y="26"/>
                            <a:pt x="5" y="25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4"/>
                            <a:pt x="2" y="0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0" name="Freeform 5135"/>
                    <p:cNvSpPr>
                      <a:spLocks/>
                    </p:cNvSpPr>
                    <p:nvPr/>
                  </p:nvSpPr>
                  <p:spPr bwMode="auto">
                    <a:xfrm>
                      <a:off x="1635" y="3593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1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1" name="Freeform 5136"/>
                    <p:cNvSpPr>
                      <a:spLocks/>
                    </p:cNvSpPr>
                    <p:nvPr/>
                  </p:nvSpPr>
                  <p:spPr bwMode="auto">
                    <a:xfrm>
                      <a:off x="1635" y="3571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7 h 45"/>
                        <a:gd name="T2" fmla="*/ 29 w 29"/>
                        <a:gd name="T3" fmla="*/ 45 h 45"/>
                        <a:gd name="T4" fmla="*/ 0 w 29"/>
                        <a:gd name="T5" fmla="*/ 29 h 45"/>
                        <a:gd name="T6" fmla="*/ 0 w 29"/>
                        <a:gd name="T7" fmla="*/ 23 h 45"/>
                        <a:gd name="T8" fmla="*/ 10 w 29"/>
                        <a:gd name="T9" fmla="*/ 26 h 45"/>
                        <a:gd name="T10" fmla="*/ 10 w 29"/>
                        <a:gd name="T11" fmla="*/ 14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7 h 45"/>
                        <a:gd name="T18" fmla="*/ 29 w 29"/>
                        <a:gd name="T19" fmla="*/ 17 h 45"/>
                        <a:gd name="T20" fmla="*/ 29 w 29"/>
                        <a:gd name="T21" fmla="*/ 17 h 45"/>
                        <a:gd name="T22" fmla="*/ 29 w 29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7"/>
                          </a:moveTo>
                          <a:lnTo>
                            <a:pt x="29" y="45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0" y="26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2" name="Freeform 5137"/>
                    <p:cNvSpPr>
                      <a:spLocks/>
                    </p:cNvSpPr>
                    <p:nvPr/>
                  </p:nvSpPr>
                  <p:spPr bwMode="auto">
                    <a:xfrm>
                      <a:off x="1635" y="3581"/>
                      <a:ext cx="8" cy="9"/>
                    </a:xfrm>
                    <a:custGeom>
                      <a:avLst/>
                      <a:gdLst>
                        <a:gd name="T0" fmla="*/ 0 w 8"/>
                        <a:gd name="T1" fmla="*/ 1 h 9"/>
                        <a:gd name="T2" fmla="*/ 1 w 8"/>
                        <a:gd name="T3" fmla="*/ 0 h 9"/>
                        <a:gd name="T4" fmla="*/ 8 w 8"/>
                        <a:gd name="T5" fmla="*/ 8 h 9"/>
                        <a:gd name="T6" fmla="*/ 7 w 8"/>
                        <a:gd name="T7" fmla="*/ 9 h 9"/>
                        <a:gd name="T8" fmla="*/ 0 w 8"/>
                        <a:gd name="T9" fmla="*/ 1 h 9"/>
                        <a:gd name="T10" fmla="*/ 0 w 8"/>
                        <a:gd name="T11" fmla="*/ 1 h 9"/>
                        <a:gd name="T12" fmla="*/ 0 w 8"/>
                        <a:gd name="T13" fmla="*/ 1 h 9"/>
                        <a:gd name="T14" fmla="*/ 0 w 8"/>
                        <a:gd name="T15" fmla="*/ 1 h 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9"/>
                        <a:gd name="T26" fmla="*/ 8 w 8"/>
                        <a:gd name="T27" fmla="*/ 9 h 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9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3" name="Freeform 5138"/>
                    <p:cNvSpPr>
                      <a:spLocks/>
                    </p:cNvSpPr>
                    <p:nvPr/>
                  </p:nvSpPr>
                  <p:spPr bwMode="auto">
                    <a:xfrm>
                      <a:off x="1635" y="3582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7 w 7"/>
                        <a:gd name="T3" fmla="*/ 8 h 8"/>
                        <a:gd name="T4" fmla="*/ 0 w 7"/>
                        <a:gd name="T5" fmla="*/ 8 h 8"/>
                        <a:gd name="T6" fmla="*/ 0 w 7"/>
                        <a:gd name="T7" fmla="*/ 0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8"/>
                        <a:gd name="T23" fmla="*/ 7 w 7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8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4" name="Freeform 5139"/>
                    <p:cNvSpPr>
                      <a:spLocks/>
                    </p:cNvSpPr>
                    <p:nvPr/>
                  </p:nvSpPr>
                  <p:spPr bwMode="auto">
                    <a:xfrm>
                      <a:off x="1703" y="3610"/>
                      <a:ext cx="17" cy="39"/>
                    </a:xfrm>
                    <a:custGeom>
                      <a:avLst/>
                      <a:gdLst>
                        <a:gd name="T0" fmla="*/ 17 w 17"/>
                        <a:gd name="T1" fmla="*/ 10 h 39"/>
                        <a:gd name="T2" fmla="*/ 17 w 17"/>
                        <a:gd name="T3" fmla="*/ 39 h 39"/>
                        <a:gd name="T4" fmla="*/ 0 w 17"/>
                        <a:gd name="T5" fmla="*/ 29 h 39"/>
                        <a:gd name="T6" fmla="*/ 0 w 17"/>
                        <a:gd name="T7" fmla="*/ 0 h 39"/>
                        <a:gd name="T8" fmla="*/ 17 w 17"/>
                        <a:gd name="T9" fmla="*/ 10 h 39"/>
                        <a:gd name="T10" fmla="*/ 17 w 17"/>
                        <a:gd name="T11" fmla="*/ 10 h 39"/>
                        <a:gd name="T12" fmla="*/ 17 w 17"/>
                        <a:gd name="T13" fmla="*/ 10 h 39"/>
                        <a:gd name="T14" fmla="*/ 17 w 17"/>
                        <a:gd name="T15" fmla="*/ 10 h 3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9"/>
                        <a:gd name="T26" fmla="*/ 17 w 17"/>
                        <a:gd name="T27" fmla="*/ 39 h 3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9">
                          <a:moveTo>
                            <a:pt x="17" y="10"/>
                          </a:moveTo>
                          <a:lnTo>
                            <a:pt x="17" y="39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5" name="Freeform 5140"/>
                    <p:cNvSpPr>
                      <a:spLocks/>
                    </p:cNvSpPr>
                    <p:nvPr/>
                  </p:nvSpPr>
                  <p:spPr bwMode="auto">
                    <a:xfrm>
                      <a:off x="1711" y="3622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5"/>
                        <a:gd name="T2" fmla="*/ 5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5 w 14"/>
                        <a:gd name="T9" fmla="*/ 1 h 35"/>
                        <a:gd name="T10" fmla="*/ 5 w 14"/>
                        <a:gd name="T11" fmla="*/ 1 h 35"/>
                        <a:gd name="T12" fmla="*/ 5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2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2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6" name="Freeform 51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62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2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3"/>
                            <a:pt x="0" y="16"/>
                            <a:pt x="0" y="12"/>
                          </a:cubicBezTo>
                          <a:cubicBezTo>
                            <a:pt x="0" y="8"/>
                            <a:pt x="0" y="2"/>
                            <a:pt x="1" y="1"/>
                          </a:cubicBezTo>
                          <a:cubicBezTo>
                            <a:pt x="4" y="0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2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2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7" name="Freeform 5142"/>
                    <p:cNvSpPr>
                      <a:spLocks/>
                    </p:cNvSpPr>
                    <p:nvPr/>
                  </p:nvSpPr>
                  <p:spPr bwMode="auto">
                    <a:xfrm>
                      <a:off x="1714" y="362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4 h 4"/>
                        <a:gd name="T4" fmla="*/ 0 w 2"/>
                        <a:gd name="T5" fmla="*/ 3 h 4"/>
                        <a:gd name="T6" fmla="*/ 0 w 2"/>
                        <a:gd name="T7" fmla="*/ 0 h 4"/>
                        <a:gd name="T8" fmla="*/ 2 w 2"/>
                        <a:gd name="T9" fmla="*/ 1 h 4"/>
                        <a:gd name="T10" fmla="*/ 2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4"/>
                        <a:gd name="T26" fmla="*/ 2 w 2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8" name="Freeform 5143"/>
                    <p:cNvSpPr>
                      <a:spLocks/>
                    </p:cNvSpPr>
                    <p:nvPr/>
                  </p:nvSpPr>
                  <p:spPr bwMode="auto">
                    <a:xfrm>
                      <a:off x="1714" y="3632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1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1 h 6"/>
                        <a:gd name="T10" fmla="*/ 1 w 1"/>
                        <a:gd name="T11" fmla="*/ 1 h 6"/>
                        <a:gd name="T12" fmla="*/ 1 w 1"/>
                        <a:gd name="T13" fmla="*/ 1 h 6"/>
                        <a:gd name="T14" fmla="*/ 1 w 1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1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39" name="Freeform 5144"/>
                    <p:cNvSpPr>
                      <a:spLocks/>
                    </p:cNvSpPr>
                    <p:nvPr/>
                  </p:nvSpPr>
                  <p:spPr bwMode="auto">
                    <a:xfrm>
                      <a:off x="1717" y="3627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1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0" name="Freeform 514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643"/>
                      <a:ext cx="2" cy="4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2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1 w 4"/>
                        <a:gd name="T15" fmla="*/ 1 h 6"/>
                        <a:gd name="T16" fmla="*/ 1 w 4"/>
                        <a:gd name="T17" fmla="*/ 1 h 6"/>
                        <a:gd name="T18" fmla="*/ 1 w 4"/>
                        <a:gd name="T19" fmla="*/ 1 h 6"/>
                        <a:gd name="T20" fmla="*/ 1 w 4"/>
                        <a:gd name="T21" fmla="*/ 1 h 6"/>
                        <a:gd name="T22" fmla="*/ 1 w 4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6"/>
                        <a:gd name="T38" fmla="*/ 4 w 4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3"/>
                            <a:pt x="2" y="3"/>
                            <a:pt x="2" y="2"/>
                          </a:cubicBez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2"/>
                            <a:pt x="1" y="2"/>
                            <a:pt x="1" y="2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1" name="Freeform 5146"/>
                    <p:cNvSpPr>
                      <a:spLocks/>
                    </p:cNvSpPr>
                    <p:nvPr/>
                  </p:nvSpPr>
                  <p:spPr bwMode="auto">
                    <a:xfrm>
                      <a:off x="1717" y="3619"/>
                      <a:ext cx="2" cy="4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2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2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2" name="Freeform 5147"/>
                    <p:cNvSpPr>
                      <a:spLocks/>
                    </p:cNvSpPr>
                    <p:nvPr/>
                  </p:nvSpPr>
                  <p:spPr bwMode="auto">
                    <a:xfrm>
                      <a:off x="1666" y="3563"/>
                      <a:ext cx="15" cy="28"/>
                    </a:xfrm>
                    <a:custGeom>
                      <a:avLst/>
                      <a:gdLst>
                        <a:gd name="T0" fmla="*/ 15 w 15"/>
                        <a:gd name="T1" fmla="*/ 9 h 28"/>
                        <a:gd name="T2" fmla="*/ 15 w 15"/>
                        <a:gd name="T3" fmla="*/ 28 h 28"/>
                        <a:gd name="T4" fmla="*/ 0 w 15"/>
                        <a:gd name="T5" fmla="*/ 20 h 28"/>
                        <a:gd name="T6" fmla="*/ 0 w 15"/>
                        <a:gd name="T7" fmla="*/ 0 h 28"/>
                        <a:gd name="T8" fmla="*/ 15 w 15"/>
                        <a:gd name="T9" fmla="*/ 9 h 28"/>
                        <a:gd name="T10" fmla="*/ 15 w 15"/>
                        <a:gd name="T11" fmla="*/ 9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8"/>
                        <a:gd name="T20" fmla="*/ 15 w 15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8">
                          <a:moveTo>
                            <a:pt x="15" y="9"/>
                          </a:moveTo>
                          <a:lnTo>
                            <a:pt x="15" y="28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3" name="Freeform 5148"/>
                    <p:cNvSpPr>
                      <a:spLocks/>
                    </p:cNvSpPr>
                    <p:nvPr/>
                  </p:nvSpPr>
                  <p:spPr bwMode="auto">
                    <a:xfrm>
                      <a:off x="1665" y="3579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5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4" name="Freeform 5149"/>
                    <p:cNvSpPr>
                      <a:spLocks/>
                    </p:cNvSpPr>
                    <p:nvPr/>
                  </p:nvSpPr>
                  <p:spPr bwMode="auto">
                    <a:xfrm>
                      <a:off x="1665" y="3557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8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8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5" name="Freeform 5150"/>
                    <p:cNvSpPr>
                      <a:spLocks/>
                    </p:cNvSpPr>
                    <p:nvPr/>
                  </p:nvSpPr>
                  <p:spPr bwMode="auto">
                    <a:xfrm>
                      <a:off x="1636" y="3546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7 h 25"/>
                        <a:gd name="T2" fmla="*/ 11 w 11"/>
                        <a:gd name="T3" fmla="*/ 25 h 25"/>
                        <a:gd name="T4" fmla="*/ 0 w 11"/>
                        <a:gd name="T5" fmla="*/ 19 h 25"/>
                        <a:gd name="T6" fmla="*/ 0 w 11"/>
                        <a:gd name="T7" fmla="*/ 0 h 25"/>
                        <a:gd name="T8" fmla="*/ 11 w 11"/>
                        <a:gd name="T9" fmla="*/ 7 h 25"/>
                        <a:gd name="T10" fmla="*/ 11 w 11"/>
                        <a:gd name="T11" fmla="*/ 7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7"/>
                          </a:moveTo>
                          <a:lnTo>
                            <a:pt x="11" y="25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6" name="Freeform 5151"/>
                    <p:cNvSpPr>
                      <a:spLocks/>
                    </p:cNvSpPr>
                    <p:nvPr/>
                  </p:nvSpPr>
                  <p:spPr bwMode="auto">
                    <a:xfrm>
                      <a:off x="1641" y="3553"/>
                      <a:ext cx="6" cy="15"/>
                    </a:xfrm>
                    <a:custGeom>
                      <a:avLst/>
                      <a:gdLst>
                        <a:gd name="T0" fmla="*/ 2 w 10"/>
                        <a:gd name="T1" fmla="*/ 1 h 26"/>
                        <a:gd name="T2" fmla="*/ 4 w 10"/>
                        <a:gd name="T3" fmla="*/ 5 h 26"/>
                        <a:gd name="T4" fmla="*/ 2 w 10"/>
                        <a:gd name="T5" fmla="*/ 8 h 26"/>
                        <a:gd name="T6" fmla="*/ 0 w 10"/>
                        <a:gd name="T7" fmla="*/ 3 h 26"/>
                        <a:gd name="T8" fmla="*/ 2 w 10"/>
                        <a:gd name="T9" fmla="*/ 1 h 26"/>
                        <a:gd name="T10" fmla="*/ 2 w 10"/>
                        <a:gd name="T11" fmla="*/ 1 h 26"/>
                        <a:gd name="T12" fmla="*/ 2 w 10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6"/>
                        <a:gd name="T23" fmla="*/ 10 w 10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6">
                          <a:moveTo>
                            <a:pt x="5" y="1"/>
                          </a:moveTo>
                          <a:cubicBezTo>
                            <a:pt x="8" y="3"/>
                            <a:pt x="10" y="10"/>
                            <a:pt x="10" y="16"/>
                          </a:cubicBezTo>
                          <a:cubicBezTo>
                            <a:pt x="10" y="22"/>
                            <a:pt x="8" y="26"/>
                            <a:pt x="5" y="24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3"/>
                            <a:pt x="2" y="0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7" name="Freeform 5152"/>
                    <p:cNvSpPr>
                      <a:spLocks/>
                    </p:cNvSpPr>
                    <p:nvPr/>
                  </p:nvSpPr>
                  <p:spPr bwMode="auto">
                    <a:xfrm>
                      <a:off x="1635" y="3562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1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8" name="Freeform 5153"/>
                    <p:cNvSpPr>
                      <a:spLocks/>
                    </p:cNvSpPr>
                    <p:nvPr/>
                  </p:nvSpPr>
                  <p:spPr bwMode="auto">
                    <a:xfrm>
                      <a:off x="1635" y="3541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4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49" name="Freeform 5154"/>
                    <p:cNvSpPr>
                      <a:spLocks/>
                    </p:cNvSpPr>
                    <p:nvPr/>
                  </p:nvSpPr>
                  <p:spPr bwMode="auto">
                    <a:xfrm>
                      <a:off x="1635" y="3551"/>
                      <a:ext cx="8" cy="8"/>
                    </a:xfrm>
                    <a:custGeom>
                      <a:avLst/>
                      <a:gdLst>
                        <a:gd name="T0" fmla="*/ 0 w 8"/>
                        <a:gd name="T1" fmla="*/ 0 h 8"/>
                        <a:gd name="T2" fmla="*/ 1 w 8"/>
                        <a:gd name="T3" fmla="*/ 0 h 8"/>
                        <a:gd name="T4" fmla="*/ 8 w 8"/>
                        <a:gd name="T5" fmla="*/ 8 h 8"/>
                        <a:gd name="T6" fmla="*/ 7 w 8"/>
                        <a:gd name="T7" fmla="*/ 8 h 8"/>
                        <a:gd name="T8" fmla="*/ 0 w 8"/>
                        <a:gd name="T9" fmla="*/ 0 h 8"/>
                        <a:gd name="T10" fmla="*/ 0 w 8"/>
                        <a:gd name="T11" fmla="*/ 0 h 8"/>
                        <a:gd name="T12" fmla="*/ 0 w 8"/>
                        <a:gd name="T13" fmla="*/ 0 h 8"/>
                        <a:gd name="T14" fmla="*/ 0 w 8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8"/>
                        <a:gd name="T26" fmla="*/ 8 w 8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0" name="Freeform 5155"/>
                    <p:cNvSpPr>
                      <a:spLocks/>
                    </p:cNvSpPr>
                    <p:nvPr/>
                  </p:nvSpPr>
                  <p:spPr bwMode="auto">
                    <a:xfrm>
                      <a:off x="1635" y="3551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0 w 7"/>
                        <a:gd name="T7" fmla="*/ 0 h 9"/>
                        <a:gd name="T8" fmla="*/ 0 w 7"/>
                        <a:gd name="T9" fmla="*/ 0 h 9"/>
                        <a:gd name="T10" fmla="*/ 0 w 7"/>
                        <a:gd name="T11" fmla="*/ 0 h 9"/>
                        <a:gd name="T12" fmla="*/ 0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1" name="Freeform 5156"/>
                    <p:cNvSpPr>
                      <a:spLocks/>
                    </p:cNvSpPr>
                    <p:nvPr/>
                  </p:nvSpPr>
                  <p:spPr bwMode="auto">
                    <a:xfrm>
                      <a:off x="1703" y="3580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9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2" name="Freeform 5157"/>
                    <p:cNvSpPr>
                      <a:spLocks/>
                    </p:cNvSpPr>
                    <p:nvPr/>
                  </p:nvSpPr>
                  <p:spPr bwMode="auto">
                    <a:xfrm>
                      <a:off x="1711" y="3592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5"/>
                        <a:gd name="T2" fmla="*/ 5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5 w 14"/>
                        <a:gd name="T9" fmla="*/ 1 h 35"/>
                        <a:gd name="T10" fmla="*/ 5 w 14"/>
                        <a:gd name="T11" fmla="*/ 1 h 35"/>
                        <a:gd name="T12" fmla="*/ 5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2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2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3" name="Freeform 51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591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2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2"/>
                            <a:pt x="0" y="16"/>
                            <a:pt x="0" y="12"/>
                          </a:cubicBezTo>
                          <a:cubicBezTo>
                            <a:pt x="0" y="8"/>
                            <a:pt x="0" y="2"/>
                            <a:pt x="1" y="1"/>
                          </a:cubicBezTo>
                          <a:cubicBezTo>
                            <a:pt x="4" y="0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2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2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4" name="Freeform 5159"/>
                    <p:cNvSpPr>
                      <a:spLocks/>
                    </p:cNvSpPr>
                    <p:nvPr/>
                  </p:nvSpPr>
                  <p:spPr bwMode="auto">
                    <a:xfrm>
                      <a:off x="1714" y="359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4 h 4"/>
                        <a:gd name="T4" fmla="*/ 0 w 2"/>
                        <a:gd name="T5" fmla="*/ 2 h 4"/>
                        <a:gd name="T6" fmla="*/ 0 w 2"/>
                        <a:gd name="T7" fmla="*/ 0 h 4"/>
                        <a:gd name="T8" fmla="*/ 2 w 2"/>
                        <a:gd name="T9" fmla="*/ 1 h 4"/>
                        <a:gd name="T10" fmla="*/ 2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4"/>
                        <a:gd name="T26" fmla="*/ 2 w 2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4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5" name="Freeform 5160"/>
                    <p:cNvSpPr>
                      <a:spLocks/>
                    </p:cNvSpPr>
                    <p:nvPr/>
                  </p:nvSpPr>
                  <p:spPr bwMode="auto">
                    <a:xfrm>
                      <a:off x="1714" y="3602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6" name="Freeform 5161"/>
                    <p:cNvSpPr>
                      <a:spLocks/>
                    </p:cNvSpPr>
                    <p:nvPr/>
                  </p:nvSpPr>
                  <p:spPr bwMode="auto">
                    <a:xfrm>
                      <a:off x="1717" y="3596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2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7" name="Freeform 51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613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1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1 w 4"/>
                        <a:gd name="T15" fmla="*/ 1 h 6"/>
                        <a:gd name="T16" fmla="*/ 1 w 4"/>
                        <a:gd name="T17" fmla="*/ 1 h 6"/>
                        <a:gd name="T18" fmla="*/ 1 w 4"/>
                        <a:gd name="T19" fmla="*/ 1 h 6"/>
                        <a:gd name="T20" fmla="*/ 1 w 4"/>
                        <a:gd name="T21" fmla="*/ 1 h 6"/>
                        <a:gd name="T22" fmla="*/ 1 w 4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6"/>
                        <a:gd name="T38" fmla="*/ 4 w 4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4"/>
                            <a:pt x="0" y="3"/>
                            <a:pt x="0" y="2"/>
                          </a:cubicBezTo>
                          <a:cubicBezTo>
                            <a:pt x="0" y="0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1"/>
                            <a:pt x="1" y="1"/>
                            <a:pt x="1" y="2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8" name="Freeform 5163"/>
                    <p:cNvSpPr>
                      <a:spLocks/>
                    </p:cNvSpPr>
                    <p:nvPr/>
                  </p:nvSpPr>
                  <p:spPr bwMode="auto">
                    <a:xfrm>
                      <a:off x="1717" y="3589"/>
                      <a:ext cx="2" cy="4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2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59" name="Freeform 5164"/>
                    <p:cNvSpPr>
                      <a:spLocks/>
                    </p:cNvSpPr>
                    <p:nvPr/>
                  </p:nvSpPr>
                  <p:spPr bwMode="auto">
                    <a:xfrm>
                      <a:off x="1666" y="3532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0" name="Freeform 5165"/>
                    <p:cNvSpPr>
                      <a:spLocks/>
                    </p:cNvSpPr>
                    <p:nvPr/>
                  </p:nvSpPr>
                  <p:spPr bwMode="auto">
                    <a:xfrm>
                      <a:off x="1665" y="3548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6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6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1" name="Freeform 5166"/>
                    <p:cNvSpPr>
                      <a:spLocks/>
                    </p:cNvSpPr>
                    <p:nvPr/>
                  </p:nvSpPr>
                  <p:spPr bwMode="auto">
                    <a:xfrm>
                      <a:off x="1665" y="3527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2 h 51"/>
                        <a:gd name="T8" fmla="*/ 13 w 38"/>
                        <a:gd name="T9" fmla="*/ 27 h 51"/>
                        <a:gd name="T10" fmla="*/ 13 w 38"/>
                        <a:gd name="T11" fmla="*/ 16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2" name="Freeform 5167"/>
                    <p:cNvSpPr>
                      <a:spLocks/>
                    </p:cNvSpPr>
                    <p:nvPr/>
                  </p:nvSpPr>
                  <p:spPr bwMode="auto">
                    <a:xfrm>
                      <a:off x="1636" y="3516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6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0 w 11"/>
                        <a:gd name="T7" fmla="*/ 0 h 25"/>
                        <a:gd name="T8" fmla="*/ 11 w 11"/>
                        <a:gd name="T9" fmla="*/ 6 h 25"/>
                        <a:gd name="T10" fmla="*/ 11 w 11"/>
                        <a:gd name="T11" fmla="*/ 6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6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0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3" name="Freeform 5168"/>
                    <p:cNvSpPr>
                      <a:spLocks/>
                    </p:cNvSpPr>
                    <p:nvPr/>
                  </p:nvSpPr>
                  <p:spPr bwMode="auto">
                    <a:xfrm>
                      <a:off x="1641" y="3522"/>
                      <a:ext cx="6" cy="16"/>
                    </a:xfrm>
                    <a:custGeom>
                      <a:avLst/>
                      <a:gdLst>
                        <a:gd name="T0" fmla="*/ 2 w 10"/>
                        <a:gd name="T1" fmla="*/ 1 h 27"/>
                        <a:gd name="T2" fmla="*/ 4 w 10"/>
                        <a:gd name="T3" fmla="*/ 6 h 27"/>
                        <a:gd name="T4" fmla="*/ 2 w 10"/>
                        <a:gd name="T5" fmla="*/ 9 h 27"/>
                        <a:gd name="T6" fmla="*/ 0 w 10"/>
                        <a:gd name="T7" fmla="*/ 4 h 27"/>
                        <a:gd name="T8" fmla="*/ 2 w 10"/>
                        <a:gd name="T9" fmla="*/ 1 h 27"/>
                        <a:gd name="T10" fmla="*/ 2 w 10"/>
                        <a:gd name="T11" fmla="*/ 1 h 27"/>
                        <a:gd name="T12" fmla="*/ 2 w 10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7"/>
                        <a:gd name="T23" fmla="*/ 10 w 10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7">
                          <a:moveTo>
                            <a:pt x="5" y="2"/>
                          </a:moveTo>
                          <a:cubicBezTo>
                            <a:pt x="8" y="4"/>
                            <a:pt x="10" y="10"/>
                            <a:pt x="10" y="17"/>
                          </a:cubicBezTo>
                          <a:cubicBezTo>
                            <a:pt x="10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4" name="Freeform 5169"/>
                    <p:cNvSpPr>
                      <a:spLocks/>
                    </p:cNvSpPr>
                    <p:nvPr/>
                  </p:nvSpPr>
                  <p:spPr bwMode="auto">
                    <a:xfrm>
                      <a:off x="1635" y="3532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1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5" name="Freeform 5170"/>
                    <p:cNvSpPr>
                      <a:spLocks/>
                    </p:cNvSpPr>
                    <p:nvPr/>
                  </p:nvSpPr>
                  <p:spPr bwMode="auto">
                    <a:xfrm>
                      <a:off x="1635" y="3510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7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5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7 h 45"/>
                        <a:gd name="T18" fmla="*/ 29 w 29"/>
                        <a:gd name="T19" fmla="*/ 17 h 45"/>
                        <a:gd name="T20" fmla="*/ 29 w 29"/>
                        <a:gd name="T21" fmla="*/ 17 h 45"/>
                        <a:gd name="T22" fmla="*/ 29 w 29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7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6" name="Freeform 5171"/>
                    <p:cNvSpPr>
                      <a:spLocks/>
                    </p:cNvSpPr>
                    <p:nvPr/>
                  </p:nvSpPr>
                  <p:spPr bwMode="auto">
                    <a:xfrm>
                      <a:off x="1635" y="3520"/>
                      <a:ext cx="8" cy="8"/>
                    </a:xfrm>
                    <a:custGeom>
                      <a:avLst/>
                      <a:gdLst>
                        <a:gd name="T0" fmla="*/ 0 w 8"/>
                        <a:gd name="T1" fmla="*/ 0 h 8"/>
                        <a:gd name="T2" fmla="*/ 1 w 8"/>
                        <a:gd name="T3" fmla="*/ 0 h 8"/>
                        <a:gd name="T4" fmla="*/ 8 w 8"/>
                        <a:gd name="T5" fmla="*/ 8 h 8"/>
                        <a:gd name="T6" fmla="*/ 7 w 8"/>
                        <a:gd name="T7" fmla="*/ 8 h 8"/>
                        <a:gd name="T8" fmla="*/ 0 w 8"/>
                        <a:gd name="T9" fmla="*/ 0 h 8"/>
                        <a:gd name="T10" fmla="*/ 0 w 8"/>
                        <a:gd name="T11" fmla="*/ 0 h 8"/>
                        <a:gd name="T12" fmla="*/ 0 w 8"/>
                        <a:gd name="T13" fmla="*/ 0 h 8"/>
                        <a:gd name="T14" fmla="*/ 0 w 8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8"/>
                        <a:gd name="T26" fmla="*/ 8 w 8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7" name="Freeform 5172"/>
                    <p:cNvSpPr>
                      <a:spLocks/>
                    </p:cNvSpPr>
                    <p:nvPr/>
                  </p:nvSpPr>
                  <p:spPr bwMode="auto">
                    <a:xfrm>
                      <a:off x="1635" y="3520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0 w 7"/>
                        <a:gd name="T7" fmla="*/ 0 h 9"/>
                        <a:gd name="T8" fmla="*/ 0 w 7"/>
                        <a:gd name="T9" fmla="*/ 0 h 9"/>
                        <a:gd name="T10" fmla="*/ 0 w 7"/>
                        <a:gd name="T11" fmla="*/ 0 h 9"/>
                        <a:gd name="T12" fmla="*/ 0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8" name="Freeform 5173"/>
                    <p:cNvSpPr>
                      <a:spLocks/>
                    </p:cNvSpPr>
                    <p:nvPr/>
                  </p:nvSpPr>
                  <p:spPr bwMode="auto">
                    <a:xfrm>
                      <a:off x="1703" y="3550"/>
                      <a:ext cx="17" cy="37"/>
                    </a:xfrm>
                    <a:custGeom>
                      <a:avLst/>
                      <a:gdLst>
                        <a:gd name="T0" fmla="*/ 17 w 17"/>
                        <a:gd name="T1" fmla="*/ 9 h 37"/>
                        <a:gd name="T2" fmla="*/ 17 w 17"/>
                        <a:gd name="T3" fmla="*/ 37 h 37"/>
                        <a:gd name="T4" fmla="*/ 0 w 17"/>
                        <a:gd name="T5" fmla="*/ 28 h 37"/>
                        <a:gd name="T6" fmla="*/ 0 w 17"/>
                        <a:gd name="T7" fmla="*/ 0 h 37"/>
                        <a:gd name="T8" fmla="*/ 17 w 17"/>
                        <a:gd name="T9" fmla="*/ 9 h 37"/>
                        <a:gd name="T10" fmla="*/ 17 w 17"/>
                        <a:gd name="T11" fmla="*/ 9 h 37"/>
                        <a:gd name="T12" fmla="*/ 17 w 17"/>
                        <a:gd name="T13" fmla="*/ 9 h 37"/>
                        <a:gd name="T14" fmla="*/ 17 w 17"/>
                        <a:gd name="T15" fmla="*/ 9 h 3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7"/>
                        <a:gd name="T26" fmla="*/ 17 w 17"/>
                        <a:gd name="T27" fmla="*/ 37 h 3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7">
                          <a:moveTo>
                            <a:pt x="17" y="9"/>
                          </a:moveTo>
                          <a:lnTo>
                            <a:pt x="17" y="37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9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69" name="Freeform 5174"/>
                    <p:cNvSpPr>
                      <a:spLocks/>
                    </p:cNvSpPr>
                    <p:nvPr/>
                  </p:nvSpPr>
                  <p:spPr bwMode="auto">
                    <a:xfrm>
                      <a:off x="1711" y="3561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6"/>
                        <a:gd name="T2" fmla="*/ 5 w 14"/>
                        <a:gd name="T3" fmla="*/ 12 h 36"/>
                        <a:gd name="T4" fmla="*/ 1 w 14"/>
                        <a:gd name="T5" fmla="*/ 8 h 36"/>
                        <a:gd name="T6" fmla="*/ 1 w 14"/>
                        <a:gd name="T7" fmla="*/ 1 h 36"/>
                        <a:gd name="T8" fmla="*/ 5 w 14"/>
                        <a:gd name="T9" fmla="*/ 1 h 36"/>
                        <a:gd name="T10" fmla="*/ 5 w 14"/>
                        <a:gd name="T11" fmla="*/ 1 h 36"/>
                        <a:gd name="T12" fmla="*/ 5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2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2"/>
                          </a:cubicBezTo>
                          <a:cubicBezTo>
                            <a:pt x="4" y="0"/>
                            <a:pt x="12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0" name="Freeform 51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561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2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6"/>
                            <a:pt x="15" y="36"/>
                            <a:pt x="15" y="36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6"/>
                            <a:pt x="4" y="29"/>
                            <a:pt x="2" y="24"/>
                          </a:cubicBezTo>
                          <a:cubicBezTo>
                            <a:pt x="0" y="22"/>
                            <a:pt x="0" y="16"/>
                            <a:pt x="0" y="11"/>
                          </a:cubicBezTo>
                          <a:cubicBezTo>
                            <a:pt x="0" y="7"/>
                            <a:pt x="0" y="2"/>
                            <a:pt x="1" y="1"/>
                          </a:cubicBezTo>
                          <a:cubicBezTo>
                            <a:pt x="4" y="0"/>
                            <a:pt x="14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2" y="4"/>
                            <a:pt x="4" y="0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2" y="34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1" name="Freeform 5176"/>
                    <p:cNvSpPr>
                      <a:spLocks/>
                    </p:cNvSpPr>
                    <p:nvPr/>
                  </p:nvSpPr>
                  <p:spPr bwMode="auto">
                    <a:xfrm>
                      <a:off x="1714" y="3565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3 h 3"/>
                        <a:gd name="T4" fmla="*/ 0 w 2"/>
                        <a:gd name="T5" fmla="*/ 2 h 3"/>
                        <a:gd name="T6" fmla="*/ 0 w 2"/>
                        <a:gd name="T7" fmla="*/ 0 h 3"/>
                        <a:gd name="T8" fmla="*/ 2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3"/>
                        <a:gd name="T26" fmla="*/ 2 w 2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2" name="Freeform 5177"/>
                    <p:cNvSpPr>
                      <a:spLocks/>
                    </p:cNvSpPr>
                    <p:nvPr/>
                  </p:nvSpPr>
                  <p:spPr bwMode="auto">
                    <a:xfrm>
                      <a:off x="1714" y="35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3" name="Freeform 5178"/>
                    <p:cNvSpPr>
                      <a:spLocks/>
                    </p:cNvSpPr>
                    <p:nvPr/>
                  </p:nvSpPr>
                  <p:spPr bwMode="auto">
                    <a:xfrm>
                      <a:off x="1717" y="3565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3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4" name="Freeform 51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582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1" y="1"/>
                            <a:pt x="1" y="1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5" name="Freeform 5180"/>
                    <p:cNvSpPr>
                      <a:spLocks/>
                    </p:cNvSpPr>
                    <p:nvPr/>
                  </p:nvSpPr>
                  <p:spPr bwMode="auto">
                    <a:xfrm>
                      <a:off x="1717" y="3559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6" name="Freeform 5181"/>
                    <p:cNvSpPr>
                      <a:spLocks/>
                    </p:cNvSpPr>
                    <p:nvPr/>
                  </p:nvSpPr>
                  <p:spPr bwMode="auto">
                    <a:xfrm>
                      <a:off x="1580" y="3575"/>
                      <a:ext cx="16" cy="28"/>
                    </a:xfrm>
                    <a:custGeom>
                      <a:avLst/>
                      <a:gdLst>
                        <a:gd name="T0" fmla="*/ 16 w 16"/>
                        <a:gd name="T1" fmla="*/ 8 h 28"/>
                        <a:gd name="T2" fmla="*/ 16 w 16"/>
                        <a:gd name="T3" fmla="*/ 28 h 28"/>
                        <a:gd name="T4" fmla="*/ 0 w 16"/>
                        <a:gd name="T5" fmla="*/ 19 h 28"/>
                        <a:gd name="T6" fmla="*/ 0 w 16"/>
                        <a:gd name="T7" fmla="*/ 0 h 28"/>
                        <a:gd name="T8" fmla="*/ 16 w 16"/>
                        <a:gd name="T9" fmla="*/ 8 h 28"/>
                        <a:gd name="T10" fmla="*/ 16 w 16"/>
                        <a:gd name="T11" fmla="*/ 8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8"/>
                        <a:gd name="T20" fmla="*/ 16 w 16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8">
                          <a:moveTo>
                            <a:pt x="16" y="8"/>
                          </a:moveTo>
                          <a:lnTo>
                            <a:pt x="16" y="28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6" y="8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7" name="Freeform 5182"/>
                    <p:cNvSpPr>
                      <a:spLocks/>
                    </p:cNvSpPr>
                    <p:nvPr/>
                  </p:nvSpPr>
                  <p:spPr bwMode="auto">
                    <a:xfrm>
                      <a:off x="1579" y="3591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0 h 5"/>
                        <a:gd name="T2" fmla="*/ 1 w 14"/>
                        <a:gd name="T3" fmla="*/ 0 h 5"/>
                        <a:gd name="T4" fmla="*/ 14 w 14"/>
                        <a:gd name="T5" fmla="*/ 5 h 5"/>
                        <a:gd name="T6" fmla="*/ 13 w 14"/>
                        <a:gd name="T7" fmla="*/ 5 h 5"/>
                        <a:gd name="T8" fmla="*/ 0 w 14"/>
                        <a:gd name="T9" fmla="*/ 0 h 5"/>
                        <a:gd name="T10" fmla="*/ 0 w 14"/>
                        <a:gd name="T11" fmla="*/ 0 h 5"/>
                        <a:gd name="T12" fmla="*/ 0 w 14"/>
                        <a:gd name="T13" fmla="*/ 0 h 5"/>
                        <a:gd name="T14" fmla="*/ 0 w 14"/>
                        <a:gd name="T15" fmla="*/ 0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8" name="Freeform 5183"/>
                    <p:cNvSpPr>
                      <a:spLocks/>
                    </p:cNvSpPr>
                    <p:nvPr/>
                  </p:nvSpPr>
                  <p:spPr bwMode="auto">
                    <a:xfrm>
                      <a:off x="1579" y="3569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79" name="Freeform 5184"/>
                    <p:cNvSpPr>
                      <a:spLocks/>
                    </p:cNvSpPr>
                    <p:nvPr/>
                  </p:nvSpPr>
                  <p:spPr bwMode="auto">
                    <a:xfrm>
                      <a:off x="1551" y="355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8 h 25"/>
                        <a:gd name="T2" fmla="*/ 11 w 11"/>
                        <a:gd name="T3" fmla="*/ 25 h 25"/>
                        <a:gd name="T4" fmla="*/ 0 w 11"/>
                        <a:gd name="T5" fmla="*/ 19 h 25"/>
                        <a:gd name="T6" fmla="*/ 0 w 11"/>
                        <a:gd name="T7" fmla="*/ 0 h 25"/>
                        <a:gd name="T8" fmla="*/ 11 w 11"/>
                        <a:gd name="T9" fmla="*/ 8 h 25"/>
                        <a:gd name="T10" fmla="*/ 11 w 11"/>
                        <a:gd name="T11" fmla="*/ 8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8"/>
                          </a:moveTo>
                          <a:lnTo>
                            <a:pt x="11" y="25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8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0" name="Freeform 5185"/>
                    <p:cNvSpPr>
                      <a:spLocks/>
                    </p:cNvSpPr>
                    <p:nvPr/>
                  </p:nvSpPr>
                  <p:spPr bwMode="auto">
                    <a:xfrm>
                      <a:off x="1555" y="3564"/>
                      <a:ext cx="7" cy="15"/>
                    </a:xfrm>
                    <a:custGeom>
                      <a:avLst/>
                      <a:gdLst>
                        <a:gd name="T0" fmla="*/ 3 w 11"/>
                        <a:gd name="T1" fmla="*/ 1 h 26"/>
                        <a:gd name="T2" fmla="*/ 4 w 11"/>
                        <a:gd name="T3" fmla="*/ 5 h 26"/>
                        <a:gd name="T4" fmla="*/ 2 w 11"/>
                        <a:gd name="T5" fmla="*/ 8 h 26"/>
                        <a:gd name="T6" fmla="*/ 0 w 11"/>
                        <a:gd name="T7" fmla="*/ 3 h 26"/>
                        <a:gd name="T8" fmla="*/ 3 w 11"/>
                        <a:gd name="T9" fmla="*/ 1 h 26"/>
                        <a:gd name="T10" fmla="*/ 3 w 11"/>
                        <a:gd name="T11" fmla="*/ 1 h 26"/>
                        <a:gd name="T12" fmla="*/ 3 w 11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6"/>
                        <a:gd name="T23" fmla="*/ 11 w 11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6">
                          <a:moveTo>
                            <a:pt x="6" y="1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3"/>
                            <a:pt x="8" y="26"/>
                            <a:pt x="5" y="25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4"/>
                            <a:pt x="3" y="0"/>
                            <a:pt x="6" y="1"/>
                          </a:cubicBezTo>
                          <a:cubicBezTo>
                            <a:pt x="6" y="1"/>
                            <a:pt x="6" y="1"/>
                            <a:pt x="6" y="1"/>
                          </a:cubicBezTo>
                          <a:cubicBezTo>
                            <a:pt x="6" y="1"/>
                            <a:pt x="6" y="1"/>
                            <a:pt x="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1" name="Freeform 5186"/>
                    <p:cNvSpPr>
                      <a:spLocks/>
                    </p:cNvSpPr>
                    <p:nvPr/>
                  </p:nvSpPr>
                  <p:spPr bwMode="auto">
                    <a:xfrm>
                      <a:off x="1550" y="3573"/>
                      <a:ext cx="11" cy="5"/>
                    </a:xfrm>
                    <a:custGeom>
                      <a:avLst/>
                      <a:gdLst>
                        <a:gd name="T0" fmla="*/ 0 w 11"/>
                        <a:gd name="T1" fmla="*/ 2 h 5"/>
                        <a:gd name="T2" fmla="*/ 1 w 11"/>
                        <a:gd name="T3" fmla="*/ 0 h 5"/>
                        <a:gd name="T4" fmla="*/ 11 w 11"/>
                        <a:gd name="T5" fmla="*/ 4 h 5"/>
                        <a:gd name="T6" fmla="*/ 9 w 11"/>
                        <a:gd name="T7" fmla="*/ 5 h 5"/>
                        <a:gd name="T8" fmla="*/ 0 w 11"/>
                        <a:gd name="T9" fmla="*/ 2 h 5"/>
                        <a:gd name="T10" fmla="*/ 0 w 11"/>
                        <a:gd name="T11" fmla="*/ 2 h 5"/>
                        <a:gd name="T12" fmla="*/ 0 w 11"/>
                        <a:gd name="T13" fmla="*/ 2 h 5"/>
                        <a:gd name="T14" fmla="*/ 0 w 11"/>
                        <a:gd name="T15" fmla="*/ 2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5"/>
                        <a:gd name="T26" fmla="*/ 11 w 11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5">
                          <a:moveTo>
                            <a:pt x="0" y="2"/>
                          </a:moveTo>
                          <a:lnTo>
                            <a:pt x="1" y="0"/>
                          </a:lnTo>
                          <a:lnTo>
                            <a:pt x="11" y="4"/>
                          </a:lnTo>
                          <a:lnTo>
                            <a:pt x="9" y="5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2" name="Freeform 5187"/>
                    <p:cNvSpPr>
                      <a:spLocks/>
                    </p:cNvSpPr>
                    <p:nvPr/>
                  </p:nvSpPr>
                  <p:spPr bwMode="auto">
                    <a:xfrm>
                      <a:off x="1550" y="3552"/>
                      <a:ext cx="28" cy="45"/>
                    </a:xfrm>
                    <a:custGeom>
                      <a:avLst/>
                      <a:gdLst>
                        <a:gd name="T0" fmla="*/ 28 w 28"/>
                        <a:gd name="T1" fmla="*/ 17 h 45"/>
                        <a:gd name="T2" fmla="*/ 28 w 28"/>
                        <a:gd name="T3" fmla="*/ 45 h 45"/>
                        <a:gd name="T4" fmla="*/ 0 w 28"/>
                        <a:gd name="T5" fmla="*/ 29 h 45"/>
                        <a:gd name="T6" fmla="*/ 0 w 28"/>
                        <a:gd name="T7" fmla="*/ 23 h 45"/>
                        <a:gd name="T8" fmla="*/ 9 w 28"/>
                        <a:gd name="T9" fmla="*/ 26 h 45"/>
                        <a:gd name="T10" fmla="*/ 10 w 28"/>
                        <a:gd name="T11" fmla="*/ 15 h 45"/>
                        <a:gd name="T12" fmla="*/ 0 w 28"/>
                        <a:gd name="T13" fmla="*/ 6 h 45"/>
                        <a:gd name="T14" fmla="*/ 0 w 28"/>
                        <a:gd name="T15" fmla="*/ 0 h 45"/>
                        <a:gd name="T16" fmla="*/ 28 w 28"/>
                        <a:gd name="T17" fmla="*/ 17 h 45"/>
                        <a:gd name="T18" fmla="*/ 28 w 28"/>
                        <a:gd name="T19" fmla="*/ 17 h 45"/>
                        <a:gd name="T20" fmla="*/ 28 w 28"/>
                        <a:gd name="T21" fmla="*/ 17 h 45"/>
                        <a:gd name="T22" fmla="*/ 28 w 28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8"/>
                        <a:gd name="T37" fmla="*/ 0 h 45"/>
                        <a:gd name="T38" fmla="*/ 28 w 28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8" h="45">
                          <a:moveTo>
                            <a:pt x="28" y="17"/>
                          </a:moveTo>
                          <a:lnTo>
                            <a:pt x="28" y="45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9" y="26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8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3" name="Freeform 5188"/>
                    <p:cNvSpPr>
                      <a:spLocks/>
                    </p:cNvSpPr>
                    <p:nvPr/>
                  </p:nvSpPr>
                  <p:spPr bwMode="auto">
                    <a:xfrm>
                      <a:off x="1550" y="3562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1 h 9"/>
                        <a:gd name="T2" fmla="*/ 1 w 7"/>
                        <a:gd name="T3" fmla="*/ 0 h 9"/>
                        <a:gd name="T4" fmla="*/ 7 w 7"/>
                        <a:gd name="T5" fmla="*/ 8 h 9"/>
                        <a:gd name="T6" fmla="*/ 6 w 7"/>
                        <a:gd name="T7" fmla="*/ 9 h 9"/>
                        <a:gd name="T8" fmla="*/ 0 w 7"/>
                        <a:gd name="T9" fmla="*/ 1 h 9"/>
                        <a:gd name="T10" fmla="*/ 0 w 7"/>
                        <a:gd name="T11" fmla="*/ 1 h 9"/>
                        <a:gd name="T12" fmla="*/ 0 w 7"/>
                        <a:gd name="T13" fmla="*/ 1 h 9"/>
                        <a:gd name="T14" fmla="*/ 0 w 7"/>
                        <a:gd name="T15" fmla="*/ 1 h 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9"/>
                        <a:gd name="T26" fmla="*/ 7 w 7"/>
                        <a:gd name="T27" fmla="*/ 9 h 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9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4" name="Freeform 5189"/>
                    <p:cNvSpPr>
                      <a:spLocks/>
                    </p:cNvSpPr>
                    <p:nvPr/>
                  </p:nvSpPr>
                  <p:spPr bwMode="auto">
                    <a:xfrm>
                      <a:off x="1550" y="3563"/>
                      <a:ext cx="6" cy="8"/>
                    </a:xfrm>
                    <a:custGeom>
                      <a:avLst/>
                      <a:gdLst>
                        <a:gd name="T0" fmla="*/ 0 w 6"/>
                        <a:gd name="T1" fmla="*/ 0 h 8"/>
                        <a:gd name="T2" fmla="*/ 6 w 6"/>
                        <a:gd name="T3" fmla="*/ 8 h 8"/>
                        <a:gd name="T4" fmla="*/ 0 w 6"/>
                        <a:gd name="T5" fmla="*/ 8 h 8"/>
                        <a:gd name="T6" fmla="*/ 0 w 6"/>
                        <a:gd name="T7" fmla="*/ 0 h 8"/>
                        <a:gd name="T8" fmla="*/ 0 w 6"/>
                        <a:gd name="T9" fmla="*/ 0 h 8"/>
                        <a:gd name="T10" fmla="*/ 0 w 6"/>
                        <a:gd name="T11" fmla="*/ 0 h 8"/>
                        <a:gd name="T12" fmla="*/ 0 w 6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8"/>
                        <a:gd name="T23" fmla="*/ 6 w 6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8">
                          <a:moveTo>
                            <a:pt x="0" y="0"/>
                          </a:moveTo>
                          <a:lnTo>
                            <a:pt x="6" y="8"/>
                          </a:lnTo>
                          <a:lnTo>
                            <a:pt x="0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5" name="Freeform 5190"/>
                    <p:cNvSpPr>
                      <a:spLocks/>
                    </p:cNvSpPr>
                    <p:nvPr/>
                  </p:nvSpPr>
                  <p:spPr bwMode="auto">
                    <a:xfrm>
                      <a:off x="1618" y="3591"/>
                      <a:ext cx="16" cy="39"/>
                    </a:xfrm>
                    <a:custGeom>
                      <a:avLst/>
                      <a:gdLst>
                        <a:gd name="T0" fmla="*/ 16 w 16"/>
                        <a:gd name="T1" fmla="*/ 10 h 39"/>
                        <a:gd name="T2" fmla="*/ 16 w 16"/>
                        <a:gd name="T3" fmla="*/ 39 h 39"/>
                        <a:gd name="T4" fmla="*/ 0 w 16"/>
                        <a:gd name="T5" fmla="*/ 29 h 39"/>
                        <a:gd name="T6" fmla="*/ 0 w 16"/>
                        <a:gd name="T7" fmla="*/ 0 h 39"/>
                        <a:gd name="T8" fmla="*/ 16 w 16"/>
                        <a:gd name="T9" fmla="*/ 10 h 39"/>
                        <a:gd name="T10" fmla="*/ 16 w 16"/>
                        <a:gd name="T11" fmla="*/ 10 h 39"/>
                        <a:gd name="T12" fmla="*/ 16 w 16"/>
                        <a:gd name="T13" fmla="*/ 10 h 39"/>
                        <a:gd name="T14" fmla="*/ 16 w 16"/>
                        <a:gd name="T15" fmla="*/ 10 h 3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6"/>
                        <a:gd name="T25" fmla="*/ 0 h 39"/>
                        <a:gd name="T26" fmla="*/ 16 w 16"/>
                        <a:gd name="T27" fmla="*/ 39 h 3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6" h="39">
                          <a:moveTo>
                            <a:pt x="16" y="10"/>
                          </a:moveTo>
                          <a:lnTo>
                            <a:pt x="16" y="39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6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6" name="Freeform 5191"/>
                    <p:cNvSpPr>
                      <a:spLocks/>
                    </p:cNvSpPr>
                    <p:nvPr/>
                  </p:nvSpPr>
                  <p:spPr bwMode="auto">
                    <a:xfrm>
                      <a:off x="1625" y="3603"/>
                      <a:ext cx="9" cy="21"/>
                    </a:xfrm>
                    <a:custGeom>
                      <a:avLst/>
                      <a:gdLst>
                        <a:gd name="T0" fmla="*/ 5 w 15"/>
                        <a:gd name="T1" fmla="*/ 1 h 35"/>
                        <a:gd name="T2" fmla="*/ 5 w 15"/>
                        <a:gd name="T3" fmla="*/ 13 h 35"/>
                        <a:gd name="T4" fmla="*/ 1 w 15"/>
                        <a:gd name="T5" fmla="*/ 8 h 35"/>
                        <a:gd name="T6" fmla="*/ 1 w 15"/>
                        <a:gd name="T7" fmla="*/ 1 h 35"/>
                        <a:gd name="T8" fmla="*/ 5 w 15"/>
                        <a:gd name="T9" fmla="*/ 1 h 35"/>
                        <a:gd name="T10" fmla="*/ 5 w 15"/>
                        <a:gd name="T11" fmla="*/ 1 h 35"/>
                        <a:gd name="T12" fmla="*/ 5 w 15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5"/>
                        <a:gd name="T22" fmla="*/ 0 h 35"/>
                        <a:gd name="T23" fmla="*/ 15 w 15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5" h="35">
                          <a:moveTo>
                            <a:pt x="15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7" name="Freeform 519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25" y="3603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2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1" y="23"/>
                            <a:pt x="0" y="16"/>
                            <a:pt x="0" y="12"/>
                          </a:cubicBezTo>
                          <a:cubicBezTo>
                            <a:pt x="0" y="8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8" name="Freeform 5193"/>
                    <p:cNvSpPr>
                      <a:spLocks/>
                    </p:cNvSpPr>
                    <p:nvPr/>
                  </p:nvSpPr>
                  <p:spPr bwMode="auto">
                    <a:xfrm>
                      <a:off x="1629" y="3606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3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89" name="Freeform 5194"/>
                    <p:cNvSpPr>
                      <a:spLocks/>
                    </p:cNvSpPr>
                    <p:nvPr/>
                  </p:nvSpPr>
                  <p:spPr bwMode="auto">
                    <a:xfrm>
                      <a:off x="1629" y="3613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0" name="Freeform 5195"/>
                    <p:cNvSpPr>
                      <a:spLocks/>
                    </p:cNvSpPr>
                    <p:nvPr/>
                  </p:nvSpPr>
                  <p:spPr bwMode="auto">
                    <a:xfrm>
                      <a:off x="1631" y="3607"/>
                      <a:ext cx="3" cy="14"/>
                    </a:xfrm>
                    <a:custGeom>
                      <a:avLst/>
                      <a:gdLst>
                        <a:gd name="T0" fmla="*/ 3 w 3"/>
                        <a:gd name="T1" fmla="*/ 2 h 14"/>
                        <a:gd name="T2" fmla="*/ 2 w 3"/>
                        <a:gd name="T3" fmla="*/ 14 h 14"/>
                        <a:gd name="T4" fmla="*/ 0 w 3"/>
                        <a:gd name="T5" fmla="*/ 13 h 14"/>
                        <a:gd name="T6" fmla="*/ 0 w 3"/>
                        <a:gd name="T7" fmla="*/ 0 h 14"/>
                        <a:gd name="T8" fmla="*/ 3 w 3"/>
                        <a:gd name="T9" fmla="*/ 2 h 14"/>
                        <a:gd name="T10" fmla="*/ 3 w 3"/>
                        <a:gd name="T11" fmla="*/ 2 h 14"/>
                        <a:gd name="T12" fmla="*/ 3 w 3"/>
                        <a:gd name="T13" fmla="*/ 2 h 14"/>
                        <a:gd name="T14" fmla="*/ 3 w 3"/>
                        <a:gd name="T15" fmla="*/ 2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4"/>
                        <a:gd name="T26" fmla="*/ 3 w 3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4">
                          <a:moveTo>
                            <a:pt x="3" y="2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1" name="Freeform 519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31" y="3624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1 w 4"/>
                        <a:gd name="T15" fmla="*/ 1 h 6"/>
                        <a:gd name="T16" fmla="*/ 1 w 4"/>
                        <a:gd name="T17" fmla="*/ 1 h 6"/>
                        <a:gd name="T18" fmla="*/ 1 w 4"/>
                        <a:gd name="T19" fmla="*/ 1 h 6"/>
                        <a:gd name="T20" fmla="*/ 1 w 4"/>
                        <a:gd name="T21" fmla="*/ 1 h 6"/>
                        <a:gd name="T22" fmla="*/ 1 w 4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6"/>
                        <a:gd name="T38" fmla="*/ 4 w 4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  <a:moveTo>
                            <a:pt x="1" y="3"/>
                          </a:moveTo>
                          <a:cubicBezTo>
                            <a:pt x="1" y="3"/>
                            <a:pt x="1" y="3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3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2" name="Freeform 5197"/>
                    <p:cNvSpPr>
                      <a:spLocks/>
                    </p:cNvSpPr>
                    <p:nvPr/>
                  </p:nvSpPr>
                  <p:spPr bwMode="auto">
                    <a:xfrm>
                      <a:off x="1631" y="3600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2"/>
                            <a:pt x="4" y="3"/>
                            <a:pt x="4" y="4"/>
                          </a:cubicBezTo>
                          <a:cubicBezTo>
                            <a:pt x="4" y="6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3" name="Freeform 5198"/>
                    <p:cNvSpPr>
                      <a:spLocks/>
                    </p:cNvSpPr>
                    <p:nvPr/>
                  </p:nvSpPr>
                  <p:spPr bwMode="auto">
                    <a:xfrm>
                      <a:off x="1580" y="3544"/>
                      <a:ext cx="16" cy="28"/>
                    </a:xfrm>
                    <a:custGeom>
                      <a:avLst/>
                      <a:gdLst>
                        <a:gd name="T0" fmla="*/ 16 w 16"/>
                        <a:gd name="T1" fmla="*/ 9 h 28"/>
                        <a:gd name="T2" fmla="*/ 16 w 16"/>
                        <a:gd name="T3" fmla="*/ 28 h 28"/>
                        <a:gd name="T4" fmla="*/ 0 w 16"/>
                        <a:gd name="T5" fmla="*/ 19 h 28"/>
                        <a:gd name="T6" fmla="*/ 0 w 16"/>
                        <a:gd name="T7" fmla="*/ 0 h 28"/>
                        <a:gd name="T8" fmla="*/ 16 w 16"/>
                        <a:gd name="T9" fmla="*/ 9 h 28"/>
                        <a:gd name="T10" fmla="*/ 16 w 16"/>
                        <a:gd name="T11" fmla="*/ 9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8"/>
                        <a:gd name="T20" fmla="*/ 16 w 16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8">
                          <a:moveTo>
                            <a:pt x="16" y="9"/>
                          </a:moveTo>
                          <a:lnTo>
                            <a:pt x="16" y="28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6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4" name="Freeform 5199"/>
                    <p:cNvSpPr>
                      <a:spLocks/>
                    </p:cNvSpPr>
                    <p:nvPr/>
                  </p:nvSpPr>
                  <p:spPr bwMode="auto">
                    <a:xfrm>
                      <a:off x="1579" y="3560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5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5" name="Freeform 5200"/>
                    <p:cNvSpPr>
                      <a:spLocks/>
                    </p:cNvSpPr>
                    <p:nvPr/>
                  </p:nvSpPr>
                  <p:spPr bwMode="auto">
                    <a:xfrm>
                      <a:off x="1579" y="3538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8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8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6" name="Freeform 5201"/>
                    <p:cNvSpPr>
                      <a:spLocks/>
                    </p:cNvSpPr>
                    <p:nvPr/>
                  </p:nvSpPr>
                  <p:spPr bwMode="auto">
                    <a:xfrm>
                      <a:off x="1551" y="352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7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0 w 11"/>
                        <a:gd name="T7" fmla="*/ 0 h 25"/>
                        <a:gd name="T8" fmla="*/ 11 w 11"/>
                        <a:gd name="T9" fmla="*/ 7 h 25"/>
                        <a:gd name="T10" fmla="*/ 11 w 11"/>
                        <a:gd name="T11" fmla="*/ 7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7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7" name="Freeform 5202"/>
                    <p:cNvSpPr>
                      <a:spLocks/>
                    </p:cNvSpPr>
                    <p:nvPr/>
                  </p:nvSpPr>
                  <p:spPr bwMode="auto">
                    <a:xfrm>
                      <a:off x="1555" y="3533"/>
                      <a:ext cx="7" cy="16"/>
                    </a:xfrm>
                    <a:custGeom>
                      <a:avLst/>
                      <a:gdLst>
                        <a:gd name="T0" fmla="*/ 3 w 11"/>
                        <a:gd name="T1" fmla="*/ 1 h 27"/>
                        <a:gd name="T2" fmla="*/ 4 w 11"/>
                        <a:gd name="T3" fmla="*/ 6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3 w 11"/>
                        <a:gd name="T9" fmla="*/ 1 h 27"/>
                        <a:gd name="T10" fmla="*/ 3 w 11"/>
                        <a:gd name="T11" fmla="*/ 1 h 27"/>
                        <a:gd name="T12" fmla="*/ 3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6" y="2"/>
                          </a:moveTo>
                          <a:cubicBezTo>
                            <a:pt x="8" y="4"/>
                            <a:pt x="11" y="10"/>
                            <a:pt x="11" y="17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3" y="0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8" name="Freeform 5203"/>
                    <p:cNvSpPr>
                      <a:spLocks/>
                    </p:cNvSpPr>
                    <p:nvPr/>
                  </p:nvSpPr>
                  <p:spPr bwMode="auto">
                    <a:xfrm>
                      <a:off x="1550" y="3543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1 w 11"/>
                        <a:gd name="T3" fmla="*/ 0 h 4"/>
                        <a:gd name="T4" fmla="*/ 11 w 11"/>
                        <a:gd name="T5" fmla="*/ 3 h 4"/>
                        <a:gd name="T6" fmla="*/ 9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9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499" name="Freeform 5204"/>
                    <p:cNvSpPr>
                      <a:spLocks/>
                    </p:cNvSpPr>
                    <p:nvPr/>
                  </p:nvSpPr>
                  <p:spPr bwMode="auto">
                    <a:xfrm>
                      <a:off x="1550" y="3522"/>
                      <a:ext cx="28" cy="44"/>
                    </a:xfrm>
                    <a:custGeom>
                      <a:avLst/>
                      <a:gdLst>
                        <a:gd name="T0" fmla="*/ 28 w 28"/>
                        <a:gd name="T1" fmla="*/ 16 h 44"/>
                        <a:gd name="T2" fmla="*/ 28 w 28"/>
                        <a:gd name="T3" fmla="*/ 44 h 44"/>
                        <a:gd name="T4" fmla="*/ 0 w 28"/>
                        <a:gd name="T5" fmla="*/ 28 h 44"/>
                        <a:gd name="T6" fmla="*/ 0 w 28"/>
                        <a:gd name="T7" fmla="*/ 22 h 44"/>
                        <a:gd name="T8" fmla="*/ 9 w 28"/>
                        <a:gd name="T9" fmla="*/ 25 h 44"/>
                        <a:gd name="T10" fmla="*/ 10 w 28"/>
                        <a:gd name="T11" fmla="*/ 14 h 44"/>
                        <a:gd name="T12" fmla="*/ 0 w 28"/>
                        <a:gd name="T13" fmla="*/ 6 h 44"/>
                        <a:gd name="T14" fmla="*/ 0 w 28"/>
                        <a:gd name="T15" fmla="*/ 0 h 44"/>
                        <a:gd name="T16" fmla="*/ 28 w 28"/>
                        <a:gd name="T17" fmla="*/ 16 h 44"/>
                        <a:gd name="T18" fmla="*/ 28 w 28"/>
                        <a:gd name="T19" fmla="*/ 16 h 44"/>
                        <a:gd name="T20" fmla="*/ 28 w 28"/>
                        <a:gd name="T21" fmla="*/ 16 h 44"/>
                        <a:gd name="T22" fmla="*/ 28 w 28"/>
                        <a:gd name="T23" fmla="*/ 16 h 44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8"/>
                        <a:gd name="T37" fmla="*/ 0 h 44"/>
                        <a:gd name="T38" fmla="*/ 28 w 28"/>
                        <a:gd name="T39" fmla="*/ 44 h 44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8" h="44">
                          <a:moveTo>
                            <a:pt x="28" y="16"/>
                          </a:moveTo>
                          <a:lnTo>
                            <a:pt x="28" y="44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9" y="25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8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0" name="Freeform 5205"/>
                    <p:cNvSpPr>
                      <a:spLocks/>
                    </p:cNvSpPr>
                    <p:nvPr/>
                  </p:nvSpPr>
                  <p:spPr bwMode="auto">
                    <a:xfrm>
                      <a:off x="1550" y="3532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w 7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1" name="Freeform 5206"/>
                    <p:cNvSpPr>
                      <a:spLocks/>
                    </p:cNvSpPr>
                    <p:nvPr/>
                  </p:nvSpPr>
                  <p:spPr bwMode="auto">
                    <a:xfrm>
                      <a:off x="1550" y="3532"/>
                      <a:ext cx="6" cy="8"/>
                    </a:xfrm>
                    <a:custGeom>
                      <a:avLst/>
                      <a:gdLst>
                        <a:gd name="T0" fmla="*/ 0 w 6"/>
                        <a:gd name="T1" fmla="*/ 0 h 8"/>
                        <a:gd name="T2" fmla="*/ 6 w 6"/>
                        <a:gd name="T3" fmla="*/ 8 h 8"/>
                        <a:gd name="T4" fmla="*/ 0 w 6"/>
                        <a:gd name="T5" fmla="*/ 8 h 8"/>
                        <a:gd name="T6" fmla="*/ 0 w 6"/>
                        <a:gd name="T7" fmla="*/ 0 h 8"/>
                        <a:gd name="T8" fmla="*/ 0 w 6"/>
                        <a:gd name="T9" fmla="*/ 0 h 8"/>
                        <a:gd name="T10" fmla="*/ 0 w 6"/>
                        <a:gd name="T11" fmla="*/ 0 h 8"/>
                        <a:gd name="T12" fmla="*/ 0 w 6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8"/>
                        <a:gd name="T23" fmla="*/ 6 w 6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8">
                          <a:moveTo>
                            <a:pt x="0" y="0"/>
                          </a:moveTo>
                          <a:lnTo>
                            <a:pt x="6" y="8"/>
                          </a:lnTo>
                          <a:lnTo>
                            <a:pt x="0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2" name="Freeform 5207"/>
                    <p:cNvSpPr>
                      <a:spLocks/>
                    </p:cNvSpPr>
                    <p:nvPr/>
                  </p:nvSpPr>
                  <p:spPr bwMode="auto">
                    <a:xfrm>
                      <a:off x="1618" y="3561"/>
                      <a:ext cx="16" cy="38"/>
                    </a:xfrm>
                    <a:custGeom>
                      <a:avLst/>
                      <a:gdLst>
                        <a:gd name="T0" fmla="*/ 16 w 16"/>
                        <a:gd name="T1" fmla="*/ 10 h 38"/>
                        <a:gd name="T2" fmla="*/ 16 w 16"/>
                        <a:gd name="T3" fmla="*/ 38 h 38"/>
                        <a:gd name="T4" fmla="*/ 0 w 16"/>
                        <a:gd name="T5" fmla="*/ 28 h 38"/>
                        <a:gd name="T6" fmla="*/ 0 w 16"/>
                        <a:gd name="T7" fmla="*/ 0 h 38"/>
                        <a:gd name="T8" fmla="*/ 16 w 16"/>
                        <a:gd name="T9" fmla="*/ 10 h 38"/>
                        <a:gd name="T10" fmla="*/ 16 w 16"/>
                        <a:gd name="T11" fmla="*/ 10 h 38"/>
                        <a:gd name="T12" fmla="*/ 16 w 16"/>
                        <a:gd name="T13" fmla="*/ 10 h 38"/>
                        <a:gd name="T14" fmla="*/ 16 w 16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6"/>
                        <a:gd name="T25" fmla="*/ 0 h 38"/>
                        <a:gd name="T26" fmla="*/ 16 w 16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6" h="38">
                          <a:moveTo>
                            <a:pt x="16" y="10"/>
                          </a:moveTo>
                          <a:lnTo>
                            <a:pt x="16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6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3" name="Freeform 5208"/>
                    <p:cNvSpPr>
                      <a:spLocks/>
                    </p:cNvSpPr>
                    <p:nvPr/>
                  </p:nvSpPr>
                  <p:spPr bwMode="auto">
                    <a:xfrm>
                      <a:off x="1625" y="3573"/>
                      <a:ext cx="9" cy="21"/>
                    </a:xfrm>
                    <a:custGeom>
                      <a:avLst/>
                      <a:gdLst>
                        <a:gd name="T0" fmla="*/ 5 w 15"/>
                        <a:gd name="T1" fmla="*/ 1 h 35"/>
                        <a:gd name="T2" fmla="*/ 5 w 15"/>
                        <a:gd name="T3" fmla="*/ 13 h 35"/>
                        <a:gd name="T4" fmla="*/ 1 w 15"/>
                        <a:gd name="T5" fmla="*/ 8 h 35"/>
                        <a:gd name="T6" fmla="*/ 1 w 15"/>
                        <a:gd name="T7" fmla="*/ 1 h 35"/>
                        <a:gd name="T8" fmla="*/ 5 w 15"/>
                        <a:gd name="T9" fmla="*/ 1 h 35"/>
                        <a:gd name="T10" fmla="*/ 5 w 15"/>
                        <a:gd name="T11" fmla="*/ 1 h 35"/>
                        <a:gd name="T12" fmla="*/ 5 w 15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5"/>
                        <a:gd name="T22" fmla="*/ 0 h 35"/>
                        <a:gd name="T23" fmla="*/ 15 w 15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5" h="35">
                          <a:moveTo>
                            <a:pt x="15" y="3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3"/>
                          </a:cubicBezTo>
                          <a:cubicBezTo>
                            <a:pt x="0" y="19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4" name="Freeform 52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25" y="357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6"/>
                            <a:pt x="4" y="29"/>
                            <a:pt x="2" y="24"/>
                          </a:cubicBezTo>
                          <a:cubicBezTo>
                            <a:pt x="1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5" name="Freeform 5210"/>
                    <p:cNvSpPr>
                      <a:spLocks/>
                    </p:cNvSpPr>
                    <p:nvPr/>
                  </p:nvSpPr>
                  <p:spPr bwMode="auto">
                    <a:xfrm>
                      <a:off x="1629" y="3576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3 h 3"/>
                        <a:gd name="T4" fmla="*/ 0 w 1"/>
                        <a:gd name="T5" fmla="*/ 2 h 3"/>
                        <a:gd name="T6" fmla="*/ 0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3"/>
                        <a:gd name="T26" fmla="*/ 1 w 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6" name="Freeform 5211"/>
                    <p:cNvSpPr>
                      <a:spLocks/>
                    </p:cNvSpPr>
                    <p:nvPr/>
                  </p:nvSpPr>
                  <p:spPr bwMode="auto">
                    <a:xfrm>
                      <a:off x="1629" y="358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7" name="Freeform 5212"/>
                    <p:cNvSpPr>
                      <a:spLocks/>
                    </p:cNvSpPr>
                    <p:nvPr/>
                  </p:nvSpPr>
                  <p:spPr bwMode="auto">
                    <a:xfrm>
                      <a:off x="1631" y="3576"/>
                      <a:ext cx="3" cy="14"/>
                    </a:xfrm>
                    <a:custGeom>
                      <a:avLst/>
                      <a:gdLst>
                        <a:gd name="T0" fmla="*/ 3 w 3"/>
                        <a:gd name="T1" fmla="*/ 2 h 14"/>
                        <a:gd name="T2" fmla="*/ 2 w 3"/>
                        <a:gd name="T3" fmla="*/ 14 h 14"/>
                        <a:gd name="T4" fmla="*/ 0 w 3"/>
                        <a:gd name="T5" fmla="*/ 13 h 14"/>
                        <a:gd name="T6" fmla="*/ 0 w 3"/>
                        <a:gd name="T7" fmla="*/ 0 h 14"/>
                        <a:gd name="T8" fmla="*/ 3 w 3"/>
                        <a:gd name="T9" fmla="*/ 2 h 14"/>
                        <a:gd name="T10" fmla="*/ 3 w 3"/>
                        <a:gd name="T11" fmla="*/ 2 h 14"/>
                        <a:gd name="T12" fmla="*/ 3 w 3"/>
                        <a:gd name="T13" fmla="*/ 2 h 14"/>
                        <a:gd name="T14" fmla="*/ 3 w 3"/>
                        <a:gd name="T15" fmla="*/ 2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4"/>
                        <a:gd name="T26" fmla="*/ 3 w 3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4">
                          <a:moveTo>
                            <a:pt x="3" y="2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8" name="Freeform 521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31" y="3594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09" name="Freeform 5214"/>
                    <p:cNvSpPr>
                      <a:spLocks/>
                    </p:cNvSpPr>
                    <p:nvPr/>
                  </p:nvSpPr>
                  <p:spPr bwMode="auto">
                    <a:xfrm>
                      <a:off x="1631" y="3570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1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4"/>
                            <a:pt x="0" y="3"/>
                            <a:pt x="0" y="2"/>
                          </a:cubicBezTo>
                          <a:cubicBezTo>
                            <a:pt x="0" y="0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0" name="Freeform 5215"/>
                    <p:cNvSpPr>
                      <a:spLocks/>
                    </p:cNvSpPr>
                    <p:nvPr/>
                  </p:nvSpPr>
                  <p:spPr bwMode="auto">
                    <a:xfrm>
                      <a:off x="1580" y="3513"/>
                      <a:ext cx="16" cy="29"/>
                    </a:xfrm>
                    <a:custGeom>
                      <a:avLst/>
                      <a:gdLst>
                        <a:gd name="T0" fmla="*/ 16 w 16"/>
                        <a:gd name="T1" fmla="*/ 9 h 29"/>
                        <a:gd name="T2" fmla="*/ 16 w 16"/>
                        <a:gd name="T3" fmla="*/ 29 h 29"/>
                        <a:gd name="T4" fmla="*/ 0 w 16"/>
                        <a:gd name="T5" fmla="*/ 20 h 29"/>
                        <a:gd name="T6" fmla="*/ 0 w 16"/>
                        <a:gd name="T7" fmla="*/ 0 h 29"/>
                        <a:gd name="T8" fmla="*/ 16 w 16"/>
                        <a:gd name="T9" fmla="*/ 9 h 29"/>
                        <a:gd name="T10" fmla="*/ 16 w 16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9"/>
                        <a:gd name="T20" fmla="*/ 16 w 16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9">
                          <a:moveTo>
                            <a:pt x="16" y="9"/>
                          </a:moveTo>
                          <a:lnTo>
                            <a:pt x="16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6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1" name="Freeform 5216"/>
                    <p:cNvSpPr>
                      <a:spLocks/>
                    </p:cNvSpPr>
                    <p:nvPr/>
                  </p:nvSpPr>
                  <p:spPr bwMode="auto">
                    <a:xfrm>
                      <a:off x="1579" y="3529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6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6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2" name="Freeform 5217"/>
                    <p:cNvSpPr>
                      <a:spLocks/>
                    </p:cNvSpPr>
                    <p:nvPr/>
                  </p:nvSpPr>
                  <p:spPr bwMode="auto">
                    <a:xfrm>
                      <a:off x="1579" y="3508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2 h 51"/>
                        <a:gd name="T8" fmla="*/ 13 w 38"/>
                        <a:gd name="T9" fmla="*/ 27 h 51"/>
                        <a:gd name="T10" fmla="*/ 13 w 38"/>
                        <a:gd name="T11" fmla="*/ 16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3" name="Freeform 5218"/>
                    <p:cNvSpPr>
                      <a:spLocks/>
                    </p:cNvSpPr>
                    <p:nvPr/>
                  </p:nvSpPr>
                  <p:spPr bwMode="auto">
                    <a:xfrm>
                      <a:off x="1551" y="349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6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0 w 11"/>
                        <a:gd name="T7" fmla="*/ 0 h 25"/>
                        <a:gd name="T8" fmla="*/ 11 w 11"/>
                        <a:gd name="T9" fmla="*/ 6 h 25"/>
                        <a:gd name="T10" fmla="*/ 11 w 11"/>
                        <a:gd name="T11" fmla="*/ 6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6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0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4" name="Freeform 5219"/>
                    <p:cNvSpPr>
                      <a:spLocks/>
                    </p:cNvSpPr>
                    <p:nvPr/>
                  </p:nvSpPr>
                  <p:spPr bwMode="auto">
                    <a:xfrm>
                      <a:off x="1555" y="3503"/>
                      <a:ext cx="7" cy="16"/>
                    </a:xfrm>
                    <a:custGeom>
                      <a:avLst/>
                      <a:gdLst>
                        <a:gd name="T0" fmla="*/ 3 w 11"/>
                        <a:gd name="T1" fmla="*/ 1 h 27"/>
                        <a:gd name="T2" fmla="*/ 4 w 11"/>
                        <a:gd name="T3" fmla="*/ 6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3 w 11"/>
                        <a:gd name="T9" fmla="*/ 1 h 27"/>
                        <a:gd name="T10" fmla="*/ 3 w 11"/>
                        <a:gd name="T11" fmla="*/ 1 h 27"/>
                        <a:gd name="T12" fmla="*/ 3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6" y="2"/>
                          </a:moveTo>
                          <a:cubicBezTo>
                            <a:pt x="8" y="4"/>
                            <a:pt x="11" y="10"/>
                            <a:pt x="11" y="17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3" y="0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5" name="Freeform 5220"/>
                    <p:cNvSpPr>
                      <a:spLocks/>
                    </p:cNvSpPr>
                    <p:nvPr/>
                  </p:nvSpPr>
                  <p:spPr bwMode="auto">
                    <a:xfrm>
                      <a:off x="1550" y="3513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1 w 11"/>
                        <a:gd name="T3" fmla="*/ 0 h 3"/>
                        <a:gd name="T4" fmla="*/ 11 w 11"/>
                        <a:gd name="T5" fmla="*/ 3 h 3"/>
                        <a:gd name="T6" fmla="*/ 9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9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6" name="Freeform 5221"/>
                    <p:cNvSpPr>
                      <a:spLocks/>
                    </p:cNvSpPr>
                    <p:nvPr/>
                  </p:nvSpPr>
                  <p:spPr bwMode="auto">
                    <a:xfrm>
                      <a:off x="1550" y="3491"/>
                      <a:ext cx="28" cy="45"/>
                    </a:xfrm>
                    <a:custGeom>
                      <a:avLst/>
                      <a:gdLst>
                        <a:gd name="T0" fmla="*/ 28 w 28"/>
                        <a:gd name="T1" fmla="*/ 17 h 45"/>
                        <a:gd name="T2" fmla="*/ 28 w 28"/>
                        <a:gd name="T3" fmla="*/ 45 h 45"/>
                        <a:gd name="T4" fmla="*/ 0 w 28"/>
                        <a:gd name="T5" fmla="*/ 28 h 45"/>
                        <a:gd name="T6" fmla="*/ 0 w 28"/>
                        <a:gd name="T7" fmla="*/ 22 h 45"/>
                        <a:gd name="T8" fmla="*/ 9 w 28"/>
                        <a:gd name="T9" fmla="*/ 25 h 45"/>
                        <a:gd name="T10" fmla="*/ 10 w 28"/>
                        <a:gd name="T11" fmla="*/ 15 h 45"/>
                        <a:gd name="T12" fmla="*/ 0 w 28"/>
                        <a:gd name="T13" fmla="*/ 6 h 45"/>
                        <a:gd name="T14" fmla="*/ 0 w 28"/>
                        <a:gd name="T15" fmla="*/ 0 h 45"/>
                        <a:gd name="T16" fmla="*/ 28 w 28"/>
                        <a:gd name="T17" fmla="*/ 17 h 45"/>
                        <a:gd name="T18" fmla="*/ 28 w 28"/>
                        <a:gd name="T19" fmla="*/ 17 h 45"/>
                        <a:gd name="T20" fmla="*/ 28 w 28"/>
                        <a:gd name="T21" fmla="*/ 17 h 45"/>
                        <a:gd name="T22" fmla="*/ 28 w 28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8"/>
                        <a:gd name="T37" fmla="*/ 0 h 45"/>
                        <a:gd name="T38" fmla="*/ 28 w 28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8" h="45">
                          <a:moveTo>
                            <a:pt x="28" y="17"/>
                          </a:moveTo>
                          <a:lnTo>
                            <a:pt x="28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9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8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7" name="Freeform 5222"/>
                    <p:cNvSpPr>
                      <a:spLocks/>
                    </p:cNvSpPr>
                    <p:nvPr/>
                  </p:nvSpPr>
                  <p:spPr bwMode="auto">
                    <a:xfrm>
                      <a:off x="1550" y="3501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w 7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8" name="Freeform 5223"/>
                    <p:cNvSpPr>
                      <a:spLocks/>
                    </p:cNvSpPr>
                    <p:nvPr/>
                  </p:nvSpPr>
                  <p:spPr bwMode="auto">
                    <a:xfrm>
                      <a:off x="1550" y="3501"/>
                      <a:ext cx="6" cy="9"/>
                    </a:xfrm>
                    <a:custGeom>
                      <a:avLst/>
                      <a:gdLst>
                        <a:gd name="T0" fmla="*/ 0 w 6"/>
                        <a:gd name="T1" fmla="*/ 0 h 9"/>
                        <a:gd name="T2" fmla="*/ 6 w 6"/>
                        <a:gd name="T3" fmla="*/ 8 h 9"/>
                        <a:gd name="T4" fmla="*/ 0 w 6"/>
                        <a:gd name="T5" fmla="*/ 9 h 9"/>
                        <a:gd name="T6" fmla="*/ 0 w 6"/>
                        <a:gd name="T7" fmla="*/ 0 h 9"/>
                        <a:gd name="T8" fmla="*/ 0 w 6"/>
                        <a:gd name="T9" fmla="*/ 0 h 9"/>
                        <a:gd name="T10" fmla="*/ 0 w 6"/>
                        <a:gd name="T11" fmla="*/ 0 h 9"/>
                        <a:gd name="T12" fmla="*/ 0 w 6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9"/>
                        <a:gd name="T23" fmla="*/ 6 w 6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9">
                          <a:moveTo>
                            <a:pt x="0" y="0"/>
                          </a:moveTo>
                          <a:lnTo>
                            <a:pt x="6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19" name="Freeform 5224"/>
                    <p:cNvSpPr>
                      <a:spLocks/>
                    </p:cNvSpPr>
                    <p:nvPr/>
                  </p:nvSpPr>
                  <p:spPr bwMode="auto">
                    <a:xfrm>
                      <a:off x="1618" y="3531"/>
                      <a:ext cx="16" cy="37"/>
                    </a:xfrm>
                    <a:custGeom>
                      <a:avLst/>
                      <a:gdLst>
                        <a:gd name="T0" fmla="*/ 16 w 16"/>
                        <a:gd name="T1" fmla="*/ 9 h 37"/>
                        <a:gd name="T2" fmla="*/ 16 w 16"/>
                        <a:gd name="T3" fmla="*/ 37 h 37"/>
                        <a:gd name="T4" fmla="*/ 0 w 16"/>
                        <a:gd name="T5" fmla="*/ 28 h 37"/>
                        <a:gd name="T6" fmla="*/ 0 w 16"/>
                        <a:gd name="T7" fmla="*/ 0 h 37"/>
                        <a:gd name="T8" fmla="*/ 16 w 16"/>
                        <a:gd name="T9" fmla="*/ 9 h 37"/>
                        <a:gd name="T10" fmla="*/ 16 w 16"/>
                        <a:gd name="T11" fmla="*/ 9 h 37"/>
                        <a:gd name="T12" fmla="*/ 16 w 16"/>
                        <a:gd name="T13" fmla="*/ 9 h 37"/>
                        <a:gd name="T14" fmla="*/ 16 w 16"/>
                        <a:gd name="T15" fmla="*/ 9 h 3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6"/>
                        <a:gd name="T25" fmla="*/ 0 h 37"/>
                        <a:gd name="T26" fmla="*/ 16 w 16"/>
                        <a:gd name="T27" fmla="*/ 37 h 3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6" h="37">
                          <a:moveTo>
                            <a:pt x="16" y="9"/>
                          </a:moveTo>
                          <a:lnTo>
                            <a:pt x="16" y="37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6" y="9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0" name="Freeform 5225"/>
                    <p:cNvSpPr>
                      <a:spLocks/>
                    </p:cNvSpPr>
                    <p:nvPr/>
                  </p:nvSpPr>
                  <p:spPr bwMode="auto">
                    <a:xfrm>
                      <a:off x="1625" y="3542"/>
                      <a:ext cx="9" cy="21"/>
                    </a:xfrm>
                    <a:custGeom>
                      <a:avLst/>
                      <a:gdLst>
                        <a:gd name="T0" fmla="*/ 5 w 15"/>
                        <a:gd name="T1" fmla="*/ 1 h 35"/>
                        <a:gd name="T2" fmla="*/ 5 w 15"/>
                        <a:gd name="T3" fmla="*/ 13 h 35"/>
                        <a:gd name="T4" fmla="*/ 1 w 15"/>
                        <a:gd name="T5" fmla="*/ 8 h 35"/>
                        <a:gd name="T6" fmla="*/ 1 w 15"/>
                        <a:gd name="T7" fmla="*/ 1 h 35"/>
                        <a:gd name="T8" fmla="*/ 5 w 15"/>
                        <a:gd name="T9" fmla="*/ 1 h 35"/>
                        <a:gd name="T10" fmla="*/ 5 w 15"/>
                        <a:gd name="T11" fmla="*/ 1 h 35"/>
                        <a:gd name="T12" fmla="*/ 5 w 15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5"/>
                        <a:gd name="T22" fmla="*/ 0 h 35"/>
                        <a:gd name="T23" fmla="*/ 15 w 15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5" h="35">
                          <a:moveTo>
                            <a:pt x="15" y="3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3"/>
                            <a:pt x="4" y="27"/>
                            <a:pt x="2" y="23"/>
                          </a:cubicBezTo>
                          <a:cubicBezTo>
                            <a:pt x="0" y="19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1" name="Freeform 52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25" y="354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2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6"/>
                            <a:pt x="15" y="36"/>
                            <a:pt x="15" y="36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6"/>
                            <a:pt x="4" y="29"/>
                            <a:pt x="2" y="24"/>
                          </a:cubicBezTo>
                          <a:cubicBezTo>
                            <a:pt x="1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3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3" y="34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2" name="Freeform 5227"/>
                    <p:cNvSpPr>
                      <a:spLocks/>
                    </p:cNvSpPr>
                    <p:nvPr/>
                  </p:nvSpPr>
                  <p:spPr bwMode="auto">
                    <a:xfrm>
                      <a:off x="1629" y="3545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1 h 3"/>
                        <a:gd name="T2" fmla="*/ 1 w 1"/>
                        <a:gd name="T3" fmla="*/ 3 h 3"/>
                        <a:gd name="T4" fmla="*/ 0 w 1"/>
                        <a:gd name="T5" fmla="*/ 3 h 3"/>
                        <a:gd name="T6" fmla="*/ 0 w 1"/>
                        <a:gd name="T7" fmla="*/ 0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3"/>
                        <a:gd name="T26" fmla="*/ 1 w 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3">
                          <a:moveTo>
                            <a:pt x="1" y="1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3" name="Freeform 5228"/>
                    <p:cNvSpPr>
                      <a:spLocks/>
                    </p:cNvSpPr>
                    <p:nvPr/>
                  </p:nvSpPr>
                  <p:spPr bwMode="auto">
                    <a:xfrm>
                      <a:off x="1629" y="3551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2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2 h 7"/>
                        <a:gd name="T10" fmla="*/ 1 w 1"/>
                        <a:gd name="T11" fmla="*/ 2 h 7"/>
                        <a:gd name="T12" fmla="*/ 1 w 1"/>
                        <a:gd name="T13" fmla="*/ 2 h 7"/>
                        <a:gd name="T14" fmla="*/ 1 w 1"/>
                        <a:gd name="T15" fmla="*/ 2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2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4" name="Freeform 5229"/>
                    <p:cNvSpPr>
                      <a:spLocks/>
                    </p:cNvSpPr>
                    <p:nvPr/>
                  </p:nvSpPr>
                  <p:spPr bwMode="auto">
                    <a:xfrm>
                      <a:off x="1631" y="3546"/>
                      <a:ext cx="3" cy="14"/>
                    </a:xfrm>
                    <a:custGeom>
                      <a:avLst/>
                      <a:gdLst>
                        <a:gd name="T0" fmla="*/ 3 w 3"/>
                        <a:gd name="T1" fmla="*/ 1 h 14"/>
                        <a:gd name="T2" fmla="*/ 2 w 3"/>
                        <a:gd name="T3" fmla="*/ 14 h 14"/>
                        <a:gd name="T4" fmla="*/ 0 w 3"/>
                        <a:gd name="T5" fmla="*/ 13 h 14"/>
                        <a:gd name="T6" fmla="*/ 0 w 3"/>
                        <a:gd name="T7" fmla="*/ 0 h 14"/>
                        <a:gd name="T8" fmla="*/ 3 w 3"/>
                        <a:gd name="T9" fmla="*/ 1 h 14"/>
                        <a:gd name="T10" fmla="*/ 3 w 3"/>
                        <a:gd name="T11" fmla="*/ 1 h 14"/>
                        <a:gd name="T12" fmla="*/ 3 w 3"/>
                        <a:gd name="T13" fmla="*/ 1 h 14"/>
                        <a:gd name="T14" fmla="*/ 3 w 3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4"/>
                        <a:gd name="T26" fmla="*/ 3 w 3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4">
                          <a:moveTo>
                            <a:pt x="3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3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5" name="Freeform 52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31" y="3563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6" name="Freeform 5231"/>
                    <p:cNvSpPr>
                      <a:spLocks/>
                    </p:cNvSpPr>
                    <p:nvPr/>
                  </p:nvSpPr>
                  <p:spPr bwMode="auto">
                    <a:xfrm>
                      <a:off x="1631" y="3540"/>
                      <a:ext cx="3" cy="2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527" name="Freeform 5232"/>
                    <p:cNvSpPr>
                      <a:spLocks/>
                    </p:cNvSpPr>
                    <p:nvPr/>
                  </p:nvSpPr>
                  <p:spPr bwMode="auto">
                    <a:xfrm>
                      <a:off x="1580" y="3483"/>
                      <a:ext cx="16" cy="28"/>
                    </a:xfrm>
                    <a:custGeom>
                      <a:avLst/>
                      <a:gdLst>
                        <a:gd name="T0" fmla="*/ 16 w 16"/>
                        <a:gd name="T1" fmla="*/ 8 h 28"/>
                        <a:gd name="T2" fmla="*/ 16 w 16"/>
                        <a:gd name="T3" fmla="*/ 28 h 28"/>
                        <a:gd name="T4" fmla="*/ 0 w 16"/>
                        <a:gd name="T5" fmla="*/ 20 h 28"/>
                        <a:gd name="T6" fmla="*/ 0 w 16"/>
                        <a:gd name="T7" fmla="*/ 0 h 28"/>
                        <a:gd name="T8" fmla="*/ 16 w 16"/>
                        <a:gd name="T9" fmla="*/ 8 h 28"/>
                        <a:gd name="T10" fmla="*/ 16 w 16"/>
                        <a:gd name="T11" fmla="*/ 8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8"/>
                        <a:gd name="T20" fmla="*/ 16 w 16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8">
                          <a:moveTo>
                            <a:pt x="16" y="8"/>
                          </a:moveTo>
                          <a:lnTo>
                            <a:pt x="16" y="28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6" y="8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</p:grpSp>
              <p:sp>
                <p:nvSpPr>
                  <p:cNvPr id="1244" name="Freeform 5234"/>
                  <p:cNvSpPr>
                    <a:spLocks/>
                  </p:cNvSpPr>
                  <p:nvPr/>
                </p:nvSpPr>
                <p:spPr bwMode="auto">
                  <a:xfrm>
                    <a:off x="1579" y="3499"/>
                    <a:ext cx="14" cy="5"/>
                  </a:xfrm>
                  <a:custGeom>
                    <a:avLst/>
                    <a:gdLst>
                      <a:gd name="T0" fmla="*/ 0 w 14"/>
                      <a:gd name="T1" fmla="*/ 1 h 5"/>
                      <a:gd name="T2" fmla="*/ 1 w 14"/>
                      <a:gd name="T3" fmla="*/ 0 h 5"/>
                      <a:gd name="T4" fmla="*/ 14 w 14"/>
                      <a:gd name="T5" fmla="*/ 5 h 5"/>
                      <a:gd name="T6" fmla="*/ 13 w 14"/>
                      <a:gd name="T7" fmla="*/ 5 h 5"/>
                      <a:gd name="T8" fmla="*/ 0 w 14"/>
                      <a:gd name="T9" fmla="*/ 1 h 5"/>
                      <a:gd name="T10" fmla="*/ 0 w 14"/>
                      <a:gd name="T11" fmla="*/ 1 h 5"/>
                      <a:gd name="T12" fmla="*/ 0 w 14"/>
                      <a:gd name="T13" fmla="*/ 1 h 5"/>
                      <a:gd name="T14" fmla="*/ 0 w 14"/>
                      <a:gd name="T15" fmla="*/ 1 h 5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5"/>
                      <a:gd name="T26" fmla="*/ 14 w 14"/>
                      <a:gd name="T27" fmla="*/ 5 h 5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5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4" y="5"/>
                        </a:lnTo>
                        <a:lnTo>
                          <a:pt x="13" y="5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45" name="Freeform 5235"/>
                  <p:cNvSpPr>
                    <a:spLocks/>
                  </p:cNvSpPr>
                  <p:nvPr/>
                </p:nvSpPr>
                <p:spPr bwMode="auto">
                  <a:xfrm>
                    <a:off x="1579" y="3477"/>
                    <a:ext cx="38" cy="51"/>
                  </a:xfrm>
                  <a:custGeom>
                    <a:avLst/>
                    <a:gdLst>
                      <a:gd name="T0" fmla="*/ 38 w 38"/>
                      <a:gd name="T1" fmla="*/ 22 h 51"/>
                      <a:gd name="T2" fmla="*/ 38 w 38"/>
                      <a:gd name="T3" fmla="*/ 51 h 51"/>
                      <a:gd name="T4" fmla="*/ 0 w 38"/>
                      <a:gd name="T5" fmla="*/ 29 h 51"/>
                      <a:gd name="T6" fmla="*/ 0 w 38"/>
                      <a:gd name="T7" fmla="*/ 23 h 51"/>
                      <a:gd name="T8" fmla="*/ 13 w 38"/>
                      <a:gd name="T9" fmla="*/ 27 h 51"/>
                      <a:gd name="T10" fmla="*/ 13 w 38"/>
                      <a:gd name="T11" fmla="*/ 17 h 51"/>
                      <a:gd name="T12" fmla="*/ 0 w 38"/>
                      <a:gd name="T13" fmla="*/ 6 h 51"/>
                      <a:gd name="T14" fmla="*/ 0 w 38"/>
                      <a:gd name="T15" fmla="*/ 0 h 51"/>
                      <a:gd name="T16" fmla="*/ 38 w 38"/>
                      <a:gd name="T17" fmla="*/ 22 h 51"/>
                      <a:gd name="T18" fmla="*/ 38 w 38"/>
                      <a:gd name="T19" fmla="*/ 22 h 51"/>
                      <a:gd name="T20" fmla="*/ 38 w 38"/>
                      <a:gd name="T21" fmla="*/ 22 h 51"/>
                      <a:gd name="T22" fmla="*/ 38 w 38"/>
                      <a:gd name="T23" fmla="*/ 22 h 5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1"/>
                      <a:gd name="T38" fmla="*/ 38 w 38"/>
                      <a:gd name="T39" fmla="*/ 51 h 5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1">
                        <a:moveTo>
                          <a:pt x="38" y="22"/>
                        </a:moveTo>
                        <a:lnTo>
                          <a:pt x="38" y="51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3" y="27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46" name="Freeform 5236"/>
                  <p:cNvSpPr>
                    <a:spLocks/>
                  </p:cNvSpPr>
                  <p:nvPr/>
                </p:nvSpPr>
                <p:spPr bwMode="auto">
                  <a:xfrm>
                    <a:off x="1551" y="3466"/>
                    <a:ext cx="11" cy="25"/>
                  </a:xfrm>
                  <a:custGeom>
                    <a:avLst/>
                    <a:gdLst>
                      <a:gd name="T0" fmla="*/ 11 w 11"/>
                      <a:gd name="T1" fmla="*/ 7 h 25"/>
                      <a:gd name="T2" fmla="*/ 11 w 11"/>
                      <a:gd name="T3" fmla="*/ 25 h 25"/>
                      <a:gd name="T4" fmla="*/ 0 w 11"/>
                      <a:gd name="T5" fmla="*/ 18 h 25"/>
                      <a:gd name="T6" fmla="*/ 0 w 11"/>
                      <a:gd name="T7" fmla="*/ 0 h 25"/>
                      <a:gd name="T8" fmla="*/ 11 w 11"/>
                      <a:gd name="T9" fmla="*/ 7 h 25"/>
                      <a:gd name="T10" fmla="*/ 11 w 11"/>
                      <a:gd name="T11" fmla="*/ 7 h 2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1"/>
                      <a:gd name="T19" fmla="*/ 0 h 25"/>
                      <a:gd name="T20" fmla="*/ 11 w 11"/>
                      <a:gd name="T21" fmla="*/ 25 h 25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1" h="25">
                        <a:moveTo>
                          <a:pt x="11" y="7"/>
                        </a:moveTo>
                        <a:lnTo>
                          <a:pt x="11" y="25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1" y="7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47" name="Freeform 5237"/>
                  <p:cNvSpPr>
                    <a:spLocks/>
                  </p:cNvSpPr>
                  <p:nvPr/>
                </p:nvSpPr>
                <p:spPr bwMode="auto">
                  <a:xfrm>
                    <a:off x="1555" y="3472"/>
                    <a:ext cx="7" cy="16"/>
                  </a:xfrm>
                  <a:custGeom>
                    <a:avLst/>
                    <a:gdLst>
                      <a:gd name="T0" fmla="*/ 3 w 11"/>
                      <a:gd name="T1" fmla="*/ 1 h 26"/>
                      <a:gd name="T2" fmla="*/ 4 w 11"/>
                      <a:gd name="T3" fmla="*/ 6 h 26"/>
                      <a:gd name="T4" fmla="*/ 2 w 11"/>
                      <a:gd name="T5" fmla="*/ 9 h 26"/>
                      <a:gd name="T6" fmla="*/ 0 w 11"/>
                      <a:gd name="T7" fmla="*/ 4 h 26"/>
                      <a:gd name="T8" fmla="*/ 3 w 11"/>
                      <a:gd name="T9" fmla="*/ 1 h 26"/>
                      <a:gd name="T10" fmla="*/ 3 w 11"/>
                      <a:gd name="T11" fmla="*/ 1 h 26"/>
                      <a:gd name="T12" fmla="*/ 3 w 11"/>
                      <a:gd name="T13" fmla="*/ 1 h 2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6"/>
                      <a:gd name="T23" fmla="*/ 11 w 11"/>
                      <a:gd name="T24" fmla="*/ 26 h 2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6">
                        <a:moveTo>
                          <a:pt x="6" y="1"/>
                        </a:moveTo>
                        <a:cubicBezTo>
                          <a:pt x="8" y="3"/>
                          <a:pt x="11" y="10"/>
                          <a:pt x="11" y="16"/>
                        </a:cubicBezTo>
                        <a:cubicBezTo>
                          <a:pt x="11" y="23"/>
                          <a:pt x="8" y="26"/>
                          <a:pt x="5" y="25"/>
                        </a:cubicBezTo>
                        <a:cubicBezTo>
                          <a:pt x="2" y="23"/>
                          <a:pt x="0" y="16"/>
                          <a:pt x="0" y="10"/>
                        </a:cubicBezTo>
                        <a:cubicBezTo>
                          <a:pt x="0" y="4"/>
                          <a:pt x="3" y="0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48" name="Freeform 5238"/>
                  <p:cNvSpPr>
                    <a:spLocks/>
                  </p:cNvSpPr>
                  <p:nvPr/>
                </p:nvSpPr>
                <p:spPr bwMode="auto">
                  <a:xfrm>
                    <a:off x="1550" y="3482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9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9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49" name="Freeform 5239"/>
                  <p:cNvSpPr>
                    <a:spLocks/>
                  </p:cNvSpPr>
                  <p:nvPr/>
                </p:nvSpPr>
                <p:spPr bwMode="auto">
                  <a:xfrm>
                    <a:off x="1550" y="3460"/>
                    <a:ext cx="28" cy="46"/>
                  </a:xfrm>
                  <a:custGeom>
                    <a:avLst/>
                    <a:gdLst>
                      <a:gd name="T0" fmla="*/ 28 w 28"/>
                      <a:gd name="T1" fmla="*/ 17 h 46"/>
                      <a:gd name="T2" fmla="*/ 28 w 28"/>
                      <a:gd name="T3" fmla="*/ 46 h 46"/>
                      <a:gd name="T4" fmla="*/ 0 w 28"/>
                      <a:gd name="T5" fmla="*/ 29 h 46"/>
                      <a:gd name="T6" fmla="*/ 0 w 28"/>
                      <a:gd name="T7" fmla="*/ 23 h 46"/>
                      <a:gd name="T8" fmla="*/ 9 w 28"/>
                      <a:gd name="T9" fmla="*/ 26 h 46"/>
                      <a:gd name="T10" fmla="*/ 10 w 28"/>
                      <a:gd name="T11" fmla="*/ 15 h 46"/>
                      <a:gd name="T12" fmla="*/ 0 w 28"/>
                      <a:gd name="T13" fmla="*/ 6 h 46"/>
                      <a:gd name="T14" fmla="*/ 0 w 28"/>
                      <a:gd name="T15" fmla="*/ 0 h 46"/>
                      <a:gd name="T16" fmla="*/ 28 w 28"/>
                      <a:gd name="T17" fmla="*/ 17 h 46"/>
                      <a:gd name="T18" fmla="*/ 28 w 28"/>
                      <a:gd name="T19" fmla="*/ 17 h 46"/>
                      <a:gd name="T20" fmla="*/ 28 w 28"/>
                      <a:gd name="T21" fmla="*/ 17 h 46"/>
                      <a:gd name="T22" fmla="*/ 28 w 28"/>
                      <a:gd name="T23" fmla="*/ 17 h 4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8"/>
                      <a:gd name="T37" fmla="*/ 0 h 46"/>
                      <a:gd name="T38" fmla="*/ 28 w 28"/>
                      <a:gd name="T39" fmla="*/ 46 h 4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8" h="46">
                        <a:moveTo>
                          <a:pt x="28" y="17"/>
                        </a:moveTo>
                        <a:lnTo>
                          <a:pt x="28" y="46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9" y="26"/>
                        </a:lnTo>
                        <a:lnTo>
                          <a:pt x="10" y="15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8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0" name="Freeform 5240"/>
                  <p:cNvSpPr>
                    <a:spLocks/>
                  </p:cNvSpPr>
                  <p:nvPr/>
                </p:nvSpPr>
                <p:spPr bwMode="auto">
                  <a:xfrm>
                    <a:off x="1550" y="3470"/>
                    <a:ext cx="7" cy="9"/>
                  </a:xfrm>
                  <a:custGeom>
                    <a:avLst/>
                    <a:gdLst>
                      <a:gd name="T0" fmla="*/ 0 w 7"/>
                      <a:gd name="T1" fmla="*/ 1 h 9"/>
                      <a:gd name="T2" fmla="*/ 1 w 7"/>
                      <a:gd name="T3" fmla="*/ 0 h 9"/>
                      <a:gd name="T4" fmla="*/ 7 w 7"/>
                      <a:gd name="T5" fmla="*/ 8 h 9"/>
                      <a:gd name="T6" fmla="*/ 6 w 7"/>
                      <a:gd name="T7" fmla="*/ 9 h 9"/>
                      <a:gd name="T8" fmla="*/ 0 w 7"/>
                      <a:gd name="T9" fmla="*/ 1 h 9"/>
                      <a:gd name="T10" fmla="*/ 0 w 7"/>
                      <a:gd name="T11" fmla="*/ 1 h 9"/>
                      <a:gd name="T12" fmla="*/ 0 w 7"/>
                      <a:gd name="T13" fmla="*/ 1 h 9"/>
                      <a:gd name="T14" fmla="*/ 0 w 7"/>
                      <a:gd name="T15" fmla="*/ 1 h 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9"/>
                      <a:gd name="T26" fmla="*/ 7 w 7"/>
                      <a:gd name="T27" fmla="*/ 9 h 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9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7" y="8"/>
                        </a:lnTo>
                        <a:lnTo>
                          <a:pt x="6" y="9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1" name="Freeform 5241"/>
                  <p:cNvSpPr>
                    <a:spLocks/>
                  </p:cNvSpPr>
                  <p:nvPr/>
                </p:nvSpPr>
                <p:spPr bwMode="auto">
                  <a:xfrm>
                    <a:off x="1550" y="3471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8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2" name="Freeform 5242"/>
                  <p:cNvSpPr>
                    <a:spLocks/>
                  </p:cNvSpPr>
                  <p:nvPr/>
                </p:nvSpPr>
                <p:spPr bwMode="auto">
                  <a:xfrm>
                    <a:off x="1618" y="3500"/>
                    <a:ext cx="16" cy="38"/>
                  </a:xfrm>
                  <a:custGeom>
                    <a:avLst/>
                    <a:gdLst>
                      <a:gd name="T0" fmla="*/ 16 w 16"/>
                      <a:gd name="T1" fmla="*/ 9 h 38"/>
                      <a:gd name="T2" fmla="*/ 16 w 16"/>
                      <a:gd name="T3" fmla="*/ 38 h 38"/>
                      <a:gd name="T4" fmla="*/ 0 w 16"/>
                      <a:gd name="T5" fmla="*/ 28 h 38"/>
                      <a:gd name="T6" fmla="*/ 0 w 16"/>
                      <a:gd name="T7" fmla="*/ 0 h 38"/>
                      <a:gd name="T8" fmla="*/ 16 w 16"/>
                      <a:gd name="T9" fmla="*/ 9 h 38"/>
                      <a:gd name="T10" fmla="*/ 16 w 16"/>
                      <a:gd name="T11" fmla="*/ 9 h 38"/>
                      <a:gd name="T12" fmla="*/ 16 w 16"/>
                      <a:gd name="T13" fmla="*/ 9 h 38"/>
                      <a:gd name="T14" fmla="*/ 16 w 16"/>
                      <a:gd name="T15" fmla="*/ 9 h 3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8"/>
                      <a:gd name="T26" fmla="*/ 16 w 16"/>
                      <a:gd name="T27" fmla="*/ 38 h 3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8">
                        <a:moveTo>
                          <a:pt x="16" y="9"/>
                        </a:moveTo>
                        <a:lnTo>
                          <a:pt x="16" y="38"/>
                        </a:lnTo>
                        <a:lnTo>
                          <a:pt x="0" y="28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3" name="Freeform 5243"/>
                  <p:cNvSpPr>
                    <a:spLocks/>
                  </p:cNvSpPr>
                  <p:nvPr/>
                </p:nvSpPr>
                <p:spPr bwMode="auto">
                  <a:xfrm>
                    <a:off x="1625" y="3511"/>
                    <a:ext cx="9" cy="21"/>
                  </a:xfrm>
                  <a:custGeom>
                    <a:avLst/>
                    <a:gdLst>
                      <a:gd name="T0" fmla="*/ 5 w 15"/>
                      <a:gd name="T1" fmla="*/ 1 h 35"/>
                      <a:gd name="T2" fmla="*/ 5 w 15"/>
                      <a:gd name="T3" fmla="*/ 13 h 35"/>
                      <a:gd name="T4" fmla="*/ 1 w 15"/>
                      <a:gd name="T5" fmla="*/ 8 h 35"/>
                      <a:gd name="T6" fmla="*/ 1 w 15"/>
                      <a:gd name="T7" fmla="*/ 1 h 35"/>
                      <a:gd name="T8" fmla="*/ 5 w 15"/>
                      <a:gd name="T9" fmla="*/ 1 h 35"/>
                      <a:gd name="T10" fmla="*/ 5 w 15"/>
                      <a:gd name="T11" fmla="*/ 1 h 35"/>
                      <a:gd name="T12" fmla="*/ 5 w 15"/>
                      <a:gd name="T13" fmla="*/ 1 h 3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5"/>
                      <a:gd name="T22" fmla="*/ 0 h 35"/>
                      <a:gd name="T23" fmla="*/ 15 w 15"/>
                      <a:gd name="T24" fmla="*/ 35 h 3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5" h="35">
                        <a:moveTo>
                          <a:pt x="15" y="4"/>
                        </a:move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3" y="34"/>
                          <a:pt x="4" y="27"/>
                          <a:pt x="2" y="24"/>
                        </a:cubicBezTo>
                        <a:cubicBezTo>
                          <a:pt x="0" y="20"/>
                          <a:pt x="0" y="2"/>
                          <a:pt x="2" y="1"/>
                        </a:cubicBezTo>
                        <a:cubicBezTo>
                          <a:pt x="4" y="0"/>
                          <a:pt x="13" y="3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4" name="Freeform 5244"/>
                  <p:cNvSpPr>
                    <a:spLocks noEditPoints="1"/>
                  </p:cNvSpPr>
                  <p:nvPr/>
                </p:nvSpPr>
                <p:spPr bwMode="auto">
                  <a:xfrm>
                    <a:off x="1625" y="3511"/>
                    <a:ext cx="9" cy="22"/>
                  </a:xfrm>
                  <a:custGeom>
                    <a:avLst/>
                    <a:gdLst>
                      <a:gd name="T0" fmla="*/ 5 w 15"/>
                      <a:gd name="T1" fmla="*/ 1 h 37"/>
                      <a:gd name="T2" fmla="*/ 5 w 15"/>
                      <a:gd name="T3" fmla="*/ 1 h 37"/>
                      <a:gd name="T4" fmla="*/ 5 w 15"/>
                      <a:gd name="T5" fmla="*/ 2 h 37"/>
                      <a:gd name="T6" fmla="*/ 5 w 15"/>
                      <a:gd name="T7" fmla="*/ 13 h 37"/>
                      <a:gd name="T8" fmla="*/ 5 w 15"/>
                      <a:gd name="T9" fmla="*/ 13 h 37"/>
                      <a:gd name="T10" fmla="*/ 5 w 15"/>
                      <a:gd name="T11" fmla="*/ 13 h 37"/>
                      <a:gd name="T12" fmla="*/ 1 w 15"/>
                      <a:gd name="T13" fmla="*/ 9 h 37"/>
                      <a:gd name="T14" fmla="*/ 0 w 15"/>
                      <a:gd name="T15" fmla="*/ 4 h 37"/>
                      <a:gd name="T16" fmla="*/ 1 w 15"/>
                      <a:gd name="T17" fmla="*/ 1 h 37"/>
                      <a:gd name="T18" fmla="*/ 5 w 15"/>
                      <a:gd name="T19" fmla="*/ 1 h 37"/>
                      <a:gd name="T20" fmla="*/ 5 w 15"/>
                      <a:gd name="T21" fmla="*/ 1 h 37"/>
                      <a:gd name="T22" fmla="*/ 5 w 15"/>
                      <a:gd name="T23" fmla="*/ 1 h 37"/>
                      <a:gd name="T24" fmla="*/ 5 w 15"/>
                      <a:gd name="T25" fmla="*/ 12 h 37"/>
                      <a:gd name="T26" fmla="*/ 5 w 15"/>
                      <a:gd name="T27" fmla="*/ 2 h 37"/>
                      <a:gd name="T28" fmla="*/ 1 w 15"/>
                      <a:gd name="T29" fmla="*/ 1 h 37"/>
                      <a:gd name="T30" fmla="*/ 1 w 15"/>
                      <a:gd name="T31" fmla="*/ 9 h 37"/>
                      <a:gd name="T32" fmla="*/ 5 w 15"/>
                      <a:gd name="T33" fmla="*/ 12 h 3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7"/>
                      <a:gd name="T53" fmla="*/ 15 w 15"/>
                      <a:gd name="T54" fmla="*/ 37 h 3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7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1" y="23"/>
                          <a:pt x="0" y="17"/>
                          <a:pt x="0" y="12"/>
                        </a:cubicBezTo>
                        <a:cubicBezTo>
                          <a:pt x="0" y="8"/>
                          <a:pt x="0" y="2"/>
                          <a:pt x="2" y="1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6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3"/>
                          <a:pt x="0" y="21"/>
                          <a:pt x="2" y="25"/>
                        </a:cubicBezTo>
                        <a:cubicBezTo>
                          <a:pt x="4" y="28"/>
                          <a:pt x="13" y="35"/>
                          <a:pt x="14" y="36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5" name="Freeform 5245"/>
                  <p:cNvSpPr>
                    <a:spLocks/>
                  </p:cNvSpPr>
                  <p:nvPr/>
                </p:nvSpPr>
                <p:spPr bwMode="auto">
                  <a:xfrm>
                    <a:off x="1629" y="3514"/>
                    <a:ext cx="1" cy="4"/>
                  </a:xfrm>
                  <a:custGeom>
                    <a:avLst/>
                    <a:gdLst>
                      <a:gd name="T0" fmla="*/ 1 w 1"/>
                      <a:gd name="T1" fmla="*/ 2 h 4"/>
                      <a:gd name="T2" fmla="*/ 1 w 1"/>
                      <a:gd name="T3" fmla="*/ 4 h 4"/>
                      <a:gd name="T4" fmla="*/ 0 w 1"/>
                      <a:gd name="T5" fmla="*/ 3 h 4"/>
                      <a:gd name="T6" fmla="*/ 0 w 1"/>
                      <a:gd name="T7" fmla="*/ 0 h 4"/>
                      <a:gd name="T8" fmla="*/ 1 w 1"/>
                      <a:gd name="T9" fmla="*/ 2 h 4"/>
                      <a:gd name="T10" fmla="*/ 1 w 1"/>
                      <a:gd name="T11" fmla="*/ 2 h 4"/>
                      <a:gd name="T12" fmla="*/ 1 w 1"/>
                      <a:gd name="T13" fmla="*/ 2 h 4"/>
                      <a:gd name="T14" fmla="*/ 1 w 1"/>
                      <a:gd name="T15" fmla="*/ 2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4"/>
                      <a:gd name="T26" fmla="*/ 1 w 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4">
                        <a:moveTo>
                          <a:pt x="1" y="2"/>
                        </a:move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6" name="Freeform 5246"/>
                  <p:cNvSpPr>
                    <a:spLocks/>
                  </p:cNvSpPr>
                  <p:nvPr/>
                </p:nvSpPr>
                <p:spPr bwMode="auto">
                  <a:xfrm>
                    <a:off x="1629" y="3521"/>
                    <a:ext cx="1" cy="7"/>
                  </a:xfrm>
                  <a:custGeom>
                    <a:avLst/>
                    <a:gdLst>
                      <a:gd name="T0" fmla="*/ 1 w 1"/>
                      <a:gd name="T1" fmla="*/ 1 h 7"/>
                      <a:gd name="T2" fmla="*/ 1 w 1"/>
                      <a:gd name="T3" fmla="*/ 7 h 7"/>
                      <a:gd name="T4" fmla="*/ 0 w 1"/>
                      <a:gd name="T5" fmla="*/ 6 h 7"/>
                      <a:gd name="T6" fmla="*/ 0 w 1"/>
                      <a:gd name="T7" fmla="*/ 0 h 7"/>
                      <a:gd name="T8" fmla="*/ 1 w 1"/>
                      <a:gd name="T9" fmla="*/ 1 h 7"/>
                      <a:gd name="T10" fmla="*/ 1 w 1"/>
                      <a:gd name="T11" fmla="*/ 1 h 7"/>
                      <a:gd name="T12" fmla="*/ 1 w 1"/>
                      <a:gd name="T13" fmla="*/ 1 h 7"/>
                      <a:gd name="T14" fmla="*/ 1 w 1"/>
                      <a:gd name="T15" fmla="*/ 1 h 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7"/>
                      <a:gd name="T26" fmla="*/ 1 w 1"/>
                      <a:gd name="T27" fmla="*/ 7 h 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7">
                        <a:moveTo>
                          <a:pt x="1" y="1"/>
                        </a:move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7" name="Freeform 5247"/>
                  <p:cNvSpPr>
                    <a:spLocks/>
                  </p:cNvSpPr>
                  <p:nvPr/>
                </p:nvSpPr>
                <p:spPr bwMode="auto">
                  <a:xfrm>
                    <a:off x="1631" y="3516"/>
                    <a:ext cx="3" cy="13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13 h 13"/>
                      <a:gd name="T4" fmla="*/ 0 w 3"/>
                      <a:gd name="T5" fmla="*/ 12 h 13"/>
                      <a:gd name="T6" fmla="*/ 0 w 3"/>
                      <a:gd name="T7" fmla="*/ 0 h 13"/>
                      <a:gd name="T8" fmla="*/ 3 w 3"/>
                      <a:gd name="T9" fmla="*/ 1 h 13"/>
                      <a:gd name="T10" fmla="*/ 3 w 3"/>
                      <a:gd name="T11" fmla="*/ 1 h 13"/>
                      <a:gd name="T12" fmla="*/ 3 w 3"/>
                      <a:gd name="T13" fmla="*/ 1 h 13"/>
                      <a:gd name="T14" fmla="*/ 3 w 3"/>
                      <a:gd name="T15" fmla="*/ 1 h 1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"/>
                      <a:gd name="T25" fmla="*/ 0 h 13"/>
                      <a:gd name="T26" fmla="*/ 3 w 3"/>
                      <a:gd name="T27" fmla="*/ 13 h 1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" h="13">
                        <a:moveTo>
                          <a:pt x="3" y="1"/>
                        </a:moveTo>
                        <a:lnTo>
                          <a:pt x="2" y="1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8" name="Freeform 5248"/>
                  <p:cNvSpPr>
                    <a:spLocks noEditPoints="1"/>
                  </p:cNvSpPr>
                  <p:nvPr/>
                </p:nvSpPr>
                <p:spPr bwMode="auto">
                  <a:xfrm>
                    <a:off x="1631" y="3532"/>
                    <a:ext cx="3" cy="4"/>
                  </a:xfrm>
                  <a:custGeom>
                    <a:avLst/>
                    <a:gdLst>
                      <a:gd name="T0" fmla="*/ 2 w 4"/>
                      <a:gd name="T1" fmla="*/ 1 h 6"/>
                      <a:gd name="T2" fmla="*/ 2 w 4"/>
                      <a:gd name="T3" fmla="*/ 2 h 6"/>
                      <a:gd name="T4" fmla="*/ 2 w 4"/>
                      <a:gd name="T5" fmla="*/ 2 h 6"/>
                      <a:gd name="T6" fmla="*/ 0 w 4"/>
                      <a:gd name="T7" fmla="*/ 1 h 6"/>
                      <a:gd name="T8" fmla="*/ 2 w 4"/>
                      <a:gd name="T9" fmla="*/ 1 h 6"/>
                      <a:gd name="T10" fmla="*/ 2 w 4"/>
                      <a:gd name="T11" fmla="*/ 1 h 6"/>
                      <a:gd name="T12" fmla="*/ 2 w 4"/>
                      <a:gd name="T13" fmla="*/ 1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1"/>
                        </a:moveTo>
                        <a:cubicBezTo>
                          <a:pt x="3" y="1"/>
                          <a:pt x="4" y="3"/>
                          <a:pt x="4" y="4"/>
                        </a:cubicBezTo>
                        <a:cubicBezTo>
                          <a:pt x="4" y="5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59" name="Freeform 5249"/>
                  <p:cNvSpPr>
                    <a:spLocks/>
                  </p:cNvSpPr>
                  <p:nvPr/>
                </p:nvSpPr>
                <p:spPr bwMode="auto">
                  <a:xfrm>
                    <a:off x="1631" y="3509"/>
                    <a:ext cx="3" cy="3"/>
                  </a:xfrm>
                  <a:custGeom>
                    <a:avLst/>
                    <a:gdLst>
                      <a:gd name="T0" fmla="*/ 2 w 4"/>
                      <a:gd name="T1" fmla="*/ 1 h 6"/>
                      <a:gd name="T2" fmla="*/ 2 w 4"/>
                      <a:gd name="T3" fmla="*/ 1 h 6"/>
                      <a:gd name="T4" fmla="*/ 2 w 4"/>
                      <a:gd name="T5" fmla="*/ 2 h 6"/>
                      <a:gd name="T6" fmla="*/ 0 w 4"/>
                      <a:gd name="T7" fmla="*/ 1 h 6"/>
                      <a:gd name="T8" fmla="*/ 2 w 4"/>
                      <a:gd name="T9" fmla="*/ 1 h 6"/>
                      <a:gd name="T10" fmla="*/ 2 w 4"/>
                      <a:gd name="T11" fmla="*/ 1 h 6"/>
                      <a:gd name="T12" fmla="*/ 2 w 4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4"/>
                      <a:gd name="T22" fmla="*/ 0 h 6"/>
                      <a:gd name="T23" fmla="*/ 4 w 4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4" h="6">
                        <a:moveTo>
                          <a:pt x="2" y="1"/>
                        </a:moveTo>
                        <a:cubicBezTo>
                          <a:pt x="3" y="2"/>
                          <a:pt x="4" y="3"/>
                          <a:pt x="4" y="4"/>
                        </a:cubicBezTo>
                        <a:cubicBezTo>
                          <a:pt x="4" y="6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0" name="Freeform 5250"/>
                  <p:cNvSpPr>
                    <a:spLocks/>
                  </p:cNvSpPr>
                  <p:nvPr/>
                </p:nvSpPr>
                <p:spPr bwMode="auto">
                  <a:xfrm>
                    <a:off x="1493" y="3525"/>
                    <a:ext cx="16" cy="28"/>
                  </a:xfrm>
                  <a:custGeom>
                    <a:avLst/>
                    <a:gdLst>
                      <a:gd name="T0" fmla="*/ 16 w 16"/>
                      <a:gd name="T1" fmla="*/ 8 h 28"/>
                      <a:gd name="T2" fmla="*/ 15 w 16"/>
                      <a:gd name="T3" fmla="*/ 28 h 28"/>
                      <a:gd name="T4" fmla="*/ 0 w 16"/>
                      <a:gd name="T5" fmla="*/ 19 h 28"/>
                      <a:gd name="T6" fmla="*/ 0 w 16"/>
                      <a:gd name="T7" fmla="*/ 0 h 28"/>
                      <a:gd name="T8" fmla="*/ 16 w 16"/>
                      <a:gd name="T9" fmla="*/ 8 h 28"/>
                      <a:gd name="T10" fmla="*/ 16 w 16"/>
                      <a:gd name="T11" fmla="*/ 8 h 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8"/>
                      <a:gd name="T20" fmla="*/ 16 w 16"/>
                      <a:gd name="T21" fmla="*/ 28 h 2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8">
                        <a:moveTo>
                          <a:pt x="16" y="8"/>
                        </a:moveTo>
                        <a:lnTo>
                          <a:pt x="15" y="28"/>
                        </a:ln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1" name="Freeform 5251"/>
                  <p:cNvSpPr>
                    <a:spLocks/>
                  </p:cNvSpPr>
                  <p:nvPr/>
                </p:nvSpPr>
                <p:spPr bwMode="auto">
                  <a:xfrm>
                    <a:off x="1492" y="3541"/>
                    <a:ext cx="14" cy="6"/>
                  </a:xfrm>
                  <a:custGeom>
                    <a:avLst/>
                    <a:gdLst>
                      <a:gd name="T0" fmla="*/ 0 w 14"/>
                      <a:gd name="T1" fmla="*/ 0 h 6"/>
                      <a:gd name="T2" fmla="*/ 1 w 14"/>
                      <a:gd name="T3" fmla="*/ 0 h 6"/>
                      <a:gd name="T4" fmla="*/ 14 w 14"/>
                      <a:gd name="T5" fmla="*/ 4 h 6"/>
                      <a:gd name="T6" fmla="*/ 13 w 14"/>
                      <a:gd name="T7" fmla="*/ 6 h 6"/>
                      <a:gd name="T8" fmla="*/ 0 w 14"/>
                      <a:gd name="T9" fmla="*/ 0 h 6"/>
                      <a:gd name="T10" fmla="*/ 0 w 14"/>
                      <a:gd name="T11" fmla="*/ 0 h 6"/>
                      <a:gd name="T12" fmla="*/ 0 w 14"/>
                      <a:gd name="T13" fmla="*/ 0 h 6"/>
                      <a:gd name="T14" fmla="*/ 0 w 14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4" y="4"/>
                        </a:lnTo>
                        <a:lnTo>
                          <a:pt x="13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2" name="Freeform 5252"/>
                  <p:cNvSpPr>
                    <a:spLocks/>
                  </p:cNvSpPr>
                  <p:nvPr/>
                </p:nvSpPr>
                <p:spPr bwMode="auto">
                  <a:xfrm>
                    <a:off x="1492" y="3519"/>
                    <a:ext cx="38" cy="50"/>
                  </a:xfrm>
                  <a:custGeom>
                    <a:avLst/>
                    <a:gdLst>
                      <a:gd name="T0" fmla="*/ 38 w 38"/>
                      <a:gd name="T1" fmla="*/ 22 h 50"/>
                      <a:gd name="T2" fmla="*/ 38 w 38"/>
                      <a:gd name="T3" fmla="*/ 50 h 50"/>
                      <a:gd name="T4" fmla="*/ 0 w 38"/>
                      <a:gd name="T5" fmla="*/ 28 h 50"/>
                      <a:gd name="T6" fmla="*/ 0 w 38"/>
                      <a:gd name="T7" fmla="*/ 22 h 50"/>
                      <a:gd name="T8" fmla="*/ 13 w 38"/>
                      <a:gd name="T9" fmla="*/ 28 h 50"/>
                      <a:gd name="T10" fmla="*/ 13 w 38"/>
                      <a:gd name="T11" fmla="*/ 16 h 50"/>
                      <a:gd name="T12" fmla="*/ 0 w 38"/>
                      <a:gd name="T13" fmla="*/ 6 h 50"/>
                      <a:gd name="T14" fmla="*/ 0 w 38"/>
                      <a:gd name="T15" fmla="*/ 0 h 50"/>
                      <a:gd name="T16" fmla="*/ 38 w 38"/>
                      <a:gd name="T17" fmla="*/ 22 h 50"/>
                      <a:gd name="T18" fmla="*/ 38 w 38"/>
                      <a:gd name="T19" fmla="*/ 22 h 50"/>
                      <a:gd name="T20" fmla="*/ 38 w 38"/>
                      <a:gd name="T21" fmla="*/ 22 h 50"/>
                      <a:gd name="T22" fmla="*/ 38 w 38"/>
                      <a:gd name="T23" fmla="*/ 22 h 50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0"/>
                      <a:gd name="T38" fmla="*/ 38 w 38"/>
                      <a:gd name="T39" fmla="*/ 50 h 50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0">
                        <a:moveTo>
                          <a:pt x="38" y="22"/>
                        </a:moveTo>
                        <a:lnTo>
                          <a:pt x="38" y="50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3" y="28"/>
                        </a:lnTo>
                        <a:lnTo>
                          <a:pt x="13" y="16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3" name="Freeform 5253"/>
                  <p:cNvSpPr>
                    <a:spLocks/>
                  </p:cNvSpPr>
                  <p:nvPr/>
                </p:nvSpPr>
                <p:spPr bwMode="auto">
                  <a:xfrm>
                    <a:off x="1463" y="3508"/>
                    <a:ext cx="12" cy="24"/>
                  </a:xfrm>
                  <a:custGeom>
                    <a:avLst/>
                    <a:gdLst>
                      <a:gd name="T0" fmla="*/ 12 w 12"/>
                      <a:gd name="T1" fmla="*/ 6 h 24"/>
                      <a:gd name="T2" fmla="*/ 12 w 12"/>
                      <a:gd name="T3" fmla="*/ 24 h 24"/>
                      <a:gd name="T4" fmla="*/ 0 w 12"/>
                      <a:gd name="T5" fmla="*/ 18 h 24"/>
                      <a:gd name="T6" fmla="*/ 0 w 12"/>
                      <a:gd name="T7" fmla="*/ 0 h 24"/>
                      <a:gd name="T8" fmla="*/ 12 w 12"/>
                      <a:gd name="T9" fmla="*/ 6 h 24"/>
                      <a:gd name="T10" fmla="*/ 12 w 12"/>
                      <a:gd name="T11" fmla="*/ 6 h 24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4"/>
                      <a:gd name="T20" fmla="*/ 12 w 12"/>
                      <a:gd name="T21" fmla="*/ 24 h 24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4">
                        <a:moveTo>
                          <a:pt x="12" y="6"/>
                        </a:moveTo>
                        <a:lnTo>
                          <a:pt x="12" y="24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2" y="6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4" name="Freeform 5254"/>
                  <p:cNvSpPr>
                    <a:spLocks/>
                  </p:cNvSpPr>
                  <p:nvPr/>
                </p:nvSpPr>
                <p:spPr bwMode="auto">
                  <a:xfrm>
                    <a:off x="1468" y="3514"/>
                    <a:ext cx="7" cy="16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5 h 27"/>
                      <a:gd name="T4" fmla="*/ 2 w 11"/>
                      <a:gd name="T5" fmla="*/ 9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3"/>
                          <a:pt x="11" y="10"/>
                          <a:pt x="11" y="16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3"/>
                          <a:pt x="0" y="16"/>
                          <a:pt x="0" y="10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5" name="Freeform 5255"/>
                  <p:cNvSpPr>
                    <a:spLocks/>
                  </p:cNvSpPr>
                  <p:nvPr/>
                </p:nvSpPr>
                <p:spPr bwMode="auto">
                  <a:xfrm>
                    <a:off x="1462" y="3524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10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6" name="Freeform 5256"/>
                  <p:cNvSpPr>
                    <a:spLocks/>
                  </p:cNvSpPr>
                  <p:nvPr/>
                </p:nvSpPr>
                <p:spPr bwMode="auto">
                  <a:xfrm>
                    <a:off x="1462" y="3502"/>
                    <a:ext cx="29" cy="45"/>
                  </a:xfrm>
                  <a:custGeom>
                    <a:avLst/>
                    <a:gdLst>
                      <a:gd name="T0" fmla="*/ 29 w 29"/>
                      <a:gd name="T1" fmla="*/ 17 h 45"/>
                      <a:gd name="T2" fmla="*/ 29 w 29"/>
                      <a:gd name="T3" fmla="*/ 45 h 45"/>
                      <a:gd name="T4" fmla="*/ 0 w 29"/>
                      <a:gd name="T5" fmla="*/ 29 h 45"/>
                      <a:gd name="T6" fmla="*/ 0 w 29"/>
                      <a:gd name="T7" fmla="*/ 23 h 45"/>
                      <a:gd name="T8" fmla="*/ 10 w 29"/>
                      <a:gd name="T9" fmla="*/ 26 h 45"/>
                      <a:gd name="T10" fmla="*/ 10 w 29"/>
                      <a:gd name="T11" fmla="*/ 15 h 45"/>
                      <a:gd name="T12" fmla="*/ 0 w 29"/>
                      <a:gd name="T13" fmla="*/ 6 h 45"/>
                      <a:gd name="T14" fmla="*/ 0 w 29"/>
                      <a:gd name="T15" fmla="*/ 0 h 45"/>
                      <a:gd name="T16" fmla="*/ 29 w 29"/>
                      <a:gd name="T17" fmla="*/ 17 h 45"/>
                      <a:gd name="T18" fmla="*/ 29 w 29"/>
                      <a:gd name="T19" fmla="*/ 17 h 45"/>
                      <a:gd name="T20" fmla="*/ 29 w 29"/>
                      <a:gd name="T21" fmla="*/ 17 h 45"/>
                      <a:gd name="T22" fmla="*/ 29 w 29"/>
                      <a:gd name="T23" fmla="*/ 17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7"/>
                        </a:moveTo>
                        <a:lnTo>
                          <a:pt x="29" y="45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0" y="26"/>
                        </a:lnTo>
                        <a:lnTo>
                          <a:pt x="10" y="15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9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7" name="Freeform 5257"/>
                  <p:cNvSpPr>
                    <a:spLocks/>
                  </p:cNvSpPr>
                  <p:nvPr/>
                </p:nvSpPr>
                <p:spPr bwMode="auto">
                  <a:xfrm>
                    <a:off x="1463" y="3512"/>
                    <a:ext cx="7" cy="8"/>
                  </a:xfrm>
                  <a:custGeom>
                    <a:avLst/>
                    <a:gdLst>
                      <a:gd name="T0" fmla="*/ 0 w 7"/>
                      <a:gd name="T1" fmla="*/ 1 h 8"/>
                      <a:gd name="T2" fmla="*/ 0 w 7"/>
                      <a:gd name="T3" fmla="*/ 0 h 8"/>
                      <a:gd name="T4" fmla="*/ 7 w 7"/>
                      <a:gd name="T5" fmla="*/ 8 h 8"/>
                      <a:gd name="T6" fmla="*/ 6 w 7"/>
                      <a:gd name="T7" fmla="*/ 8 h 8"/>
                      <a:gd name="T8" fmla="*/ 0 w 7"/>
                      <a:gd name="T9" fmla="*/ 1 h 8"/>
                      <a:gd name="T10" fmla="*/ 0 w 7"/>
                      <a:gd name="T11" fmla="*/ 1 h 8"/>
                      <a:gd name="T12" fmla="*/ 0 w 7"/>
                      <a:gd name="T13" fmla="*/ 1 h 8"/>
                      <a:gd name="T14" fmla="*/ 0 w 7"/>
                      <a:gd name="T15" fmla="*/ 1 h 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8"/>
                      <a:gd name="T26" fmla="*/ 7 w 7"/>
                      <a:gd name="T27" fmla="*/ 8 h 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8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8" name="Freeform 5258"/>
                  <p:cNvSpPr>
                    <a:spLocks/>
                  </p:cNvSpPr>
                  <p:nvPr/>
                </p:nvSpPr>
                <p:spPr bwMode="auto">
                  <a:xfrm>
                    <a:off x="1463" y="3513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7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7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69" name="Freeform 5259"/>
                  <p:cNvSpPr>
                    <a:spLocks/>
                  </p:cNvSpPr>
                  <p:nvPr/>
                </p:nvSpPr>
                <p:spPr bwMode="auto">
                  <a:xfrm>
                    <a:off x="1531" y="3541"/>
                    <a:ext cx="16" cy="38"/>
                  </a:xfrm>
                  <a:custGeom>
                    <a:avLst/>
                    <a:gdLst>
                      <a:gd name="T0" fmla="*/ 16 w 16"/>
                      <a:gd name="T1" fmla="*/ 10 h 38"/>
                      <a:gd name="T2" fmla="*/ 16 w 16"/>
                      <a:gd name="T3" fmla="*/ 38 h 38"/>
                      <a:gd name="T4" fmla="*/ 0 w 16"/>
                      <a:gd name="T5" fmla="*/ 29 h 38"/>
                      <a:gd name="T6" fmla="*/ 0 w 16"/>
                      <a:gd name="T7" fmla="*/ 0 h 38"/>
                      <a:gd name="T8" fmla="*/ 16 w 16"/>
                      <a:gd name="T9" fmla="*/ 10 h 38"/>
                      <a:gd name="T10" fmla="*/ 16 w 16"/>
                      <a:gd name="T11" fmla="*/ 10 h 38"/>
                      <a:gd name="T12" fmla="*/ 16 w 16"/>
                      <a:gd name="T13" fmla="*/ 10 h 38"/>
                      <a:gd name="T14" fmla="*/ 16 w 16"/>
                      <a:gd name="T15" fmla="*/ 10 h 3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8"/>
                      <a:gd name="T26" fmla="*/ 16 w 16"/>
                      <a:gd name="T27" fmla="*/ 38 h 3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8">
                        <a:moveTo>
                          <a:pt x="16" y="10"/>
                        </a:moveTo>
                        <a:lnTo>
                          <a:pt x="16" y="38"/>
                        </a:lnTo>
                        <a:lnTo>
                          <a:pt x="0" y="29"/>
                        </a:lnTo>
                        <a:lnTo>
                          <a:pt x="0" y="0"/>
                        </a:lnTo>
                        <a:lnTo>
                          <a:pt x="16" y="10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0" name="Freeform 5260"/>
                  <p:cNvSpPr>
                    <a:spLocks/>
                  </p:cNvSpPr>
                  <p:nvPr/>
                </p:nvSpPr>
                <p:spPr bwMode="auto">
                  <a:xfrm>
                    <a:off x="1538" y="3553"/>
                    <a:ext cx="9" cy="22"/>
                  </a:xfrm>
                  <a:custGeom>
                    <a:avLst/>
                    <a:gdLst>
                      <a:gd name="T0" fmla="*/ 6 w 14"/>
                      <a:gd name="T1" fmla="*/ 1 h 36"/>
                      <a:gd name="T2" fmla="*/ 6 w 14"/>
                      <a:gd name="T3" fmla="*/ 13 h 36"/>
                      <a:gd name="T4" fmla="*/ 1 w 14"/>
                      <a:gd name="T5" fmla="*/ 9 h 36"/>
                      <a:gd name="T6" fmla="*/ 1 w 14"/>
                      <a:gd name="T7" fmla="*/ 1 h 36"/>
                      <a:gd name="T8" fmla="*/ 6 w 14"/>
                      <a:gd name="T9" fmla="*/ 1 h 36"/>
                      <a:gd name="T10" fmla="*/ 6 w 14"/>
                      <a:gd name="T11" fmla="*/ 1 h 36"/>
                      <a:gd name="T12" fmla="*/ 6 w 14"/>
                      <a:gd name="T13" fmla="*/ 1 h 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6"/>
                      <a:gd name="T23" fmla="*/ 14 w 14"/>
                      <a:gd name="T24" fmla="*/ 36 h 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6">
                        <a:moveTo>
                          <a:pt x="14" y="4"/>
                        </a:move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3" y="34"/>
                          <a:pt x="4" y="27"/>
                          <a:pt x="2" y="24"/>
                        </a:cubicBezTo>
                        <a:cubicBezTo>
                          <a:pt x="0" y="20"/>
                          <a:pt x="0" y="3"/>
                          <a:pt x="2" y="1"/>
                        </a:cubicBezTo>
                        <a:cubicBezTo>
                          <a:pt x="4" y="0"/>
                          <a:pt x="13" y="3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1" name="Freeform 5261"/>
                  <p:cNvSpPr>
                    <a:spLocks noEditPoints="1"/>
                  </p:cNvSpPr>
                  <p:nvPr/>
                </p:nvSpPr>
                <p:spPr bwMode="auto">
                  <a:xfrm>
                    <a:off x="1538" y="3553"/>
                    <a:ext cx="9" cy="22"/>
                  </a:xfrm>
                  <a:custGeom>
                    <a:avLst/>
                    <a:gdLst>
                      <a:gd name="T0" fmla="*/ 5 w 15"/>
                      <a:gd name="T1" fmla="*/ 1 h 38"/>
                      <a:gd name="T2" fmla="*/ 5 w 15"/>
                      <a:gd name="T3" fmla="*/ 1 h 38"/>
                      <a:gd name="T4" fmla="*/ 5 w 15"/>
                      <a:gd name="T5" fmla="*/ 2 h 38"/>
                      <a:gd name="T6" fmla="*/ 5 w 15"/>
                      <a:gd name="T7" fmla="*/ 12 h 38"/>
                      <a:gd name="T8" fmla="*/ 5 w 15"/>
                      <a:gd name="T9" fmla="*/ 13 h 38"/>
                      <a:gd name="T10" fmla="*/ 5 w 15"/>
                      <a:gd name="T11" fmla="*/ 12 h 38"/>
                      <a:gd name="T12" fmla="*/ 1 w 15"/>
                      <a:gd name="T13" fmla="*/ 8 h 38"/>
                      <a:gd name="T14" fmla="*/ 0 w 15"/>
                      <a:gd name="T15" fmla="*/ 4 h 38"/>
                      <a:gd name="T16" fmla="*/ 1 w 15"/>
                      <a:gd name="T17" fmla="*/ 1 h 38"/>
                      <a:gd name="T18" fmla="*/ 5 w 15"/>
                      <a:gd name="T19" fmla="*/ 1 h 38"/>
                      <a:gd name="T20" fmla="*/ 5 w 15"/>
                      <a:gd name="T21" fmla="*/ 1 h 38"/>
                      <a:gd name="T22" fmla="*/ 5 w 15"/>
                      <a:gd name="T23" fmla="*/ 1 h 38"/>
                      <a:gd name="T24" fmla="*/ 5 w 15"/>
                      <a:gd name="T25" fmla="*/ 12 h 38"/>
                      <a:gd name="T26" fmla="*/ 5 w 15"/>
                      <a:gd name="T27" fmla="*/ 2 h 38"/>
                      <a:gd name="T28" fmla="*/ 1 w 15"/>
                      <a:gd name="T29" fmla="*/ 1 h 38"/>
                      <a:gd name="T30" fmla="*/ 1 w 15"/>
                      <a:gd name="T31" fmla="*/ 8 h 38"/>
                      <a:gd name="T32" fmla="*/ 5 w 15"/>
                      <a:gd name="T33" fmla="*/ 12 h 3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8"/>
                      <a:gd name="T53" fmla="*/ 15 w 15"/>
                      <a:gd name="T54" fmla="*/ 38 h 3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8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0" y="23"/>
                          <a:pt x="0" y="17"/>
                          <a:pt x="0" y="12"/>
                        </a:cubicBezTo>
                        <a:cubicBezTo>
                          <a:pt x="0" y="8"/>
                          <a:pt x="0" y="2"/>
                          <a:pt x="2" y="2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7"/>
                        </a:move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4"/>
                          <a:pt x="0" y="21"/>
                          <a:pt x="2" y="25"/>
                        </a:cubicBezTo>
                        <a:cubicBezTo>
                          <a:pt x="4" y="28"/>
                          <a:pt x="13" y="35"/>
                          <a:pt x="14" y="37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2" name="Freeform 5262"/>
                  <p:cNvSpPr>
                    <a:spLocks/>
                  </p:cNvSpPr>
                  <p:nvPr/>
                </p:nvSpPr>
                <p:spPr bwMode="auto">
                  <a:xfrm>
                    <a:off x="1541" y="3556"/>
                    <a:ext cx="2" cy="4"/>
                  </a:xfrm>
                  <a:custGeom>
                    <a:avLst/>
                    <a:gdLst>
                      <a:gd name="T0" fmla="*/ 2 w 2"/>
                      <a:gd name="T1" fmla="*/ 1 h 4"/>
                      <a:gd name="T2" fmla="*/ 2 w 2"/>
                      <a:gd name="T3" fmla="*/ 4 h 4"/>
                      <a:gd name="T4" fmla="*/ 0 w 2"/>
                      <a:gd name="T5" fmla="*/ 3 h 4"/>
                      <a:gd name="T6" fmla="*/ 1 w 2"/>
                      <a:gd name="T7" fmla="*/ 0 h 4"/>
                      <a:gd name="T8" fmla="*/ 2 w 2"/>
                      <a:gd name="T9" fmla="*/ 1 h 4"/>
                      <a:gd name="T10" fmla="*/ 2 w 2"/>
                      <a:gd name="T11" fmla="*/ 1 h 4"/>
                      <a:gd name="T12" fmla="*/ 2 w 2"/>
                      <a:gd name="T13" fmla="*/ 1 h 4"/>
                      <a:gd name="T14" fmla="*/ 2 w 2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4"/>
                      <a:gd name="T26" fmla="*/ 2 w 2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4">
                        <a:moveTo>
                          <a:pt x="2" y="1"/>
                        </a:moveTo>
                        <a:lnTo>
                          <a:pt x="2" y="4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3" name="Freeform 5263"/>
                  <p:cNvSpPr>
                    <a:spLocks/>
                  </p:cNvSpPr>
                  <p:nvPr/>
                </p:nvSpPr>
                <p:spPr bwMode="auto">
                  <a:xfrm>
                    <a:off x="1542" y="3563"/>
                    <a:ext cx="1" cy="6"/>
                  </a:xfrm>
                  <a:custGeom>
                    <a:avLst/>
                    <a:gdLst>
                      <a:gd name="T0" fmla="*/ 1 w 1"/>
                      <a:gd name="T1" fmla="*/ 0 h 6"/>
                      <a:gd name="T2" fmla="*/ 1 w 1"/>
                      <a:gd name="T3" fmla="*/ 6 h 6"/>
                      <a:gd name="T4" fmla="*/ 0 w 1"/>
                      <a:gd name="T5" fmla="*/ 6 h 6"/>
                      <a:gd name="T6" fmla="*/ 0 w 1"/>
                      <a:gd name="T7" fmla="*/ 0 h 6"/>
                      <a:gd name="T8" fmla="*/ 1 w 1"/>
                      <a:gd name="T9" fmla="*/ 0 h 6"/>
                      <a:gd name="T10" fmla="*/ 1 w 1"/>
                      <a:gd name="T11" fmla="*/ 0 h 6"/>
                      <a:gd name="T12" fmla="*/ 1 w 1"/>
                      <a:gd name="T13" fmla="*/ 0 h 6"/>
                      <a:gd name="T14" fmla="*/ 1 w 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6"/>
                      <a:gd name="T26" fmla="*/ 1 w 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6">
                        <a:moveTo>
                          <a:pt x="1" y="0"/>
                        </a:moveTo>
                        <a:lnTo>
                          <a:pt x="1" y="6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4" name="Freeform 5264"/>
                  <p:cNvSpPr>
                    <a:spLocks/>
                  </p:cNvSpPr>
                  <p:nvPr/>
                </p:nvSpPr>
                <p:spPr bwMode="auto">
                  <a:xfrm>
                    <a:off x="1544" y="3557"/>
                    <a:ext cx="2" cy="14"/>
                  </a:xfrm>
                  <a:custGeom>
                    <a:avLst/>
                    <a:gdLst>
                      <a:gd name="T0" fmla="*/ 2 w 2"/>
                      <a:gd name="T1" fmla="*/ 2 h 14"/>
                      <a:gd name="T2" fmla="*/ 2 w 2"/>
                      <a:gd name="T3" fmla="*/ 14 h 14"/>
                      <a:gd name="T4" fmla="*/ 0 w 2"/>
                      <a:gd name="T5" fmla="*/ 13 h 14"/>
                      <a:gd name="T6" fmla="*/ 0 w 2"/>
                      <a:gd name="T7" fmla="*/ 0 h 14"/>
                      <a:gd name="T8" fmla="*/ 2 w 2"/>
                      <a:gd name="T9" fmla="*/ 2 h 14"/>
                      <a:gd name="T10" fmla="*/ 2 w 2"/>
                      <a:gd name="T11" fmla="*/ 2 h 14"/>
                      <a:gd name="T12" fmla="*/ 2 w 2"/>
                      <a:gd name="T13" fmla="*/ 2 h 14"/>
                      <a:gd name="T14" fmla="*/ 2 w 2"/>
                      <a:gd name="T15" fmla="*/ 2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4"/>
                      <a:gd name="T26" fmla="*/ 2 w 2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4">
                        <a:moveTo>
                          <a:pt x="2" y="2"/>
                        </a:moveTo>
                        <a:lnTo>
                          <a:pt x="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5" name="Freeform 5265"/>
                  <p:cNvSpPr>
                    <a:spLocks noEditPoints="1"/>
                  </p:cNvSpPr>
                  <p:nvPr/>
                </p:nvSpPr>
                <p:spPr bwMode="auto">
                  <a:xfrm>
                    <a:off x="1544" y="3574"/>
                    <a:ext cx="2" cy="4"/>
                  </a:xfrm>
                  <a:custGeom>
                    <a:avLst/>
                    <a:gdLst>
                      <a:gd name="T0" fmla="*/ 1 w 4"/>
                      <a:gd name="T1" fmla="*/ 1 h 6"/>
                      <a:gd name="T2" fmla="*/ 1 w 4"/>
                      <a:gd name="T3" fmla="*/ 2 h 6"/>
                      <a:gd name="T4" fmla="*/ 1 w 4"/>
                      <a:gd name="T5" fmla="*/ 2 h 6"/>
                      <a:gd name="T6" fmla="*/ 0 w 4"/>
                      <a:gd name="T7" fmla="*/ 1 h 6"/>
                      <a:gd name="T8" fmla="*/ 1 w 4"/>
                      <a:gd name="T9" fmla="*/ 1 h 6"/>
                      <a:gd name="T10" fmla="*/ 1 w 4"/>
                      <a:gd name="T11" fmla="*/ 1 h 6"/>
                      <a:gd name="T12" fmla="*/ 1 w 4"/>
                      <a:gd name="T13" fmla="*/ 1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1"/>
                        </a:moveTo>
                        <a:cubicBezTo>
                          <a:pt x="3" y="2"/>
                          <a:pt x="4" y="3"/>
                          <a:pt x="4" y="4"/>
                        </a:cubicBezTo>
                        <a:cubicBezTo>
                          <a:pt x="4" y="6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  <a:moveTo>
                          <a:pt x="2" y="3"/>
                        </a:moveTo>
                        <a:cubicBezTo>
                          <a:pt x="2" y="3"/>
                          <a:pt x="2" y="3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6" name="Freeform 5266"/>
                  <p:cNvSpPr>
                    <a:spLocks/>
                  </p:cNvSpPr>
                  <p:nvPr/>
                </p:nvSpPr>
                <p:spPr bwMode="auto">
                  <a:xfrm>
                    <a:off x="1544" y="3550"/>
                    <a:ext cx="2" cy="4"/>
                  </a:xfrm>
                  <a:custGeom>
                    <a:avLst/>
                    <a:gdLst>
                      <a:gd name="T0" fmla="*/ 1 w 3"/>
                      <a:gd name="T1" fmla="*/ 1 h 6"/>
                      <a:gd name="T2" fmla="*/ 1 w 3"/>
                      <a:gd name="T3" fmla="*/ 2 h 6"/>
                      <a:gd name="T4" fmla="*/ 1 w 3"/>
                      <a:gd name="T5" fmla="*/ 3 h 6"/>
                      <a:gd name="T6" fmla="*/ 0 w 3"/>
                      <a:gd name="T7" fmla="*/ 1 h 6"/>
                      <a:gd name="T8" fmla="*/ 1 w 3"/>
                      <a:gd name="T9" fmla="*/ 1 h 6"/>
                      <a:gd name="T10" fmla="*/ 1 w 3"/>
                      <a:gd name="T11" fmla="*/ 1 h 6"/>
                      <a:gd name="T12" fmla="*/ 1 w 3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6"/>
                      <a:gd name="T23" fmla="*/ 3 w 3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6">
                        <a:moveTo>
                          <a:pt x="2" y="1"/>
                        </a:moveTo>
                        <a:cubicBezTo>
                          <a:pt x="3" y="2"/>
                          <a:pt x="3" y="3"/>
                          <a:pt x="3" y="4"/>
                        </a:cubicBezTo>
                        <a:cubicBezTo>
                          <a:pt x="3" y="6"/>
                          <a:pt x="3" y="6"/>
                          <a:pt x="2" y="6"/>
                        </a:cubicBezTo>
                        <a:cubicBezTo>
                          <a:pt x="0" y="5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7" name="Freeform 5267"/>
                  <p:cNvSpPr>
                    <a:spLocks/>
                  </p:cNvSpPr>
                  <p:nvPr/>
                </p:nvSpPr>
                <p:spPr bwMode="auto">
                  <a:xfrm>
                    <a:off x="1493" y="3494"/>
                    <a:ext cx="16" cy="28"/>
                  </a:xfrm>
                  <a:custGeom>
                    <a:avLst/>
                    <a:gdLst>
                      <a:gd name="T0" fmla="*/ 16 w 16"/>
                      <a:gd name="T1" fmla="*/ 9 h 28"/>
                      <a:gd name="T2" fmla="*/ 15 w 16"/>
                      <a:gd name="T3" fmla="*/ 28 h 28"/>
                      <a:gd name="T4" fmla="*/ 0 w 16"/>
                      <a:gd name="T5" fmla="*/ 20 h 28"/>
                      <a:gd name="T6" fmla="*/ 0 w 16"/>
                      <a:gd name="T7" fmla="*/ 0 h 28"/>
                      <a:gd name="T8" fmla="*/ 16 w 16"/>
                      <a:gd name="T9" fmla="*/ 9 h 28"/>
                      <a:gd name="T10" fmla="*/ 16 w 16"/>
                      <a:gd name="T11" fmla="*/ 9 h 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8"/>
                      <a:gd name="T20" fmla="*/ 16 w 16"/>
                      <a:gd name="T21" fmla="*/ 28 h 2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8">
                        <a:moveTo>
                          <a:pt x="16" y="9"/>
                        </a:moveTo>
                        <a:lnTo>
                          <a:pt x="15" y="28"/>
                        </a:ln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8" name="Freeform 5268"/>
                  <p:cNvSpPr>
                    <a:spLocks/>
                  </p:cNvSpPr>
                  <p:nvPr/>
                </p:nvSpPr>
                <p:spPr bwMode="auto">
                  <a:xfrm>
                    <a:off x="1492" y="3510"/>
                    <a:ext cx="14" cy="6"/>
                  </a:xfrm>
                  <a:custGeom>
                    <a:avLst/>
                    <a:gdLst>
                      <a:gd name="T0" fmla="*/ 0 w 14"/>
                      <a:gd name="T1" fmla="*/ 1 h 6"/>
                      <a:gd name="T2" fmla="*/ 1 w 14"/>
                      <a:gd name="T3" fmla="*/ 0 h 6"/>
                      <a:gd name="T4" fmla="*/ 14 w 14"/>
                      <a:gd name="T5" fmla="*/ 5 h 6"/>
                      <a:gd name="T6" fmla="*/ 13 w 14"/>
                      <a:gd name="T7" fmla="*/ 6 h 6"/>
                      <a:gd name="T8" fmla="*/ 0 w 14"/>
                      <a:gd name="T9" fmla="*/ 1 h 6"/>
                      <a:gd name="T10" fmla="*/ 0 w 14"/>
                      <a:gd name="T11" fmla="*/ 1 h 6"/>
                      <a:gd name="T12" fmla="*/ 0 w 14"/>
                      <a:gd name="T13" fmla="*/ 1 h 6"/>
                      <a:gd name="T14" fmla="*/ 0 w 14"/>
                      <a:gd name="T15" fmla="*/ 1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4" y="5"/>
                        </a:lnTo>
                        <a:lnTo>
                          <a:pt x="13" y="6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79" name="Freeform 5269"/>
                  <p:cNvSpPr>
                    <a:spLocks/>
                  </p:cNvSpPr>
                  <p:nvPr/>
                </p:nvSpPr>
                <p:spPr bwMode="auto">
                  <a:xfrm>
                    <a:off x="1492" y="3488"/>
                    <a:ext cx="38" cy="51"/>
                  </a:xfrm>
                  <a:custGeom>
                    <a:avLst/>
                    <a:gdLst>
                      <a:gd name="T0" fmla="*/ 38 w 38"/>
                      <a:gd name="T1" fmla="*/ 22 h 51"/>
                      <a:gd name="T2" fmla="*/ 38 w 38"/>
                      <a:gd name="T3" fmla="*/ 51 h 51"/>
                      <a:gd name="T4" fmla="*/ 0 w 38"/>
                      <a:gd name="T5" fmla="*/ 29 h 51"/>
                      <a:gd name="T6" fmla="*/ 0 w 38"/>
                      <a:gd name="T7" fmla="*/ 23 h 51"/>
                      <a:gd name="T8" fmla="*/ 13 w 38"/>
                      <a:gd name="T9" fmla="*/ 28 h 51"/>
                      <a:gd name="T10" fmla="*/ 13 w 38"/>
                      <a:gd name="T11" fmla="*/ 17 h 51"/>
                      <a:gd name="T12" fmla="*/ 0 w 38"/>
                      <a:gd name="T13" fmla="*/ 6 h 51"/>
                      <a:gd name="T14" fmla="*/ 0 w 38"/>
                      <a:gd name="T15" fmla="*/ 0 h 51"/>
                      <a:gd name="T16" fmla="*/ 38 w 38"/>
                      <a:gd name="T17" fmla="*/ 22 h 51"/>
                      <a:gd name="T18" fmla="*/ 38 w 38"/>
                      <a:gd name="T19" fmla="*/ 22 h 51"/>
                      <a:gd name="T20" fmla="*/ 38 w 38"/>
                      <a:gd name="T21" fmla="*/ 22 h 51"/>
                      <a:gd name="T22" fmla="*/ 38 w 38"/>
                      <a:gd name="T23" fmla="*/ 22 h 5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1"/>
                      <a:gd name="T38" fmla="*/ 38 w 38"/>
                      <a:gd name="T39" fmla="*/ 51 h 5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1">
                        <a:moveTo>
                          <a:pt x="38" y="22"/>
                        </a:moveTo>
                        <a:lnTo>
                          <a:pt x="38" y="51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3" y="28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0" name="Freeform 5270"/>
                  <p:cNvSpPr>
                    <a:spLocks/>
                  </p:cNvSpPr>
                  <p:nvPr/>
                </p:nvSpPr>
                <p:spPr bwMode="auto">
                  <a:xfrm>
                    <a:off x="1463" y="3477"/>
                    <a:ext cx="12" cy="25"/>
                  </a:xfrm>
                  <a:custGeom>
                    <a:avLst/>
                    <a:gdLst>
                      <a:gd name="T0" fmla="*/ 12 w 12"/>
                      <a:gd name="T1" fmla="*/ 6 h 25"/>
                      <a:gd name="T2" fmla="*/ 12 w 12"/>
                      <a:gd name="T3" fmla="*/ 25 h 25"/>
                      <a:gd name="T4" fmla="*/ 0 w 12"/>
                      <a:gd name="T5" fmla="*/ 18 h 25"/>
                      <a:gd name="T6" fmla="*/ 0 w 12"/>
                      <a:gd name="T7" fmla="*/ 0 h 25"/>
                      <a:gd name="T8" fmla="*/ 12 w 12"/>
                      <a:gd name="T9" fmla="*/ 6 h 25"/>
                      <a:gd name="T10" fmla="*/ 12 w 12"/>
                      <a:gd name="T11" fmla="*/ 6 h 2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5"/>
                      <a:gd name="T20" fmla="*/ 12 w 12"/>
                      <a:gd name="T21" fmla="*/ 25 h 25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5">
                        <a:moveTo>
                          <a:pt x="12" y="6"/>
                        </a:moveTo>
                        <a:lnTo>
                          <a:pt x="12" y="25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2" y="6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1" name="Freeform 5271"/>
                  <p:cNvSpPr>
                    <a:spLocks/>
                  </p:cNvSpPr>
                  <p:nvPr/>
                </p:nvSpPr>
                <p:spPr bwMode="auto">
                  <a:xfrm>
                    <a:off x="1468" y="3483"/>
                    <a:ext cx="7" cy="16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6 h 27"/>
                      <a:gd name="T4" fmla="*/ 2 w 11"/>
                      <a:gd name="T5" fmla="*/ 9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4"/>
                          <a:pt x="11" y="10"/>
                          <a:pt x="11" y="17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4"/>
                          <a:pt x="0" y="17"/>
                          <a:pt x="0" y="11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2" name="Freeform 5272"/>
                  <p:cNvSpPr>
                    <a:spLocks/>
                  </p:cNvSpPr>
                  <p:nvPr/>
                </p:nvSpPr>
                <p:spPr bwMode="auto">
                  <a:xfrm>
                    <a:off x="1462" y="3493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10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3" name="Freeform 5273"/>
                  <p:cNvSpPr>
                    <a:spLocks/>
                  </p:cNvSpPr>
                  <p:nvPr/>
                </p:nvSpPr>
                <p:spPr bwMode="auto">
                  <a:xfrm>
                    <a:off x="1462" y="3472"/>
                    <a:ext cx="29" cy="45"/>
                  </a:xfrm>
                  <a:custGeom>
                    <a:avLst/>
                    <a:gdLst>
                      <a:gd name="T0" fmla="*/ 29 w 29"/>
                      <a:gd name="T1" fmla="*/ 16 h 45"/>
                      <a:gd name="T2" fmla="*/ 29 w 29"/>
                      <a:gd name="T3" fmla="*/ 45 h 45"/>
                      <a:gd name="T4" fmla="*/ 0 w 29"/>
                      <a:gd name="T5" fmla="*/ 28 h 45"/>
                      <a:gd name="T6" fmla="*/ 0 w 29"/>
                      <a:gd name="T7" fmla="*/ 22 h 45"/>
                      <a:gd name="T8" fmla="*/ 10 w 29"/>
                      <a:gd name="T9" fmla="*/ 25 h 45"/>
                      <a:gd name="T10" fmla="*/ 10 w 29"/>
                      <a:gd name="T11" fmla="*/ 14 h 45"/>
                      <a:gd name="T12" fmla="*/ 0 w 29"/>
                      <a:gd name="T13" fmla="*/ 5 h 45"/>
                      <a:gd name="T14" fmla="*/ 0 w 29"/>
                      <a:gd name="T15" fmla="*/ 0 h 45"/>
                      <a:gd name="T16" fmla="*/ 29 w 29"/>
                      <a:gd name="T17" fmla="*/ 16 h 45"/>
                      <a:gd name="T18" fmla="*/ 29 w 29"/>
                      <a:gd name="T19" fmla="*/ 16 h 45"/>
                      <a:gd name="T20" fmla="*/ 29 w 29"/>
                      <a:gd name="T21" fmla="*/ 16 h 45"/>
                      <a:gd name="T22" fmla="*/ 29 w 29"/>
                      <a:gd name="T23" fmla="*/ 16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6"/>
                        </a:moveTo>
                        <a:lnTo>
                          <a:pt x="29" y="45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0" y="25"/>
                        </a:lnTo>
                        <a:lnTo>
                          <a:pt x="10" y="14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29" y="16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4" name="Freeform 5274"/>
                  <p:cNvSpPr>
                    <a:spLocks/>
                  </p:cNvSpPr>
                  <p:nvPr/>
                </p:nvSpPr>
                <p:spPr bwMode="auto">
                  <a:xfrm>
                    <a:off x="1463" y="3482"/>
                    <a:ext cx="7" cy="8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0 w 7"/>
                      <a:gd name="T3" fmla="*/ 0 h 8"/>
                      <a:gd name="T4" fmla="*/ 7 w 7"/>
                      <a:gd name="T5" fmla="*/ 7 h 8"/>
                      <a:gd name="T6" fmla="*/ 6 w 7"/>
                      <a:gd name="T7" fmla="*/ 8 h 8"/>
                      <a:gd name="T8" fmla="*/ 0 w 7"/>
                      <a:gd name="T9" fmla="*/ 0 h 8"/>
                      <a:gd name="T10" fmla="*/ 0 w 7"/>
                      <a:gd name="T11" fmla="*/ 0 h 8"/>
                      <a:gd name="T12" fmla="*/ 0 w 7"/>
                      <a:gd name="T13" fmla="*/ 0 h 8"/>
                      <a:gd name="T14" fmla="*/ 0 w 7"/>
                      <a:gd name="T15" fmla="*/ 0 h 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8"/>
                      <a:gd name="T26" fmla="*/ 7 w 7"/>
                      <a:gd name="T27" fmla="*/ 8 h 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7" y="7"/>
                        </a:lnTo>
                        <a:lnTo>
                          <a:pt x="6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5" name="Freeform 5275"/>
                  <p:cNvSpPr>
                    <a:spLocks/>
                  </p:cNvSpPr>
                  <p:nvPr/>
                </p:nvSpPr>
                <p:spPr bwMode="auto">
                  <a:xfrm>
                    <a:off x="1463" y="3482"/>
                    <a:ext cx="6" cy="9"/>
                  </a:xfrm>
                  <a:custGeom>
                    <a:avLst/>
                    <a:gdLst>
                      <a:gd name="T0" fmla="*/ 0 w 6"/>
                      <a:gd name="T1" fmla="*/ 0 h 9"/>
                      <a:gd name="T2" fmla="*/ 6 w 6"/>
                      <a:gd name="T3" fmla="*/ 8 h 9"/>
                      <a:gd name="T4" fmla="*/ 0 w 6"/>
                      <a:gd name="T5" fmla="*/ 9 h 9"/>
                      <a:gd name="T6" fmla="*/ 0 w 6"/>
                      <a:gd name="T7" fmla="*/ 0 h 9"/>
                      <a:gd name="T8" fmla="*/ 0 w 6"/>
                      <a:gd name="T9" fmla="*/ 0 h 9"/>
                      <a:gd name="T10" fmla="*/ 0 w 6"/>
                      <a:gd name="T11" fmla="*/ 0 h 9"/>
                      <a:gd name="T12" fmla="*/ 0 w 6"/>
                      <a:gd name="T13" fmla="*/ 0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9"/>
                      <a:gd name="T23" fmla="*/ 6 w 6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9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6" name="Freeform 5276"/>
                  <p:cNvSpPr>
                    <a:spLocks/>
                  </p:cNvSpPr>
                  <p:nvPr/>
                </p:nvSpPr>
                <p:spPr bwMode="auto">
                  <a:xfrm>
                    <a:off x="1531" y="3511"/>
                    <a:ext cx="16" cy="38"/>
                  </a:xfrm>
                  <a:custGeom>
                    <a:avLst/>
                    <a:gdLst>
                      <a:gd name="T0" fmla="*/ 16 w 16"/>
                      <a:gd name="T1" fmla="*/ 9 h 38"/>
                      <a:gd name="T2" fmla="*/ 16 w 16"/>
                      <a:gd name="T3" fmla="*/ 38 h 38"/>
                      <a:gd name="T4" fmla="*/ 0 w 16"/>
                      <a:gd name="T5" fmla="*/ 28 h 38"/>
                      <a:gd name="T6" fmla="*/ 0 w 16"/>
                      <a:gd name="T7" fmla="*/ 0 h 38"/>
                      <a:gd name="T8" fmla="*/ 16 w 16"/>
                      <a:gd name="T9" fmla="*/ 9 h 38"/>
                      <a:gd name="T10" fmla="*/ 16 w 16"/>
                      <a:gd name="T11" fmla="*/ 9 h 38"/>
                      <a:gd name="T12" fmla="*/ 16 w 16"/>
                      <a:gd name="T13" fmla="*/ 9 h 38"/>
                      <a:gd name="T14" fmla="*/ 16 w 16"/>
                      <a:gd name="T15" fmla="*/ 9 h 3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8"/>
                      <a:gd name="T26" fmla="*/ 16 w 16"/>
                      <a:gd name="T27" fmla="*/ 38 h 3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8">
                        <a:moveTo>
                          <a:pt x="16" y="9"/>
                        </a:moveTo>
                        <a:lnTo>
                          <a:pt x="16" y="38"/>
                        </a:lnTo>
                        <a:lnTo>
                          <a:pt x="0" y="28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7" name="Freeform 5277"/>
                  <p:cNvSpPr>
                    <a:spLocks/>
                  </p:cNvSpPr>
                  <p:nvPr/>
                </p:nvSpPr>
                <p:spPr bwMode="auto">
                  <a:xfrm>
                    <a:off x="1538" y="3523"/>
                    <a:ext cx="9" cy="21"/>
                  </a:xfrm>
                  <a:custGeom>
                    <a:avLst/>
                    <a:gdLst>
                      <a:gd name="T0" fmla="*/ 6 w 14"/>
                      <a:gd name="T1" fmla="*/ 1 h 35"/>
                      <a:gd name="T2" fmla="*/ 6 w 14"/>
                      <a:gd name="T3" fmla="*/ 13 h 35"/>
                      <a:gd name="T4" fmla="*/ 1 w 14"/>
                      <a:gd name="T5" fmla="*/ 8 h 35"/>
                      <a:gd name="T6" fmla="*/ 1 w 14"/>
                      <a:gd name="T7" fmla="*/ 1 h 35"/>
                      <a:gd name="T8" fmla="*/ 6 w 14"/>
                      <a:gd name="T9" fmla="*/ 1 h 35"/>
                      <a:gd name="T10" fmla="*/ 6 w 14"/>
                      <a:gd name="T11" fmla="*/ 1 h 35"/>
                      <a:gd name="T12" fmla="*/ 6 w 14"/>
                      <a:gd name="T13" fmla="*/ 1 h 3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5"/>
                      <a:gd name="T23" fmla="*/ 14 w 14"/>
                      <a:gd name="T24" fmla="*/ 35 h 3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5">
                        <a:moveTo>
                          <a:pt x="14" y="3"/>
                        </a:move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3" y="34"/>
                          <a:pt x="4" y="27"/>
                          <a:pt x="2" y="23"/>
                        </a:cubicBezTo>
                        <a:cubicBezTo>
                          <a:pt x="0" y="19"/>
                          <a:pt x="0" y="2"/>
                          <a:pt x="2" y="1"/>
                        </a:cubicBezTo>
                        <a:cubicBezTo>
                          <a:pt x="4" y="0"/>
                          <a:pt x="13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8" name="Freeform 5278"/>
                  <p:cNvSpPr>
                    <a:spLocks noEditPoints="1"/>
                  </p:cNvSpPr>
                  <p:nvPr/>
                </p:nvSpPr>
                <p:spPr bwMode="auto">
                  <a:xfrm>
                    <a:off x="1538" y="3522"/>
                    <a:ext cx="9" cy="22"/>
                  </a:xfrm>
                  <a:custGeom>
                    <a:avLst/>
                    <a:gdLst>
                      <a:gd name="T0" fmla="*/ 5 w 15"/>
                      <a:gd name="T1" fmla="*/ 1 h 37"/>
                      <a:gd name="T2" fmla="*/ 5 w 15"/>
                      <a:gd name="T3" fmla="*/ 1 h 37"/>
                      <a:gd name="T4" fmla="*/ 5 w 15"/>
                      <a:gd name="T5" fmla="*/ 1 h 37"/>
                      <a:gd name="T6" fmla="*/ 5 w 15"/>
                      <a:gd name="T7" fmla="*/ 13 h 37"/>
                      <a:gd name="T8" fmla="*/ 5 w 15"/>
                      <a:gd name="T9" fmla="*/ 13 h 37"/>
                      <a:gd name="T10" fmla="*/ 5 w 15"/>
                      <a:gd name="T11" fmla="*/ 13 h 37"/>
                      <a:gd name="T12" fmla="*/ 1 w 15"/>
                      <a:gd name="T13" fmla="*/ 9 h 37"/>
                      <a:gd name="T14" fmla="*/ 0 w 15"/>
                      <a:gd name="T15" fmla="*/ 4 h 37"/>
                      <a:gd name="T16" fmla="*/ 1 w 15"/>
                      <a:gd name="T17" fmla="*/ 1 h 37"/>
                      <a:gd name="T18" fmla="*/ 5 w 15"/>
                      <a:gd name="T19" fmla="*/ 1 h 37"/>
                      <a:gd name="T20" fmla="*/ 5 w 15"/>
                      <a:gd name="T21" fmla="*/ 1 h 37"/>
                      <a:gd name="T22" fmla="*/ 5 w 15"/>
                      <a:gd name="T23" fmla="*/ 1 h 37"/>
                      <a:gd name="T24" fmla="*/ 5 w 15"/>
                      <a:gd name="T25" fmla="*/ 12 h 37"/>
                      <a:gd name="T26" fmla="*/ 5 w 15"/>
                      <a:gd name="T27" fmla="*/ 1 h 37"/>
                      <a:gd name="T28" fmla="*/ 1 w 15"/>
                      <a:gd name="T29" fmla="*/ 1 h 37"/>
                      <a:gd name="T30" fmla="*/ 1 w 15"/>
                      <a:gd name="T31" fmla="*/ 8 h 37"/>
                      <a:gd name="T32" fmla="*/ 5 w 15"/>
                      <a:gd name="T33" fmla="*/ 12 h 3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7"/>
                      <a:gd name="T53" fmla="*/ 15 w 15"/>
                      <a:gd name="T54" fmla="*/ 37 h 3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7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0" y="22"/>
                          <a:pt x="0" y="16"/>
                          <a:pt x="0" y="12"/>
                        </a:cubicBezTo>
                        <a:cubicBezTo>
                          <a:pt x="0" y="7"/>
                          <a:pt x="0" y="2"/>
                          <a:pt x="2" y="1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6"/>
                        </a:move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3"/>
                          <a:pt x="0" y="20"/>
                          <a:pt x="2" y="24"/>
                        </a:cubicBezTo>
                        <a:cubicBezTo>
                          <a:pt x="4" y="28"/>
                          <a:pt x="13" y="35"/>
                          <a:pt x="14" y="36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89" name="Freeform 5279"/>
                  <p:cNvSpPr>
                    <a:spLocks/>
                  </p:cNvSpPr>
                  <p:nvPr/>
                </p:nvSpPr>
                <p:spPr bwMode="auto">
                  <a:xfrm>
                    <a:off x="1541" y="3526"/>
                    <a:ext cx="2" cy="3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3 h 3"/>
                      <a:gd name="T4" fmla="*/ 0 w 2"/>
                      <a:gd name="T5" fmla="*/ 2 h 3"/>
                      <a:gd name="T6" fmla="*/ 1 w 2"/>
                      <a:gd name="T7" fmla="*/ 0 h 3"/>
                      <a:gd name="T8" fmla="*/ 2 w 2"/>
                      <a:gd name="T9" fmla="*/ 0 h 3"/>
                      <a:gd name="T10" fmla="*/ 2 w 2"/>
                      <a:gd name="T11" fmla="*/ 0 h 3"/>
                      <a:gd name="T12" fmla="*/ 2 w 2"/>
                      <a:gd name="T13" fmla="*/ 0 h 3"/>
                      <a:gd name="T14" fmla="*/ 2 w 2"/>
                      <a:gd name="T15" fmla="*/ 0 h 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3"/>
                      <a:gd name="T26" fmla="*/ 2 w 2"/>
                      <a:gd name="T27" fmla="*/ 3 h 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3">
                        <a:moveTo>
                          <a:pt x="2" y="0"/>
                        </a:moveTo>
                        <a:lnTo>
                          <a:pt x="2" y="3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0" name="Freeform 5280"/>
                  <p:cNvSpPr>
                    <a:spLocks/>
                  </p:cNvSpPr>
                  <p:nvPr/>
                </p:nvSpPr>
                <p:spPr bwMode="auto">
                  <a:xfrm>
                    <a:off x="1542" y="3532"/>
                    <a:ext cx="1" cy="7"/>
                  </a:xfrm>
                  <a:custGeom>
                    <a:avLst/>
                    <a:gdLst>
                      <a:gd name="T0" fmla="*/ 1 w 1"/>
                      <a:gd name="T1" fmla="*/ 1 h 7"/>
                      <a:gd name="T2" fmla="*/ 1 w 1"/>
                      <a:gd name="T3" fmla="*/ 7 h 7"/>
                      <a:gd name="T4" fmla="*/ 0 w 1"/>
                      <a:gd name="T5" fmla="*/ 6 h 7"/>
                      <a:gd name="T6" fmla="*/ 0 w 1"/>
                      <a:gd name="T7" fmla="*/ 0 h 7"/>
                      <a:gd name="T8" fmla="*/ 1 w 1"/>
                      <a:gd name="T9" fmla="*/ 1 h 7"/>
                      <a:gd name="T10" fmla="*/ 1 w 1"/>
                      <a:gd name="T11" fmla="*/ 1 h 7"/>
                      <a:gd name="T12" fmla="*/ 1 w 1"/>
                      <a:gd name="T13" fmla="*/ 1 h 7"/>
                      <a:gd name="T14" fmla="*/ 1 w 1"/>
                      <a:gd name="T15" fmla="*/ 1 h 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7"/>
                      <a:gd name="T26" fmla="*/ 1 w 1"/>
                      <a:gd name="T27" fmla="*/ 7 h 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7">
                        <a:moveTo>
                          <a:pt x="1" y="1"/>
                        </a:move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1" name="Freeform 5281"/>
                  <p:cNvSpPr>
                    <a:spLocks/>
                  </p:cNvSpPr>
                  <p:nvPr/>
                </p:nvSpPr>
                <p:spPr bwMode="auto">
                  <a:xfrm>
                    <a:off x="1544" y="3527"/>
                    <a:ext cx="2" cy="13"/>
                  </a:xfrm>
                  <a:custGeom>
                    <a:avLst/>
                    <a:gdLst>
                      <a:gd name="T0" fmla="*/ 2 w 2"/>
                      <a:gd name="T1" fmla="*/ 1 h 13"/>
                      <a:gd name="T2" fmla="*/ 2 w 2"/>
                      <a:gd name="T3" fmla="*/ 13 h 13"/>
                      <a:gd name="T4" fmla="*/ 0 w 2"/>
                      <a:gd name="T5" fmla="*/ 12 h 13"/>
                      <a:gd name="T6" fmla="*/ 0 w 2"/>
                      <a:gd name="T7" fmla="*/ 0 h 13"/>
                      <a:gd name="T8" fmla="*/ 2 w 2"/>
                      <a:gd name="T9" fmla="*/ 1 h 13"/>
                      <a:gd name="T10" fmla="*/ 2 w 2"/>
                      <a:gd name="T11" fmla="*/ 1 h 13"/>
                      <a:gd name="T12" fmla="*/ 2 w 2"/>
                      <a:gd name="T13" fmla="*/ 1 h 13"/>
                      <a:gd name="T14" fmla="*/ 2 w 2"/>
                      <a:gd name="T15" fmla="*/ 1 h 1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3"/>
                      <a:gd name="T26" fmla="*/ 2 w 2"/>
                      <a:gd name="T27" fmla="*/ 13 h 1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3">
                        <a:moveTo>
                          <a:pt x="2" y="1"/>
                        </a:moveTo>
                        <a:lnTo>
                          <a:pt x="2" y="1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2" name="Freeform 5282"/>
                  <p:cNvSpPr>
                    <a:spLocks noEditPoints="1"/>
                  </p:cNvSpPr>
                  <p:nvPr/>
                </p:nvSpPr>
                <p:spPr bwMode="auto">
                  <a:xfrm>
                    <a:off x="1544" y="3544"/>
                    <a:ext cx="2" cy="3"/>
                  </a:xfrm>
                  <a:custGeom>
                    <a:avLst/>
                    <a:gdLst>
                      <a:gd name="T0" fmla="*/ 1 w 4"/>
                      <a:gd name="T1" fmla="*/ 0 h 6"/>
                      <a:gd name="T2" fmla="*/ 1 w 4"/>
                      <a:gd name="T3" fmla="*/ 1 h 6"/>
                      <a:gd name="T4" fmla="*/ 1 w 4"/>
                      <a:gd name="T5" fmla="*/ 2 h 6"/>
                      <a:gd name="T6" fmla="*/ 0 w 4"/>
                      <a:gd name="T7" fmla="*/ 1 h 6"/>
                      <a:gd name="T8" fmla="*/ 1 w 4"/>
                      <a:gd name="T9" fmla="*/ 0 h 6"/>
                      <a:gd name="T10" fmla="*/ 1 w 4"/>
                      <a:gd name="T11" fmla="*/ 0 h 6"/>
                      <a:gd name="T12" fmla="*/ 1 w 4"/>
                      <a:gd name="T13" fmla="*/ 0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0"/>
                        </a:moveTo>
                        <a:cubicBezTo>
                          <a:pt x="3" y="1"/>
                          <a:pt x="4" y="3"/>
                          <a:pt x="4" y="4"/>
                        </a:cubicBezTo>
                        <a:cubicBezTo>
                          <a:pt x="4" y="5"/>
                          <a:pt x="3" y="6"/>
                          <a:pt x="2" y="5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  <a:moveTo>
                          <a:pt x="2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1"/>
                        </a:cubicBezTo>
                        <a:cubicBezTo>
                          <a:pt x="2" y="1"/>
                          <a:pt x="1" y="1"/>
                          <a:pt x="1" y="2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3" name="Freeform 5283"/>
                  <p:cNvSpPr>
                    <a:spLocks/>
                  </p:cNvSpPr>
                  <p:nvPr/>
                </p:nvSpPr>
                <p:spPr bwMode="auto">
                  <a:xfrm>
                    <a:off x="1544" y="3520"/>
                    <a:ext cx="2" cy="3"/>
                  </a:xfrm>
                  <a:custGeom>
                    <a:avLst/>
                    <a:gdLst>
                      <a:gd name="T0" fmla="*/ 1 w 3"/>
                      <a:gd name="T1" fmla="*/ 1 h 6"/>
                      <a:gd name="T2" fmla="*/ 1 w 3"/>
                      <a:gd name="T3" fmla="*/ 1 h 6"/>
                      <a:gd name="T4" fmla="*/ 1 w 3"/>
                      <a:gd name="T5" fmla="*/ 2 h 6"/>
                      <a:gd name="T6" fmla="*/ 0 w 3"/>
                      <a:gd name="T7" fmla="*/ 1 h 6"/>
                      <a:gd name="T8" fmla="*/ 1 w 3"/>
                      <a:gd name="T9" fmla="*/ 1 h 6"/>
                      <a:gd name="T10" fmla="*/ 1 w 3"/>
                      <a:gd name="T11" fmla="*/ 1 h 6"/>
                      <a:gd name="T12" fmla="*/ 1 w 3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6"/>
                      <a:gd name="T23" fmla="*/ 3 w 3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6">
                        <a:moveTo>
                          <a:pt x="2" y="1"/>
                        </a:moveTo>
                        <a:cubicBezTo>
                          <a:pt x="3" y="1"/>
                          <a:pt x="3" y="3"/>
                          <a:pt x="3" y="4"/>
                        </a:cubicBezTo>
                        <a:cubicBezTo>
                          <a:pt x="3" y="5"/>
                          <a:pt x="3" y="6"/>
                          <a:pt x="2" y="5"/>
                        </a:cubicBezTo>
                        <a:cubicBezTo>
                          <a:pt x="0" y="5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4" name="Freeform 5284"/>
                  <p:cNvSpPr>
                    <a:spLocks/>
                  </p:cNvSpPr>
                  <p:nvPr/>
                </p:nvSpPr>
                <p:spPr bwMode="auto">
                  <a:xfrm>
                    <a:off x="1493" y="3463"/>
                    <a:ext cx="16" cy="29"/>
                  </a:xfrm>
                  <a:custGeom>
                    <a:avLst/>
                    <a:gdLst>
                      <a:gd name="T0" fmla="*/ 16 w 16"/>
                      <a:gd name="T1" fmla="*/ 9 h 29"/>
                      <a:gd name="T2" fmla="*/ 15 w 16"/>
                      <a:gd name="T3" fmla="*/ 29 h 29"/>
                      <a:gd name="T4" fmla="*/ 0 w 16"/>
                      <a:gd name="T5" fmla="*/ 20 h 29"/>
                      <a:gd name="T6" fmla="*/ 0 w 16"/>
                      <a:gd name="T7" fmla="*/ 0 h 29"/>
                      <a:gd name="T8" fmla="*/ 16 w 16"/>
                      <a:gd name="T9" fmla="*/ 9 h 29"/>
                      <a:gd name="T10" fmla="*/ 16 w 16"/>
                      <a:gd name="T11" fmla="*/ 9 h 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9"/>
                      <a:gd name="T20" fmla="*/ 16 w 16"/>
                      <a:gd name="T21" fmla="*/ 29 h 2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9">
                        <a:moveTo>
                          <a:pt x="16" y="9"/>
                        </a:moveTo>
                        <a:lnTo>
                          <a:pt x="15" y="29"/>
                        </a:ln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5" name="Freeform 5285"/>
                  <p:cNvSpPr>
                    <a:spLocks/>
                  </p:cNvSpPr>
                  <p:nvPr/>
                </p:nvSpPr>
                <p:spPr bwMode="auto">
                  <a:xfrm>
                    <a:off x="1492" y="3479"/>
                    <a:ext cx="14" cy="6"/>
                  </a:xfrm>
                  <a:custGeom>
                    <a:avLst/>
                    <a:gdLst>
                      <a:gd name="T0" fmla="*/ 0 w 14"/>
                      <a:gd name="T1" fmla="*/ 1 h 6"/>
                      <a:gd name="T2" fmla="*/ 1 w 14"/>
                      <a:gd name="T3" fmla="*/ 0 h 6"/>
                      <a:gd name="T4" fmla="*/ 14 w 14"/>
                      <a:gd name="T5" fmla="*/ 6 h 6"/>
                      <a:gd name="T6" fmla="*/ 13 w 14"/>
                      <a:gd name="T7" fmla="*/ 6 h 6"/>
                      <a:gd name="T8" fmla="*/ 0 w 14"/>
                      <a:gd name="T9" fmla="*/ 1 h 6"/>
                      <a:gd name="T10" fmla="*/ 0 w 14"/>
                      <a:gd name="T11" fmla="*/ 1 h 6"/>
                      <a:gd name="T12" fmla="*/ 0 w 14"/>
                      <a:gd name="T13" fmla="*/ 1 h 6"/>
                      <a:gd name="T14" fmla="*/ 0 w 14"/>
                      <a:gd name="T15" fmla="*/ 1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4" y="6"/>
                        </a:lnTo>
                        <a:lnTo>
                          <a:pt x="13" y="6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6" name="Freeform 5286"/>
                  <p:cNvSpPr>
                    <a:spLocks/>
                  </p:cNvSpPr>
                  <p:nvPr/>
                </p:nvSpPr>
                <p:spPr bwMode="auto">
                  <a:xfrm>
                    <a:off x="1492" y="3458"/>
                    <a:ext cx="38" cy="51"/>
                  </a:xfrm>
                  <a:custGeom>
                    <a:avLst/>
                    <a:gdLst>
                      <a:gd name="T0" fmla="*/ 38 w 38"/>
                      <a:gd name="T1" fmla="*/ 22 h 51"/>
                      <a:gd name="T2" fmla="*/ 38 w 38"/>
                      <a:gd name="T3" fmla="*/ 51 h 51"/>
                      <a:gd name="T4" fmla="*/ 0 w 38"/>
                      <a:gd name="T5" fmla="*/ 28 h 51"/>
                      <a:gd name="T6" fmla="*/ 0 w 38"/>
                      <a:gd name="T7" fmla="*/ 22 h 51"/>
                      <a:gd name="T8" fmla="*/ 13 w 38"/>
                      <a:gd name="T9" fmla="*/ 27 h 51"/>
                      <a:gd name="T10" fmla="*/ 13 w 38"/>
                      <a:gd name="T11" fmla="*/ 17 h 51"/>
                      <a:gd name="T12" fmla="*/ 0 w 38"/>
                      <a:gd name="T13" fmla="*/ 6 h 51"/>
                      <a:gd name="T14" fmla="*/ 0 w 38"/>
                      <a:gd name="T15" fmla="*/ 0 h 51"/>
                      <a:gd name="T16" fmla="*/ 38 w 38"/>
                      <a:gd name="T17" fmla="*/ 22 h 51"/>
                      <a:gd name="T18" fmla="*/ 38 w 38"/>
                      <a:gd name="T19" fmla="*/ 22 h 51"/>
                      <a:gd name="T20" fmla="*/ 38 w 38"/>
                      <a:gd name="T21" fmla="*/ 22 h 51"/>
                      <a:gd name="T22" fmla="*/ 38 w 38"/>
                      <a:gd name="T23" fmla="*/ 22 h 5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1"/>
                      <a:gd name="T38" fmla="*/ 38 w 38"/>
                      <a:gd name="T39" fmla="*/ 51 h 5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1">
                        <a:moveTo>
                          <a:pt x="38" y="22"/>
                        </a:moveTo>
                        <a:lnTo>
                          <a:pt x="38" y="51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3" y="27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7" name="Freeform 5287"/>
                  <p:cNvSpPr>
                    <a:spLocks/>
                  </p:cNvSpPr>
                  <p:nvPr/>
                </p:nvSpPr>
                <p:spPr bwMode="auto">
                  <a:xfrm>
                    <a:off x="1463" y="3446"/>
                    <a:ext cx="12" cy="26"/>
                  </a:xfrm>
                  <a:custGeom>
                    <a:avLst/>
                    <a:gdLst>
                      <a:gd name="T0" fmla="*/ 12 w 12"/>
                      <a:gd name="T1" fmla="*/ 7 h 26"/>
                      <a:gd name="T2" fmla="*/ 12 w 12"/>
                      <a:gd name="T3" fmla="*/ 26 h 26"/>
                      <a:gd name="T4" fmla="*/ 0 w 12"/>
                      <a:gd name="T5" fmla="*/ 19 h 26"/>
                      <a:gd name="T6" fmla="*/ 0 w 12"/>
                      <a:gd name="T7" fmla="*/ 0 h 26"/>
                      <a:gd name="T8" fmla="*/ 12 w 12"/>
                      <a:gd name="T9" fmla="*/ 7 h 26"/>
                      <a:gd name="T10" fmla="*/ 12 w 12"/>
                      <a:gd name="T11" fmla="*/ 7 h 2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6"/>
                      <a:gd name="T20" fmla="*/ 12 w 12"/>
                      <a:gd name="T21" fmla="*/ 26 h 2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6">
                        <a:moveTo>
                          <a:pt x="12" y="7"/>
                        </a:moveTo>
                        <a:lnTo>
                          <a:pt x="12" y="26"/>
                        </a:ln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8" name="Freeform 5288"/>
                  <p:cNvSpPr>
                    <a:spLocks/>
                  </p:cNvSpPr>
                  <p:nvPr/>
                </p:nvSpPr>
                <p:spPr bwMode="auto">
                  <a:xfrm>
                    <a:off x="1468" y="3452"/>
                    <a:ext cx="7" cy="17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7 h 27"/>
                      <a:gd name="T4" fmla="*/ 2 w 11"/>
                      <a:gd name="T5" fmla="*/ 10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4"/>
                          <a:pt x="11" y="10"/>
                          <a:pt x="11" y="17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3"/>
                          <a:pt x="0" y="17"/>
                          <a:pt x="0" y="11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299" name="Freeform 5289"/>
                  <p:cNvSpPr>
                    <a:spLocks/>
                  </p:cNvSpPr>
                  <p:nvPr/>
                </p:nvSpPr>
                <p:spPr bwMode="auto">
                  <a:xfrm>
                    <a:off x="1462" y="3463"/>
                    <a:ext cx="11" cy="3"/>
                  </a:xfrm>
                  <a:custGeom>
                    <a:avLst/>
                    <a:gdLst>
                      <a:gd name="T0" fmla="*/ 0 w 11"/>
                      <a:gd name="T1" fmla="*/ 0 h 3"/>
                      <a:gd name="T2" fmla="*/ 1 w 11"/>
                      <a:gd name="T3" fmla="*/ 0 h 3"/>
                      <a:gd name="T4" fmla="*/ 11 w 11"/>
                      <a:gd name="T5" fmla="*/ 3 h 3"/>
                      <a:gd name="T6" fmla="*/ 10 w 11"/>
                      <a:gd name="T7" fmla="*/ 3 h 3"/>
                      <a:gd name="T8" fmla="*/ 0 w 11"/>
                      <a:gd name="T9" fmla="*/ 0 h 3"/>
                      <a:gd name="T10" fmla="*/ 0 w 11"/>
                      <a:gd name="T11" fmla="*/ 0 h 3"/>
                      <a:gd name="T12" fmla="*/ 0 w 11"/>
                      <a:gd name="T13" fmla="*/ 0 h 3"/>
                      <a:gd name="T14" fmla="*/ 0 w 11"/>
                      <a:gd name="T15" fmla="*/ 0 h 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3"/>
                      <a:gd name="T26" fmla="*/ 11 w 11"/>
                      <a:gd name="T27" fmla="*/ 3 h 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0" name="Freeform 5290"/>
                  <p:cNvSpPr>
                    <a:spLocks/>
                  </p:cNvSpPr>
                  <p:nvPr/>
                </p:nvSpPr>
                <p:spPr bwMode="auto">
                  <a:xfrm>
                    <a:off x="1462" y="3441"/>
                    <a:ext cx="29" cy="45"/>
                  </a:xfrm>
                  <a:custGeom>
                    <a:avLst/>
                    <a:gdLst>
                      <a:gd name="T0" fmla="*/ 29 w 29"/>
                      <a:gd name="T1" fmla="*/ 17 h 45"/>
                      <a:gd name="T2" fmla="*/ 29 w 29"/>
                      <a:gd name="T3" fmla="*/ 45 h 45"/>
                      <a:gd name="T4" fmla="*/ 0 w 29"/>
                      <a:gd name="T5" fmla="*/ 28 h 45"/>
                      <a:gd name="T6" fmla="*/ 0 w 29"/>
                      <a:gd name="T7" fmla="*/ 22 h 45"/>
                      <a:gd name="T8" fmla="*/ 10 w 29"/>
                      <a:gd name="T9" fmla="*/ 25 h 45"/>
                      <a:gd name="T10" fmla="*/ 10 w 29"/>
                      <a:gd name="T11" fmla="*/ 14 h 45"/>
                      <a:gd name="T12" fmla="*/ 0 w 29"/>
                      <a:gd name="T13" fmla="*/ 6 h 45"/>
                      <a:gd name="T14" fmla="*/ 0 w 29"/>
                      <a:gd name="T15" fmla="*/ 0 h 45"/>
                      <a:gd name="T16" fmla="*/ 29 w 29"/>
                      <a:gd name="T17" fmla="*/ 17 h 45"/>
                      <a:gd name="T18" fmla="*/ 29 w 29"/>
                      <a:gd name="T19" fmla="*/ 17 h 45"/>
                      <a:gd name="T20" fmla="*/ 29 w 29"/>
                      <a:gd name="T21" fmla="*/ 17 h 45"/>
                      <a:gd name="T22" fmla="*/ 29 w 29"/>
                      <a:gd name="T23" fmla="*/ 17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7"/>
                        </a:moveTo>
                        <a:lnTo>
                          <a:pt x="29" y="45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0" y="25"/>
                        </a:lnTo>
                        <a:lnTo>
                          <a:pt x="10" y="14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9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1" name="Freeform 5291"/>
                  <p:cNvSpPr>
                    <a:spLocks/>
                  </p:cNvSpPr>
                  <p:nvPr/>
                </p:nvSpPr>
                <p:spPr bwMode="auto">
                  <a:xfrm>
                    <a:off x="1463" y="3451"/>
                    <a:ext cx="7" cy="8"/>
                  </a:xfrm>
                  <a:custGeom>
                    <a:avLst/>
                    <a:gdLst>
                      <a:gd name="T0" fmla="*/ 0 w 7"/>
                      <a:gd name="T1" fmla="*/ 1 h 8"/>
                      <a:gd name="T2" fmla="*/ 0 w 7"/>
                      <a:gd name="T3" fmla="*/ 0 h 8"/>
                      <a:gd name="T4" fmla="*/ 7 w 7"/>
                      <a:gd name="T5" fmla="*/ 8 h 8"/>
                      <a:gd name="T6" fmla="*/ 6 w 7"/>
                      <a:gd name="T7" fmla="*/ 8 h 8"/>
                      <a:gd name="T8" fmla="*/ 0 w 7"/>
                      <a:gd name="T9" fmla="*/ 1 h 8"/>
                      <a:gd name="T10" fmla="*/ 0 w 7"/>
                      <a:gd name="T11" fmla="*/ 1 h 8"/>
                      <a:gd name="T12" fmla="*/ 0 w 7"/>
                      <a:gd name="T13" fmla="*/ 1 h 8"/>
                      <a:gd name="T14" fmla="*/ 0 w 7"/>
                      <a:gd name="T15" fmla="*/ 1 h 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8"/>
                      <a:gd name="T26" fmla="*/ 7 w 7"/>
                      <a:gd name="T27" fmla="*/ 8 h 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8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2" name="Freeform 5292"/>
                  <p:cNvSpPr>
                    <a:spLocks/>
                  </p:cNvSpPr>
                  <p:nvPr/>
                </p:nvSpPr>
                <p:spPr bwMode="auto">
                  <a:xfrm>
                    <a:off x="1463" y="3452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7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7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3" name="Freeform 5293"/>
                  <p:cNvSpPr>
                    <a:spLocks/>
                  </p:cNvSpPr>
                  <p:nvPr/>
                </p:nvSpPr>
                <p:spPr bwMode="auto">
                  <a:xfrm>
                    <a:off x="1531" y="3480"/>
                    <a:ext cx="16" cy="39"/>
                  </a:xfrm>
                  <a:custGeom>
                    <a:avLst/>
                    <a:gdLst>
                      <a:gd name="T0" fmla="*/ 16 w 16"/>
                      <a:gd name="T1" fmla="*/ 10 h 39"/>
                      <a:gd name="T2" fmla="*/ 16 w 16"/>
                      <a:gd name="T3" fmla="*/ 39 h 39"/>
                      <a:gd name="T4" fmla="*/ 0 w 16"/>
                      <a:gd name="T5" fmla="*/ 29 h 39"/>
                      <a:gd name="T6" fmla="*/ 0 w 16"/>
                      <a:gd name="T7" fmla="*/ 0 h 39"/>
                      <a:gd name="T8" fmla="*/ 16 w 16"/>
                      <a:gd name="T9" fmla="*/ 10 h 39"/>
                      <a:gd name="T10" fmla="*/ 16 w 16"/>
                      <a:gd name="T11" fmla="*/ 10 h 39"/>
                      <a:gd name="T12" fmla="*/ 16 w 16"/>
                      <a:gd name="T13" fmla="*/ 10 h 39"/>
                      <a:gd name="T14" fmla="*/ 16 w 16"/>
                      <a:gd name="T15" fmla="*/ 10 h 3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9"/>
                      <a:gd name="T26" fmla="*/ 16 w 16"/>
                      <a:gd name="T27" fmla="*/ 39 h 3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9">
                        <a:moveTo>
                          <a:pt x="16" y="10"/>
                        </a:moveTo>
                        <a:lnTo>
                          <a:pt x="16" y="39"/>
                        </a:lnTo>
                        <a:lnTo>
                          <a:pt x="0" y="29"/>
                        </a:lnTo>
                        <a:lnTo>
                          <a:pt x="0" y="0"/>
                        </a:lnTo>
                        <a:lnTo>
                          <a:pt x="16" y="10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4" name="Freeform 5294"/>
                  <p:cNvSpPr>
                    <a:spLocks/>
                  </p:cNvSpPr>
                  <p:nvPr/>
                </p:nvSpPr>
                <p:spPr bwMode="auto">
                  <a:xfrm>
                    <a:off x="1538" y="3492"/>
                    <a:ext cx="9" cy="21"/>
                  </a:xfrm>
                  <a:custGeom>
                    <a:avLst/>
                    <a:gdLst>
                      <a:gd name="T0" fmla="*/ 6 w 14"/>
                      <a:gd name="T1" fmla="*/ 1 h 35"/>
                      <a:gd name="T2" fmla="*/ 6 w 14"/>
                      <a:gd name="T3" fmla="*/ 13 h 35"/>
                      <a:gd name="T4" fmla="*/ 1 w 14"/>
                      <a:gd name="T5" fmla="*/ 8 h 35"/>
                      <a:gd name="T6" fmla="*/ 1 w 14"/>
                      <a:gd name="T7" fmla="*/ 1 h 35"/>
                      <a:gd name="T8" fmla="*/ 6 w 14"/>
                      <a:gd name="T9" fmla="*/ 1 h 35"/>
                      <a:gd name="T10" fmla="*/ 6 w 14"/>
                      <a:gd name="T11" fmla="*/ 1 h 35"/>
                      <a:gd name="T12" fmla="*/ 6 w 14"/>
                      <a:gd name="T13" fmla="*/ 1 h 3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5"/>
                      <a:gd name="T23" fmla="*/ 14 w 14"/>
                      <a:gd name="T24" fmla="*/ 35 h 3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5">
                        <a:moveTo>
                          <a:pt x="14" y="3"/>
                        </a:move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3" y="34"/>
                          <a:pt x="4" y="27"/>
                          <a:pt x="2" y="23"/>
                        </a:cubicBezTo>
                        <a:cubicBezTo>
                          <a:pt x="0" y="19"/>
                          <a:pt x="0" y="2"/>
                          <a:pt x="2" y="1"/>
                        </a:cubicBezTo>
                        <a:cubicBezTo>
                          <a:pt x="4" y="0"/>
                          <a:pt x="13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5" name="Freeform 5295"/>
                  <p:cNvSpPr>
                    <a:spLocks noEditPoints="1"/>
                  </p:cNvSpPr>
                  <p:nvPr/>
                </p:nvSpPr>
                <p:spPr bwMode="auto">
                  <a:xfrm>
                    <a:off x="1538" y="3492"/>
                    <a:ext cx="9" cy="22"/>
                  </a:xfrm>
                  <a:custGeom>
                    <a:avLst/>
                    <a:gdLst>
                      <a:gd name="T0" fmla="*/ 5 w 15"/>
                      <a:gd name="T1" fmla="*/ 1 h 37"/>
                      <a:gd name="T2" fmla="*/ 5 w 15"/>
                      <a:gd name="T3" fmla="*/ 1 h 37"/>
                      <a:gd name="T4" fmla="*/ 5 w 15"/>
                      <a:gd name="T5" fmla="*/ 1 h 37"/>
                      <a:gd name="T6" fmla="*/ 5 w 15"/>
                      <a:gd name="T7" fmla="*/ 13 h 37"/>
                      <a:gd name="T8" fmla="*/ 5 w 15"/>
                      <a:gd name="T9" fmla="*/ 13 h 37"/>
                      <a:gd name="T10" fmla="*/ 5 w 15"/>
                      <a:gd name="T11" fmla="*/ 13 h 37"/>
                      <a:gd name="T12" fmla="*/ 1 w 15"/>
                      <a:gd name="T13" fmla="*/ 9 h 37"/>
                      <a:gd name="T14" fmla="*/ 0 w 15"/>
                      <a:gd name="T15" fmla="*/ 4 h 37"/>
                      <a:gd name="T16" fmla="*/ 1 w 15"/>
                      <a:gd name="T17" fmla="*/ 1 h 37"/>
                      <a:gd name="T18" fmla="*/ 5 w 15"/>
                      <a:gd name="T19" fmla="*/ 1 h 37"/>
                      <a:gd name="T20" fmla="*/ 5 w 15"/>
                      <a:gd name="T21" fmla="*/ 1 h 37"/>
                      <a:gd name="T22" fmla="*/ 5 w 15"/>
                      <a:gd name="T23" fmla="*/ 1 h 37"/>
                      <a:gd name="T24" fmla="*/ 5 w 15"/>
                      <a:gd name="T25" fmla="*/ 12 h 37"/>
                      <a:gd name="T26" fmla="*/ 5 w 15"/>
                      <a:gd name="T27" fmla="*/ 1 h 37"/>
                      <a:gd name="T28" fmla="*/ 1 w 15"/>
                      <a:gd name="T29" fmla="*/ 1 h 37"/>
                      <a:gd name="T30" fmla="*/ 1 w 15"/>
                      <a:gd name="T31" fmla="*/ 8 h 37"/>
                      <a:gd name="T32" fmla="*/ 5 w 15"/>
                      <a:gd name="T33" fmla="*/ 12 h 3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7"/>
                      <a:gd name="T53" fmla="*/ 15 w 15"/>
                      <a:gd name="T54" fmla="*/ 37 h 3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7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6"/>
                          <a:pt x="4" y="29"/>
                          <a:pt x="2" y="25"/>
                        </a:cubicBezTo>
                        <a:cubicBezTo>
                          <a:pt x="0" y="22"/>
                          <a:pt x="0" y="16"/>
                          <a:pt x="0" y="12"/>
                        </a:cubicBezTo>
                        <a:cubicBezTo>
                          <a:pt x="0" y="7"/>
                          <a:pt x="0" y="2"/>
                          <a:pt x="2" y="1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6"/>
                        </a:move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3"/>
                          <a:pt x="0" y="20"/>
                          <a:pt x="2" y="24"/>
                        </a:cubicBezTo>
                        <a:cubicBezTo>
                          <a:pt x="4" y="28"/>
                          <a:pt x="13" y="35"/>
                          <a:pt x="14" y="36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6" name="Freeform 5296"/>
                  <p:cNvSpPr>
                    <a:spLocks/>
                  </p:cNvSpPr>
                  <p:nvPr/>
                </p:nvSpPr>
                <p:spPr bwMode="auto">
                  <a:xfrm>
                    <a:off x="1541" y="3495"/>
                    <a:ext cx="2" cy="4"/>
                  </a:xfrm>
                  <a:custGeom>
                    <a:avLst/>
                    <a:gdLst>
                      <a:gd name="T0" fmla="*/ 2 w 2"/>
                      <a:gd name="T1" fmla="*/ 1 h 4"/>
                      <a:gd name="T2" fmla="*/ 2 w 2"/>
                      <a:gd name="T3" fmla="*/ 4 h 4"/>
                      <a:gd name="T4" fmla="*/ 0 w 2"/>
                      <a:gd name="T5" fmla="*/ 3 h 4"/>
                      <a:gd name="T6" fmla="*/ 1 w 2"/>
                      <a:gd name="T7" fmla="*/ 0 h 4"/>
                      <a:gd name="T8" fmla="*/ 2 w 2"/>
                      <a:gd name="T9" fmla="*/ 1 h 4"/>
                      <a:gd name="T10" fmla="*/ 2 w 2"/>
                      <a:gd name="T11" fmla="*/ 1 h 4"/>
                      <a:gd name="T12" fmla="*/ 2 w 2"/>
                      <a:gd name="T13" fmla="*/ 1 h 4"/>
                      <a:gd name="T14" fmla="*/ 2 w 2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4"/>
                      <a:gd name="T26" fmla="*/ 2 w 2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4">
                        <a:moveTo>
                          <a:pt x="2" y="1"/>
                        </a:moveTo>
                        <a:lnTo>
                          <a:pt x="2" y="4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7" name="Freeform 5297"/>
                  <p:cNvSpPr>
                    <a:spLocks/>
                  </p:cNvSpPr>
                  <p:nvPr/>
                </p:nvSpPr>
                <p:spPr bwMode="auto">
                  <a:xfrm>
                    <a:off x="1542" y="3502"/>
                    <a:ext cx="1" cy="7"/>
                  </a:xfrm>
                  <a:custGeom>
                    <a:avLst/>
                    <a:gdLst>
                      <a:gd name="T0" fmla="*/ 1 w 1"/>
                      <a:gd name="T1" fmla="*/ 1 h 7"/>
                      <a:gd name="T2" fmla="*/ 1 w 1"/>
                      <a:gd name="T3" fmla="*/ 7 h 7"/>
                      <a:gd name="T4" fmla="*/ 0 w 1"/>
                      <a:gd name="T5" fmla="*/ 6 h 7"/>
                      <a:gd name="T6" fmla="*/ 0 w 1"/>
                      <a:gd name="T7" fmla="*/ 0 h 7"/>
                      <a:gd name="T8" fmla="*/ 1 w 1"/>
                      <a:gd name="T9" fmla="*/ 1 h 7"/>
                      <a:gd name="T10" fmla="*/ 1 w 1"/>
                      <a:gd name="T11" fmla="*/ 1 h 7"/>
                      <a:gd name="T12" fmla="*/ 1 w 1"/>
                      <a:gd name="T13" fmla="*/ 1 h 7"/>
                      <a:gd name="T14" fmla="*/ 1 w 1"/>
                      <a:gd name="T15" fmla="*/ 1 h 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7"/>
                      <a:gd name="T26" fmla="*/ 1 w 1"/>
                      <a:gd name="T27" fmla="*/ 7 h 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7">
                        <a:moveTo>
                          <a:pt x="1" y="1"/>
                        </a:move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8" name="Freeform 5298"/>
                  <p:cNvSpPr>
                    <a:spLocks/>
                  </p:cNvSpPr>
                  <p:nvPr/>
                </p:nvSpPr>
                <p:spPr bwMode="auto">
                  <a:xfrm>
                    <a:off x="1544" y="3496"/>
                    <a:ext cx="2" cy="14"/>
                  </a:xfrm>
                  <a:custGeom>
                    <a:avLst/>
                    <a:gdLst>
                      <a:gd name="T0" fmla="*/ 2 w 2"/>
                      <a:gd name="T1" fmla="*/ 1 h 14"/>
                      <a:gd name="T2" fmla="*/ 2 w 2"/>
                      <a:gd name="T3" fmla="*/ 14 h 14"/>
                      <a:gd name="T4" fmla="*/ 0 w 2"/>
                      <a:gd name="T5" fmla="*/ 13 h 14"/>
                      <a:gd name="T6" fmla="*/ 0 w 2"/>
                      <a:gd name="T7" fmla="*/ 0 h 14"/>
                      <a:gd name="T8" fmla="*/ 2 w 2"/>
                      <a:gd name="T9" fmla="*/ 1 h 14"/>
                      <a:gd name="T10" fmla="*/ 2 w 2"/>
                      <a:gd name="T11" fmla="*/ 1 h 14"/>
                      <a:gd name="T12" fmla="*/ 2 w 2"/>
                      <a:gd name="T13" fmla="*/ 1 h 14"/>
                      <a:gd name="T14" fmla="*/ 2 w 2"/>
                      <a:gd name="T15" fmla="*/ 1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4"/>
                      <a:gd name="T26" fmla="*/ 2 w 2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4">
                        <a:moveTo>
                          <a:pt x="2" y="1"/>
                        </a:moveTo>
                        <a:lnTo>
                          <a:pt x="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09" name="Freeform 5299"/>
                  <p:cNvSpPr>
                    <a:spLocks noEditPoints="1"/>
                  </p:cNvSpPr>
                  <p:nvPr/>
                </p:nvSpPr>
                <p:spPr bwMode="auto">
                  <a:xfrm>
                    <a:off x="1544" y="3513"/>
                    <a:ext cx="2" cy="3"/>
                  </a:xfrm>
                  <a:custGeom>
                    <a:avLst/>
                    <a:gdLst>
                      <a:gd name="T0" fmla="*/ 1 w 4"/>
                      <a:gd name="T1" fmla="*/ 0 h 5"/>
                      <a:gd name="T2" fmla="*/ 1 w 4"/>
                      <a:gd name="T3" fmla="*/ 1 h 5"/>
                      <a:gd name="T4" fmla="*/ 1 w 4"/>
                      <a:gd name="T5" fmla="*/ 2 h 5"/>
                      <a:gd name="T6" fmla="*/ 0 w 4"/>
                      <a:gd name="T7" fmla="*/ 1 h 5"/>
                      <a:gd name="T8" fmla="*/ 1 w 4"/>
                      <a:gd name="T9" fmla="*/ 0 h 5"/>
                      <a:gd name="T10" fmla="*/ 1 w 4"/>
                      <a:gd name="T11" fmla="*/ 0 h 5"/>
                      <a:gd name="T12" fmla="*/ 1 w 4"/>
                      <a:gd name="T13" fmla="*/ 0 h 5"/>
                      <a:gd name="T14" fmla="*/ 1 w 4"/>
                      <a:gd name="T15" fmla="*/ 1 h 5"/>
                      <a:gd name="T16" fmla="*/ 1 w 4"/>
                      <a:gd name="T17" fmla="*/ 1 h 5"/>
                      <a:gd name="T18" fmla="*/ 1 w 4"/>
                      <a:gd name="T19" fmla="*/ 1 h 5"/>
                      <a:gd name="T20" fmla="*/ 1 w 4"/>
                      <a:gd name="T21" fmla="*/ 1 h 5"/>
                      <a:gd name="T22" fmla="*/ 1 w 4"/>
                      <a:gd name="T23" fmla="*/ 1 h 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5"/>
                      <a:gd name="T38" fmla="*/ 4 w 4"/>
                      <a:gd name="T39" fmla="*/ 5 h 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5">
                        <a:moveTo>
                          <a:pt x="2" y="0"/>
                        </a:moveTo>
                        <a:cubicBezTo>
                          <a:pt x="3" y="1"/>
                          <a:pt x="4" y="2"/>
                          <a:pt x="4" y="4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1" y="4"/>
                          <a:pt x="0" y="3"/>
                          <a:pt x="0" y="1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  <a:moveTo>
                          <a:pt x="2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1" y="2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0" name="Freeform 5300"/>
                  <p:cNvSpPr>
                    <a:spLocks/>
                  </p:cNvSpPr>
                  <p:nvPr/>
                </p:nvSpPr>
                <p:spPr bwMode="auto">
                  <a:xfrm>
                    <a:off x="1544" y="3489"/>
                    <a:ext cx="2" cy="4"/>
                  </a:xfrm>
                  <a:custGeom>
                    <a:avLst/>
                    <a:gdLst>
                      <a:gd name="T0" fmla="*/ 1 w 3"/>
                      <a:gd name="T1" fmla="*/ 1 h 6"/>
                      <a:gd name="T2" fmla="*/ 1 w 3"/>
                      <a:gd name="T3" fmla="*/ 2 h 6"/>
                      <a:gd name="T4" fmla="*/ 1 w 3"/>
                      <a:gd name="T5" fmla="*/ 2 h 6"/>
                      <a:gd name="T6" fmla="*/ 0 w 3"/>
                      <a:gd name="T7" fmla="*/ 1 h 6"/>
                      <a:gd name="T8" fmla="*/ 1 w 3"/>
                      <a:gd name="T9" fmla="*/ 1 h 6"/>
                      <a:gd name="T10" fmla="*/ 1 w 3"/>
                      <a:gd name="T11" fmla="*/ 1 h 6"/>
                      <a:gd name="T12" fmla="*/ 1 w 3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6"/>
                      <a:gd name="T23" fmla="*/ 3 w 3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6">
                        <a:moveTo>
                          <a:pt x="2" y="1"/>
                        </a:moveTo>
                        <a:cubicBezTo>
                          <a:pt x="3" y="1"/>
                          <a:pt x="3" y="3"/>
                          <a:pt x="3" y="4"/>
                        </a:cubicBezTo>
                        <a:cubicBezTo>
                          <a:pt x="3" y="5"/>
                          <a:pt x="3" y="6"/>
                          <a:pt x="2" y="5"/>
                        </a:cubicBezTo>
                        <a:cubicBezTo>
                          <a:pt x="0" y="4"/>
                          <a:pt x="0" y="3"/>
                          <a:pt x="0" y="2"/>
                        </a:cubicBezTo>
                        <a:cubicBezTo>
                          <a:pt x="0" y="0"/>
                          <a:pt x="0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1" name="Freeform 5301"/>
                  <p:cNvSpPr>
                    <a:spLocks/>
                  </p:cNvSpPr>
                  <p:nvPr/>
                </p:nvSpPr>
                <p:spPr bwMode="auto">
                  <a:xfrm>
                    <a:off x="1493" y="3433"/>
                    <a:ext cx="16" cy="28"/>
                  </a:xfrm>
                  <a:custGeom>
                    <a:avLst/>
                    <a:gdLst>
                      <a:gd name="T0" fmla="*/ 16 w 16"/>
                      <a:gd name="T1" fmla="*/ 8 h 28"/>
                      <a:gd name="T2" fmla="*/ 15 w 16"/>
                      <a:gd name="T3" fmla="*/ 28 h 28"/>
                      <a:gd name="T4" fmla="*/ 0 w 16"/>
                      <a:gd name="T5" fmla="*/ 19 h 28"/>
                      <a:gd name="T6" fmla="*/ 0 w 16"/>
                      <a:gd name="T7" fmla="*/ 0 h 28"/>
                      <a:gd name="T8" fmla="*/ 16 w 16"/>
                      <a:gd name="T9" fmla="*/ 8 h 28"/>
                      <a:gd name="T10" fmla="*/ 16 w 16"/>
                      <a:gd name="T11" fmla="*/ 8 h 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8"/>
                      <a:gd name="T20" fmla="*/ 16 w 16"/>
                      <a:gd name="T21" fmla="*/ 28 h 2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8">
                        <a:moveTo>
                          <a:pt x="16" y="8"/>
                        </a:moveTo>
                        <a:lnTo>
                          <a:pt x="15" y="28"/>
                        </a:ln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2" name="Freeform 5302"/>
                  <p:cNvSpPr>
                    <a:spLocks/>
                  </p:cNvSpPr>
                  <p:nvPr/>
                </p:nvSpPr>
                <p:spPr bwMode="auto">
                  <a:xfrm>
                    <a:off x="1492" y="3449"/>
                    <a:ext cx="14" cy="6"/>
                  </a:xfrm>
                  <a:custGeom>
                    <a:avLst/>
                    <a:gdLst>
                      <a:gd name="T0" fmla="*/ 0 w 14"/>
                      <a:gd name="T1" fmla="*/ 0 h 6"/>
                      <a:gd name="T2" fmla="*/ 1 w 14"/>
                      <a:gd name="T3" fmla="*/ 0 h 6"/>
                      <a:gd name="T4" fmla="*/ 14 w 14"/>
                      <a:gd name="T5" fmla="*/ 5 h 6"/>
                      <a:gd name="T6" fmla="*/ 13 w 14"/>
                      <a:gd name="T7" fmla="*/ 6 h 6"/>
                      <a:gd name="T8" fmla="*/ 0 w 14"/>
                      <a:gd name="T9" fmla="*/ 0 h 6"/>
                      <a:gd name="T10" fmla="*/ 0 w 14"/>
                      <a:gd name="T11" fmla="*/ 0 h 6"/>
                      <a:gd name="T12" fmla="*/ 0 w 14"/>
                      <a:gd name="T13" fmla="*/ 0 h 6"/>
                      <a:gd name="T14" fmla="*/ 0 w 14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4" y="5"/>
                        </a:lnTo>
                        <a:lnTo>
                          <a:pt x="13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3" name="Freeform 5303"/>
                  <p:cNvSpPr>
                    <a:spLocks/>
                  </p:cNvSpPr>
                  <p:nvPr/>
                </p:nvSpPr>
                <p:spPr bwMode="auto">
                  <a:xfrm>
                    <a:off x="1492" y="3427"/>
                    <a:ext cx="38" cy="50"/>
                  </a:xfrm>
                  <a:custGeom>
                    <a:avLst/>
                    <a:gdLst>
                      <a:gd name="T0" fmla="*/ 38 w 38"/>
                      <a:gd name="T1" fmla="*/ 22 h 50"/>
                      <a:gd name="T2" fmla="*/ 38 w 38"/>
                      <a:gd name="T3" fmla="*/ 50 h 50"/>
                      <a:gd name="T4" fmla="*/ 0 w 38"/>
                      <a:gd name="T5" fmla="*/ 28 h 50"/>
                      <a:gd name="T6" fmla="*/ 0 w 38"/>
                      <a:gd name="T7" fmla="*/ 22 h 50"/>
                      <a:gd name="T8" fmla="*/ 13 w 38"/>
                      <a:gd name="T9" fmla="*/ 28 h 50"/>
                      <a:gd name="T10" fmla="*/ 13 w 38"/>
                      <a:gd name="T11" fmla="*/ 17 h 50"/>
                      <a:gd name="T12" fmla="*/ 0 w 38"/>
                      <a:gd name="T13" fmla="*/ 6 h 50"/>
                      <a:gd name="T14" fmla="*/ 0 w 38"/>
                      <a:gd name="T15" fmla="*/ 0 h 50"/>
                      <a:gd name="T16" fmla="*/ 38 w 38"/>
                      <a:gd name="T17" fmla="*/ 22 h 50"/>
                      <a:gd name="T18" fmla="*/ 38 w 38"/>
                      <a:gd name="T19" fmla="*/ 22 h 50"/>
                      <a:gd name="T20" fmla="*/ 38 w 38"/>
                      <a:gd name="T21" fmla="*/ 22 h 50"/>
                      <a:gd name="T22" fmla="*/ 38 w 38"/>
                      <a:gd name="T23" fmla="*/ 22 h 50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0"/>
                      <a:gd name="T38" fmla="*/ 38 w 38"/>
                      <a:gd name="T39" fmla="*/ 50 h 50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0">
                        <a:moveTo>
                          <a:pt x="38" y="22"/>
                        </a:moveTo>
                        <a:lnTo>
                          <a:pt x="38" y="50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3" y="28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4" name="Freeform 5304"/>
                  <p:cNvSpPr>
                    <a:spLocks/>
                  </p:cNvSpPr>
                  <p:nvPr/>
                </p:nvSpPr>
                <p:spPr bwMode="auto">
                  <a:xfrm>
                    <a:off x="1463" y="3416"/>
                    <a:ext cx="12" cy="25"/>
                  </a:xfrm>
                  <a:custGeom>
                    <a:avLst/>
                    <a:gdLst>
                      <a:gd name="T0" fmla="*/ 12 w 12"/>
                      <a:gd name="T1" fmla="*/ 7 h 25"/>
                      <a:gd name="T2" fmla="*/ 12 w 12"/>
                      <a:gd name="T3" fmla="*/ 25 h 25"/>
                      <a:gd name="T4" fmla="*/ 0 w 12"/>
                      <a:gd name="T5" fmla="*/ 18 h 25"/>
                      <a:gd name="T6" fmla="*/ 0 w 12"/>
                      <a:gd name="T7" fmla="*/ 0 h 25"/>
                      <a:gd name="T8" fmla="*/ 12 w 12"/>
                      <a:gd name="T9" fmla="*/ 7 h 25"/>
                      <a:gd name="T10" fmla="*/ 12 w 12"/>
                      <a:gd name="T11" fmla="*/ 7 h 2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5"/>
                      <a:gd name="T20" fmla="*/ 12 w 12"/>
                      <a:gd name="T21" fmla="*/ 25 h 25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5">
                        <a:moveTo>
                          <a:pt x="12" y="7"/>
                        </a:moveTo>
                        <a:lnTo>
                          <a:pt x="12" y="25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5" name="Freeform 5305"/>
                  <p:cNvSpPr>
                    <a:spLocks/>
                  </p:cNvSpPr>
                  <p:nvPr/>
                </p:nvSpPr>
                <p:spPr bwMode="auto">
                  <a:xfrm>
                    <a:off x="1468" y="3422"/>
                    <a:ext cx="7" cy="16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5 h 27"/>
                      <a:gd name="T4" fmla="*/ 2 w 11"/>
                      <a:gd name="T5" fmla="*/ 9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3"/>
                          <a:pt x="11" y="10"/>
                          <a:pt x="11" y="16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3"/>
                          <a:pt x="0" y="16"/>
                          <a:pt x="0" y="10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6" name="Freeform 5306"/>
                  <p:cNvSpPr>
                    <a:spLocks/>
                  </p:cNvSpPr>
                  <p:nvPr/>
                </p:nvSpPr>
                <p:spPr bwMode="auto">
                  <a:xfrm>
                    <a:off x="1462" y="3432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10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7" name="Freeform 5307"/>
                  <p:cNvSpPr>
                    <a:spLocks/>
                  </p:cNvSpPr>
                  <p:nvPr/>
                </p:nvSpPr>
                <p:spPr bwMode="auto">
                  <a:xfrm>
                    <a:off x="1462" y="3410"/>
                    <a:ext cx="29" cy="45"/>
                  </a:xfrm>
                  <a:custGeom>
                    <a:avLst/>
                    <a:gdLst>
                      <a:gd name="T0" fmla="*/ 29 w 29"/>
                      <a:gd name="T1" fmla="*/ 17 h 45"/>
                      <a:gd name="T2" fmla="*/ 29 w 29"/>
                      <a:gd name="T3" fmla="*/ 45 h 45"/>
                      <a:gd name="T4" fmla="*/ 0 w 29"/>
                      <a:gd name="T5" fmla="*/ 29 h 45"/>
                      <a:gd name="T6" fmla="*/ 0 w 29"/>
                      <a:gd name="T7" fmla="*/ 23 h 45"/>
                      <a:gd name="T8" fmla="*/ 10 w 29"/>
                      <a:gd name="T9" fmla="*/ 26 h 45"/>
                      <a:gd name="T10" fmla="*/ 10 w 29"/>
                      <a:gd name="T11" fmla="*/ 15 h 45"/>
                      <a:gd name="T12" fmla="*/ 0 w 29"/>
                      <a:gd name="T13" fmla="*/ 6 h 45"/>
                      <a:gd name="T14" fmla="*/ 0 w 29"/>
                      <a:gd name="T15" fmla="*/ 0 h 45"/>
                      <a:gd name="T16" fmla="*/ 29 w 29"/>
                      <a:gd name="T17" fmla="*/ 17 h 45"/>
                      <a:gd name="T18" fmla="*/ 29 w 29"/>
                      <a:gd name="T19" fmla="*/ 17 h 45"/>
                      <a:gd name="T20" fmla="*/ 29 w 29"/>
                      <a:gd name="T21" fmla="*/ 17 h 45"/>
                      <a:gd name="T22" fmla="*/ 29 w 29"/>
                      <a:gd name="T23" fmla="*/ 17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7"/>
                        </a:moveTo>
                        <a:lnTo>
                          <a:pt x="29" y="45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0" y="26"/>
                        </a:lnTo>
                        <a:lnTo>
                          <a:pt x="10" y="15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9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8" name="Freeform 5308"/>
                  <p:cNvSpPr>
                    <a:spLocks/>
                  </p:cNvSpPr>
                  <p:nvPr/>
                </p:nvSpPr>
                <p:spPr bwMode="auto">
                  <a:xfrm>
                    <a:off x="1463" y="3420"/>
                    <a:ext cx="7" cy="9"/>
                  </a:xfrm>
                  <a:custGeom>
                    <a:avLst/>
                    <a:gdLst>
                      <a:gd name="T0" fmla="*/ 0 w 7"/>
                      <a:gd name="T1" fmla="*/ 1 h 9"/>
                      <a:gd name="T2" fmla="*/ 0 w 7"/>
                      <a:gd name="T3" fmla="*/ 0 h 9"/>
                      <a:gd name="T4" fmla="*/ 7 w 7"/>
                      <a:gd name="T5" fmla="*/ 8 h 9"/>
                      <a:gd name="T6" fmla="*/ 6 w 7"/>
                      <a:gd name="T7" fmla="*/ 9 h 9"/>
                      <a:gd name="T8" fmla="*/ 0 w 7"/>
                      <a:gd name="T9" fmla="*/ 1 h 9"/>
                      <a:gd name="T10" fmla="*/ 0 w 7"/>
                      <a:gd name="T11" fmla="*/ 1 h 9"/>
                      <a:gd name="T12" fmla="*/ 0 w 7"/>
                      <a:gd name="T13" fmla="*/ 1 h 9"/>
                      <a:gd name="T14" fmla="*/ 0 w 7"/>
                      <a:gd name="T15" fmla="*/ 1 h 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9"/>
                      <a:gd name="T26" fmla="*/ 7 w 7"/>
                      <a:gd name="T27" fmla="*/ 9 h 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9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7" y="8"/>
                        </a:lnTo>
                        <a:lnTo>
                          <a:pt x="6" y="9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19" name="Freeform 5309"/>
                  <p:cNvSpPr>
                    <a:spLocks/>
                  </p:cNvSpPr>
                  <p:nvPr/>
                </p:nvSpPr>
                <p:spPr bwMode="auto">
                  <a:xfrm>
                    <a:off x="1463" y="3421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8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0" name="Freeform 5310"/>
                  <p:cNvSpPr>
                    <a:spLocks/>
                  </p:cNvSpPr>
                  <p:nvPr/>
                </p:nvSpPr>
                <p:spPr bwMode="auto">
                  <a:xfrm>
                    <a:off x="1531" y="3449"/>
                    <a:ext cx="16" cy="39"/>
                  </a:xfrm>
                  <a:custGeom>
                    <a:avLst/>
                    <a:gdLst>
                      <a:gd name="T0" fmla="*/ 16 w 16"/>
                      <a:gd name="T1" fmla="*/ 11 h 39"/>
                      <a:gd name="T2" fmla="*/ 16 w 16"/>
                      <a:gd name="T3" fmla="*/ 39 h 39"/>
                      <a:gd name="T4" fmla="*/ 0 w 16"/>
                      <a:gd name="T5" fmla="*/ 29 h 39"/>
                      <a:gd name="T6" fmla="*/ 0 w 16"/>
                      <a:gd name="T7" fmla="*/ 0 h 39"/>
                      <a:gd name="T8" fmla="*/ 16 w 16"/>
                      <a:gd name="T9" fmla="*/ 11 h 39"/>
                      <a:gd name="T10" fmla="*/ 16 w 16"/>
                      <a:gd name="T11" fmla="*/ 11 h 39"/>
                      <a:gd name="T12" fmla="*/ 16 w 16"/>
                      <a:gd name="T13" fmla="*/ 11 h 39"/>
                      <a:gd name="T14" fmla="*/ 16 w 16"/>
                      <a:gd name="T15" fmla="*/ 11 h 3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9"/>
                      <a:gd name="T26" fmla="*/ 16 w 16"/>
                      <a:gd name="T27" fmla="*/ 39 h 3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9">
                        <a:moveTo>
                          <a:pt x="16" y="11"/>
                        </a:moveTo>
                        <a:lnTo>
                          <a:pt x="16" y="39"/>
                        </a:lnTo>
                        <a:lnTo>
                          <a:pt x="0" y="29"/>
                        </a:lnTo>
                        <a:lnTo>
                          <a:pt x="0" y="0"/>
                        </a:lnTo>
                        <a:lnTo>
                          <a:pt x="16" y="11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1" name="Freeform 5311"/>
                  <p:cNvSpPr>
                    <a:spLocks/>
                  </p:cNvSpPr>
                  <p:nvPr/>
                </p:nvSpPr>
                <p:spPr bwMode="auto">
                  <a:xfrm>
                    <a:off x="1538" y="3461"/>
                    <a:ext cx="9" cy="22"/>
                  </a:xfrm>
                  <a:custGeom>
                    <a:avLst/>
                    <a:gdLst>
                      <a:gd name="T0" fmla="*/ 6 w 14"/>
                      <a:gd name="T1" fmla="*/ 1 h 36"/>
                      <a:gd name="T2" fmla="*/ 6 w 14"/>
                      <a:gd name="T3" fmla="*/ 13 h 36"/>
                      <a:gd name="T4" fmla="*/ 1 w 14"/>
                      <a:gd name="T5" fmla="*/ 9 h 36"/>
                      <a:gd name="T6" fmla="*/ 1 w 14"/>
                      <a:gd name="T7" fmla="*/ 1 h 36"/>
                      <a:gd name="T8" fmla="*/ 6 w 14"/>
                      <a:gd name="T9" fmla="*/ 1 h 36"/>
                      <a:gd name="T10" fmla="*/ 6 w 14"/>
                      <a:gd name="T11" fmla="*/ 1 h 36"/>
                      <a:gd name="T12" fmla="*/ 6 w 14"/>
                      <a:gd name="T13" fmla="*/ 1 h 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6"/>
                      <a:gd name="T23" fmla="*/ 14 w 14"/>
                      <a:gd name="T24" fmla="*/ 36 h 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6">
                        <a:moveTo>
                          <a:pt x="14" y="4"/>
                        </a:move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3" y="34"/>
                          <a:pt x="4" y="27"/>
                          <a:pt x="2" y="24"/>
                        </a:cubicBezTo>
                        <a:cubicBezTo>
                          <a:pt x="0" y="20"/>
                          <a:pt x="0" y="3"/>
                          <a:pt x="2" y="1"/>
                        </a:cubicBezTo>
                        <a:cubicBezTo>
                          <a:pt x="4" y="0"/>
                          <a:pt x="13" y="3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2" name="Freeform 5312"/>
                  <p:cNvSpPr>
                    <a:spLocks noEditPoints="1"/>
                  </p:cNvSpPr>
                  <p:nvPr/>
                </p:nvSpPr>
                <p:spPr bwMode="auto">
                  <a:xfrm>
                    <a:off x="1538" y="3461"/>
                    <a:ext cx="9" cy="22"/>
                  </a:xfrm>
                  <a:custGeom>
                    <a:avLst/>
                    <a:gdLst>
                      <a:gd name="T0" fmla="*/ 5 w 15"/>
                      <a:gd name="T1" fmla="*/ 1 h 38"/>
                      <a:gd name="T2" fmla="*/ 5 w 15"/>
                      <a:gd name="T3" fmla="*/ 2 h 38"/>
                      <a:gd name="T4" fmla="*/ 5 w 15"/>
                      <a:gd name="T5" fmla="*/ 2 h 38"/>
                      <a:gd name="T6" fmla="*/ 5 w 15"/>
                      <a:gd name="T7" fmla="*/ 12 h 38"/>
                      <a:gd name="T8" fmla="*/ 5 w 15"/>
                      <a:gd name="T9" fmla="*/ 13 h 38"/>
                      <a:gd name="T10" fmla="*/ 5 w 15"/>
                      <a:gd name="T11" fmla="*/ 12 h 38"/>
                      <a:gd name="T12" fmla="*/ 1 w 15"/>
                      <a:gd name="T13" fmla="*/ 8 h 38"/>
                      <a:gd name="T14" fmla="*/ 0 w 15"/>
                      <a:gd name="T15" fmla="*/ 4 h 38"/>
                      <a:gd name="T16" fmla="*/ 1 w 15"/>
                      <a:gd name="T17" fmla="*/ 1 h 38"/>
                      <a:gd name="T18" fmla="*/ 5 w 15"/>
                      <a:gd name="T19" fmla="*/ 1 h 38"/>
                      <a:gd name="T20" fmla="*/ 5 w 15"/>
                      <a:gd name="T21" fmla="*/ 1 h 38"/>
                      <a:gd name="T22" fmla="*/ 5 w 15"/>
                      <a:gd name="T23" fmla="*/ 1 h 38"/>
                      <a:gd name="T24" fmla="*/ 5 w 15"/>
                      <a:gd name="T25" fmla="*/ 12 h 38"/>
                      <a:gd name="T26" fmla="*/ 5 w 15"/>
                      <a:gd name="T27" fmla="*/ 2 h 38"/>
                      <a:gd name="T28" fmla="*/ 1 w 15"/>
                      <a:gd name="T29" fmla="*/ 1 h 38"/>
                      <a:gd name="T30" fmla="*/ 1 w 15"/>
                      <a:gd name="T31" fmla="*/ 8 h 38"/>
                      <a:gd name="T32" fmla="*/ 5 w 15"/>
                      <a:gd name="T33" fmla="*/ 12 h 3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8"/>
                      <a:gd name="T53" fmla="*/ 15 w 15"/>
                      <a:gd name="T54" fmla="*/ 38 h 3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8">
                        <a:moveTo>
                          <a:pt x="15" y="4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0" y="23"/>
                          <a:pt x="0" y="17"/>
                          <a:pt x="0" y="12"/>
                        </a:cubicBezTo>
                        <a:cubicBezTo>
                          <a:pt x="0" y="8"/>
                          <a:pt x="0" y="2"/>
                          <a:pt x="2" y="2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7"/>
                        </a:move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4"/>
                          <a:pt x="0" y="21"/>
                          <a:pt x="2" y="25"/>
                        </a:cubicBezTo>
                        <a:cubicBezTo>
                          <a:pt x="4" y="28"/>
                          <a:pt x="13" y="35"/>
                          <a:pt x="14" y="37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3" name="Freeform 5313"/>
                  <p:cNvSpPr>
                    <a:spLocks/>
                  </p:cNvSpPr>
                  <p:nvPr/>
                </p:nvSpPr>
                <p:spPr bwMode="auto">
                  <a:xfrm>
                    <a:off x="1541" y="3464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2 w 2"/>
                      <a:gd name="T3" fmla="*/ 4 h 4"/>
                      <a:gd name="T4" fmla="*/ 0 w 2"/>
                      <a:gd name="T5" fmla="*/ 3 h 4"/>
                      <a:gd name="T6" fmla="*/ 1 w 2"/>
                      <a:gd name="T7" fmla="*/ 0 h 4"/>
                      <a:gd name="T8" fmla="*/ 2 w 2"/>
                      <a:gd name="T9" fmla="*/ 2 h 4"/>
                      <a:gd name="T10" fmla="*/ 2 w 2"/>
                      <a:gd name="T11" fmla="*/ 2 h 4"/>
                      <a:gd name="T12" fmla="*/ 2 w 2"/>
                      <a:gd name="T13" fmla="*/ 2 h 4"/>
                      <a:gd name="T14" fmla="*/ 2 w 2"/>
                      <a:gd name="T15" fmla="*/ 2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4"/>
                      <a:gd name="T26" fmla="*/ 2 w 2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4">
                        <a:moveTo>
                          <a:pt x="2" y="2"/>
                        </a:moveTo>
                        <a:lnTo>
                          <a:pt x="2" y="4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4" name="Freeform 5314"/>
                  <p:cNvSpPr>
                    <a:spLocks/>
                  </p:cNvSpPr>
                  <p:nvPr/>
                </p:nvSpPr>
                <p:spPr bwMode="auto">
                  <a:xfrm>
                    <a:off x="1542" y="3471"/>
                    <a:ext cx="1" cy="6"/>
                  </a:xfrm>
                  <a:custGeom>
                    <a:avLst/>
                    <a:gdLst>
                      <a:gd name="T0" fmla="*/ 1 w 1"/>
                      <a:gd name="T1" fmla="*/ 1 h 6"/>
                      <a:gd name="T2" fmla="*/ 1 w 1"/>
                      <a:gd name="T3" fmla="*/ 6 h 6"/>
                      <a:gd name="T4" fmla="*/ 0 w 1"/>
                      <a:gd name="T5" fmla="*/ 6 h 6"/>
                      <a:gd name="T6" fmla="*/ 0 w 1"/>
                      <a:gd name="T7" fmla="*/ 0 h 6"/>
                      <a:gd name="T8" fmla="*/ 1 w 1"/>
                      <a:gd name="T9" fmla="*/ 1 h 6"/>
                      <a:gd name="T10" fmla="*/ 1 w 1"/>
                      <a:gd name="T11" fmla="*/ 1 h 6"/>
                      <a:gd name="T12" fmla="*/ 1 w 1"/>
                      <a:gd name="T13" fmla="*/ 1 h 6"/>
                      <a:gd name="T14" fmla="*/ 1 w 1"/>
                      <a:gd name="T15" fmla="*/ 1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6"/>
                      <a:gd name="T26" fmla="*/ 1 w 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6">
                        <a:moveTo>
                          <a:pt x="1" y="1"/>
                        </a:moveTo>
                        <a:lnTo>
                          <a:pt x="1" y="6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5" name="Freeform 5315"/>
                  <p:cNvSpPr>
                    <a:spLocks/>
                  </p:cNvSpPr>
                  <p:nvPr/>
                </p:nvSpPr>
                <p:spPr bwMode="auto">
                  <a:xfrm>
                    <a:off x="1544" y="3466"/>
                    <a:ext cx="2" cy="13"/>
                  </a:xfrm>
                  <a:custGeom>
                    <a:avLst/>
                    <a:gdLst>
                      <a:gd name="T0" fmla="*/ 2 w 2"/>
                      <a:gd name="T1" fmla="*/ 1 h 13"/>
                      <a:gd name="T2" fmla="*/ 2 w 2"/>
                      <a:gd name="T3" fmla="*/ 13 h 13"/>
                      <a:gd name="T4" fmla="*/ 0 w 2"/>
                      <a:gd name="T5" fmla="*/ 12 h 13"/>
                      <a:gd name="T6" fmla="*/ 0 w 2"/>
                      <a:gd name="T7" fmla="*/ 0 h 13"/>
                      <a:gd name="T8" fmla="*/ 2 w 2"/>
                      <a:gd name="T9" fmla="*/ 1 h 13"/>
                      <a:gd name="T10" fmla="*/ 2 w 2"/>
                      <a:gd name="T11" fmla="*/ 1 h 13"/>
                      <a:gd name="T12" fmla="*/ 2 w 2"/>
                      <a:gd name="T13" fmla="*/ 1 h 13"/>
                      <a:gd name="T14" fmla="*/ 2 w 2"/>
                      <a:gd name="T15" fmla="*/ 1 h 1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3"/>
                      <a:gd name="T26" fmla="*/ 2 w 2"/>
                      <a:gd name="T27" fmla="*/ 13 h 1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3">
                        <a:moveTo>
                          <a:pt x="2" y="1"/>
                        </a:moveTo>
                        <a:lnTo>
                          <a:pt x="2" y="1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6" name="Freeform 5316"/>
                  <p:cNvSpPr>
                    <a:spLocks noEditPoints="1"/>
                  </p:cNvSpPr>
                  <p:nvPr/>
                </p:nvSpPr>
                <p:spPr bwMode="auto">
                  <a:xfrm>
                    <a:off x="1544" y="3482"/>
                    <a:ext cx="2" cy="4"/>
                  </a:xfrm>
                  <a:custGeom>
                    <a:avLst/>
                    <a:gdLst>
                      <a:gd name="T0" fmla="*/ 1 w 4"/>
                      <a:gd name="T1" fmla="*/ 1 h 6"/>
                      <a:gd name="T2" fmla="*/ 1 w 4"/>
                      <a:gd name="T3" fmla="*/ 2 h 6"/>
                      <a:gd name="T4" fmla="*/ 1 w 4"/>
                      <a:gd name="T5" fmla="*/ 2 h 6"/>
                      <a:gd name="T6" fmla="*/ 0 w 4"/>
                      <a:gd name="T7" fmla="*/ 1 h 6"/>
                      <a:gd name="T8" fmla="*/ 1 w 4"/>
                      <a:gd name="T9" fmla="*/ 1 h 6"/>
                      <a:gd name="T10" fmla="*/ 1 w 4"/>
                      <a:gd name="T11" fmla="*/ 1 h 6"/>
                      <a:gd name="T12" fmla="*/ 1 w 4"/>
                      <a:gd name="T13" fmla="*/ 1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1"/>
                        </a:moveTo>
                        <a:cubicBezTo>
                          <a:pt x="3" y="2"/>
                          <a:pt x="4" y="3"/>
                          <a:pt x="4" y="4"/>
                        </a:cubicBezTo>
                        <a:cubicBezTo>
                          <a:pt x="4" y="6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  <a:moveTo>
                          <a:pt x="2" y="3"/>
                        </a:moveTo>
                        <a:cubicBezTo>
                          <a:pt x="2" y="3"/>
                          <a:pt x="2" y="3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327" name="Freeform 5317"/>
                  <p:cNvSpPr>
                    <a:spLocks/>
                  </p:cNvSpPr>
                  <p:nvPr/>
                </p:nvSpPr>
                <p:spPr bwMode="auto">
                  <a:xfrm>
                    <a:off x="1544" y="3459"/>
                    <a:ext cx="2" cy="3"/>
                  </a:xfrm>
                  <a:custGeom>
                    <a:avLst/>
                    <a:gdLst>
                      <a:gd name="T0" fmla="*/ 1 w 3"/>
                      <a:gd name="T1" fmla="*/ 0 h 5"/>
                      <a:gd name="T2" fmla="*/ 1 w 3"/>
                      <a:gd name="T3" fmla="*/ 1 h 5"/>
                      <a:gd name="T4" fmla="*/ 1 w 3"/>
                      <a:gd name="T5" fmla="*/ 2 h 5"/>
                      <a:gd name="T6" fmla="*/ 0 w 3"/>
                      <a:gd name="T7" fmla="*/ 1 h 5"/>
                      <a:gd name="T8" fmla="*/ 1 w 3"/>
                      <a:gd name="T9" fmla="*/ 0 h 5"/>
                      <a:gd name="T10" fmla="*/ 1 w 3"/>
                      <a:gd name="T11" fmla="*/ 0 h 5"/>
                      <a:gd name="T12" fmla="*/ 1 w 3"/>
                      <a:gd name="T13" fmla="*/ 0 h 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5"/>
                      <a:gd name="T23" fmla="*/ 3 w 3"/>
                      <a:gd name="T24" fmla="*/ 5 h 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5">
                        <a:moveTo>
                          <a:pt x="2" y="0"/>
                        </a:move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3" y="5"/>
                          <a:pt x="3" y="5"/>
                          <a:pt x="2" y="5"/>
                        </a:cubicBezTo>
                        <a:cubicBezTo>
                          <a:pt x="0" y="4"/>
                          <a:pt x="0" y="2"/>
                          <a:pt x="0" y="1"/>
                        </a:cubicBezTo>
                        <a:cubicBezTo>
                          <a:pt x="0" y="0"/>
                          <a:pt x="0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</p:grpSp>
            <p:grpSp>
              <p:nvGrpSpPr>
                <p:cNvPr id="955" name="Group 5032"/>
                <p:cNvGrpSpPr>
                  <a:grpSpLocks noChangeAspect="1"/>
                </p:cNvGrpSpPr>
                <p:nvPr/>
              </p:nvGrpSpPr>
              <p:grpSpPr bwMode="auto">
                <a:xfrm>
                  <a:off x="3287" y="1161"/>
                  <a:ext cx="227" cy="176"/>
                  <a:chOff x="1440" y="3261"/>
                  <a:chExt cx="625" cy="483"/>
                </a:xfrm>
              </p:grpSpPr>
              <p:sp>
                <p:nvSpPr>
                  <p:cNvPr id="956" name="AutoShape 5031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1440" y="3261"/>
                    <a:ext cx="624" cy="483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grpSp>
                <p:nvGrpSpPr>
                  <p:cNvPr id="957" name="Group 5233"/>
                  <p:cNvGrpSpPr>
                    <a:grpSpLocks/>
                  </p:cNvGrpSpPr>
                  <p:nvPr/>
                </p:nvGrpSpPr>
                <p:grpSpPr bwMode="auto">
                  <a:xfrm>
                    <a:off x="1440" y="3261"/>
                    <a:ext cx="625" cy="483"/>
                    <a:chOff x="1440" y="3261"/>
                    <a:chExt cx="625" cy="483"/>
                  </a:xfrm>
                </p:grpSpPr>
                <p:sp>
                  <p:nvSpPr>
                    <p:cNvPr id="1042" name="Freeform 5033"/>
                    <p:cNvSpPr>
                      <a:spLocks/>
                    </p:cNvSpPr>
                    <p:nvPr/>
                  </p:nvSpPr>
                  <p:spPr bwMode="auto">
                    <a:xfrm>
                      <a:off x="1444" y="3424"/>
                      <a:ext cx="11" cy="11"/>
                    </a:xfrm>
                    <a:custGeom>
                      <a:avLst/>
                      <a:gdLst>
                        <a:gd name="T0" fmla="*/ 6 w 19"/>
                        <a:gd name="T1" fmla="*/ 5 h 19"/>
                        <a:gd name="T2" fmla="*/ 3 w 19"/>
                        <a:gd name="T3" fmla="*/ 4 h 19"/>
                        <a:gd name="T4" fmla="*/ 2 w 19"/>
                        <a:gd name="T5" fmla="*/ 1 h 19"/>
                        <a:gd name="T6" fmla="*/ 2 w 19"/>
                        <a:gd name="T7" fmla="*/ 0 h 19"/>
                        <a:gd name="T8" fmla="*/ 1 w 19"/>
                        <a:gd name="T9" fmla="*/ 1 h 19"/>
                        <a:gd name="T10" fmla="*/ 0 w 19"/>
                        <a:gd name="T11" fmla="*/ 2 h 19"/>
                        <a:gd name="T12" fmla="*/ 1 w 19"/>
                        <a:gd name="T13" fmla="*/ 5 h 19"/>
                        <a:gd name="T14" fmla="*/ 4 w 19"/>
                        <a:gd name="T15" fmla="*/ 6 h 19"/>
                        <a:gd name="T16" fmla="*/ 5 w 19"/>
                        <a:gd name="T17" fmla="*/ 6 h 19"/>
                        <a:gd name="T18" fmla="*/ 6 w 19"/>
                        <a:gd name="T19" fmla="*/ 5 h 19"/>
                        <a:gd name="T20" fmla="*/ 6 w 19"/>
                        <a:gd name="T21" fmla="*/ 5 h 19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9"/>
                        <a:gd name="T35" fmla="*/ 19 w 19"/>
                        <a:gd name="T36" fmla="*/ 19 h 19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9">
                          <a:moveTo>
                            <a:pt x="17" y="16"/>
                          </a:moveTo>
                          <a:cubicBezTo>
                            <a:pt x="9" y="12"/>
                            <a:pt x="9" y="12"/>
                            <a:pt x="9" y="12"/>
                          </a:cubicBezTo>
                          <a:cubicBezTo>
                            <a:pt x="6" y="10"/>
                            <a:pt x="5" y="7"/>
                            <a:pt x="5" y="4"/>
                          </a:cubicBezTo>
                          <a:cubicBezTo>
                            <a:pt x="5" y="2"/>
                            <a:pt x="5" y="1"/>
                            <a:pt x="6" y="0"/>
                          </a:cubicBezTo>
                          <a:cubicBezTo>
                            <a:pt x="2" y="3"/>
                            <a:pt x="2" y="3"/>
                            <a:pt x="2" y="3"/>
                          </a:cubicBezTo>
                          <a:cubicBezTo>
                            <a:pt x="1" y="3"/>
                            <a:pt x="0" y="5"/>
                            <a:pt x="0" y="6"/>
                          </a:cubicBezTo>
                          <a:cubicBezTo>
                            <a:pt x="0" y="9"/>
                            <a:pt x="2" y="13"/>
                            <a:pt x="4" y="14"/>
                          </a:cubicBezTo>
                          <a:cubicBezTo>
                            <a:pt x="12" y="19"/>
                            <a:pt x="12" y="19"/>
                            <a:pt x="12" y="19"/>
                          </a:cubicBezTo>
                          <a:cubicBezTo>
                            <a:pt x="13" y="19"/>
                            <a:pt x="14" y="19"/>
                            <a:pt x="15" y="19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9" y="17"/>
                            <a:pt x="18" y="17"/>
                            <a:pt x="17" y="16"/>
                          </a:cubicBezTo>
                          <a:close/>
                        </a:path>
                      </a:pathLst>
                    </a:custGeom>
                    <a:solidFill>
                      <a:srgbClr val="3C4D85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3" name="Freeform 5034"/>
                    <p:cNvSpPr>
                      <a:spLocks/>
                    </p:cNvSpPr>
                    <p:nvPr/>
                  </p:nvSpPr>
                  <p:spPr bwMode="auto">
                    <a:xfrm>
                      <a:off x="1444" y="3477"/>
                      <a:ext cx="11" cy="12"/>
                    </a:xfrm>
                    <a:custGeom>
                      <a:avLst/>
                      <a:gdLst>
                        <a:gd name="T0" fmla="*/ 5 w 19"/>
                        <a:gd name="T1" fmla="*/ 6 h 19"/>
                        <a:gd name="T2" fmla="*/ 3 w 19"/>
                        <a:gd name="T3" fmla="*/ 4 h 19"/>
                        <a:gd name="T4" fmla="*/ 1 w 19"/>
                        <a:gd name="T5" fmla="*/ 1 h 19"/>
                        <a:gd name="T6" fmla="*/ 2 w 19"/>
                        <a:gd name="T7" fmla="*/ 0 h 19"/>
                        <a:gd name="T8" fmla="*/ 1 w 19"/>
                        <a:gd name="T9" fmla="*/ 1 h 19"/>
                        <a:gd name="T10" fmla="*/ 0 w 19"/>
                        <a:gd name="T11" fmla="*/ 3 h 19"/>
                        <a:gd name="T12" fmla="*/ 1 w 19"/>
                        <a:gd name="T13" fmla="*/ 6 h 19"/>
                        <a:gd name="T14" fmla="*/ 4 w 19"/>
                        <a:gd name="T15" fmla="*/ 7 h 19"/>
                        <a:gd name="T16" fmla="*/ 5 w 19"/>
                        <a:gd name="T17" fmla="*/ 7 h 19"/>
                        <a:gd name="T18" fmla="*/ 6 w 19"/>
                        <a:gd name="T19" fmla="*/ 6 h 19"/>
                        <a:gd name="T20" fmla="*/ 5 w 19"/>
                        <a:gd name="T21" fmla="*/ 6 h 19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9"/>
                        <a:gd name="T35" fmla="*/ 19 w 19"/>
                        <a:gd name="T36" fmla="*/ 19 h 19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9">
                          <a:moveTo>
                            <a:pt x="16" y="16"/>
                          </a:moveTo>
                          <a:cubicBezTo>
                            <a:pt x="8" y="11"/>
                            <a:pt x="8" y="11"/>
                            <a:pt x="8" y="11"/>
                          </a:cubicBezTo>
                          <a:cubicBezTo>
                            <a:pt x="6" y="10"/>
                            <a:pt x="4" y="6"/>
                            <a:pt x="4" y="3"/>
                          </a:cubicBezTo>
                          <a:cubicBezTo>
                            <a:pt x="4" y="2"/>
                            <a:pt x="5" y="0"/>
                            <a:pt x="6" y="0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3"/>
                            <a:pt x="0" y="4"/>
                            <a:pt x="0" y="6"/>
                          </a:cubicBezTo>
                          <a:cubicBezTo>
                            <a:pt x="0" y="9"/>
                            <a:pt x="2" y="12"/>
                            <a:pt x="4" y="14"/>
                          </a:cubicBezTo>
                          <a:cubicBezTo>
                            <a:pt x="12" y="18"/>
                            <a:pt x="12" y="18"/>
                            <a:pt x="12" y="18"/>
                          </a:cubicBezTo>
                          <a:cubicBezTo>
                            <a:pt x="13" y="19"/>
                            <a:pt x="14" y="19"/>
                            <a:pt x="15" y="18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8" y="16"/>
                            <a:pt x="17" y="16"/>
                            <a:pt x="16" y="16"/>
                          </a:cubicBezTo>
                          <a:close/>
                        </a:path>
                      </a:pathLst>
                    </a:custGeom>
                    <a:solidFill>
                      <a:srgbClr val="3C4D85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4" name="Freeform 50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40" y="3395"/>
                      <a:ext cx="22" cy="134"/>
                    </a:xfrm>
                    <a:custGeom>
                      <a:avLst/>
                      <a:gdLst>
                        <a:gd name="T0" fmla="*/ 0 w 37"/>
                        <a:gd name="T1" fmla="*/ 0 h 225"/>
                        <a:gd name="T2" fmla="*/ 13 w 37"/>
                        <a:gd name="T3" fmla="*/ 8 h 225"/>
                        <a:gd name="T4" fmla="*/ 12 w 37"/>
                        <a:gd name="T5" fmla="*/ 80 h 225"/>
                        <a:gd name="T6" fmla="*/ 0 w 37"/>
                        <a:gd name="T7" fmla="*/ 72 h 225"/>
                        <a:gd name="T8" fmla="*/ 0 w 37"/>
                        <a:gd name="T9" fmla="*/ 0 h 225"/>
                        <a:gd name="T10" fmla="*/ 0 w 37"/>
                        <a:gd name="T11" fmla="*/ 0 h 225"/>
                        <a:gd name="T12" fmla="*/ 0 w 37"/>
                        <a:gd name="T13" fmla="*/ 0 h 225"/>
                        <a:gd name="T14" fmla="*/ 7 w 37"/>
                        <a:gd name="T15" fmla="*/ 55 h 225"/>
                        <a:gd name="T16" fmla="*/ 8 w 37"/>
                        <a:gd name="T17" fmla="*/ 54 h 225"/>
                        <a:gd name="T18" fmla="*/ 7 w 37"/>
                        <a:gd name="T19" fmla="*/ 51 h 225"/>
                        <a:gd name="T20" fmla="*/ 4 w 37"/>
                        <a:gd name="T21" fmla="*/ 50 h 225"/>
                        <a:gd name="T22" fmla="*/ 2 w 37"/>
                        <a:gd name="T23" fmla="*/ 51 h 225"/>
                        <a:gd name="T24" fmla="*/ 4 w 37"/>
                        <a:gd name="T25" fmla="*/ 54 h 225"/>
                        <a:gd name="T26" fmla="*/ 7 w 37"/>
                        <a:gd name="T27" fmla="*/ 55 h 225"/>
                        <a:gd name="T28" fmla="*/ 7 w 37"/>
                        <a:gd name="T29" fmla="*/ 24 h 225"/>
                        <a:gd name="T30" fmla="*/ 8 w 37"/>
                        <a:gd name="T31" fmla="*/ 23 h 225"/>
                        <a:gd name="T32" fmla="*/ 7 w 37"/>
                        <a:gd name="T33" fmla="*/ 20 h 225"/>
                        <a:gd name="T34" fmla="*/ 4 w 37"/>
                        <a:gd name="T35" fmla="*/ 18 h 225"/>
                        <a:gd name="T36" fmla="*/ 2 w 37"/>
                        <a:gd name="T37" fmla="*/ 19 h 225"/>
                        <a:gd name="T38" fmla="*/ 4 w 37"/>
                        <a:gd name="T39" fmla="*/ 22 h 225"/>
                        <a:gd name="T40" fmla="*/ 7 w 37"/>
                        <a:gd name="T41" fmla="*/ 24 h 225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37"/>
                        <a:gd name="T64" fmla="*/ 0 h 225"/>
                        <a:gd name="T65" fmla="*/ 37 w 37"/>
                        <a:gd name="T66" fmla="*/ 225 h 225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37" h="225">
                          <a:moveTo>
                            <a:pt x="0" y="0"/>
                          </a:moveTo>
                          <a:cubicBezTo>
                            <a:pt x="37" y="21"/>
                            <a:pt x="37" y="21"/>
                            <a:pt x="37" y="21"/>
                          </a:cubicBezTo>
                          <a:cubicBezTo>
                            <a:pt x="36" y="225"/>
                            <a:pt x="36" y="225"/>
                            <a:pt x="36" y="225"/>
                          </a:cubicBezTo>
                          <a:cubicBezTo>
                            <a:pt x="0" y="204"/>
                            <a:pt x="0" y="204"/>
                            <a:pt x="0" y="204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lose/>
                          <a:moveTo>
                            <a:pt x="18" y="156"/>
                          </a:moveTo>
                          <a:cubicBezTo>
                            <a:pt x="20" y="157"/>
                            <a:pt x="22" y="156"/>
                            <a:pt x="22" y="153"/>
                          </a:cubicBezTo>
                          <a:cubicBezTo>
                            <a:pt x="22" y="150"/>
                            <a:pt x="21" y="147"/>
                            <a:pt x="18" y="145"/>
                          </a:cubicBezTo>
                          <a:cubicBezTo>
                            <a:pt x="10" y="141"/>
                            <a:pt x="10" y="141"/>
                            <a:pt x="10" y="141"/>
                          </a:cubicBezTo>
                          <a:cubicBezTo>
                            <a:pt x="8" y="139"/>
                            <a:pt x="6" y="141"/>
                            <a:pt x="6" y="144"/>
                          </a:cubicBezTo>
                          <a:cubicBezTo>
                            <a:pt x="6" y="147"/>
                            <a:pt x="8" y="150"/>
                            <a:pt x="10" y="152"/>
                          </a:cubicBezTo>
                          <a:cubicBezTo>
                            <a:pt x="18" y="156"/>
                            <a:pt x="18" y="156"/>
                            <a:pt x="18" y="156"/>
                          </a:cubicBezTo>
                          <a:moveTo>
                            <a:pt x="18" y="67"/>
                          </a:moveTo>
                          <a:cubicBezTo>
                            <a:pt x="21" y="68"/>
                            <a:pt x="23" y="67"/>
                            <a:pt x="23" y="64"/>
                          </a:cubicBezTo>
                          <a:cubicBezTo>
                            <a:pt x="23" y="61"/>
                            <a:pt x="21" y="57"/>
                            <a:pt x="18" y="56"/>
                          </a:cubicBezTo>
                          <a:cubicBezTo>
                            <a:pt x="10" y="51"/>
                            <a:pt x="10" y="51"/>
                            <a:pt x="10" y="51"/>
                          </a:cubicBezTo>
                          <a:cubicBezTo>
                            <a:pt x="8" y="50"/>
                            <a:pt x="6" y="51"/>
                            <a:pt x="6" y="54"/>
                          </a:cubicBezTo>
                          <a:cubicBezTo>
                            <a:pt x="6" y="57"/>
                            <a:pt x="8" y="61"/>
                            <a:pt x="10" y="62"/>
                          </a:cubicBezTo>
                          <a:cubicBezTo>
                            <a:pt x="18" y="67"/>
                            <a:pt x="18" y="67"/>
                            <a:pt x="18" y="67"/>
                          </a:cubicBezTo>
                        </a:path>
                      </a:pathLst>
                    </a:custGeom>
                    <a:solidFill>
                      <a:srgbClr val="131C44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5" name="Freeform 5036"/>
                    <p:cNvSpPr>
                      <a:spLocks/>
                    </p:cNvSpPr>
                    <p:nvPr/>
                  </p:nvSpPr>
                  <p:spPr bwMode="auto">
                    <a:xfrm>
                      <a:off x="1440" y="3394"/>
                      <a:ext cx="24" cy="14"/>
                    </a:xfrm>
                    <a:custGeom>
                      <a:avLst/>
                      <a:gdLst>
                        <a:gd name="T0" fmla="*/ 0 w 24"/>
                        <a:gd name="T1" fmla="*/ 1 h 14"/>
                        <a:gd name="T2" fmla="*/ 3 w 24"/>
                        <a:gd name="T3" fmla="*/ 0 h 14"/>
                        <a:gd name="T4" fmla="*/ 24 w 24"/>
                        <a:gd name="T5" fmla="*/ 13 h 14"/>
                        <a:gd name="T6" fmla="*/ 22 w 24"/>
                        <a:gd name="T7" fmla="*/ 14 h 14"/>
                        <a:gd name="T8" fmla="*/ 0 w 24"/>
                        <a:gd name="T9" fmla="*/ 1 h 14"/>
                        <a:gd name="T10" fmla="*/ 0 w 24"/>
                        <a:gd name="T11" fmla="*/ 1 h 14"/>
                        <a:gd name="T12" fmla="*/ 0 w 24"/>
                        <a:gd name="T13" fmla="*/ 1 h 14"/>
                        <a:gd name="T14" fmla="*/ 0 w 24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4"/>
                        <a:gd name="T25" fmla="*/ 0 h 14"/>
                        <a:gd name="T26" fmla="*/ 24 w 24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4" h="14">
                          <a:moveTo>
                            <a:pt x="0" y="1"/>
                          </a:moveTo>
                          <a:lnTo>
                            <a:pt x="3" y="0"/>
                          </a:lnTo>
                          <a:lnTo>
                            <a:pt x="24" y="13"/>
                          </a:lnTo>
                          <a:lnTo>
                            <a:pt x="22" y="1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2D3B6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6" name="Freeform 5037"/>
                    <p:cNvSpPr>
                      <a:spLocks/>
                    </p:cNvSpPr>
                    <p:nvPr/>
                  </p:nvSpPr>
                  <p:spPr bwMode="auto">
                    <a:xfrm>
                      <a:off x="1811" y="3463"/>
                      <a:ext cx="254" cy="269"/>
                    </a:xfrm>
                    <a:custGeom>
                      <a:avLst/>
                      <a:gdLst>
                        <a:gd name="T0" fmla="*/ 1 w 254"/>
                        <a:gd name="T1" fmla="*/ 147 h 269"/>
                        <a:gd name="T2" fmla="*/ 254 w 254"/>
                        <a:gd name="T3" fmla="*/ 0 h 269"/>
                        <a:gd name="T4" fmla="*/ 253 w 254"/>
                        <a:gd name="T5" fmla="*/ 121 h 269"/>
                        <a:gd name="T6" fmla="*/ 0 w 254"/>
                        <a:gd name="T7" fmla="*/ 269 h 269"/>
                        <a:gd name="T8" fmla="*/ 1 w 254"/>
                        <a:gd name="T9" fmla="*/ 147 h 269"/>
                        <a:gd name="T10" fmla="*/ 1 w 254"/>
                        <a:gd name="T11" fmla="*/ 147 h 269"/>
                        <a:gd name="T12" fmla="*/ 1 w 254"/>
                        <a:gd name="T13" fmla="*/ 147 h 269"/>
                        <a:gd name="T14" fmla="*/ 1 w 254"/>
                        <a:gd name="T15" fmla="*/ 147 h 26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54"/>
                        <a:gd name="T25" fmla="*/ 0 h 269"/>
                        <a:gd name="T26" fmla="*/ 254 w 254"/>
                        <a:gd name="T27" fmla="*/ 269 h 26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54" h="269">
                          <a:moveTo>
                            <a:pt x="1" y="147"/>
                          </a:moveTo>
                          <a:lnTo>
                            <a:pt x="254" y="0"/>
                          </a:lnTo>
                          <a:lnTo>
                            <a:pt x="253" y="121"/>
                          </a:lnTo>
                          <a:lnTo>
                            <a:pt x="0" y="269"/>
                          </a:lnTo>
                          <a:lnTo>
                            <a:pt x="1" y="14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7" name="Freeform 5038"/>
                    <p:cNvSpPr>
                      <a:spLocks/>
                    </p:cNvSpPr>
                    <p:nvPr/>
                  </p:nvSpPr>
                  <p:spPr bwMode="auto">
                    <a:xfrm>
                      <a:off x="1462" y="3261"/>
                      <a:ext cx="603" cy="349"/>
                    </a:xfrm>
                    <a:custGeom>
                      <a:avLst/>
                      <a:gdLst>
                        <a:gd name="T0" fmla="*/ 0 w 603"/>
                        <a:gd name="T1" fmla="*/ 147 h 349"/>
                        <a:gd name="T2" fmla="*/ 253 w 603"/>
                        <a:gd name="T3" fmla="*/ 0 h 349"/>
                        <a:gd name="T4" fmla="*/ 603 w 603"/>
                        <a:gd name="T5" fmla="*/ 202 h 349"/>
                        <a:gd name="T6" fmla="*/ 350 w 603"/>
                        <a:gd name="T7" fmla="*/ 349 h 349"/>
                        <a:gd name="T8" fmla="*/ 0 w 603"/>
                        <a:gd name="T9" fmla="*/ 147 h 349"/>
                        <a:gd name="T10" fmla="*/ 0 w 603"/>
                        <a:gd name="T11" fmla="*/ 147 h 349"/>
                        <a:gd name="T12" fmla="*/ 0 w 603"/>
                        <a:gd name="T13" fmla="*/ 147 h 349"/>
                        <a:gd name="T14" fmla="*/ 0 w 603"/>
                        <a:gd name="T15" fmla="*/ 147 h 34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603"/>
                        <a:gd name="T25" fmla="*/ 0 h 349"/>
                        <a:gd name="T26" fmla="*/ 603 w 603"/>
                        <a:gd name="T27" fmla="*/ 349 h 34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603" h="349">
                          <a:moveTo>
                            <a:pt x="0" y="147"/>
                          </a:moveTo>
                          <a:lnTo>
                            <a:pt x="253" y="0"/>
                          </a:lnTo>
                          <a:lnTo>
                            <a:pt x="603" y="202"/>
                          </a:lnTo>
                          <a:lnTo>
                            <a:pt x="350" y="349"/>
                          </a:lnTo>
                          <a:lnTo>
                            <a:pt x="0" y="147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8" name="Freeform 5039"/>
                    <p:cNvSpPr>
                      <a:spLocks/>
                    </p:cNvSpPr>
                    <p:nvPr/>
                  </p:nvSpPr>
                  <p:spPr bwMode="auto">
                    <a:xfrm>
                      <a:off x="1461" y="3408"/>
                      <a:ext cx="351" cy="324"/>
                    </a:xfrm>
                    <a:custGeom>
                      <a:avLst/>
                      <a:gdLst>
                        <a:gd name="T0" fmla="*/ 351 w 351"/>
                        <a:gd name="T1" fmla="*/ 202 h 324"/>
                        <a:gd name="T2" fmla="*/ 350 w 351"/>
                        <a:gd name="T3" fmla="*/ 324 h 324"/>
                        <a:gd name="T4" fmla="*/ 0 w 351"/>
                        <a:gd name="T5" fmla="*/ 121 h 324"/>
                        <a:gd name="T6" fmla="*/ 1 w 351"/>
                        <a:gd name="T7" fmla="*/ 0 h 324"/>
                        <a:gd name="T8" fmla="*/ 351 w 351"/>
                        <a:gd name="T9" fmla="*/ 202 h 324"/>
                        <a:gd name="T10" fmla="*/ 351 w 351"/>
                        <a:gd name="T11" fmla="*/ 202 h 324"/>
                        <a:gd name="T12" fmla="*/ 351 w 351"/>
                        <a:gd name="T13" fmla="*/ 202 h 324"/>
                        <a:gd name="T14" fmla="*/ 351 w 351"/>
                        <a:gd name="T15" fmla="*/ 202 h 32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51"/>
                        <a:gd name="T25" fmla="*/ 0 h 324"/>
                        <a:gd name="T26" fmla="*/ 351 w 351"/>
                        <a:gd name="T27" fmla="*/ 324 h 32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51" h="324">
                          <a:moveTo>
                            <a:pt x="351" y="202"/>
                          </a:moveTo>
                          <a:lnTo>
                            <a:pt x="350" y="324"/>
                          </a:lnTo>
                          <a:lnTo>
                            <a:pt x="0" y="121"/>
                          </a:lnTo>
                          <a:lnTo>
                            <a:pt x="1" y="0"/>
                          </a:lnTo>
                          <a:lnTo>
                            <a:pt x="351" y="202"/>
                          </a:lnTo>
                          <a:close/>
                        </a:path>
                      </a:pathLst>
                    </a:custGeom>
                    <a:solidFill>
                      <a:srgbClr val="3D4E8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49" name="Freeform 5040"/>
                    <p:cNvSpPr>
                      <a:spLocks/>
                    </p:cNvSpPr>
                    <p:nvPr/>
                  </p:nvSpPr>
                  <p:spPr bwMode="auto">
                    <a:xfrm>
                      <a:off x="1820" y="3641"/>
                      <a:ext cx="12" cy="12"/>
                    </a:xfrm>
                    <a:custGeom>
                      <a:avLst/>
                      <a:gdLst>
                        <a:gd name="T0" fmla="*/ 6 w 19"/>
                        <a:gd name="T1" fmla="*/ 6 h 19"/>
                        <a:gd name="T2" fmla="*/ 3 w 19"/>
                        <a:gd name="T3" fmla="*/ 4 h 19"/>
                        <a:gd name="T4" fmla="*/ 2 w 19"/>
                        <a:gd name="T5" fmla="*/ 1 h 19"/>
                        <a:gd name="T6" fmla="*/ 3 w 19"/>
                        <a:gd name="T7" fmla="*/ 0 h 19"/>
                        <a:gd name="T8" fmla="*/ 1 w 19"/>
                        <a:gd name="T9" fmla="*/ 1 h 19"/>
                        <a:gd name="T10" fmla="*/ 0 w 19"/>
                        <a:gd name="T11" fmla="*/ 3 h 19"/>
                        <a:gd name="T12" fmla="*/ 2 w 19"/>
                        <a:gd name="T13" fmla="*/ 6 h 19"/>
                        <a:gd name="T14" fmla="*/ 5 w 19"/>
                        <a:gd name="T15" fmla="*/ 7 h 19"/>
                        <a:gd name="T16" fmla="*/ 6 w 19"/>
                        <a:gd name="T17" fmla="*/ 8 h 19"/>
                        <a:gd name="T18" fmla="*/ 8 w 19"/>
                        <a:gd name="T19" fmla="*/ 6 h 19"/>
                        <a:gd name="T20" fmla="*/ 6 w 19"/>
                        <a:gd name="T21" fmla="*/ 6 h 19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9"/>
                        <a:gd name="T35" fmla="*/ 19 w 19"/>
                        <a:gd name="T36" fmla="*/ 19 h 19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9">
                          <a:moveTo>
                            <a:pt x="16" y="16"/>
                          </a:moveTo>
                          <a:cubicBezTo>
                            <a:pt x="8" y="11"/>
                            <a:pt x="8" y="11"/>
                            <a:pt x="8" y="11"/>
                          </a:cubicBezTo>
                          <a:cubicBezTo>
                            <a:pt x="6" y="10"/>
                            <a:pt x="4" y="6"/>
                            <a:pt x="4" y="3"/>
                          </a:cubicBezTo>
                          <a:cubicBezTo>
                            <a:pt x="4" y="2"/>
                            <a:pt x="5" y="1"/>
                            <a:pt x="6" y="0"/>
                          </a:cubicBezTo>
                          <a:cubicBezTo>
                            <a:pt x="1" y="3"/>
                            <a:pt x="1" y="3"/>
                            <a:pt x="1" y="3"/>
                          </a:cubicBezTo>
                          <a:cubicBezTo>
                            <a:pt x="1" y="3"/>
                            <a:pt x="0" y="4"/>
                            <a:pt x="0" y="6"/>
                          </a:cubicBezTo>
                          <a:cubicBezTo>
                            <a:pt x="0" y="9"/>
                            <a:pt x="2" y="12"/>
                            <a:pt x="4" y="14"/>
                          </a:cubicBezTo>
                          <a:cubicBezTo>
                            <a:pt x="12" y="18"/>
                            <a:pt x="12" y="18"/>
                            <a:pt x="12" y="18"/>
                          </a:cubicBezTo>
                          <a:cubicBezTo>
                            <a:pt x="13" y="19"/>
                            <a:pt x="14" y="19"/>
                            <a:pt x="15" y="19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8" y="17"/>
                            <a:pt x="17" y="16"/>
                            <a:pt x="16" y="16"/>
                          </a:cubicBezTo>
                          <a:close/>
                        </a:path>
                      </a:pathLst>
                    </a:custGeom>
                    <a:solidFill>
                      <a:srgbClr val="3B4B83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0" name="Freeform 5041"/>
                    <p:cNvSpPr>
                      <a:spLocks/>
                    </p:cNvSpPr>
                    <p:nvPr/>
                  </p:nvSpPr>
                  <p:spPr bwMode="auto">
                    <a:xfrm>
                      <a:off x="1820" y="3695"/>
                      <a:ext cx="12" cy="11"/>
                    </a:xfrm>
                    <a:custGeom>
                      <a:avLst/>
                      <a:gdLst>
                        <a:gd name="T0" fmla="*/ 6 w 19"/>
                        <a:gd name="T1" fmla="*/ 6 h 18"/>
                        <a:gd name="T2" fmla="*/ 3 w 19"/>
                        <a:gd name="T3" fmla="*/ 4 h 18"/>
                        <a:gd name="T4" fmla="*/ 2 w 19"/>
                        <a:gd name="T5" fmla="*/ 1 h 18"/>
                        <a:gd name="T6" fmla="*/ 2 w 19"/>
                        <a:gd name="T7" fmla="*/ 0 h 18"/>
                        <a:gd name="T8" fmla="*/ 1 w 19"/>
                        <a:gd name="T9" fmla="*/ 1 h 18"/>
                        <a:gd name="T10" fmla="*/ 0 w 19"/>
                        <a:gd name="T11" fmla="*/ 2 h 18"/>
                        <a:gd name="T12" fmla="*/ 2 w 19"/>
                        <a:gd name="T13" fmla="*/ 5 h 18"/>
                        <a:gd name="T14" fmla="*/ 5 w 19"/>
                        <a:gd name="T15" fmla="*/ 7 h 18"/>
                        <a:gd name="T16" fmla="*/ 6 w 19"/>
                        <a:gd name="T17" fmla="*/ 7 h 18"/>
                        <a:gd name="T18" fmla="*/ 8 w 19"/>
                        <a:gd name="T19" fmla="*/ 6 h 18"/>
                        <a:gd name="T20" fmla="*/ 6 w 19"/>
                        <a:gd name="T21" fmla="*/ 6 h 18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19"/>
                        <a:gd name="T34" fmla="*/ 0 h 18"/>
                        <a:gd name="T35" fmla="*/ 19 w 19"/>
                        <a:gd name="T36" fmla="*/ 18 h 18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19" h="18">
                          <a:moveTo>
                            <a:pt x="16" y="15"/>
                          </a:moveTo>
                          <a:cubicBezTo>
                            <a:pt x="8" y="11"/>
                            <a:pt x="8" y="11"/>
                            <a:pt x="8" y="11"/>
                          </a:cubicBezTo>
                          <a:cubicBezTo>
                            <a:pt x="6" y="9"/>
                            <a:pt x="4" y="6"/>
                            <a:pt x="4" y="3"/>
                          </a:cubicBezTo>
                          <a:cubicBezTo>
                            <a:pt x="4" y="1"/>
                            <a:pt x="4" y="0"/>
                            <a:pt x="5" y="0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0" y="3"/>
                            <a:pt x="0" y="4"/>
                            <a:pt x="0" y="5"/>
                          </a:cubicBezTo>
                          <a:cubicBezTo>
                            <a:pt x="0" y="8"/>
                            <a:pt x="1" y="12"/>
                            <a:pt x="4" y="13"/>
                          </a:cubicBezTo>
                          <a:cubicBezTo>
                            <a:pt x="12" y="18"/>
                            <a:pt x="12" y="18"/>
                            <a:pt x="12" y="18"/>
                          </a:cubicBezTo>
                          <a:cubicBezTo>
                            <a:pt x="13" y="18"/>
                            <a:pt x="14" y="18"/>
                            <a:pt x="14" y="18"/>
                          </a:cubicBezTo>
                          <a:cubicBezTo>
                            <a:pt x="19" y="16"/>
                            <a:pt x="19" y="16"/>
                            <a:pt x="19" y="16"/>
                          </a:cubicBezTo>
                          <a:cubicBezTo>
                            <a:pt x="18" y="16"/>
                            <a:pt x="17" y="16"/>
                            <a:pt x="16" y="15"/>
                          </a:cubicBezTo>
                          <a:close/>
                        </a:path>
                      </a:pathLst>
                    </a:custGeom>
                    <a:solidFill>
                      <a:srgbClr val="3B4B83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1" name="Freeform 5042"/>
                    <p:cNvSpPr>
                      <a:spLocks/>
                    </p:cNvSpPr>
                    <p:nvPr/>
                  </p:nvSpPr>
                  <p:spPr bwMode="auto">
                    <a:xfrm>
                      <a:off x="1833" y="3621"/>
                      <a:ext cx="3" cy="123"/>
                    </a:xfrm>
                    <a:custGeom>
                      <a:avLst/>
                      <a:gdLst>
                        <a:gd name="T0" fmla="*/ 1 w 3"/>
                        <a:gd name="T1" fmla="*/ 1 h 123"/>
                        <a:gd name="T2" fmla="*/ 3 w 3"/>
                        <a:gd name="T3" fmla="*/ 0 h 123"/>
                        <a:gd name="T4" fmla="*/ 3 w 3"/>
                        <a:gd name="T5" fmla="*/ 121 h 123"/>
                        <a:gd name="T6" fmla="*/ 0 w 3"/>
                        <a:gd name="T7" fmla="*/ 123 h 123"/>
                        <a:gd name="T8" fmla="*/ 1 w 3"/>
                        <a:gd name="T9" fmla="*/ 1 h 123"/>
                        <a:gd name="T10" fmla="*/ 1 w 3"/>
                        <a:gd name="T11" fmla="*/ 1 h 123"/>
                        <a:gd name="T12" fmla="*/ 1 w 3"/>
                        <a:gd name="T13" fmla="*/ 1 h 123"/>
                        <a:gd name="T14" fmla="*/ 1 w 3"/>
                        <a:gd name="T15" fmla="*/ 1 h 12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23"/>
                        <a:gd name="T26" fmla="*/ 3 w 3"/>
                        <a:gd name="T27" fmla="*/ 123 h 12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23">
                          <a:moveTo>
                            <a:pt x="1" y="1"/>
                          </a:moveTo>
                          <a:lnTo>
                            <a:pt x="3" y="0"/>
                          </a:lnTo>
                          <a:lnTo>
                            <a:pt x="3" y="121"/>
                          </a:lnTo>
                          <a:lnTo>
                            <a:pt x="0" y="123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051D55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2" name="Freeform 5043"/>
                    <p:cNvSpPr>
                      <a:spLocks/>
                    </p:cNvSpPr>
                    <p:nvPr/>
                  </p:nvSpPr>
                  <p:spPr bwMode="auto">
                    <a:xfrm>
                      <a:off x="1812" y="3609"/>
                      <a:ext cx="24" cy="13"/>
                    </a:xfrm>
                    <a:custGeom>
                      <a:avLst/>
                      <a:gdLst>
                        <a:gd name="T0" fmla="*/ 0 w 24"/>
                        <a:gd name="T1" fmla="*/ 1 h 13"/>
                        <a:gd name="T2" fmla="*/ 2 w 24"/>
                        <a:gd name="T3" fmla="*/ 0 h 13"/>
                        <a:gd name="T4" fmla="*/ 24 w 24"/>
                        <a:gd name="T5" fmla="*/ 12 h 13"/>
                        <a:gd name="T6" fmla="*/ 22 w 24"/>
                        <a:gd name="T7" fmla="*/ 13 h 13"/>
                        <a:gd name="T8" fmla="*/ 0 w 24"/>
                        <a:gd name="T9" fmla="*/ 1 h 13"/>
                        <a:gd name="T10" fmla="*/ 0 w 24"/>
                        <a:gd name="T11" fmla="*/ 1 h 13"/>
                        <a:gd name="T12" fmla="*/ 0 w 24"/>
                        <a:gd name="T13" fmla="*/ 1 h 13"/>
                        <a:gd name="T14" fmla="*/ 0 w 24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4"/>
                        <a:gd name="T25" fmla="*/ 0 h 13"/>
                        <a:gd name="T26" fmla="*/ 24 w 24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4" h="13">
                          <a:moveTo>
                            <a:pt x="0" y="1"/>
                          </a:moveTo>
                          <a:lnTo>
                            <a:pt x="2" y="0"/>
                          </a:lnTo>
                          <a:lnTo>
                            <a:pt x="24" y="12"/>
                          </a:lnTo>
                          <a:lnTo>
                            <a:pt x="22" y="13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2D3B6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3" name="Freeform 504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11" y="3610"/>
                      <a:ext cx="23" cy="134"/>
                    </a:xfrm>
                    <a:custGeom>
                      <a:avLst/>
                      <a:gdLst>
                        <a:gd name="T0" fmla="*/ 1 w 38"/>
                        <a:gd name="T1" fmla="*/ 0 h 225"/>
                        <a:gd name="T2" fmla="*/ 14 w 38"/>
                        <a:gd name="T3" fmla="*/ 8 h 225"/>
                        <a:gd name="T4" fmla="*/ 13 w 38"/>
                        <a:gd name="T5" fmla="*/ 80 h 225"/>
                        <a:gd name="T6" fmla="*/ 0 w 38"/>
                        <a:gd name="T7" fmla="*/ 72 h 225"/>
                        <a:gd name="T8" fmla="*/ 1 w 38"/>
                        <a:gd name="T9" fmla="*/ 0 h 225"/>
                        <a:gd name="T10" fmla="*/ 1 w 38"/>
                        <a:gd name="T11" fmla="*/ 0 h 225"/>
                        <a:gd name="T12" fmla="*/ 1 w 38"/>
                        <a:gd name="T13" fmla="*/ 0 h 225"/>
                        <a:gd name="T14" fmla="*/ 10 w 38"/>
                        <a:gd name="T15" fmla="*/ 25 h 225"/>
                        <a:gd name="T16" fmla="*/ 12 w 38"/>
                        <a:gd name="T17" fmla="*/ 24 h 225"/>
                        <a:gd name="T18" fmla="*/ 10 w 38"/>
                        <a:gd name="T19" fmla="*/ 21 h 225"/>
                        <a:gd name="T20" fmla="*/ 7 w 38"/>
                        <a:gd name="T21" fmla="*/ 20 h 225"/>
                        <a:gd name="T22" fmla="*/ 5 w 38"/>
                        <a:gd name="T23" fmla="*/ 21 h 225"/>
                        <a:gd name="T24" fmla="*/ 7 w 38"/>
                        <a:gd name="T25" fmla="*/ 24 h 225"/>
                        <a:gd name="T26" fmla="*/ 10 w 38"/>
                        <a:gd name="T27" fmla="*/ 25 h 225"/>
                        <a:gd name="T28" fmla="*/ 10 w 38"/>
                        <a:gd name="T29" fmla="*/ 57 h 225"/>
                        <a:gd name="T30" fmla="*/ 12 w 38"/>
                        <a:gd name="T31" fmla="*/ 56 h 225"/>
                        <a:gd name="T32" fmla="*/ 10 w 38"/>
                        <a:gd name="T33" fmla="*/ 53 h 225"/>
                        <a:gd name="T34" fmla="*/ 7 w 38"/>
                        <a:gd name="T35" fmla="*/ 51 h 225"/>
                        <a:gd name="T36" fmla="*/ 5 w 38"/>
                        <a:gd name="T37" fmla="*/ 52 h 225"/>
                        <a:gd name="T38" fmla="*/ 7 w 38"/>
                        <a:gd name="T39" fmla="*/ 55 h 225"/>
                        <a:gd name="T40" fmla="*/ 10 w 38"/>
                        <a:gd name="T41" fmla="*/ 57 h 225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38"/>
                        <a:gd name="T64" fmla="*/ 0 h 225"/>
                        <a:gd name="T65" fmla="*/ 38 w 38"/>
                        <a:gd name="T66" fmla="*/ 225 h 225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38" h="225">
                          <a:moveTo>
                            <a:pt x="1" y="0"/>
                          </a:moveTo>
                          <a:cubicBezTo>
                            <a:pt x="38" y="21"/>
                            <a:pt x="38" y="21"/>
                            <a:pt x="38" y="21"/>
                          </a:cubicBezTo>
                          <a:cubicBezTo>
                            <a:pt x="37" y="225"/>
                            <a:pt x="37" y="225"/>
                            <a:pt x="37" y="225"/>
                          </a:cubicBezTo>
                          <a:cubicBezTo>
                            <a:pt x="0" y="203"/>
                            <a:pt x="0" y="203"/>
                            <a:pt x="0" y="203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lose/>
                          <a:moveTo>
                            <a:pt x="27" y="71"/>
                          </a:moveTo>
                          <a:cubicBezTo>
                            <a:pt x="29" y="73"/>
                            <a:pt x="31" y="71"/>
                            <a:pt x="31" y="68"/>
                          </a:cubicBezTo>
                          <a:cubicBezTo>
                            <a:pt x="31" y="65"/>
                            <a:pt x="29" y="62"/>
                            <a:pt x="27" y="60"/>
                          </a:cubicBezTo>
                          <a:cubicBezTo>
                            <a:pt x="19" y="56"/>
                            <a:pt x="19" y="56"/>
                            <a:pt x="19" y="56"/>
                          </a:cubicBezTo>
                          <a:cubicBezTo>
                            <a:pt x="17" y="54"/>
                            <a:pt x="15" y="56"/>
                            <a:pt x="15" y="59"/>
                          </a:cubicBezTo>
                          <a:cubicBezTo>
                            <a:pt x="15" y="62"/>
                            <a:pt x="17" y="65"/>
                            <a:pt x="19" y="67"/>
                          </a:cubicBezTo>
                          <a:cubicBezTo>
                            <a:pt x="27" y="71"/>
                            <a:pt x="27" y="71"/>
                            <a:pt x="27" y="71"/>
                          </a:cubicBezTo>
                          <a:moveTo>
                            <a:pt x="27" y="161"/>
                          </a:moveTo>
                          <a:cubicBezTo>
                            <a:pt x="29" y="162"/>
                            <a:pt x="31" y="161"/>
                            <a:pt x="31" y="158"/>
                          </a:cubicBezTo>
                          <a:cubicBezTo>
                            <a:pt x="31" y="155"/>
                            <a:pt x="29" y="151"/>
                            <a:pt x="27" y="150"/>
                          </a:cubicBezTo>
                          <a:cubicBezTo>
                            <a:pt x="19" y="145"/>
                            <a:pt x="19" y="145"/>
                            <a:pt x="19" y="145"/>
                          </a:cubicBezTo>
                          <a:cubicBezTo>
                            <a:pt x="17" y="144"/>
                            <a:pt x="15" y="145"/>
                            <a:pt x="15" y="148"/>
                          </a:cubicBezTo>
                          <a:cubicBezTo>
                            <a:pt x="15" y="151"/>
                            <a:pt x="17" y="155"/>
                            <a:pt x="19" y="156"/>
                          </a:cubicBezTo>
                          <a:cubicBezTo>
                            <a:pt x="27" y="161"/>
                            <a:pt x="27" y="161"/>
                            <a:pt x="27" y="161"/>
                          </a:cubicBezTo>
                        </a:path>
                      </a:pathLst>
                    </a:custGeom>
                    <a:solidFill>
                      <a:srgbClr val="131C44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4" name="Freeform 5045"/>
                    <p:cNvSpPr>
                      <a:spLocks/>
                    </p:cNvSpPr>
                    <p:nvPr/>
                  </p:nvSpPr>
                  <p:spPr bwMode="auto">
                    <a:xfrm>
                      <a:off x="1753" y="3674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5" name="Freeform 5046"/>
                    <p:cNvSpPr>
                      <a:spLocks/>
                    </p:cNvSpPr>
                    <p:nvPr/>
                  </p:nvSpPr>
                  <p:spPr bwMode="auto">
                    <a:xfrm>
                      <a:off x="1752" y="3690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5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6" name="Freeform 5047"/>
                    <p:cNvSpPr>
                      <a:spLocks/>
                    </p:cNvSpPr>
                    <p:nvPr/>
                  </p:nvSpPr>
                  <p:spPr bwMode="auto">
                    <a:xfrm>
                      <a:off x="1752" y="3669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7" name="Freeform 5048"/>
                    <p:cNvSpPr>
                      <a:spLocks/>
                    </p:cNvSpPr>
                    <p:nvPr/>
                  </p:nvSpPr>
                  <p:spPr bwMode="auto">
                    <a:xfrm>
                      <a:off x="1723" y="3658"/>
                      <a:ext cx="11" cy="24"/>
                    </a:xfrm>
                    <a:custGeom>
                      <a:avLst/>
                      <a:gdLst>
                        <a:gd name="T0" fmla="*/ 11 w 11"/>
                        <a:gd name="T1" fmla="*/ 6 h 24"/>
                        <a:gd name="T2" fmla="*/ 11 w 11"/>
                        <a:gd name="T3" fmla="*/ 24 h 24"/>
                        <a:gd name="T4" fmla="*/ 0 w 11"/>
                        <a:gd name="T5" fmla="*/ 17 h 24"/>
                        <a:gd name="T6" fmla="*/ 1 w 11"/>
                        <a:gd name="T7" fmla="*/ 0 h 24"/>
                        <a:gd name="T8" fmla="*/ 11 w 11"/>
                        <a:gd name="T9" fmla="*/ 6 h 24"/>
                        <a:gd name="T10" fmla="*/ 11 w 11"/>
                        <a:gd name="T11" fmla="*/ 6 h 2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4"/>
                        <a:gd name="T20" fmla="*/ 11 w 11"/>
                        <a:gd name="T21" fmla="*/ 24 h 24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4">
                          <a:moveTo>
                            <a:pt x="11" y="6"/>
                          </a:moveTo>
                          <a:lnTo>
                            <a:pt x="11" y="24"/>
                          </a:lnTo>
                          <a:lnTo>
                            <a:pt x="0" y="17"/>
                          </a:lnTo>
                          <a:lnTo>
                            <a:pt x="1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8" name="Freeform 5049"/>
                    <p:cNvSpPr>
                      <a:spLocks/>
                    </p:cNvSpPr>
                    <p:nvPr/>
                  </p:nvSpPr>
                  <p:spPr bwMode="auto">
                    <a:xfrm>
                      <a:off x="1728" y="3664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7"/>
                        <a:gd name="T2" fmla="*/ 3 w 11"/>
                        <a:gd name="T3" fmla="*/ 5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2 w 11"/>
                        <a:gd name="T9" fmla="*/ 1 h 27"/>
                        <a:gd name="T10" fmla="*/ 2 w 11"/>
                        <a:gd name="T11" fmla="*/ 1 h 27"/>
                        <a:gd name="T12" fmla="*/ 2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5" y="2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59" name="Freeform 5050"/>
                    <p:cNvSpPr>
                      <a:spLocks/>
                    </p:cNvSpPr>
                    <p:nvPr/>
                  </p:nvSpPr>
                  <p:spPr bwMode="auto">
                    <a:xfrm>
                      <a:off x="1722" y="3674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2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0" name="Freeform 5051"/>
                    <p:cNvSpPr>
                      <a:spLocks/>
                    </p:cNvSpPr>
                    <p:nvPr/>
                  </p:nvSpPr>
                  <p:spPr bwMode="auto">
                    <a:xfrm>
                      <a:off x="1722" y="3652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5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1" name="Freeform 5052"/>
                    <p:cNvSpPr>
                      <a:spLocks/>
                    </p:cNvSpPr>
                    <p:nvPr/>
                  </p:nvSpPr>
                  <p:spPr bwMode="auto">
                    <a:xfrm>
                      <a:off x="1723" y="3662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w 7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2" name="Freeform 5053"/>
                    <p:cNvSpPr>
                      <a:spLocks/>
                    </p:cNvSpPr>
                    <p:nvPr/>
                  </p:nvSpPr>
                  <p:spPr bwMode="auto">
                    <a:xfrm>
                      <a:off x="1722" y="3662"/>
                      <a:ext cx="7" cy="9"/>
                    </a:xfrm>
                    <a:custGeom>
                      <a:avLst/>
                      <a:gdLst>
                        <a:gd name="T0" fmla="*/ 1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1 w 7"/>
                        <a:gd name="T7" fmla="*/ 0 h 9"/>
                        <a:gd name="T8" fmla="*/ 1 w 7"/>
                        <a:gd name="T9" fmla="*/ 0 h 9"/>
                        <a:gd name="T10" fmla="*/ 1 w 7"/>
                        <a:gd name="T11" fmla="*/ 0 h 9"/>
                        <a:gd name="T12" fmla="*/ 1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1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3" name="Freeform 5054"/>
                    <p:cNvSpPr>
                      <a:spLocks/>
                    </p:cNvSpPr>
                    <p:nvPr/>
                  </p:nvSpPr>
                  <p:spPr bwMode="auto">
                    <a:xfrm>
                      <a:off x="1790" y="3691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9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4" name="Freeform 5055"/>
                    <p:cNvSpPr>
                      <a:spLocks/>
                    </p:cNvSpPr>
                    <p:nvPr/>
                  </p:nvSpPr>
                  <p:spPr bwMode="auto">
                    <a:xfrm>
                      <a:off x="1798" y="3703"/>
                      <a:ext cx="9" cy="21"/>
                    </a:xfrm>
                    <a:custGeom>
                      <a:avLst/>
                      <a:gdLst>
                        <a:gd name="T0" fmla="*/ 6 w 14"/>
                        <a:gd name="T1" fmla="*/ 1 h 36"/>
                        <a:gd name="T2" fmla="*/ 6 w 14"/>
                        <a:gd name="T3" fmla="*/ 12 h 36"/>
                        <a:gd name="T4" fmla="*/ 1 w 14"/>
                        <a:gd name="T5" fmla="*/ 8 h 36"/>
                        <a:gd name="T6" fmla="*/ 1 w 14"/>
                        <a:gd name="T7" fmla="*/ 1 h 36"/>
                        <a:gd name="T8" fmla="*/ 6 w 14"/>
                        <a:gd name="T9" fmla="*/ 1 h 36"/>
                        <a:gd name="T10" fmla="*/ 6 w 14"/>
                        <a:gd name="T11" fmla="*/ 1 h 36"/>
                        <a:gd name="T12" fmla="*/ 6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3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1"/>
                          </a:cubicBezTo>
                          <a:cubicBezTo>
                            <a:pt x="4" y="0"/>
                            <a:pt x="13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5" name="Freeform 50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702"/>
                      <a:ext cx="9" cy="23"/>
                    </a:xfrm>
                    <a:custGeom>
                      <a:avLst/>
                      <a:gdLst>
                        <a:gd name="T0" fmla="*/ 5 w 15"/>
                        <a:gd name="T1" fmla="*/ 1 h 38"/>
                        <a:gd name="T2" fmla="*/ 5 w 15"/>
                        <a:gd name="T3" fmla="*/ 2 h 38"/>
                        <a:gd name="T4" fmla="*/ 5 w 15"/>
                        <a:gd name="T5" fmla="*/ 2 h 38"/>
                        <a:gd name="T6" fmla="*/ 5 w 15"/>
                        <a:gd name="T7" fmla="*/ 13 h 38"/>
                        <a:gd name="T8" fmla="*/ 5 w 15"/>
                        <a:gd name="T9" fmla="*/ 14 h 38"/>
                        <a:gd name="T10" fmla="*/ 5 w 15"/>
                        <a:gd name="T11" fmla="*/ 13 h 38"/>
                        <a:gd name="T12" fmla="*/ 1 w 15"/>
                        <a:gd name="T13" fmla="*/ 9 h 38"/>
                        <a:gd name="T14" fmla="*/ 0 w 15"/>
                        <a:gd name="T15" fmla="*/ 4 h 38"/>
                        <a:gd name="T16" fmla="*/ 1 w 15"/>
                        <a:gd name="T17" fmla="*/ 1 h 38"/>
                        <a:gd name="T18" fmla="*/ 5 w 15"/>
                        <a:gd name="T19" fmla="*/ 1 h 38"/>
                        <a:gd name="T20" fmla="*/ 5 w 15"/>
                        <a:gd name="T21" fmla="*/ 1 h 38"/>
                        <a:gd name="T22" fmla="*/ 5 w 15"/>
                        <a:gd name="T23" fmla="*/ 1 h 38"/>
                        <a:gd name="T24" fmla="*/ 5 w 15"/>
                        <a:gd name="T25" fmla="*/ 13 h 38"/>
                        <a:gd name="T26" fmla="*/ 5 w 15"/>
                        <a:gd name="T27" fmla="*/ 2 h 38"/>
                        <a:gd name="T28" fmla="*/ 1 w 15"/>
                        <a:gd name="T29" fmla="*/ 1 h 38"/>
                        <a:gd name="T30" fmla="*/ 1 w 15"/>
                        <a:gd name="T31" fmla="*/ 9 h 38"/>
                        <a:gd name="T32" fmla="*/ 5 w 15"/>
                        <a:gd name="T33" fmla="*/ 13 h 38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8"/>
                        <a:gd name="T53" fmla="*/ 15 w 15"/>
                        <a:gd name="T54" fmla="*/ 38 h 38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8">
                          <a:moveTo>
                            <a:pt x="15" y="4"/>
                          </a:move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8"/>
                            <a:pt x="15" y="38"/>
                            <a:pt x="15" y="38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3"/>
                            <a:pt x="0" y="17"/>
                            <a:pt x="0" y="12"/>
                          </a:cubicBezTo>
                          <a:cubicBezTo>
                            <a:pt x="0" y="8"/>
                            <a:pt x="0" y="2"/>
                            <a:pt x="2" y="2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7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4"/>
                            <a:pt x="0" y="21"/>
                            <a:pt x="2" y="25"/>
                          </a:cubicBezTo>
                          <a:cubicBezTo>
                            <a:pt x="4" y="29"/>
                            <a:pt x="13" y="35"/>
                            <a:pt x="14" y="37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6" name="Freeform 5057"/>
                    <p:cNvSpPr>
                      <a:spLocks/>
                    </p:cNvSpPr>
                    <p:nvPr/>
                  </p:nvSpPr>
                  <p:spPr bwMode="auto">
                    <a:xfrm>
                      <a:off x="1802" y="3706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1 h 3"/>
                        <a:gd name="T2" fmla="*/ 1 w 1"/>
                        <a:gd name="T3" fmla="*/ 3 h 3"/>
                        <a:gd name="T4" fmla="*/ 0 w 1"/>
                        <a:gd name="T5" fmla="*/ 3 h 3"/>
                        <a:gd name="T6" fmla="*/ 0 w 1"/>
                        <a:gd name="T7" fmla="*/ 0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3"/>
                        <a:gd name="T26" fmla="*/ 1 w 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3">
                          <a:moveTo>
                            <a:pt x="1" y="1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7" name="Freeform 5058"/>
                    <p:cNvSpPr>
                      <a:spLocks/>
                    </p:cNvSpPr>
                    <p:nvPr/>
                  </p:nvSpPr>
                  <p:spPr bwMode="auto">
                    <a:xfrm>
                      <a:off x="1802" y="371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8" name="Freeform 5059"/>
                    <p:cNvSpPr>
                      <a:spLocks/>
                    </p:cNvSpPr>
                    <p:nvPr/>
                  </p:nvSpPr>
                  <p:spPr bwMode="auto">
                    <a:xfrm>
                      <a:off x="1804" y="3707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3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69" name="Freeform 50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724"/>
                      <a:ext cx="2" cy="3"/>
                    </a:xfrm>
                    <a:custGeom>
                      <a:avLst/>
                      <a:gdLst>
                        <a:gd name="T0" fmla="*/ 1 w 3"/>
                        <a:gd name="T1" fmla="*/ 1 h 6"/>
                        <a:gd name="T2" fmla="*/ 1 w 3"/>
                        <a:gd name="T3" fmla="*/ 1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1 h 6"/>
                        <a:gd name="T10" fmla="*/ 1 w 3"/>
                        <a:gd name="T11" fmla="*/ 1 h 6"/>
                        <a:gd name="T12" fmla="*/ 1 w 3"/>
                        <a:gd name="T13" fmla="*/ 1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1"/>
                          </a:moveTo>
                          <a:cubicBezTo>
                            <a:pt x="3" y="2"/>
                            <a:pt x="3" y="3"/>
                            <a:pt x="3" y="4"/>
                          </a:cubicBezTo>
                          <a:cubicBezTo>
                            <a:pt x="3" y="6"/>
                            <a:pt x="3" y="6"/>
                            <a:pt x="1" y="5"/>
                          </a:cubicBezTo>
                          <a:cubicBezTo>
                            <a:pt x="0" y="5"/>
                            <a:pt x="0" y="3"/>
                            <a:pt x="0" y="2"/>
                          </a:cubicBezTo>
                          <a:cubicBezTo>
                            <a:pt x="0" y="1"/>
                            <a:pt x="0" y="0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lose/>
                          <a:moveTo>
                            <a:pt x="1" y="3"/>
                          </a:moveTo>
                          <a:cubicBezTo>
                            <a:pt x="1" y="3"/>
                            <a:pt x="1" y="3"/>
                            <a:pt x="1" y="3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3"/>
                            <a:pt x="1" y="3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0" name="Freeform 5061"/>
                    <p:cNvSpPr>
                      <a:spLocks/>
                    </p:cNvSpPr>
                    <p:nvPr/>
                  </p:nvSpPr>
                  <p:spPr bwMode="auto">
                    <a:xfrm>
                      <a:off x="1804" y="3700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1" name="Freeform 5062"/>
                    <p:cNvSpPr>
                      <a:spLocks/>
                    </p:cNvSpPr>
                    <p:nvPr/>
                  </p:nvSpPr>
                  <p:spPr bwMode="auto">
                    <a:xfrm>
                      <a:off x="1753" y="3643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1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1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2" name="Freeform 5063"/>
                    <p:cNvSpPr>
                      <a:spLocks/>
                    </p:cNvSpPr>
                    <p:nvPr/>
                  </p:nvSpPr>
                  <p:spPr bwMode="auto">
                    <a:xfrm>
                      <a:off x="1752" y="3660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1 h 5"/>
                        <a:gd name="T2" fmla="*/ 1 w 14"/>
                        <a:gd name="T3" fmla="*/ 0 h 5"/>
                        <a:gd name="T4" fmla="*/ 14 w 14"/>
                        <a:gd name="T5" fmla="*/ 5 h 5"/>
                        <a:gd name="T6" fmla="*/ 13 w 14"/>
                        <a:gd name="T7" fmla="*/ 5 h 5"/>
                        <a:gd name="T8" fmla="*/ 0 w 14"/>
                        <a:gd name="T9" fmla="*/ 1 h 5"/>
                        <a:gd name="T10" fmla="*/ 0 w 14"/>
                        <a:gd name="T11" fmla="*/ 1 h 5"/>
                        <a:gd name="T12" fmla="*/ 0 w 14"/>
                        <a:gd name="T13" fmla="*/ 1 h 5"/>
                        <a:gd name="T14" fmla="*/ 0 w 14"/>
                        <a:gd name="T15" fmla="*/ 1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5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3" name="Freeform 5064"/>
                    <p:cNvSpPr>
                      <a:spLocks/>
                    </p:cNvSpPr>
                    <p:nvPr/>
                  </p:nvSpPr>
                  <p:spPr bwMode="auto">
                    <a:xfrm>
                      <a:off x="1752" y="3638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7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7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4" name="Freeform 5065"/>
                    <p:cNvSpPr>
                      <a:spLocks/>
                    </p:cNvSpPr>
                    <p:nvPr/>
                  </p:nvSpPr>
                  <p:spPr bwMode="auto">
                    <a:xfrm>
                      <a:off x="1723" y="362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6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1 w 11"/>
                        <a:gd name="T7" fmla="*/ 0 h 25"/>
                        <a:gd name="T8" fmla="*/ 11 w 11"/>
                        <a:gd name="T9" fmla="*/ 6 h 25"/>
                        <a:gd name="T10" fmla="*/ 11 w 11"/>
                        <a:gd name="T11" fmla="*/ 6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6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1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5" name="Freeform 5066"/>
                    <p:cNvSpPr>
                      <a:spLocks/>
                    </p:cNvSpPr>
                    <p:nvPr/>
                  </p:nvSpPr>
                  <p:spPr bwMode="auto">
                    <a:xfrm>
                      <a:off x="1728" y="3633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6"/>
                        <a:gd name="T2" fmla="*/ 3 w 11"/>
                        <a:gd name="T3" fmla="*/ 6 h 26"/>
                        <a:gd name="T4" fmla="*/ 2 w 11"/>
                        <a:gd name="T5" fmla="*/ 9 h 26"/>
                        <a:gd name="T6" fmla="*/ 0 w 11"/>
                        <a:gd name="T7" fmla="*/ 4 h 26"/>
                        <a:gd name="T8" fmla="*/ 2 w 11"/>
                        <a:gd name="T9" fmla="*/ 1 h 26"/>
                        <a:gd name="T10" fmla="*/ 2 w 11"/>
                        <a:gd name="T11" fmla="*/ 1 h 26"/>
                        <a:gd name="T12" fmla="*/ 2 w 11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6"/>
                        <a:gd name="T23" fmla="*/ 11 w 11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6">
                          <a:moveTo>
                            <a:pt x="5" y="1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2"/>
                            <a:pt x="8" y="26"/>
                            <a:pt x="5" y="24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3"/>
                            <a:pt x="2" y="0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6" name="Freeform 5067"/>
                    <p:cNvSpPr>
                      <a:spLocks/>
                    </p:cNvSpPr>
                    <p:nvPr/>
                  </p:nvSpPr>
                  <p:spPr bwMode="auto">
                    <a:xfrm>
                      <a:off x="1722" y="3643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0 h 4"/>
                        <a:gd name="T2" fmla="*/ 2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0 h 4"/>
                        <a:gd name="T10" fmla="*/ 0 w 11"/>
                        <a:gd name="T11" fmla="*/ 0 h 4"/>
                        <a:gd name="T12" fmla="*/ 0 w 11"/>
                        <a:gd name="T13" fmla="*/ 0 h 4"/>
                        <a:gd name="T14" fmla="*/ 0 w 11"/>
                        <a:gd name="T15" fmla="*/ 0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7" name="Freeform 5068"/>
                    <p:cNvSpPr>
                      <a:spLocks/>
                    </p:cNvSpPr>
                    <p:nvPr/>
                  </p:nvSpPr>
                  <p:spPr bwMode="auto">
                    <a:xfrm>
                      <a:off x="1722" y="3621"/>
                      <a:ext cx="29" cy="46"/>
                    </a:xfrm>
                    <a:custGeom>
                      <a:avLst/>
                      <a:gdLst>
                        <a:gd name="T0" fmla="*/ 29 w 29"/>
                        <a:gd name="T1" fmla="*/ 17 h 46"/>
                        <a:gd name="T2" fmla="*/ 29 w 29"/>
                        <a:gd name="T3" fmla="*/ 46 h 46"/>
                        <a:gd name="T4" fmla="*/ 0 w 29"/>
                        <a:gd name="T5" fmla="*/ 29 h 46"/>
                        <a:gd name="T6" fmla="*/ 0 w 29"/>
                        <a:gd name="T7" fmla="*/ 22 h 46"/>
                        <a:gd name="T8" fmla="*/ 10 w 29"/>
                        <a:gd name="T9" fmla="*/ 26 h 46"/>
                        <a:gd name="T10" fmla="*/ 10 w 29"/>
                        <a:gd name="T11" fmla="*/ 15 h 46"/>
                        <a:gd name="T12" fmla="*/ 0 w 29"/>
                        <a:gd name="T13" fmla="*/ 6 h 46"/>
                        <a:gd name="T14" fmla="*/ 0 w 29"/>
                        <a:gd name="T15" fmla="*/ 0 h 46"/>
                        <a:gd name="T16" fmla="*/ 29 w 29"/>
                        <a:gd name="T17" fmla="*/ 17 h 46"/>
                        <a:gd name="T18" fmla="*/ 29 w 29"/>
                        <a:gd name="T19" fmla="*/ 17 h 46"/>
                        <a:gd name="T20" fmla="*/ 29 w 29"/>
                        <a:gd name="T21" fmla="*/ 17 h 46"/>
                        <a:gd name="T22" fmla="*/ 29 w 29"/>
                        <a:gd name="T23" fmla="*/ 17 h 4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6"/>
                        <a:gd name="T38" fmla="*/ 29 w 29"/>
                        <a:gd name="T39" fmla="*/ 46 h 4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6">
                          <a:moveTo>
                            <a:pt x="29" y="17"/>
                          </a:moveTo>
                          <a:lnTo>
                            <a:pt x="29" y="46"/>
                          </a:lnTo>
                          <a:lnTo>
                            <a:pt x="0" y="29"/>
                          </a:lnTo>
                          <a:lnTo>
                            <a:pt x="0" y="22"/>
                          </a:lnTo>
                          <a:lnTo>
                            <a:pt x="10" y="26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8" name="Freeform 5069"/>
                    <p:cNvSpPr>
                      <a:spLocks/>
                    </p:cNvSpPr>
                    <p:nvPr/>
                  </p:nvSpPr>
                  <p:spPr bwMode="auto">
                    <a:xfrm>
                      <a:off x="1723" y="3631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1 h 9"/>
                        <a:gd name="T2" fmla="*/ 1 w 7"/>
                        <a:gd name="T3" fmla="*/ 0 h 9"/>
                        <a:gd name="T4" fmla="*/ 7 w 7"/>
                        <a:gd name="T5" fmla="*/ 8 h 9"/>
                        <a:gd name="T6" fmla="*/ 6 w 7"/>
                        <a:gd name="T7" fmla="*/ 9 h 9"/>
                        <a:gd name="T8" fmla="*/ 0 w 7"/>
                        <a:gd name="T9" fmla="*/ 1 h 9"/>
                        <a:gd name="T10" fmla="*/ 0 w 7"/>
                        <a:gd name="T11" fmla="*/ 1 h 9"/>
                        <a:gd name="T12" fmla="*/ 0 w 7"/>
                        <a:gd name="T13" fmla="*/ 1 h 9"/>
                        <a:gd name="T14" fmla="*/ 0 w 7"/>
                        <a:gd name="T15" fmla="*/ 1 h 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9"/>
                        <a:gd name="T26" fmla="*/ 7 w 7"/>
                        <a:gd name="T27" fmla="*/ 9 h 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9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79" name="Freeform 5070"/>
                    <p:cNvSpPr>
                      <a:spLocks/>
                    </p:cNvSpPr>
                    <p:nvPr/>
                  </p:nvSpPr>
                  <p:spPr bwMode="auto">
                    <a:xfrm>
                      <a:off x="1722" y="3632"/>
                      <a:ext cx="7" cy="8"/>
                    </a:xfrm>
                    <a:custGeom>
                      <a:avLst/>
                      <a:gdLst>
                        <a:gd name="T0" fmla="*/ 1 w 7"/>
                        <a:gd name="T1" fmla="*/ 0 h 8"/>
                        <a:gd name="T2" fmla="*/ 7 w 7"/>
                        <a:gd name="T3" fmla="*/ 8 h 8"/>
                        <a:gd name="T4" fmla="*/ 0 w 7"/>
                        <a:gd name="T5" fmla="*/ 8 h 8"/>
                        <a:gd name="T6" fmla="*/ 1 w 7"/>
                        <a:gd name="T7" fmla="*/ 0 h 8"/>
                        <a:gd name="T8" fmla="*/ 1 w 7"/>
                        <a:gd name="T9" fmla="*/ 0 h 8"/>
                        <a:gd name="T10" fmla="*/ 1 w 7"/>
                        <a:gd name="T11" fmla="*/ 0 h 8"/>
                        <a:gd name="T12" fmla="*/ 1 w 7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8"/>
                        <a:gd name="T23" fmla="*/ 7 w 7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8">
                          <a:moveTo>
                            <a:pt x="1" y="0"/>
                          </a:moveTo>
                          <a:lnTo>
                            <a:pt x="7" y="8"/>
                          </a:lnTo>
                          <a:lnTo>
                            <a:pt x="0" y="8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0" name="Freeform 5071"/>
                    <p:cNvSpPr>
                      <a:spLocks/>
                    </p:cNvSpPr>
                    <p:nvPr/>
                  </p:nvSpPr>
                  <p:spPr bwMode="auto">
                    <a:xfrm>
                      <a:off x="1790" y="3661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9 h 38"/>
                        <a:gd name="T2" fmla="*/ 17 w 17"/>
                        <a:gd name="T3" fmla="*/ 38 h 38"/>
                        <a:gd name="T4" fmla="*/ 0 w 17"/>
                        <a:gd name="T5" fmla="*/ 28 h 38"/>
                        <a:gd name="T6" fmla="*/ 0 w 17"/>
                        <a:gd name="T7" fmla="*/ 0 h 38"/>
                        <a:gd name="T8" fmla="*/ 17 w 17"/>
                        <a:gd name="T9" fmla="*/ 9 h 38"/>
                        <a:gd name="T10" fmla="*/ 17 w 17"/>
                        <a:gd name="T11" fmla="*/ 9 h 38"/>
                        <a:gd name="T12" fmla="*/ 17 w 17"/>
                        <a:gd name="T13" fmla="*/ 9 h 38"/>
                        <a:gd name="T14" fmla="*/ 17 w 17"/>
                        <a:gd name="T15" fmla="*/ 9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9"/>
                          </a:moveTo>
                          <a:lnTo>
                            <a:pt x="17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9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1" name="Freeform 5072"/>
                    <p:cNvSpPr>
                      <a:spLocks/>
                    </p:cNvSpPr>
                    <p:nvPr/>
                  </p:nvSpPr>
                  <p:spPr bwMode="auto">
                    <a:xfrm>
                      <a:off x="1798" y="3672"/>
                      <a:ext cx="9" cy="21"/>
                    </a:xfrm>
                    <a:custGeom>
                      <a:avLst/>
                      <a:gdLst>
                        <a:gd name="T0" fmla="*/ 6 w 14"/>
                        <a:gd name="T1" fmla="*/ 1 h 35"/>
                        <a:gd name="T2" fmla="*/ 6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6 w 14"/>
                        <a:gd name="T9" fmla="*/ 1 h 35"/>
                        <a:gd name="T10" fmla="*/ 6 w 14"/>
                        <a:gd name="T11" fmla="*/ 1 h 35"/>
                        <a:gd name="T12" fmla="*/ 6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2" name="Freeform 50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67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3" name="Freeform 5074"/>
                    <p:cNvSpPr>
                      <a:spLocks/>
                    </p:cNvSpPr>
                    <p:nvPr/>
                  </p:nvSpPr>
                  <p:spPr bwMode="auto">
                    <a:xfrm>
                      <a:off x="1802" y="3675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3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4" name="Freeform 5075"/>
                    <p:cNvSpPr>
                      <a:spLocks/>
                    </p:cNvSpPr>
                    <p:nvPr/>
                  </p:nvSpPr>
                  <p:spPr bwMode="auto">
                    <a:xfrm>
                      <a:off x="1802" y="368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5" name="Freeform 5076"/>
                    <p:cNvSpPr>
                      <a:spLocks/>
                    </p:cNvSpPr>
                    <p:nvPr/>
                  </p:nvSpPr>
                  <p:spPr bwMode="auto">
                    <a:xfrm>
                      <a:off x="1804" y="3677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2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6" name="Freeform 50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693"/>
                      <a:ext cx="2" cy="4"/>
                    </a:xfrm>
                    <a:custGeom>
                      <a:avLst/>
                      <a:gdLst>
                        <a:gd name="T0" fmla="*/ 1 w 3"/>
                        <a:gd name="T1" fmla="*/ 1 h 6"/>
                        <a:gd name="T2" fmla="*/ 1 w 3"/>
                        <a:gd name="T3" fmla="*/ 2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1 h 6"/>
                        <a:gd name="T10" fmla="*/ 1 w 3"/>
                        <a:gd name="T11" fmla="*/ 1 h 6"/>
                        <a:gd name="T12" fmla="*/ 1 w 3"/>
                        <a:gd name="T13" fmla="*/ 1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1"/>
                          </a:moveTo>
                          <a:cubicBezTo>
                            <a:pt x="3" y="1"/>
                            <a:pt x="3" y="3"/>
                            <a:pt x="3" y="4"/>
                          </a:cubicBezTo>
                          <a:cubicBezTo>
                            <a:pt x="3" y="5"/>
                            <a:pt x="3" y="6"/>
                            <a:pt x="1" y="5"/>
                          </a:cubicBezTo>
                          <a:cubicBezTo>
                            <a:pt x="0" y="4"/>
                            <a:pt x="0" y="3"/>
                            <a:pt x="0" y="2"/>
                          </a:cubicBezTo>
                          <a:cubicBezTo>
                            <a:pt x="0" y="0"/>
                            <a:pt x="0" y="0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1"/>
                            <a:pt x="1" y="1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7" name="Freeform 5078"/>
                    <p:cNvSpPr>
                      <a:spLocks/>
                    </p:cNvSpPr>
                    <p:nvPr/>
                  </p:nvSpPr>
                  <p:spPr bwMode="auto">
                    <a:xfrm>
                      <a:off x="1804" y="3669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8" name="Freeform 5079"/>
                    <p:cNvSpPr>
                      <a:spLocks/>
                    </p:cNvSpPr>
                    <p:nvPr/>
                  </p:nvSpPr>
                  <p:spPr bwMode="auto">
                    <a:xfrm>
                      <a:off x="1753" y="3613"/>
                      <a:ext cx="15" cy="28"/>
                    </a:xfrm>
                    <a:custGeom>
                      <a:avLst/>
                      <a:gdLst>
                        <a:gd name="T0" fmla="*/ 15 w 15"/>
                        <a:gd name="T1" fmla="*/ 9 h 28"/>
                        <a:gd name="T2" fmla="*/ 15 w 15"/>
                        <a:gd name="T3" fmla="*/ 28 h 28"/>
                        <a:gd name="T4" fmla="*/ 0 w 15"/>
                        <a:gd name="T5" fmla="*/ 20 h 28"/>
                        <a:gd name="T6" fmla="*/ 0 w 15"/>
                        <a:gd name="T7" fmla="*/ 0 h 28"/>
                        <a:gd name="T8" fmla="*/ 15 w 15"/>
                        <a:gd name="T9" fmla="*/ 9 h 28"/>
                        <a:gd name="T10" fmla="*/ 15 w 15"/>
                        <a:gd name="T11" fmla="*/ 9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8"/>
                        <a:gd name="T20" fmla="*/ 15 w 15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8">
                          <a:moveTo>
                            <a:pt x="15" y="9"/>
                          </a:moveTo>
                          <a:lnTo>
                            <a:pt x="15" y="28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89" name="Freeform 5080"/>
                    <p:cNvSpPr>
                      <a:spLocks/>
                    </p:cNvSpPr>
                    <p:nvPr/>
                  </p:nvSpPr>
                  <p:spPr bwMode="auto">
                    <a:xfrm>
                      <a:off x="1752" y="3630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0 h 5"/>
                        <a:gd name="T2" fmla="*/ 1 w 14"/>
                        <a:gd name="T3" fmla="*/ 0 h 5"/>
                        <a:gd name="T4" fmla="*/ 14 w 14"/>
                        <a:gd name="T5" fmla="*/ 4 h 5"/>
                        <a:gd name="T6" fmla="*/ 13 w 14"/>
                        <a:gd name="T7" fmla="*/ 5 h 5"/>
                        <a:gd name="T8" fmla="*/ 0 w 14"/>
                        <a:gd name="T9" fmla="*/ 0 h 5"/>
                        <a:gd name="T10" fmla="*/ 0 w 14"/>
                        <a:gd name="T11" fmla="*/ 0 h 5"/>
                        <a:gd name="T12" fmla="*/ 0 w 14"/>
                        <a:gd name="T13" fmla="*/ 0 h 5"/>
                        <a:gd name="T14" fmla="*/ 0 w 14"/>
                        <a:gd name="T15" fmla="*/ 0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4"/>
                          </a:lnTo>
                          <a:lnTo>
                            <a:pt x="13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0" name="Freeform 5081"/>
                    <p:cNvSpPr>
                      <a:spLocks/>
                    </p:cNvSpPr>
                    <p:nvPr/>
                  </p:nvSpPr>
                  <p:spPr bwMode="auto">
                    <a:xfrm>
                      <a:off x="1752" y="3607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3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8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3 h 51"/>
                        <a:gd name="T18" fmla="*/ 38 w 38"/>
                        <a:gd name="T19" fmla="*/ 23 h 51"/>
                        <a:gd name="T20" fmla="*/ 38 w 38"/>
                        <a:gd name="T21" fmla="*/ 23 h 51"/>
                        <a:gd name="T22" fmla="*/ 38 w 38"/>
                        <a:gd name="T23" fmla="*/ 23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3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8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3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1" name="Freeform 5082"/>
                    <p:cNvSpPr>
                      <a:spLocks/>
                    </p:cNvSpPr>
                    <p:nvPr/>
                  </p:nvSpPr>
                  <p:spPr bwMode="auto">
                    <a:xfrm>
                      <a:off x="1723" y="3596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7 h 25"/>
                        <a:gd name="T2" fmla="*/ 11 w 11"/>
                        <a:gd name="T3" fmla="*/ 25 h 25"/>
                        <a:gd name="T4" fmla="*/ 0 w 11"/>
                        <a:gd name="T5" fmla="*/ 19 h 25"/>
                        <a:gd name="T6" fmla="*/ 1 w 11"/>
                        <a:gd name="T7" fmla="*/ 0 h 25"/>
                        <a:gd name="T8" fmla="*/ 11 w 11"/>
                        <a:gd name="T9" fmla="*/ 7 h 25"/>
                        <a:gd name="T10" fmla="*/ 11 w 11"/>
                        <a:gd name="T11" fmla="*/ 7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7"/>
                          </a:moveTo>
                          <a:lnTo>
                            <a:pt x="11" y="25"/>
                          </a:lnTo>
                          <a:lnTo>
                            <a:pt x="0" y="19"/>
                          </a:lnTo>
                          <a:lnTo>
                            <a:pt x="1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2" name="Freeform 5083"/>
                    <p:cNvSpPr>
                      <a:spLocks/>
                    </p:cNvSpPr>
                    <p:nvPr/>
                  </p:nvSpPr>
                  <p:spPr bwMode="auto">
                    <a:xfrm>
                      <a:off x="1728" y="3602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7"/>
                        <a:gd name="T2" fmla="*/ 3 w 11"/>
                        <a:gd name="T3" fmla="*/ 6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2 w 11"/>
                        <a:gd name="T9" fmla="*/ 1 h 27"/>
                        <a:gd name="T10" fmla="*/ 2 w 11"/>
                        <a:gd name="T11" fmla="*/ 1 h 27"/>
                        <a:gd name="T12" fmla="*/ 2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5" y="2"/>
                          </a:moveTo>
                          <a:cubicBezTo>
                            <a:pt x="8" y="4"/>
                            <a:pt x="11" y="10"/>
                            <a:pt x="11" y="17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4"/>
                            <a:pt x="0" y="17"/>
                            <a:pt x="0" y="11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3" name="Freeform 5084"/>
                    <p:cNvSpPr>
                      <a:spLocks/>
                    </p:cNvSpPr>
                    <p:nvPr/>
                  </p:nvSpPr>
                  <p:spPr bwMode="auto">
                    <a:xfrm>
                      <a:off x="1722" y="3612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2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4" name="Freeform 5085"/>
                    <p:cNvSpPr>
                      <a:spLocks/>
                    </p:cNvSpPr>
                    <p:nvPr/>
                  </p:nvSpPr>
                  <p:spPr bwMode="auto">
                    <a:xfrm>
                      <a:off x="1722" y="3591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4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5" name="Freeform 5086"/>
                    <p:cNvSpPr>
                      <a:spLocks/>
                    </p:cNvSpPr>
                    <p:nvPr/>
                  </p:nvSpPr>
                  <p:spPr bwMode="auto">
                    <a:xfrm>
                      <a:off x="1723" y="3601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1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1 h 8"/>
                        <a:gd name="T10" fmla="*/ 0 w 7"/>
                        <a:gd name="T11" fmla="*/ 1 h 8"/>
                        <a:gd name="T12" fmla="*/ 0 w 7"/>
                        <a:gd name="T13" fmla="*/ 1 h 8"/>
                        <a:gd name="T14" fmla="*/ 0 w 7"/>
                        <a:gd name="T15" fmla="*/ 1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6" name="Freeform 5087"/>
                    <p:cNvSpPr>
                      <a:spLocks/>
                    </p:cNvSpPr>
                    <p:nvPr/>
                  </p:nvSpPr>
                  <p:spPr bwMode="auto">
                    <a:xfrm>
                      <a:off x="1722" y="3602"/>
                      <a:ext cx="7" cy="7"/>
                    </a:xfrm>
                    <a:custGeom>
                      <a:avLst/>
                      <a:gdLst>
                        <a:gd name="T0" fmla="*/ 1 w 7"/>
                        <a:gd name="T1" fmla="*/ 0 h 7"/>
                        <a:gd name="T2" fmla="*/ 7 w 7"/>
                        <a:gd name="T3" fmla="*/ 7 h 7"/>
                        <a:gd name="T4" fmla="*/ 0 w 7"/>
                        <a:gd name="T5" fmla="*/ 7 h 7"/>
                        <a:gd name="T6" fmla="*/ 1 w 7"/>
                        <a:gd name="T7" fmla="*/ 0 h 7"/>
                        <a:gd name="T8" fmla="*/ 1 w 7"/>
                        <a:gd name="T9" fmla="*/ 0 h 7"/>
                        <a:gd name="T10" fmla="*/ 1 w 7"/>
                        <a:gd name="T11" fmla="*/ 0 h 7"/>
                        <a:gd name="T12" fmla="*/ 1 w 7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7"/>
                        <a:gd name="T23" fmla="*/ 7 w 7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7">
                          <a:moveTo>
                            <a:pt x="1" y="0"/>
                          </a:moveTo>
                          <a:lnTo>
                            <a:pt x="7" y="7"/>
                          </a:lnTo>
                          <a:lnTo>
                            <a:pt x="0" y="7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7" name="Freeform 5088"/>
                    <p:cNvSpPr>
                      <a:spLocks/>
                    </p:cNvSpPr>
                    <p:nvPr/>
                  </p:nvSpPr>
                  <p:spPr bwMode="auto">
                    <a:xfrm>
                      <a:off x="1790" y="3630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8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8" name="Freeform 5089"/>
                    <p:cNvSpPr>
                      <a:spLocks/>
                    </p:cNvSpPr>
                    <p:nvPr/>
                  </p:nvSpPr>
                  <p:spPr bwMode="auto">
                    <a:xfrm>
                      <a:off x="1798" y="3642"/>
                      <a:ext cx="9" cy="21"/>
                    </a:xfrm>
                    <a:custGeom>
                      <a:avLst/>
                      <a:gdLst>
                        <a:gd name="T0" fmla="*/ 6 w 14"/>
                        <a:gd name="T1" fmla="*/ 1 h 35"/>
                        <a:gd name="T2" fmla="*/ 6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6 w 14"/>
                        <a:gd name="T9" fmla="*/ 1 h 35"/>
                        <a:gd name="T10" fmla="*/ 6 w 14"/>
                        <a:gd name="T11" fmla="*/ 1 h 35"/>
                        <a:gd name="T12" fmla="*/ 6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3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3"/>
                          </a:cubicBezTo>
                          <a:cubicBezTo>
                            <a:pt x="0" y="19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4" y="3"/>
                          </a:cubicBezTo>
                          <a:cubicBezTo>
                            <a:pt x="14" y="3"/>
                            <a:pt x="14" y="3"/>
                            <a:pt x="14" y="3"/>
                          </a:cubicBezTo>
                          <a:cubicBezTo>
                            <a:pt x="14" y="3"/>
                            <a:pt x="14" y="3"/>
                            <a:pt x="14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099" name="Freeform 50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641"/>
                      <a:ext cx="9" cy="23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4 h 37"/>
                        <a:gd name="T8" fmla="*/ 5 w 15"/>
                        <a:gd name="T9" fmla="*/ 14 h 37"/>
                        <a:gd name="T10" fmla="*/ 5 w 15"/>
                        <a:gd name="T11" fmla="*/ 14 h 37"/>
                        <a:gd name="T12" fmla="*/ 1 w 15"/>
                        <a:gd name="T13" fmla="*/ 10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4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4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6"/>
                            <a:pt x="4" y="29"/>
                            <a:pt x="2" y="25"/>
                          </a:cubicBezTo>
                          <a:cubicBezTo>
                            <a:pt x="0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0" name="Freeform 5091"/>
                    <p:cNvSpPr>
                      <a:spLocks/>
                    </p:cNvSpPr>
                    <p:nvPr/>
                  </p:nvSpPr>
                  <p:spPr bwMode="auto">
                    <a:xfrm>
                      <a:off x="1802" y="3645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2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1" name="Freeform 5092"/>
                    <p:cNvSpPr>
                      <a:spLocks/>
                    </p:cNvSpPr>
                    <p:nvPr/>
                  </p:nvSpPr>
                  <p:spPr bwMode="auto">
                    <a:xfrm>
                      <a:off x="1802" y="3652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2" name="Freeform 5093"/>
                    <p:cNvSpPr>
                      <a:spLocks/>
                    </p:cNvSpPr>
                    <p:nvPr/>
                  </p:nvSpPr>
                  <p:spPr bwMode="auto">
                    <a:xfrm>
                      <a:off x="1804" y="3646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2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3" name="Freeform 50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663"/>
                      <a:ext cx="2" cy="4"/>
                    </a:xfrm>
                    <a:custGeom>
                      <a:avLst/>
                      <a:gdLst>
                        <a:gd name="T0" fmla="*/ 1 w 3"/>
                        <a:gd name="T1" fmla="*/ 0 h 6"/>
                        <a:gd name="T2" fmla="*/ 1 w 3"/>
                        <a:gd name="T3" fmla="*/ 2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0 h 6"/>
                        <a:gd name="T10" fmla="*/ 1 w 3"/>
                        <a:gd name="T11" fmla="*/ 0 h 6"/>
                        <a:gd name="T12" fmla="*/ 1 w 3"/>
                        <a:gd name="T13" fmla="*/ 0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0"/>
                          </a:moveTo>
                          <a:cubicBezTo>
                            <a:pt x="3" y="1"/>
                            <a:pt x="3" y="3"/>
                            <a:pt x="3" y="4"/>
                          </a:cubicBezTo>
                          <a:cubicBezTo>
                            <a:pt x="3" y="5"/>
                            <a:pt x="3" y="6"/>
                            <a:pt x="1" y="5"/>
                          </a:cubicBezTo>
                          <a:cubicBezTo>
                            <a:pt x="0" y="4"/>
                            <a:pt x="0" y="3"/>
                            <a:pt x="0" y="2"/>
                          </a:cubicBezTo>
                          <a:cubicBezTo>
                            <a:pt x="0" y="0"/>
                            <a:pt x="0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0"/>
                            <a:pt x="1" y="0"/>
                            <a:pt x="1" y="0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4" name="Freeform 5095"/>
                    <p:cNvSpPr>
                      <a:spLocks/>
                    </p:cNvSpPr>
                    <p:nvPr/>
                  </p:nvSpPr>
                  <p:spPr bwMode="auto">
                    <a:xfrm>
                      <a:off x="1804" y="3639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4"/>
                            <a:pt x="0" y="3"/>
                            <a:pt x="0" y="2"/>
                          </a:cubicBezTo>
                          <a:cubicBezTo>
                            <a:pt x="0" y="0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5" name="Freeform 5096"/>
                    <p:cNvSpPr>
                      <a:spLocks/>
                    </p:cNvSpPr>
                    <p:nvPr/>
                  </p:nvSpPr>
                  <p:spPr bwMode="auto">
                    <a:xfrm>
                      <a:off x="1753" y="3582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6" name="Freeform 5097"/>
                    <p:cNvSpPr>
                      <a:spLocks/>
                    </p:cNvSpPr>
                    <p:nvPr/>
                  </p:nvSpPr>
                  <p:spPr bwMode="auto">
                    <a:xfrm>
                      <a:off x="1752" y="3599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0 h 6"/>
                        <a:gd name="T2" fmla="*/ 1 w 14"/>
                        <a:gd name="T3" fmla="*/ 0 h 6"/>
                        <a:gd name="T4" fmla="*/ 14 w 14"/>
                        <a:gd name="T5" fmla="*/ 4 h 6"/>
                        <a:gd name="T6" fmla="*/ 13 w 14"/>
                        <a:gd name="T7" fmla="*/ 6 h 6"/>
                        <a:gd name="T8" fmla="*/ 0 w 14"/>
                        <a:gd name="T9" fmla="*/ 0 h 6"/>
                        <a:gd name="T10" fmla="*/ 0 w 14"/>
                        <a:gd name="T11" fmla="*/ 0 h 6"/>
                        <a:gd name="T12" fmla="*/ 0 w 14"/>
                        <a:gd name="T13" fmla="*/ 0 h 6"/>
                        <a:gd name="T14" fmla="*/ 0 w 14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4"/>
                          </a:lnTo>
                          <a:lnTo>
                            <a:pt x="13" y="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7" name="Freeform 5098"/>
                    <p:cNvSpPr>
                      <a:spLocks/>
                    </p:cNvSpPr>
                    <p:nvPr/>
                  </p:nvSpPr>
                  <p:spPr bwMode="auto">
                    <a:xfrm>
                      <a:off x="1752" y="3577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8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8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8" name="Freeform 5099"/>
                    <p:cNvSpPr>
                      <a:spLocks/>
                    </p:cNvSpPr>
                    <p:nvPr/>
                  </p:nvSpPr>
                  <p:spPr bwMode="auto">
                    <a:xfrm>
                      <a:off x="1723" y="3566"/>
                      <a:ext cx="11" cy="24"/>
                    </a:xfrm>
                    <a:custGeom>
                      <a:avLst/>
                      <a:gdLst>
                        <a:gd name="T0" fmla="*/ 11 w 11"/>
                        <a:gd name="T1" fmla="*/ 6 h 24"/>
                        <a:gd name="T2" fmla="*/ 11 w 11"/>
                        <a:gd name="T3" fmla="*/ 24 h 24"/>
                        <a:gd name="T4" fmla="*/ 0 w 11"/>
                        <a:gd name="T5" fmla="*/ 18 h 24"/>
                        <a:gd name="T6" fmla="*/ 1 w 11"/>
                        <a:gd name="T7" fmla="*/ 0 h 24"/>
                        <a:gd name="T8" fmla="*/ 11 w 11"/>
                        <a:gd name="T9" fmla="*/ 6 h 24"/>
                        <a:gd name="T10" fmla="*/ 11 w 11"/>
                        <a:gd name="T11" fmla="*/ 6 h 2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4"/>
                        <a:gd name="T20" fmla="*/ 11 w 11"/>
                        <a:gd name="T21" fmla="*/ 24 h 24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4">
                          <a:moveTo>
                            <a:pt x="11" y="6"/>
                          </a:moveTo>
                          <a:lnTo>
                            <a:pt x="11" y="24"/>
                          </a:lnTo>
                          <a:lnTo>
                            <a:pt x="0" y="18"/>
                          </a:lnTo>
                          <a:lnTo>
                            <a:pt x="1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09" name="Freeform 5100"/>
                    <p:cNvSpPr>
                      <a:spLocks/>
                    </p:cNvSpPr>
                    <p:nvPr/>
                  </p:nvSpPr>
                  <p:spPr bwMode="auto">
                    <a:xfrm>
                      <a:off x="1728" y="3572"/>
                      <a:ext cx="6" cy="16"/>
                    </a:xfrm>
                    <a:custGeom>
                      <a:avLst/>
                      <a:gdLst>
                        <a:gd name="T0" fmla="*/ 2 w 11"/>
                        <a:gd name="T1" fmla="*/ 1 h 27"/>
                        <a:gd name="T2" fmla="*/ 3 w 11"/>
                        <a:gd name="T3" fmla="*/ 5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2 w 11"/>
                        <a:gd name="T9" fmla="*/ 1 h 27"/>
                        <a:gd name="T10" fmla="*/ 2 w 11"/>
                        <a:gd name="T11" fmla="*/ 1 h 27"/>
                        <a:gd name="T12" fmla="*/ 2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5" y="2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0" name="Freeform 5101"/>
                    <p:cNvSpPr>
                      <a:spLocks/>
                    </p:cNvSpPr>
                    <p:nvPr/>
                  </p:nvSpPr>
                  <p:spPr bwMode="auto">
                    <a:xfrm>
                      <a:off x="1722" y="3582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2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1" name="Freeform 5102"/>
                    <p:cNvSpPr>
                      <a:spLocks/>
                    </p:cNvSpPr>
                    <p:nvPr/>
                  </p:nvSpPr>
                  <p:spPr bwMode="auto">
                    <a:xfrm>
                      <a:off x="1722" y="3560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5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2" name="Freeform 5103"/>
                    <p:cNvSpPr>
                      <a:spLocks/>
                    </p:cNvSpPr>
                    <p:nvPr/>
                  </p:nvSpPr>
                  <p:spPr bwMode="auto">
                    <a:xfrm>
                      <a:off x="1723" y="3571"/>
                      <a:ext cx="7" cy="7"/>
                    </a:xfrm>
                    <a:custGeom>
                      <a:avLst/>
                      <a:gdLst>
                        <a:gd name="T0" fmla="*/ 0 w 7"/>
                        <a:gd name="T1" fmla="*/ 0 h 7"/>
                        <a:gd name="T2" fmla="*/ 1 w 7"/>
                        <a:gd name="T3" fmla="*/ 0 h 7"/>
                        <a:gd name="T4" fmla="*/ 7 w 7"/>
                        <a:gd name="T5" fmla="*/ 7 h 7"/>
                        <a:gd name="T6" fmla="*/ 6 w 7"/>
                        <a:gd name="T7" fmla="*/ 7 h 7"/>
                        <a:gd name="T8" fmla="*/ 0 w 7"/>
                        <a:gd name="T9" fmla="*/ 0 h 7"/>
                        <a:gd name="T10" fmla="*/ 0 w 7"/>
                        <a:gd name="T11" fmla="*/ 0 h 7"/>
                        <a:gd name="T12" fmla="*/ 0 w 7"/>
                        <a:gd name="T13" fmla="*/ 0 h 7"/>
                        <a:gd name="T14" fmla="*/ 0 w 7"/>
                        <a:gd name="T15" fmla="*/ 0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7"/>
                        <a:gd name="T26" fmla="*/ 7 w 7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7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7"/>
                          </a:lnTo>
                          <a:lnTo>
                            <a:pt x="6" y="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3" name="Freeform 5104"/>
                    <p:cNvSpPr>
                      <a:spLocks/>
                    </p:cNvSpPr>
                    <p:nvPr/>
                  </p:nvSpPr>
                  <p:spPr bwMode="auto">
                    <a:xfrm>
                      <a:off x="1722" y="3571"/>
                      <a:ext cx="7" cy="8"/>
                    </a:xfrm>
                    <a:custGeom>
                      <a:avLst/>
                      <a:gdLst>
                        <a:gd name="T0" fmla="*/ 1 w 7"/>
                        <a:gd name="T1" fmla="*/ 0 h 8"/>
                        <a:gd name="T2" fmla="*/ 7 w 7"/>
                        <a:gd name="T3" fmla="*/ 7 h 8"/>
                        <a:gd name="T4" fmla="*/ 0 w 7"/>
                        <a:gd name="T5" fmla="*/ 8 h 8"/>
                        <a:gd name="T6" fmla="*/ 1 w 7"/>
                        <a:gd name="T7" fmla="*/ 0 h 8"/>
                        <a:gd name="T8" fmla="*/ 1 w 7"/>
                        <a:gd name="T9" fmla="*/ 0 h 8"/>
                        <a:gd name="T10" fmla="*/ 1 w 7"/>
                        <a:gd name="T11" fmla="*/ 0 h 8"/>
                        <a:gd name="T12" fmla="*/ 1 w 7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8"/>
                        <a:gd name="T23" fmla="*/ 7 w 7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8">
                          <a:moveTo>
                            <a:pt x="1" y="0"/>
                          </a:moveTo>
                          <a:lnTo>
                            <a:pt x="7" y="7"/>
                          </a:lnTo>
                          <a:lnTo>
                            <a:pt x="0" y="8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4" name="Freeform 5105"/>
                    <p:cNvSpPr>
                      <a:spLocks/>
                    </p:cNvSpPr>
                    <p:nvPr/>
                  </p:nvSpPr>
                  <p:spPr bwMode="auto">
                    <a:xfrm>
                      <a:off x="1790" y="3599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9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5" name="Freeform 5106"/>
                    <p:cNvSpPr>
                      <a:spLocks/>
                    </p:cNvSpPr>
                    <p:nvPr/>
                  </p:nvSpPr>
                  <p:spPr bwMode="auto">
                    <a:xfrm>
                      <a:off x="1798" y="3611"/>
                      <a:ext cx="9" cy="22"/>
                    </a:xfrm>
                    <a:custGeom>
                      <a:avLst/>
                      <a:gdLst>
                        <a:gd name="T0" fmla="*/ 6 w 14"/>
                        <a:gd name="T1" fmla="*/ 1 h 36"/>
                        <a:gd name="T2" fmla="*/ 6 w 14"/>
                        <a:gd name="T3" fmla="*/ 13 h 36"/>
                        <a:gd name="T4" fmla="*/ 1 w 14"/>
                        <a:gd name="T5" fmla="*/ 9 h 36"/>
                        <a:gd name="T6" fmla="*/ 1 w 14"/>
                        <a:gd name="T7" fmla="*/ 1 h 36"/>
                        <a:gd name="T8" fmla="*/ 6 w 14"/>
                        <a:gd name="T9" fmla="*/ 1 h 36"/>
                        <a:gd name="T10" fmla="*/ 6 w 14"/>
                        <a:gd name="T11" fmla="*/ 1 h 36"/>
                        <a:gd name="T12" fmla="*/ 6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3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1"/>
                          </a:cubicBezTo>
                          <a:cubicBezTo>
                            <a:pt x="4" y="0"/>
                            <a:pt x="13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6" name="Freeform 51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98" y="3610"/>
                      <a:ext cx="9" cy="23"/>
                    </a:xfrm>
                    <a:custGeom>
                      <a:avLst/>
                      <a:gdLst>
                        <a:gd name="T0" fmla="*/ 5 w 15"/>
                        <a:gd name="T1" fmla="*/ 1 h 38"/>
                        <a:gd name="T2" fmla="*/ 5 w 15"/>
                        <a:gd name="T3" fmla="*/ 2 h 38"/>
                        <a:gd name="T4" fmla="*/ 5 w 15"/>
                        <a:gd name="T5" fmla="*/ 2 h 38"/>
                        <a:gd name="T6" fmla="*/ 5 w 15"/>
                        <a:gd name="T7" fmla="*/ 13 h 38"/>
                        <a:gd name="T8" fmla="*/ 5 w 15"/>
                        <a:gd name="T9" fmla="*/ 14 h 38"/>
                        <a:gd name="T10" fmla="*/ 5 w 15"/>
                        <a:gd name="T11" fmla="*/ 13 h 38"/>
                        <a:gd name="T12" fmla="*/ 1 w 15"/>
                        <a:gd name="T13" fmla="*/ 9 h 38"/>
                        <a:gd name="T14" fmla="*/ 0 w 15"/>
                        <a:gd name="T15" fmla="*/ 4 h 38"/>
                        <a:gd name="T16" fmla="*/ 1 w 15"/>
                        <a:gd name="T17" fmla="*/ 1 h 38"/>
                        <a:gd name="T18" fmla="*/ 5 w 15"/>
                        <a:gd name="T19" fmla="*/ 1 h 38"/>
                        <a:gd name="T20" fmla="*/ 5 w 15"/>
                        <a:gd name="T21" fmla="*/ 1 h 38"/>
                        <a:gd name="T22" fmla="*/ 5 w 15"/>
                        <a:gd name="T23" fmla="*/ 1 h 38"/>
                        <a:gd name="T24" fmla="*/ 5 w 15"/>
                        <a:gd name="T25" fmla="*/ 13 h 38"/>
                        <a:gd name="T26" fmla="*/ 5 w 15"/>
                        <a:gd name="T27" fmla="*/ 2 h 38"/>
                        <a:gd name="T28" fmla="*/ 1 w 15"/>
                        <a:gd name="T29" fmla="*/ 1 h 38"/>
                        <a:gd name="T30" fmla="*/ 1 w 15"/>
                        <a:gd name="T31" fmla="*/ 9 h 38"/>
                        <a:gd name="T32" fmla="*/ 5 w 15"/>
                        <a:gd name="T33" fmla="*/ 13 h 38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8"/>
                        <a:gd name="T53" fmla="*/ 15 w 15"/>
                        <a:gd name="T54" fmla="*/ 38 h 38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8">
                          <a:moveTo>
                            <a:pt x="15" y="4"/>
                          </a:move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8"/>
                            <a:pt x="15" y="38"/>
                            <a:pt x="15" y="38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3"/>
                            <a:pt x="0" y="17"/>
                            <a:pt x="0" y="12"/>
                          </a:cubicBezTo>
                          <a:cubicBezTo>
                            <a:pt x="0" y="8"/>
                            <a:pt x="0" y="2"/>
                            <a:pt x="2" y="2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7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4"/>
                            <a:pt x="0" y="21"/>
                            <a:pt x="2" y="25"/>
                          </a:cubicBezTo>
                          <a:cubicBezTo>
                            <a:pt x="4" y="29"/>
                            <a:pt x="13" y="35"/>
                            <a:pt x="14" y="37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7" name="Freeform 5108"/>
                    <p:cNvSpPr>
                      <a:spLocks/>
                    </p:cNvSpPr>
                    <p:nvPr/>
                  </p:nvSpPr>
                  <p:spPr bwMode="auto">
                    <a:xfrm>
                      <a:off x="1802" y="3614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3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8" name="Freeform 5109"/>
                    <p:cNvSpPr>
                      <a:spLocks/>
                    </p:cNvSpPr>
                    <p:nvPr/>
                  </p:nvSpPr>
                  <p:spPr bwMode="auto">
                    <a:xfrm>
                      <a:off x="1802" y="362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19" name="Freeform 5110"/>
                    <p:cNvSpPr>
                      <a:spLocks/>
                    </p:cNvSpPr>
                    <p:nvPr/>
                  </p:nvSpPr>
                  <p:spPr bwMode="auto">
                    <a:xfrm>
                      <a:off x="1804" y="3615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3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0" name="Freeform 51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804" y="3632"/>
                      <a:ext cx="2" cy="4"/>
                    </a:xfrm>
                    <a:custGeom>
                      <a:avLst/>
                      <a:gdLst>
                        <a:gd name="T0" fmla="*/ 1 w 3"/>
                        <a:gd name="T1" fmla="*/ 1 h 6"/>
                        <a:gd name="T2" fmla="*/ 1 w 3"/>
                        <a:gd name="T3" fmla="*/ 2 h 6"/>
                        <a:gd name="T4" fmla="*/ 1 w 3"/>
                        <a:gd name="T5" fmla="*/ 2 h 6"/>
                        <a:gd name="T6" fmla="*/ 0 w 3"/>
                        <a:gd name="T7" fmla="*/ 1 h 6"/>
                        <a:gd name="T8" fmla="*/ 1 w 3"/>
                        <a:gd name="T9" fmla="*/ 1 h 6"/>
                        <a:gd name="T10" fmla="*/ 1 w 3"/>
                        <a:gd name="T11" fmla="*/ 1 h 6"/>
                        <a:gd name="T12" fmla="*/ 1 w 3"/>
                        <a:gd name="T13" fmla="*/ 1 h 6"/>
                        <a:gd name="T14" fmla="*/ 1 w 3"/>
                        <a:gd name="T15" fmla="*/ 1 h 6"/>
                        <a:gd name="T16" fmla="*/ 1 w 3"/>
                        <a:gd name="T17" fmla="*/ 1 h 6"/>
                        <a:gd name="T18" fmla="*/ 1 w 3"/>
                        <a:gd name="T19" fmla="*/ 1 h 6"/>
                        <a:gd name="T20" fmla="*/ 1 w 3"/>
                        <a:gd name="T21" fmla="*/ 1 h 6"/>
                        <a:gd name="T22" fmla="*/ 1 w 3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6"/>
                        <a:gd name="T38" fmla="*/ 3 w 3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6">
                          <a:moveTo>
                            <a:pt x="1" y="1"/>
                          </a:moveTo>
                          <a:cubicBezTo>
                            <a:pt x="3" y="2"/>
                            <a:pt x="3" y="3"/>
                            <a:pt x="3" y="4"/>
                          </a:cubicBezTo>
                          <a:cubicBezTo>
                            <a:pt x="3" y="6"/>
                            <a:pt x="3" y="6"/>
                            <a:pt x="1" y="5"/>
                          </a:cubicBezTo>
                          <a:cubicBezTo>
                            <a:pt x="0" y="5"/>
                            <a:pt x="0" y="3"/>
                            <a:pt x="0" y="2"/>
                          </a:cubicBezTo>
                          <a:cubicBezTo>
                            <a:pt x="0" y="1"/>
                            <a:pt x="0" y="0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lose/>
                          <a:moveTo>
                            <a:pt x="1" y="3"/>
                          </a:moveTo>
                          <a:cubicBezTo>
                            <a:pt x="1" y="3"/>
                            <a:pt x="1" y="3"/>
                            <a:pt x="1" y="3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3"/>
                            <a:pt x="1" y="3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1" name="Freeform 5112"/>
                    <p:cNvSpPr>
                      <a:spLocks/>
                    </p:cNvSpPr>
                    <p:nvPr/>
                  </p:nvSpPr>
                  <p:spPr bwMode="auto">
                    <a:xfrm>
                      <a:off x="1804" y="3609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2" name="Freeform 5113"/>
                    <p:cNvSpPr>
                      <a:spLocks/>
                    </p:cNvSpPr>
                    <p:nvPr/>
                  </p:nvSpPr>
                  <p:spPr bwMode="auto">
                    <a:xfrm>
                      <a:off x="1666" y="3624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3" name="Freeform 5114"/>
                    <p:cNvSpPr>
                      <a:spLocks/>
                    </p:cNvSpPr>
                    <p:nvPr/>
                  </p:nvSpPr>
                  <p:spPr bwMode="auto">
                    <a:xfrm>
                      <a:off x="1665" y="3640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6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6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4" name="Freeform 5115"/>
                    <p:cNvSpPr>
                      <a:spLocks/>
                    </p:cNvSpPr>
                    <p:nvPr/>
                  </p:nvSpPr>
                  <p:spPr bwMode="auto">
                    <a:xfrm>
                      <a:off x="1665" y="3619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5" name="Freeform 5116"/>
                    <p:cNvSpPr>
                      <a:spLocks/>
                    </p:cNvSpPr>
                    <p:nvPr/>
                  </p:nvSpPr>
                  <p:spPr bwMode="auto">
                    <a:xfrm>
                      <a:off x="1636" y="3607"/>
                      <a:ext cx="11" cy="26"/>
                    </a:xfrm>
                    <a:custGeom>
                      <a:avLst/>
                      <a:gdLst>
                        <a:gd name="T0" fmla="*/ 11 w 11"/>
                        <a:gd name="T1" fmla="*/ 7 h 26"/>
                        <a:gd name="T2" fmla="*/ 11 w 11"/>
                        <a:gd name="T3" fmla="*/ 26 h 26"/>
                        <a:gd name="T4" fmla="*/ 0 w 11"/>
                        <a:gd name="T5" fmla="*/ 19 h 26"/>
                        <a:gd name="T6" fmla="*/ 0 w 11"/>
                        <a:gd name="T7" fmla="*/ 0 h 26"/>
                        <a:gd name="T8" fmla="*/ 11 w 11"/>
                        <a:gd name="T9" fmla="*/ 7 h 26"/>
                        <a:gd name="T10" fmla="*/ 11 w 11"/>
                        <a:gd name="T11" fmla="*/ 7 h 26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6"/>
                        <a:gd name="T20" fmla="*/ 11 w 11"/>
                        <a:gd name="T21" fmla="*/ 26 h 2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6">
                          <a:moveTo>
                            <a:pt x="11" y="7"/>
                          </a:moveTo>
                          <a:lnTo>
                            <a:pt x="11" y="26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6" name="Freeform 5117"/>
                    <p:cNvSpPr>
                      <a:spLocks/>
                    </p:cNvSpPr>
                    <p:nvPr/>
                  </p:nvSpPr>
                  <p:spPr bwMode="auto">
                    <a:xfrm>
                      <a:off x="1641" y="3613"/>
                      <a:ext cx="6" cy="17"/>
                    </a:xfrm>
                    <a:custGeom>
                      <a:avLst/>
                      <a:gdLst>
                        <a:gd name="T0" fmla="*/ 2 w 10"/>
                        <a:gd name="T1" fmla="*/ 1 h 27"/>
                        <a:gd name="T2" fmla="*/ 4 w 10"/>
                        <a:gd name="T3" fmla="*/ 7 h 27"/>
                        <a:gd name="T4" fmla="*/ 2 w 10"/>
                        <a:gd name="T5" fmla="*/ 10 h 27"/>
                        <a:gd name="T6" fmla="*/ 0 w 10"/>
                        <a:gd name="T7" fmla="*/ 4 h 27"/>
                        <a:gd name="T8" fmla="*/ 2 w 10"/>
                        <a:gd name="T9" fmla="*/ 1 h 27"/>
                        <a:gd name="T10" fmla="*/ 2 w 10"/>
                        <a:gd name="T11" fmla="*/ 1 h 27"/>
                        <a:gd name="T12" fmla="*/ 2 w 10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7"/>
                        <a:gd name="T23" fmla="*/ 10 w 10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7">
                          <a:moveTo>
                            <a:pt x="5" y="2"/>
                          </a:moveTo>
                          <a:cubicBezTo>
                            <a:pt x="8" y="4"/>
                            <a:pt x="10" y="10"/>
                            <a:pt x="10" y="17"/>
                          </a:cubicBezTo>
                          <a:cubicBezTo>
                            <a:pt x="10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7" name="Freeform 5118"/>
                    <p:cNvSpPr>
                      <a:spLocks/>
                    </p:cNvSpPr>
                    <p:nvPr/>
                  </p:nvSpPr>
                  <p:spPr bwMode="auto">
                    <a:xfrm>
                      <a:off x="1635" y="3624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1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8" name="Freeform 5119"/>
                    <p:cNvSpPr>
                      <a:spLocks/>
                    </p:cNvSpPr>
                    <p:nvPr/>
                  </p:nvSpPr>
                  <p:spPr bwMode="auto">
                    <a:xfrm>
                      <a:off x="1635" y="3602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7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4 h 45"/>
                        <a:gd name="T12" fmla="*/ 0 w 29"/>
                        <a:gd name="T13" fmla="*/ 5 h 45"/>
                        <a:gd name="T14" fmla="*/ 0 w 29"/>
                        <a:gd name="T15" fmla="*/ 0 h 45"/>
                        <a:gd name="T16" fmla="*/ 29 w 29"/>
                        <a:gd name="T17" fmla="*/ 17 h 45"/>
                        <a:gd name="T18" fmla="*/ 29 w 29"/>
                        <a:gd name="T19" fmla="*/ 17 h 45"/>
                        <a:gd name="T20" fmla="*/ 29 w 29"/>
                        <a:gd name="T21" fmla="*/ 17 h 45"/>
                        <a:gd name="T22" fmla="*/ 29 w 29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7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4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29" name="Freeform 5120"/>
                    <p:cNvSpPr>
                      <a:spLocks/>
                    </p:cNvSpPr>
                    <p:nvPr/>
                  </p:nvSpPr>
                  <p:spPr bwMode="auto">
                    <a:xfrm>
                      <a:off x="1635" y="3612"/>
                      <a:ext cx="8" cy="8"/>
                    </a:xfrm>
                    <a:custGeom>
                      <a:avLst/>
                      <a:gdLst>
                        <a:gd name="T0" fmla="*/ 0 w 8"/>
                        <a:gd name="T1" fmla="*/ 0 h 8"/>
                        <a:gd name="T2" fmla="*/ 1 w 8"/>
                        <a:gd name="T3" fmla="*/ 0 h 8"/>
                        <a:gd name="T4" fmla="*/ 8 w 8"/>
                        <a:gd name="T5" fmla="*/ 8 h 8"/>
                        <a:gd name="T6" fmla="*/ 7 w 8"/>
                        <a:gd name="T7" fmla="*/ 8 h 8"/>
                        <a:gd name="T8" fmla="*/ 0 w 8"/>
                        <a:gd name="T9" fmla="*/ 0 h 8"/>
                        <a:gd name="T10" fmla="*/ 0 w 8"/>
                        <a:gd name="T11" fmla="*/ 0 h 8"/>
                        <a:gd name="T12" fmla="*/ 0 w 8"/>
                        <a:gd name="T13" fmla="*/ 0 h 8"/>
                        <a:gd name="T14" fmla="*/ 0 w 8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8"/>
                        <a:gd name="T26" fmla="*/ 8 w 8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0" name="Freeform 5121"/>
                    <p:cNvSpPr>
                      <a:spLocks/>
                    </p:cNvSpPr>
                    <p:nvPr/>
                  </p:nvSpPr>
                  <p:spPr bwMode="auto">
                    <a:xfrm>
                      <a:off x="1635" y="3612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0 w 7"/>
                        <a:gd name="T7" fmla="*/ 0 h 9"/>
                        <a:gd name="T8" fmla="*/ 0 w 7"/>
                        <a:gd name="T9" fmla="*/ 0 h 9"/>
                        <a:gd name="T10" fmla="*/ 0 w 7"/>
                        <a:gd name="T11" fmla="*/ 0 h 9"/>
                        <a:gd name="T12" fmla="*/ 0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1" name="Freeform 5122"/>
                    <p:cNvSpPr>
                      <a:spLocks/>
                    </p:cNvSpPr>
                    <p:nvPr/>
                  </p:nvSpPr>
                  <p:spPr bwMode="auto">
                    <a:xfrm>
                      <a:off x="1703" y="3641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8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2" name="Freeform 5123"/>
                    <p:cNvSpPr>
                      <a:spLocks/>
                    </p:cNvSpPr>
                    <p:nvPr/>
                  </p:nvSpPr>
                  <p:spPr bwMode="auto">
                    <a:xfrm>
                      <a:off x="1711" y="3653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6"/>
                        <a:gd name="T2" fmla="*/ 5 w 14"/>
                        <a:gd name="T3" fmla="*/ 12 h 36"/>
                        <a:gd name="T4" fmla="*/ 1 w 14"/>
                        <a:gd name="T5" fmla="*/ 8 h 36"/>
                        <a:gd name="T6" fmla="*/ 1 w 14"/>
                        <a:gd name="T7" fmla="*/ 1 h 36"/>
                        <a:gd name="T8" fmla="*/ 5 w 14"/>
                        <a:gd name="T9" fmla="*/ 1 h 36"/>
                        <a:gd name="T10" fmla="*/ 5 w 14"/>
                        <a:gd name="T11" fmla="*/ 1 h 36"/>
                        <a:gd name="T12" fmla="*/ 5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2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2"/>
                          </a:cubicBezTo>
                          <a:cubicBezTo>
                            <a:pt x="4" y="0"/>
                            <a:pt x="12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3" name="Freeform 51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653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2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6"/>
                            <a:pt x="15" y="36"/>
                            <a:pt x="15" y="36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6"/>
                            <a:pt x="4" y="28"/>
                            <a:pt x="2" y="24"/>
                          </a:cubicBezTo>
                          <a:cubicBezTo>
                            <a:pt x="0" y="22"/>
                            <a:pt x="0" y="16"/>
                            <a:pt x="0" y="11"/>
                          </a:cubicBezTo>
                          <a:cubicBezTo>
                            <a:pt x="0" y="7"/>
                            <a:pt x="0" y="2"/>
                            <a:pt x="1" y="1"/>
                          </a:cubicBezTo>
                          <a:cubicBezTo>
                            <a:pt x="4" y="0"/>
                            <a:pt x="14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2" y="4"/>
                            <a:pt x="4" y="0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2" y="34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4" name="Freeform 5125"/>
                    <p:cNvSpPr>
                      <a:spLocks/>
                    </p:cNvSpPr>
                    <p:nvPr/>
                  </p:nvSpPr>
                  <p:spPr bwMode="auto">
                    <a:xfrm>
                      <a:off x="1714" y="365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1 h 3"/>
                        <a:gd name="T2" fmla="*/ 2 w 2"/>
                        <a:gd name="T3" fmla="*/ 3 h 3"/>
                        <a:gd name="T4" fmla="*/ 0 w 2"/>
                        <a:gd name="T5" fmla="*/ 3 h 3"/>
                        <a:gd name="T6" fmla="*/ 0 w 2"/>
                        <a:gd name="T7" fmla="*/ 0 h 3"/>
                        <a:gd name="T8" fmla="*/ 2 w 2"/>
                        <a:gd name="T9" fmla="*/ 1 h 3"/>
                        <a:gd name="T10" fmla="*/ 2 w 2"/>
                        <a:gd name="T11" fmla="*/ 1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3"/>
                        <a:gd name="T26" fmla="*/ 2 w 2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3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5" name="Freeform 5126"/>
                    <p:cNvSpPr>
                      <a:spLocks/>
                    </p:cNvSpPr>
                    <p:nvPr/>
                  </p:nvSpPr>
                  <p:spPr bwMode="auto">
                    <a:xfrm>
                      <a:off x="1714" y="366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6" name="Freeform 5127"/>
                    <p:cNvSpPr>
                      <a:spLocks/>
                    </p:cNvSpPr>
                    <p:nvPr/>
                  </p:nvSpPr>
                  <p:spPr bwMode="auto">
                    <a:xfrm>
                      <a:off x="1717" y="3657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2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7" name="Freeform 51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674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1" y="1"/>
                            <a:pt x="1" y="1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8" name="Freeform 5129"/>
                    <p:cNvSpPr>
                      <a:spLocks/>
                    </p:cNvSpPr>
                    <p:nvPr/>
                  </p:nvSpPr>
                  <p:spPr bwMode="auto">
                    <a:xfrm>
                      <a:off x="1717" y="3650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39" name="Freeform 5130"/>
                    <p:cNvSpPr>
                      <a:spLocks/>
                    </p:cNvSpPr>
                    <p:nvPr/>
                  </p:nvSpPr>
                  <p:spPr bwMode="auto">
                    <a:xfrm>
                      <a:off x="1666" y="3594"/>
                      <a:ext cx="15" cy="28"/>
                    </a:xfrm>
                    <a:custGeom>
                      <a:avLst/>
                      <a:gdLst>
                        <a:gd name="T0" fmla="*/ 15 w 15"/>
                        <a:gd name="T1" fmla="*/ 8 h 28"/>
                        <a:gd name="T2" fmla="*/ 15 w 15"/>
                        <a:gd name="T3" fmla="*/ 28 h 28"/>
                        <a:gd name="T4" fmla="*/ 0 w 15"/>
                        <a:gd name="T5" fmla="*/ 19 h 28"/>
                        <a:gd name="T6" fmla="*/ 0 w 15"/>
                        <a:gd name="T7" fmla="*/ 0 h 28"/>
                        <a:gd name="T8" fmla="*/ 15 w 15"/>
                        <a:gd name="T9" fmla="*/ 8 h 28"/>
                        <a:gd name="T10" fmla="*/ 15 w 15"/>
                        <a:gd name="T11" fmla="*/ 8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8"/>
                        <a:gd name="T20" fmla="*/ 15 w 15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8">
                          <a:moveTo>
                            <a:pt x="15" y="8"/>
                          </a:moveTo>
                          <a:lnTo>
                            <a:pt x="15" y="28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5" y="8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0" name="Freeform 5131"/>
                    <p:cNvSpPr>
                      <a:spLocks/>
                    </p:cNvSpPr>
                    <p:nvPr/>
                  </p:nvSpPr>
                  <p:spPr bwMode="auto">
                    <a:xfrm>
                      <a:off x="1665" y="3610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0 h 5"/>
                        <a:gd name="T2" fmla="*/ 1 w 14"/>
                        <a:gd name="T3" fmla="*/ 0 h 5"/>
                        <a:gd name="T4" fmla="*/ 14 w 14"/>
                        <a:gd name="T5" fmla="*/ 5 h 5"/>
                        <a:gd name="T6" fmla="*/ 13 w 14"/>
                        <a:gd name="T7" fmla="*/ 5 h 5"/>
                        <a:gd name="T8" fmla="*/ 0 w 14"/>
                        <a:gd name="T9" fmla="*/ 0 h 5"/>
                        <a:gd name="T10" fmla="*/ 0 w 14"/>
                        <a:gd name="T11" fmla="*/ 0 h 5"/>
                        <a:gd name="T12" fmla="*/ 0 w 14"/>
                        <a:gd name="T13" fmla="*/ 0 h 5"/>
                        <a:gd name="T14" fmla="*/ 0 w 14"/>
                        <a:gd name="T15" fmla="*/ 0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1" name="Freeform 5132"/>
                    <p:cNvSpPr>
                      <a:spLocks/>
                    </p:cNvSpPr>
                    <p:nvPr/>
                  </p:nvSpPr>
                  <p:spPr bwMode="auto">
                    <a:xfrm>
                      <a:off x="1665" y="3588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7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2" name="Freeform 5133"/>
                    <p:cNvSpPr>
                      <a:spLocks/>
                    </p:cNvSpPr>
                    <p:nvPr/>
                  </p:nvSpPr>
                  <p:spPr bwMode="auto">
                    <a:xfrm>
                      <a:off x="1636" y="3576"/>
                      <a:ext cx="11" cy="26"/>
                    </a:xfrm>
                    <a:custGeom>
                      <a:avLst/>
                      <a:gdLst>
                        <a:gd name="T0" fmla="*/ 11 w 11"/>
                        <a:gd name="T1" fmla="*/ 7 h 26"/>
                        <a:gd name="T2" fmla="*/ 11 w 11"/>
                        <a:gd name="T3" fmla="*/ 26 h 26"/>
                        <a:gd name="T4" fmla="*/ 0 w 11"/>
                        <a:gd name="T5" fmla="*/ 19 h 26"/>
                        <a:gd name="T6" fmla="*/ 0 w 11"/>
                        <a:gd name="T7" fmla="*/ 0 h 26"/>
                        <a:gd name="T8" fmla="*/ 11 w 11"/>
                        <a:gd name="T9" fmla="*/ 7 h 26"/>
                        <a:gd name="T10" fmla="*/ 11 w 11"/>
                        <a:gd name="T11" fmla="*/ 7 h 26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6"/>
                        <a:gd name="T20" fmla="*/ 11 w 11"/>
                        <a:gd name="T21" fmla="*/ 26 h 2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6">
                          <a:moveTo>
                            <a:pt x="11" y="7"/>
                          </a:moveTo>
                          <a:lnTo>
                            <a:pt x="11" y="26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3" name="Freeform 5134"/>
                    <p:cNvSpPr>
                      <a:spLocks/>
                    </p:cNvSpPr>
                    <p:nvPr/>
                  </p:nvSpPr>
                  <p:spPr bwMode="auto">
                    <a:xfrm>
                      <a:off x="1641" y="3583"/>
                      <a:ext cx="6" cy="16"/>
                    </a:xfrm>
                    <a:custGeom>
                      <a:avLst/>
                      <a:gdLst>
                        <a:gd name="T0" fmla="*/ 2 w 10"/>
                        <a:gd name="T1" fmla="*/ 1 h 26"/>
                        <a:gd name="T2" fmla="*/ 4 w 10"/>
                        <a:gd name="T3" fmla="*/ 6 h 26"/>
                        <a:gd name="T4" fmla="*/ 2 w 10"/>
                        <a:gd name="T5" fmla="*/ 9 h 26"/>
                        <a:gd name="T6" fmla="*/ 0 w 10"/>
                        <a:gd name="T7" fmla="*/ 4 h 26"/>
                        <a:gd name="T8" fmla="*/ 2 w 10"/>
                        <a:gd name="T9" fmla="*/ 1 h 26"/>
                        <a:gd name="T10" fmla="*/ 2 w 10"/>
                        <a:gd name="T11" fmla="*/ 1 h 26"/>
                        <a:gd name="T12" fmla="*/ 2 w 10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6"/>
                        <a:gd name="T23" fmla="*/ 10 w 10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6">
                          <a:moveTo>
                            <a:pt x="5" y="1"/>
                          </a:moveTo>
                          <a:cubicBezTo>
                            <a:pt x="8" y="3"/>
                            <a:pt x="10" y="10"/>
                            <a:pt x="10" y="16"/>
                          </a:cubicBezTo>
                          <a:cubicBezTo>
                            <a:pt x="10" y="22"/>
                            <a:pt x="8" y="26"/>
                            <a:pt x="5" y="25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4"/>
                            <a:pt x="2" y="0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4" name="Freeform 5135"/>
                    <p:cNvSpPr>
                      <a:spLocks/>
                    </p:cNvSpPr>
                    <p:nvPr/>
                  </p:nvSpPr>
                  <p:spPr bwMode="auto">
                    <a:xfrm>
                      <a:off x="1635" y="3593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1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5" name="Freeform 5136"/>
                    <p:cNvSpPr>
                      <a:spLocks/>
                    </p:cNvSpPr>
                    <p:nvPr/>
                  </p:nvSpPr>
                  <p:spPr bwMode="auto">
                    <a:xfrm>
                      <a:off x="1635" y="3571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7 h 45"/>
                        <a:gd name="T2" fmla="*/ 29 w 29"/>
                        <a:gd name="T3" fmla="*/ 45 h 45"/>
                        <a:gd name="T4" fmla="*/ 0 w 29"/>
                        <a:gd name="T5" fmla="*/ 29 h 45"/>
                        <a:gd name="T6" fmla="*/ 0 w 29"/>
                        <a:gd name="T7" fmla="*/ 23 h 45"/>
                        <a:gd name="T8" fmla="*/ 10 w 29"/>
                        <a:gd name="T9" fmla="*/ 26 h 45"/>
                        <a:gd name="T10" fmla="*/ 10 w 29"/>
                        <a:gd name="T11" fmla="*/ 14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7 h 45"/>
                        <a:gd name="T18" fmla="*/ 29 w 29"/>
                        <a:gd name="T19" fmla="*/ 17 h 45"/>
                        <a:gd name="T20" fmla="*/ 29 w 29"/>
                        <a:gd name="T21" fmla="*/ 17 h 45"/>
                        <a:gd name="T22" fmla="*/ 29 w 29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7"/>
                          </a:moveTo>
                          <a:lnTo>
                            <a:pt x="29" y="45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0" y="26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6" name="Freeform 5137"/>
                    <p:cNvSpPr>
                      <a:spLocks/>
                    </p:cNvSpPr>
                    <p:nvPr/>
                  </p:nvSpPr>
                  <p:spPr bwMode="auto">
                    <a:xfrm>
                      <a:off x="1635" y="3581"/>
                      <a:ext cx="8" cy="9"/>
                    </a:xfrm>
                    <a:custGeom>
                      <a:avLst/>
                      <a:gdLst>
                        <a:gd name="T0" fmla="*/ 0 w 8"/>
                        <a:gd name="T1" fmla="*/ 1 h 9"/>
                        <a:gd name="T2" fmla="*/ 1 w 8"/>
                        <a:gd name="T3" fmla="*/ 0 h 9"/>
                        <a:gd name="T4" fmla="*/ 8 w 8"/>
                        <a:gd name="T5" fmla="*/ 8 h 9"/>
                        <a:gd name="T6" fmla="*/ 7 w 8"/>
                        <a:gd name="T7" fmla="*/ 9 h 9"/>
                        <a:gd name="T8" fmla="*/ 0 w 8"/>
                        <a:gd name="T9" fmla="*/ 1 h 9"/>
                        <a:gd name="T10" fmla="*/ 0 w 8"/>
                        <a:gd name="T11" fmla="*/ 1 h 9"/>
                        <a:gd name="T12" fmla="*/ 0 w 8"/>
                        <a:gd name="T13" fmla="*/ 1 h 9"/>
                        <a:gd name="T14" fmla="*/ 0 w 8"/>
                        <a:gd name="T15" fmla="*/ 1 h 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9"/>
                        <a:gd name="T26" fmla="*/ 8 w 8"/>
                        <a:gd name="T27" fmla="*/ 9 h 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9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7" name="Freeform 5138"/>
                    <p:cNvSpPr>
                      <a:spLocks/>
                    </p:cNvSpPr>
                    <p:nvPr/>
                  </p:nvSpPr>
                  <p:spPr bwMode="auto">
                    <a:xfrm>
                      <a:off x="1635" y="3582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7 w 7"/>
                        <a:gd name="T3" fmla="*/ 8 h 8"/>
                        <a:gd name="T4" fmla="*/ 0 w 7"/>
                        <a:gd name="T5" fmla="*/ 8 h 8"/>
                        <a:gd name="T6" fmla="*/ 0 w 7"/>
                        <a:gd name="T7" fmla="*/ 0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8"/>
                        <a:gd name="T23" fmla="*/ 7 w 7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8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8" name="Freeform 5139"/>
                    <p:cNvSpPr>
                      <a:spLocks/>
                    </p:cNvSpPr>
                    <p:nvPr/>
                  </p:nvSpPr>
                  <p:spPr bwMode="auto">
                    <a:xfrm>
                      <a:off x="1703" y="3610"/>
                      <a:ext cx="17" cy="39"/>
                    </a:xfrm>
                    <a:custGeom>
                      <a:avLst/>
                      <a:gdLst>
                        <a:gd name="T0" fmla="*/ 17 w 17"/>
                        <a:gd name="T1" fmla="*/ 10 h 39"/>
                        <a:gd name="T2" fmla="*/ 17 w 17"/>
                        <a:gd name="T3" fmla="*/ 39 h 39"/>
                        <a:gd name="T4" fmla="*/ 0 w 17"/>
                        <a:gd name="T5" fmla="*/ 29 h 39"/>
                        <a:gd name="T6" fmla="*/ 0 w 17"/>
                        <a:gd name="T7" fmla="*/ 0 h 39"/>
                        <a:gd name="T8" fmla="*/ 17 w 17"/>
                        <a:gd name="T9" fmla="*/ 10 h 39"/>
                        <a:gd name="T10" fmla="*/ 17 w 17"/>
                        <a:gd name="T11" fmla="*/ 10 h 39"/>
                        <a:gd name="T12" fmla="*/ 17 w 17"/>
                        <a:gd name="T13" fmla="*/ 10 h 39"/>
                        <a:gd name="T14" fmla="*/ 17 w 17"/>
                        <a:gd name="T15" fmla="*/ 10 h 3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9"/>
                        <a:gd name="T26" fmla="*/ 17 w 17"/>
                        <a:gd name="T27" fmla="*/ 39 h 3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9">
                          <a:moveTo>
                            <a:pt x="17" y="10"/>
                          </a:moveTo>
                          <a:lnTo>
                            <a:pt x="17" y="39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49" name="Freeform 5140"/>
                    <p:cNvSpPr>
                      <a:spLocks/>
                    </p:cNvSpPr>
                    <p:nvPr/>
                  </p:nvSpPr>
                  <p:spPr bwMode="auto">
                    <a:xfrm>
                      <a:off x="1711" y="3622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5"/>
                        <a:gd name="T2" fmla="*/ 5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5 w 14"/>
                        <a:gd name="T9" fmla="*/ 1 h 35"/>
                        <a:gd name="T10" fmla="*/ 5 w 14"/>
                        <a:gd name="T11" fmla="*/ 1 h 35"/>
                        <a:gd name="T12" fmla="*/ 5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2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2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0" name="Freeform 51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62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2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3"/>
                            <a:pt x="0" y="16"/>
                            <a:pt x="0" y="12"/>
                          </a:cubicBezTo>
                          <a:cubicBezTo>
                            <a:pt x="0" y="8"/>
                            <a:pt x="0" y="2"/>
                            <a:pt x="1" y="1"/>
                          </a:cubicBezTo>
                          <a:cubicBezTo>
                            <a:pt x="4" y="0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2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2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1" name="Freeform 5142"/>
                    <p:cNvSpPr>
                      <a:spLocks/>
                    </p:cNvSpPr>
                    <p:nvPr/>
                  </p:nvSpPr>
                  <p:spPr bwMode="auto">
                    <a:xfrm>
                      <a:off x="1714" y="362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4 h 4"/>
                        <a:gd name="T4" fmla="*/ 0 w 2"/>
                        <a:gd name="T5" fmla="*/ 3 h 4"/>
                        <a:gd name="T6" fmla="*/ 0 w 2"/>
                        <a:gd name="T7" fmla="*/ 0 h 4"/>
                        <a:gd name="T8" fmla="*/ 2 w 2"/>
                        <a:gd name="T9" fmla="*/ 1 h 4"/>
                        <a:gd name="T10" fmla="*/ 2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4"/>
                        <a:gd name="T26" fmla="*/ 2 w 2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2" name="Freeform 5143"/>
                    <p:cNvSpPr>
                      <a:spLocks/>
                    </p:cNvSpPr>
                    <p:nvPr/>
                  </p:nvSpPr>
                  <p:spPr bwMode="auto">
                    <a:xfrm>
                      <a:off x="1714" y="3632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1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1 h 6"/>
                        <a:gd name="T10" fmla="*/ 1 w 1"/>
                        <a:gd name="T11" fmla="*/ 1 h 6"/>
                        <a:gd name="T12" fmla="*/ 1 w 1"/>
                        <a:gd name="T13" fmla="*/ 1 h 6"/>
                        <a:gd name="T14" fmla="*/ 1 w 1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1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3" name="Freeform 5144"/>
                    <p:cNvSpPr>
                      <a:spLocks/>
                    </p:cNvSpPr>
                    <p:nvPr/>
                  </p:nvSpPr>
                  <p:spPr bwMode="auto">
                    <a:xfrm>
                      <a:off x="1717" y="3627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1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4" name="Freeform 514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643"/>
                      <a:ext cx="2" cy="4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2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1 w 4"/>
                        <a:gd name="T15" fmla="*/ 1 h 6"/>
                        <a:gd name="T16" fmla="*/ 1 w 4"/>
                        <a:gd name="T17" fmla="*/ 1 h 6"/>
                        <a:gd name="T18" fmla="*/ 1 w 4"/>
                        <a:gd name="T19" fmla="*/ 1 h 6"/>
                        <a:gd name="T20" fmla="*/ 1 w 4"/>
                        <a:gd name="T21" fmla="*/ 1 h 6"/>
                        <a:gd name="T22" fmla="*/ 1 w 4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6"/>
                        <a:gd name="T38" fmla="*/ 4 w 4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3"/>
                            <a:pt x="2" y="3"/>
                            <a:pt x="2" y="2"/>
                          </a:cubicBez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2"/>
                            <a:pt x="1" y="2"/>
                            <a:pt x="1" y="2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5" name="Freeform 5146"/>
                    <p:cNvSpPr>
                      <a:spLocks/>
                    </p:cNvSpPr>
                    <p:nvPr/>
                  </p:nvSpPr>
                  <p:spPr bwMode="auto">
                    <a:xfrm>
                      <a:off x="1717" y="3619"/>
                      <a:ext cx="2" cy="4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2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2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6" name="Freeform 5147"/>
                    <p:cNvSpPr>
                      <a:spLocks/>
                    </p:cNvSpPr>
                    <p:nvPr/>
                  </p:nvSpPr>
                  <p:spPr bwMode="auto">
                    <a:xfrm>
                      <a:off x="1666" y="3563"/>
                      <a:ext cx="15" cy="28"/>
                    </a:xfrm>
                    <a:custGeom>
                      <a:avLst/>
                      <a:gdLst>
                        <a:gd name="T0" fmla="*/ 15 w 15"/>
                        <a:gd name="T1" fmla="*/ 9 h 28"/>
                        <a:gd name="T2" fmla="*/ 15 w 15"/>
                        <a:gd name="T3" fmla="*/ 28 h 28"/>
                        <a:gd name="T4" fmla="*/ 0 w 15"/>
                        <a:gd name="T5" fmla="*/ 20 h 28"/>
                        <a:gd name="T6" fmla="*/ 0 w 15"/>
                        <a:gd name="T7" fmla="*/ 0 h 28"/>
                        <a:gd name="T8" fmla="*/ 15 w 15"/>
                        <a:gd name="T9" fmla="*/ 9 h 28"/>
                        <a:gd name="T10" fmla="*/ 15 w 15"/>
                        <a:gd name="T11" fmla="*/ 9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8"/>
                        <a:gd name="T20" fmla="*/ 15 w 15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8">
                          <a:moveTo>
                            <a:pt x="15" y="9"/>
                          </a:moveTo>
                          <a:lnTo>
                            <a:pt x="15" y="28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7" name="Freeform 5148"/>
                    <p:cNvSpPr>
                      <a:spLocks/>
                    </p:cNvSpPr>
                    <p:nvPr/>
                  </p:nvSpPr>
                  <p:spPr bwMode="auto">
                    <a:xfrm>
                      <a:off x="1665" y="3579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5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8" name="Freeform 5149"/>
                    <p:cNvSpPr>
                      <a:spLocks/>
                    </p:cNvSpPr>
                    <p:nvPr/>
                  </p:nvSpPr>
                  <p:spPr bwMode="auto">
                    <a:xfrm>
                      <a:off x="1665" y="3557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8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8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59" name="Freeform 5150"/>
                    <p:cNvSpPr>
                      <a:spLocks/>
                    </p:cNvSpPr>
                    <p:nvPr/>
                  </p:nvSpPr>
                  <p:spPr bwMode="auto">
                    <a:xfrm>
                      <a:off x="1636" y="3546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7 h 25"/>
                        <a:gd name="T2" fmla="*/ 11 w 11"/>
                        <a:gd name="T3" fmla="*/ 25 h 25"/>
                        <a:gd name="T4" fmla="*/ 0 w 11"/>
                        <a:gd name="T5" fmla="*/ 19 h 25"/>
                        <a:gd name="T6" fmla="*/ 0 w 11"/>
                        <a:gd name="T7" fmla="*/ 0 h 25"/>
                        <a:gd name="T8" fmla="*/ 11 w 11"/>
                        <a:gd name="T9" fmla="*/ 7 h 25"/>
                        <a:gd name="T10" fmla="*/ 11 w 11"/>
                        <a:gd name="T11" fmla="*/ 7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7"/>
                          </a:moveTo>
                          <a:lnTo>
                            <a:pt x="11" y="25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0" name="Freeform 5151"/>
                    <p:cNvSpPr>
                      <a:spLocks/>
                    </p:cNvSpPr>
                    <p:nvPr/>
                  </p:nvSpPr>
                  <p:spPr bwMode="auto">
                    <a:xfrm>
                      <a:off x="1641" y="3553"/>
                      <a:ext cx="6" cy="15"/>
                    </a:xfrm>
                    <a:custGeom>
                      <a:avLst/>
                      <a:gdLst>
                        <a:gd name="T0" fmla="*/ 2 w 10"/>
                        <a:gd name="T1" fmla="*/ 1 h 26"/>
                        <a:gd name="T2" fmla="*/ 4 w 10"/>
                        <a:gd name="T3" fmla="*/ 5 h 26"/>
                        <a:gd name="T4" fmla="*/ 2 w 10"/>
                        <a:gd name="T5" fmla="*/ 8 h 26"/>
                        <a:gd name="T6" fmla="*/ 0 w 10"/>
                        <a:gd name="T7" fmla="*/ 3 h 26"/>
                        <a:gd name="T8" fmla="*/ 2 w 10"/>
                        <a:gd name="T9" fmla="*/ 1 h 26"/>
                        <a:gd name="T10" fmla="*/ 2 w 10"/>
                        <a:gd name="T11" fmla="*/ 1 h 26"/>
                        <a:gd name="T12" fmla="*/ 2 w 10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6"/>
                        <a:gd name="T23" fmla="*/ 10 w 10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6">
                          <a:moveTo>
                            <a:pt x="5" y="1"/>
                          </a:moveTo>
                          <a:cubicBezTo>
                            <a:pt x="8" y="3"/>
                            <a:pt x="10" y="10"/>
                            <a:pt x="10" y="16"/>
                          </a:cubicBezTo>
                          <a:cubicBezTo>
                            <a:pt x="10" y="22"/>
                            <a:pt x="8" y="26"/>
                            <a:pt x="5" y="24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3"/>
                            <a:pt x="2" y="0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ubicBezTo>
                            <a:pt x="5" y="1"/>
                            <a:pt x="5" y="1"/>
                            <a:pt x="5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1" name="Freeform 5152"/>
                    <p:cNvSpPr>
                      <a:spLocks/>
                    </p:cNvSpPr>
                    <p:nvPr/>
                  </p:nvSpPr>
                  <p:spPr bwMode="auto">
                    <a:xfrm>
                      <a:off x="1635" y="3562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1 w 11"/>
                        <a:gd name="T3" fmla="*/ 0 h 4"/>
                        <a:gd name="T4" fmla="*/ 11 w 11"/>
                        <a:gd name="T5" fmla="*/ 3 h 4"/>
                        <a:gd name="T6" fmla="*/ 10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2" name="Freeform 5153"/>
                    <p:cNvSpPr>
                      <a:spLocks/>
                    </p:cNvSpPr>
                    <p:nvPr/>
                  </p:nvSpPr>
                  <p:spPr bwMode="auto">
                    <a:xfrm>
                      <a:off x="1635" y="3541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6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4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6 h 45"/>
                        <a:gd name="T18" fmla="*/ 29 w 29"/>
                        <a:gd name="T19" fmla="*/ 16 h 45"/>
                        <a:gd name="T20" fmla="*/ 29 w 29"/>
                        <a:gd name="T21" fmla="*/ 16 h 45"/>
                        <a:gd name="T22" fmla="*/ 29 w 29"/>
                        <a:gd name="T23" fmla="*/ 16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6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3" name="Freeform 5154"/>
                    <p:cNvSpPr>
                      <a:spLocks/>
                    </p:cNvSpPr>
                    <p:nvPr/>
                  </p:nvSpPr>
                  <p:spPr bwMode="auto">
                    <a:xfrm>
                      <a:off x="1635" y="3551"/>
                      <a:ext cx="8" cy="8"/>
                    </a:xfrm>
                    <a:custGeom>
                      <a:avLst/>
                      <a:gdLst>
                        <a:gd name="T0" fmla="*/ 0 w 8"/>
                        <a:gd name="T1" fmla="*/ 0 h 8"/>
                        <a:gd name="T2" fmla="*/ 1 w 8"/>
                        <a:gd name="T3" fmla="*/ 0 h 8"/>
                        <a:gd name="T4" fmla="*/ 8 w 8"/>
                        <a:gd name="T5" fmla="*/ 8 h 8"/>
                        <a:gd name="T6" fmla="*/ 7 w 8"/>
                        <a:gd name="T7" fmla="*/ 8 h 8"/>
                        <a:gd name="T8" fmla="*/ 0 w 8"/>
                        <a:gd name="T9" fmla="*/ 0 h 8"/>
                        <a:gd name="T10" fmla="*/ 0 w 8"/>
                        <a:gd name="T11" fmla="*/ 0 h 8"/>
                        <a:gd name="T12" fmla="*/ 0 w 8"/>
                        <a:gd name="T13" fmla="*/ 0 h 8"/>
                        <a:gd name="T14" fmla="*/ 0 w 8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8"/>
                        <a:gd name="T26" fmla="*/ 8 w 8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4" name="Freeform 5155"/>
                    <p:cNvSpPr>
                      <a:spLocks/>
                    </p:cNvSpPr>
                    <p:nvPr/>
                  </p:nvSpPr>
                  <p:spPr bwMode="auto">
                    <a:xfrm>
                      <a:off x="1635" y="3551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0 w 7"/>
                        <a:gd name="T7" fmla="*/ 0 h 9"/>
                        <a:gd name="T8" fmla="*/ 0 w 7"/>
                        <a:gd name="T9" fmla="*/ 0 h 9"/>
                        <a:gd name="T10" fmla="*/ 0 w 7"/>
                        <a:gd name="T11" fmla="*/ 0 h 9"/>
                        <a:gd name="T12" fmla="*/ 0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5" name="Freeform 5156"/>
                    <p:cNvSpPr>
                      <a:spLocks/>
                    </p:cNvSpPr>
                    <p:nvPr/>
                  </p:nvSpPr>
                  <p:spPr bwMode="auto">
                    <a:xfrm>
                      <a:off x="1703" y="3580"/>
                      <a:ext cx="17" cy="38"/>
                    </a:xfrm>
                    <a:custGeom>
                      <a:avLst/>
                      <a:gdLst>
                        <a:gd name="T0" fmla="*/ 17 w 17"/>
                        <a:gd name="T1" fmla="*/ 10 h 38"/>
                        <a:gd name="T2" fmla="*/ 17 w 17"/>
                        <a:gd name="T3" fmla="*/ 38 h 38"/>
                        <a:gd name="T4" fmla="*/ 0 w 17"/>
                        <a:gd name="T5" fmla="*/ 29 h 38"/>
                        <a:gd name="T6" fmla="*/ 0 w 17"/>
                        <a:gd name="T7" fmla="*/ 0 h 38"/>
                        <a:gd name="T8" fmla="*/ 17 w 17"/>
                        <a:gd name="T9" fmla="*/ 10 h 38"/>
                        <a:gd name="T10" fmla="*/ 17 w 17"/>
                        <a:gd name="T11" fmla="*/ 10 h 38"/>
                        <a:gd name="T12" fmla="*/ 17 w 17"/>
                        <a:gd name="T13" fmla="*/ 10 h 38"/>
                        <a:gd name="T14" fmla="*/ 17 w 17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8"/>
                        <a:gd name="T26" fmla="*/ 17 w 17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8">
                          <a:moveTo>
                            <a:pt x="17" y="10"/>
                          </a:moveTo>
                          <a:lnTo>
                            <a:pt x="17" y="38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7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6" name="Freeform 5157"/>
                    <p:cNvSpPr>
                      <a:spLocks/>
                    </p:cNvSpPr>
                    <p:nvPr/>
                  </p:nvSpPr>
                  <p:spPr bwMode="auto">
                    <a:xfrm>
                      <a:off x="1711" y="3592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5"/>
                        <a:gd name="T2" fmla="*/ 5 w 14"/>
                        <a:gd name="T3" fmla="*/ 13 h 35"/>
                        <a:gd name="T4" fmla="*/ 1 w 14"/>
                        <a:gd name="T5" fmla="*/ 8 h 35"/>
                        <a:gd name="T6" fmla="*/ 1 w 14"/>
                        <a:gd name="T7" fmla="*/ 1 h 35"/>
                        <a:gd name="T8" fmla="*/ 5 w 14"/>
                        <a:gd name="T9" fmla="*/ 1 h 35"/>
                        <a:gd name="T10" fmla="*/ 5 w 14"/>
                        <a:gd name="T11" fmla="*/ 1 h 35"/>
                        <a:gd name="T12" fmla="*/ 5 w 14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5"/>
                        <a:gd name="T23" fmla="*/ 14 w 14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5">
                          <a:moveTo>
                            <a:pt x="14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2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2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7" name="Freeform 51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591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2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0" y="22"/>
                            <a:pt x="0" y="16"/>
                            <a:pt x="0" y="12"/>
                          </a:cubicBezTo>
                          <a:cubicBezTo>
                            <a:pt x="0" y="8"/>
                            <a:pt x="0" y="2"/>
                            <a:pt x="1" y="1"/>
                          </a:cubicBezTo>
                          <a:cubicBezTo>
                            <a:pt x="4" y="0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5"/>
                            <a:pt x="14" y="5"/>
                            <a:pt x="14" y="5"/>
                          </a:cubicBezTo>
                          <a:cubicBezTo>
                            <a:pt x="12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2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8" name="Freeform 5159"/>
                    <p:cNvSpPr>
                      <a:spLocks/>
                    </p:cNvSpPr>
                    <p:nvPr/>
                  </p:nvSpPr>
                  <p:spPr bwMode="auto">
                    <a:xfrm>
                      <a:off x="1714" y="359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4 h 4"/>
                        <a:gd name="T4" fmla="*/ 0 w 2"/>
                        <a:gd name="T5" fmla="*/ 2 h 4"/>
                        <a:gd name="T6" fmla="*/ 0 w 2"/>
                        <a:gd name="T7" fmla="*/ 0 h 4"/>
                        <a:gd name="T8" fmla="*/ 2 w 2"/>
                        <a:gd name="T9" fmla="*/ 1 h 4"/>
                        <a:gd name="T10" fmla="*/ 2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4"/>
                        <a:gd name="T26" fmla="*/ 2 w 2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4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69" name="Freeform 5160"/>
                    <p:cNvSpPr>
                      <a:spLocks/>
                    </p:cNvSpPr>
                    <p:nvPr/>
                  </p:nvSpPr>
                  <p:spPr bwMode="auto">
                    <a:xfrm>
                      <a:off x="1714" y="3602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0" name="Freeform 5161"/>
                    <p:cNvSpPr>
                      <a:spLocks/>
                    </p:cNvSpPr>
                    <p:nvPr/>
                  </p:nvSpPr>
                  <p:spPr bwMode="auto">
                    <a:xfrm>
                      <a:off x="1717" y="3596"/>
                      <a:ext cx="2" cy="13"/>
                    </a:xfrm>
                    <a:custGeom>
                      <a:avLst/>
                      <a:gdLst>
                        <a:gd name="T0" fmla="*/ 2 w 2"/>
                        <a:gd name="T1" fmla="*/ 1 h 13"/>
                        <a:gd name="T2" fmla="*/ 2 w 2"/>
                        <a:gd name="T3" fmla="*/ 13 h 13"/>
                        <a:gd name="T4" fmla="*/ 0 w 2"/>
                        <a:gd name="T5" fmla="*/ 12 h 13"/>
                        <a:gd name="T6" fmla="*/ 0 w 2"/>
                        <a:gd name="T7" fmla="*/ 0 h 13"/>
                        <a:gd name="T8" fmla="*/ 2 w 2"/>
                        <a:gd name="T9" fmla="*/ 1 h 13"/>
                        <a:gd name="T10" fmla="*/ 2 w 2"/>
                        <a:gd name="T11" fmla="*/ 1 h 13"/>
                        <a:gd name="T12" fmla="*/ 2 w 2"/>
                        <a:gd name="T13" fmla="*/ 1 h 13"/>
                        <a:gd name="T14" fmla="*/ 2 w 2"/>
                        <a:gd name="T15" fmla="*/ 1 h 1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3"/>
                        <a:gd name="T26" fmla="*/ 2 w 2"/>
                        <a:gd name="T27" fmla="*/ 13 h 1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3">
                          <a:moveTo>
                            <a:pt x="2" y="1"/>
                          </a:moveTo>
                          <a:lnTo>
                            <a:pt x="2" y="13"/>
                          </a:lnTo>
                          <a:lnTo>
                            <a:pt x="0" y="12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1" name="Freeform 51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613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1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1 w 4"/>
                        <a:gd name="T15" fmla="*/ 1 h 6"/>
                        <a:gd name="T16" fmla="*/ 1 w 4"/>
                        <a:gd name="T17" fmla="*/ 1 h 6"/>
                        <a:gd name="T18" fmla="*/ 1 w 4"/>
                        <a:gd name="T19" fmla="*/ 1 h 6"/>
                        <a:gd name="T20" fmla="*/ 1 w 4"/>
                        <a:gd name="T21" fmla="*/ 1 h 6"/>
                        <a:gd name="T22" fmla="*/ 1 w 4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6"/>
                        <a:gd name="T38" fmla="*/ 4 w 4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4"/>
                            <a:pt x="0" y="3"/>
                            <a:pt x="0" y="2"/>
                          </a:cubicBezTo>
                          <a:cubicBezTo>
                            <a:pt x="0" y="0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1"/>
                            <a:pt x="1" y="1"/>
                            <a:pt x="1" y="2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2" name="Freeform 5163"/>
                    <p:cNvSpPr>
                      <a:spLocks/>
                    </p:cNvSpPr>
                    <p:nvPr/>
                  </p:nvSpPr>
                  <p:spPr bwMode="auto">
                    <a:xfrm>
                      <a:off x="1717" y="3589"/>
                      <a:ext cx="2" cy="4"/>
                    </a:xfrm>
                    <a:custGeom>
                      <a:avLst/>
                      <a:gdLst>
                        <a:gd name="T0" fmla="*/ 1 w 4"/>
                        <a:gd name="T1" fmla="*/ 1 h 6"/>
                        <a:gd name="T2" fmla="*/ 1 w 4"/>
                        <a:gd name="T3" fmla="*/ 2 h 6"/>
                        <a:gd name="T4" fmla="*/ 1 w 4"/>
                        <a:gd name="T5" fmla="*/ 2 h 6"/>
                        <a:gd name="T6" fmla="*/ 0 w 4"/>
                        <a:gd name="T7" fmla="*/ 1 h 6"/>
                        <a:gd name="T8" fmla="*/ 1 w 4"/>
                        <a:gd name="T9" fmla="*/ 1 h 6"/>
                        <a:gd name="T10" fmla="*/ 1 w 4"/>
                        <a:gd name="T11" fmla="*/ 1 h 6"/>
                        <a:gd name="T12" fmla="*/ 1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3" name="Freeform 5164"/>
                    <p:cNvSpPr>
                      <a:spLocks/>
                    </p:cNvSpPr>
                    <p:nvPr/>
                  </p:nvSpPr>
                  <p:spPr bwMode="auto">
                    <a:xfrm>
                      <a:off x="1666" y="3532"/>
                      <a:ext cx="15" cy="29"/>
                    </a:xfrm>
                    <a:custGeom>
                      <a:avLst/>
                      <a:gdLst>
                        <a:gd name="T0" fmla="*/ 15 w 15"/>
                        <a:gd name="T1" fmla="*/ 9 h 29"/>
                        <a:gd name="T2" fmla="*/ 15 w 15"/>
                        <a:gd name="T3" fmla="*/ 29 h 29"/>
                        <a:gd name="T4" fmla="*/ 0 w 15"/>
                        <a:gd name="T5" fmla="*/ 20 h 29"/>
                        <a:gd name="T6" fmla="*/ 0 w 15"/>
                        <a:gd name="T7" fmla="*/ 0 h 29"/>
                        <a:gd name="T8" fmla="*/ 15 w 15"/>
                        <a:gd name="T9" fmla="*/ 9 h 29"/>
                        <a:gd name="T10" fmla="*/ 15 w 15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5"/>
                        <a:gd name="T19" fmla="*/ 0 h 29"/>
                        <a:gd name="T20" fmla="*/ 15 w 15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5" h="29">
                          <a:moveTo>
                            <a:pt x="15" y="9"/>
                          </a:moveTo>
                          <a:lnTo>
                            <a:pt x="15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5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4" name="Freeform 5165"/>
                    <p:cNvSpPr>
                      <a:spLocks/>
                    </p:cNvSpPr>
                    <p:nvPr/>
                  </p:nvSpPr>
                  <p:spPr bwMode="auto">
                    <a:xfrm>
                      <a:off x="1665" y="3548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6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6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5" name="Freeform 5166"/>
                    <p:cNvSpPr>
                      <a:spLocks/>
                    </p:cNvSpPr>
                    <p:nvPr/>
                  </p:nvSpPr>
                  <p:spPr bwMode="auto">
                    <a:xfrm>
                      <a:off x="1665" y="3527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2 h 51"/>
                        <a:gd name="T8" fmla="*/ 13 w 38"/>
                        <a:gd name="T9" fmla="*/ 27 h 51"/>
                        <a:gd name="T10" fmla="*/ 13 w 38"/>
                        <a:gd name="T11" fmla="*/ 16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6" name="Freeform 5167"/>
                    <p:cNvSpPr>
                      <a:spLocks/>
                    </p:cNvSpPr>
                    <p:nvPr/>
                  </p:nvSpPr>
                  <p:spPr bwMode="auto">
                    <a:xfrm>
                      <a:off x="1636" y="3516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6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0 w 11"/>
                        <a:gd name="T7" fmla="*/ 0 h 25"/>
                        <a:gd name="T8" fmla="*/ 11 w 11"/>
                        <a:gd name="T9" fmla="*/ 6 h 25"/>
                        <a:gd name="T10" fmla="*/ 11 w 11"/>
                        <a:gd name="T11" fmla="*/ 6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6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0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7" name="Freeform 5168"/>
                    <p:cNvSpPr>
                      <a:spLocks/>
                    </p:cNvSpPr>
                    <p:nvPr/>
                  </p:nvSpPr>
                  <p:spPr bwMode="auto">
                    <a:xfrm>
                      <a:off x="1641" y="3522"/>
                      <a:ext cx="6" cy="16"/>
                    </a:xfrm>
                    <a:custGeom>
                      <a:avLst/>
                      <a:gdLst>
                        <a:gd name="T0" fmla="*/ 2 w 10"/>
                        <a:gd name="T1" fmla="*/ 1 h 27"/>
                        <a:gd name="T2" fmla="*/ 4 w 10"/>
                        <a:gd name="T3" fmla="*/ 6 h 27"/>
                        <a:gd name="T4" fmla="*/ 2 w 10"/>
                        <a:gd name="T5" fmla="*/ 9 h 27"/>
                        <a:gd name="T6" fmla="*/ 0 w 10"/>
                        <a:gd name="T7" fmla="*/ 4 h 27"/>
                        <a:gd name="T8" fmla="*/ 2 w 10"/>
                        <a:gd name="T9" fmla="*/ 1 h 27"/>
                        <a:gd name="T10" fmla="*/ 2 w 10"/>
                        <a:gd name="T11" fmla="*/ 1 h 27"/>
                        <a:gd name="T12" fmla="*/ 2 w 10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0"/>
                        <a:gd name="T22" fmla="*/ 0 h 27"/>
                        <a:gd name="T23" fmla="*/ 10 w 10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0" h="27">
                          <a:moveTo>
                            <a:pt x="5" y="2"/>
                          </a:moveTo>
                          <a:cubicBezTo>
                            <a:pt x="8" y="4"/>
                            <a:pt x="10" y="10"/>
                            <a:pt x="10" y="17"/>
                          </a:cubicBezTo>
                          <a:cubicBezTo>
                            <a:pt x="10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2" y="0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ubicBezTo>
                            <a:pt x="5" y="2"/>
                            <a:pt x="5" y="2"/>
                            <a:pt x="5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8" name="Freeform 5169"/>
                    <p:cNvSpPr>
                      <a:spLocks/>
                    </p:cNvSpPr>
                    <p:nvPr/>
                  </p:nvSpPr>
                  <p:spPr bwMode="auto">
                    <a:xfrm>
                      <a:off x="1635" y="3532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1 w 11"/>
                        <a:gd name="T3" fmla="*/ 0 h 3"/>
                        <a:gd name="T4" fmla="*/ 11 w 11"/>
                        <a:gd name="T5" fmla="*/ 3 h 3"/>
                        <a:gd name="T6" fmla="*/ 10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1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79" name="Freeform 5170"/>
                    <p:cNvSpPr>
                      <a:spLocks/>
                    </p:cNvSpPr>
                    <p:nvPr/>
                  </p:nvSpPr>
                  <p:spPr bwMode="auto">
                    <a:xfrm>
                      <a:off x="1635" y="3510"/>
                      <a:ext cx="29" cy="45"/>
                    </a:xfrm>
                    <a:custGeom>
                      <a:avLst/>
                      <a:gdLst>
                        <a:gd name="T0" fmla="*/ 29 w 29"/>
                        <a:gd name="T1" fmla="*/ 17 h 45"/>
                        <a:gd name="T2" fmla="*/ 29 w 29"/>
                        <a:gd name="T3" fmla="*/ 45 h 45"/>
                        <a:gd name="T4" fmla="*/ 0 w 29"/>
                        <a:gd name="T5" fmla="*/ 28 h 45"/>
                        <a:gd name="T6" fmla="*/ 0 w 29"/>
                        <a:gd name="T7" fmla="*/ 22 h 45"/>
                        <a:gd name="T8" fmla="*/ 10 w 29"/>
                        <a:gd name="T9" fmla="*/ 25 h 45"/>
                        <a:gd name="T10" fmla="*/ 10 w 29"/>
                        <a:gd name="T11" fmla="*/ 15 h 45"/>
                        <a:gd name="T12" fmla="*/ 0 w 29"/>
                        <a:gd name="T13" fmla="*/ 6 h 45"/>
                        <a:gd name="T14" fmla="*/ 0 w 29"/>
                        <a:gd name="T15" fmla="*/ 0 h 45"/>
                        <a:gd name="T16" fmla="*/ 29 w 29"/>
                        <a:gd name="T17" fmla="*/ 17 h 45"/>
                        <a:gd name="T18" fmla="*/ 29 w 29"/>
                        <a:gd name="T19" fmla="*/ 17 h 45"/>
                        <a:gd name="T20" fmla="*/ 29 w 29"/>
                        <a:gd name="T21" fmla="*/ 17 h 45"/>
                        <a:gd name="T22" fmla="*/ 29 w 29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9"/>
                        <a:gd name="T37" fmla="*/ 0 h 45"/>
                        <a:gd name="T38" fmla="*/ 29 w 29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9" h="45">
                          <a:moveTo>
                            <a:pt x="29" y="17"/>
                          </a:moveTo>
                          <a:lnTo>
                            <a:pt x="29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0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9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0" name="Freeform 5171"/>
                    <p:cNvSpPr>
                      <a:spLocks/>
                    </p:cNvSpPr>
                    <p:nvPr/>
                  </p:nvSpPr>
                  <p:spPr bwMode="auto">
                    <a:xfrm>
                      <a:off x="1635" y="3520"/>
                      <a:ext cx="8" cy="8"/>
                    </a:xfrm>
                    <a:custGeom>
                      <a:avLst/>
                      <a:gdLst>
                        <a:gd name="T0" fmla="*/ 0 w 8"/>
                        <a:gd name="T1" fmla="*/ 0 h 8"/>
                        <a:gd name="T2" fmla="*/ 1 w 8"/>
                        <a:gd name="T3" fmla="*/ 0 h 8"/>
                        <a:gd name="T4" fmla="*/ 8 w 8"/>
                        <a:gd name="T5" fmla="*/ 8 h 8"/>
                        <a:gd name="T6" fmla="*/ 7 w 8"/>
                        <a:gd name="T7" fmla="*/ 8 h 8"/>
                        <a:gd name="T8" fmla="*/ 0 w 8"/>
                        <a:gd name="T9" fmla="*/ 0 h 8"/>
                        <a:gd name="T10" fmla="*/ 0 w 8"/>
                        <a:gd name="T11" fmla="*/ 0 h 8"/>
                        <a:gd name="T12" fmla="*/ 0 w 8"/>
                        <a:gd name="T13" fmla="*/ 0 h 8"/>
                        <a:gd name="T14" fmla="*/ 0 w 8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8"/>
                        <a:gd name="T26" fmla="*/ 8 w 8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8" y="8"/>
                          </a:lnTo>
                          <a:lnTo>
                            <a:pt x="7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1" name="Freeform 5172"/>
                    <p:cNvSpPr>
                      <a:spLocks/>
                    </p:cNvSpPr>
                    <p:nvPr/>
                  </p:nvSpPr>
                  <p:spPr bwMode="auto">
                    <a:xfrm>
                      <a:off x="1635" y="3520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0 h 9"/>
                        <a:gd name="T2" fmla="*/ 7 w 7"/>
                        <a:gd name="T3" fmla="*/ 8 h 9"/>
                        <a:gd name="T4" fmla="*/ 0 w 7"/>
                        <a:gd name="T5" fmla="*/ 9 h 9"/>
                        <a:gd name="T6" fmla="*/ 0 w 7"/>
                        <a:gd name="T7" fmla="*/ 0 h 9"/>
                        <a:gd name="T8" fmla="*/ 0 w 7"/>
                        <a:gd name="T9" fmla="*/ 0 h 9"/>
                        <a:gd name="T10" fmla="*/ 0 w 7"/>
                        <a:gd name="T11" fmla="*/ 0 h 9"/>
                        <a:gd name="T12" fmla="*/ 0 w 7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9"/>
                        <a:gd name="T23" fmla="*/ 7 w 7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9">
                          <a:moveTo>
                            <a:pt x="0" y="0"/>
                          </a:moveTo>
                          <a:lnTo>
                            <a:pt x="7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2" name="Freeform 5173"/>
                    <p:cNvSpPr>
                      <a:spLocks/>
                    </p:cNvSpPr>
                    <p:nvPr/>
                  </p:nvSpPr>
                  <p:spPr bwMode="auto">
                    <a:xfrm>
                      <a:off x="1703" y="3550"/>
                      <a:ext cx="17" cy="37"/>
                    </a:xfrm>
                    <a:custGeom>
                      <a:avLst/>
                      <a:gdLst>
                        <a:gd name="T0" fmla="*/ 17 w 17"/>
                        <a:gd name="T1" fmla="*/ 9 h 37"/>
                        <a:gd name="T2" fmla="*/ 17 w 17"/>
                        <a:gd name="T3" fmla="*/ 37 h 37"/>
                        <a:gd name="T4" fmla="*/ 0 w 17"/>
                        <a:gd name="T5" fmla="*/ 28 h 37"/>
                        <a:gd name="T6" fmla="*/ 0 w 17"/>
                        <a:gd name="T7" fmla="*/ 0 h 37"/>
                        <a:gd name="T8" fmla="*/ 17 w 17"/>
                        <a:gd name="T9" fmla="*/ 9 h 37"/>
                        <a:gd name="T10" fmla="*/ 17 w 17"/>
                        <a:gd name="T11" fmla="*/ 9 h 37"/>
                        <a:gd name="T12" fmla="*/ 17 w 17"/>
                        <a:gd name="T13" fmla="*/ 9 h 37"/>
                        <a:gd name="T14" fmla="*/ 17 w 17"/>
                        <a:gd name="T15" fmla="*/ 9 h 3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7"/>
                        <a:gd name="T25" fmla="*/ 0 h 37"/>
                        <a:gd name="T26" fmla="*/ 17 w 17"/>
                        <a:gd name="T27" fmla="*/ 37 h 3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7" h="37">
                          <a:moveTo>
                            <a:pt x="17" y="9"/>
                          </a:moveTo>
                          <a:lnTo>
                            <a:pt x="17" y="37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7" y="9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3" name="Freeform 5174"/>
                    <p:cNvSpPr>
                      <a:spLocks/>
                    </p:cNvSpPr>
                    <p:nvPr/>
                  </p:nvSpPr>
                  <p:spPr bwMode="auto">
                    <a:xfrm>
                      <a:off x="1711" y="3561"/>
                      <a:ext cx="8" cy="21"/>
                    </a:xfrm>
                    <a:custGeom>
                      <a:avLst/>
                      <a:gdLst>
                        <a:gd name="T0" fmla="*/ 5 w 14"/>
                        <a:gd name="T1" fmla="*/ 1 h 36"/>
                        <a:gd name="T2" fmla="*/ 5 w 14"/>
                        <a:gd name="T3" fmla="*/ 12 h 36"/>
                        <a:gd name="T4" fmla="*/ 1 w 14"/>
                        <a:gd name="T5" fmla="*/ 8 h 36"/>
                        <a:gd name="T6" fmla="*/ 1 w 14"/>
                        <a:gd name="T7" fmla="*/ 1 h 36"/>
                        <a:gd name="T8" fmla="*/ 5 w 14"/>
                        <a:gd name="T9" fmla="*/ 1 h 36"/>
                        <a:gd name="T10" fmla="*/ 5 w 14"/>
                        <a:gd name="T11" fmla="*/ 1 h 36"/>
                        <a:gd name="T12" fmla="*/ 5 w 14"/>
                        <a:gd name="T13" fmla="*/ 1 h 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4"/>
                        <a:gd name="T22" fmla="*/ 0 h 36"/>
                        <a:gd name="T23" fmla="*/ 14 w 14"/>
                        <a:gd name="T24" fmla="*/ 36 h 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4" h="36">
                          <a:moveTo>
                            <a:pt x="14" y="4"/>
                          </a:moveTo>
                          <a:cubicBezTo>
                            <a:pt x="14" y="36"/>
                            <a:pt x="14" y="36"/>
                            <a:pt x="14" y="36"/>
                          </a:cubicBezTo>
                          <a:cubicBezTo>
                            <a:pt x="12" y="34"/>
                            <a:pt x="4" y="28"/>
                            <a:pt x="2" y="24"/>
                          </a:cubicBezTo>
                          <a:cubicBezTo>
                            <a:pt x="0" y="20"/>
                            <a:pt x="0" y="3"/>
                            <a:pt x="2" y="2"/>
                          </a:cubicBezTo>
                          <a:cubicBezTo>
                            <a:pt x="4" y="0"/>
                            <a:pt x="12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4" name="Freeform 51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561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2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4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6"/>
                            <a:pt x="15" y="36"/>
                            <a:pt x="15" y="36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14" y="37"/>
                            <a:pt x="14" y="37"/>
                          </a:cubicBezTo>
                          <a:cubicBezTo>
                            <a:pt x="14" y="36"/>
                            <a:pt x="4" y="29"/>
                            <a:pt x="2" y="24"/>
                          </a:cubicBezTo>
                          <a:cubicBezTo>
                            <a:pt x="0" y="22"/>
                            <a:pt x="0" y="16"/>
                            <a:pt x="0" y="11"/>
                          </a:cubicBezTo>
                          <a:cubicBezTo>
                            <a:pt x="0" y="7"/>
                            <a:pt x="0" y="2"/>
                            <a:pt x="1" y="1"/>
                          </a:cubicBezTo>
                          <a:cubicBezTo>
                            <a:pt x="4" y="0"/>
                            <a:pt x="14" y="3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4" y="4"/>
                            <a:pt x="14" y="4"/>
                            <a:pt x="14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4" y="4"/>
                            <a:pt x="14" y="4"/>
                            <a:pt x="14" y="4"/>
                          </a:cubicBezTo>
                          <a:cubicBezTo>
                            <a:pt x="12" y="4"/>
                            <a:pt x="4" y="0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2" y="34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5" name="Freeform 5176"/>
                    <p:cNvSpPr>
                      <a:spLocks/>
                    </p:cNvSpPr>
                    <p:nvPr/>
                  </p:nvSpPr>
                  <p:spPr bwMode="auto">
                    <a:xfrm>
                      <a:off x="1714" y="3565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3 h 3"/>
                        <a:gd name="T4" fmla="*/ 0 w 2"/>
                        <a:gd name="T5" fmla="*/ 2 h 3"/>
                        <a:gd name="T6" fmla="*/ 0 w 2"/>
                        <a:gd name="T7" fmla="*/ 0 h 3"/>
                        <a:gd name="T8" fmla="*/ 2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3"/>
                        <a:gd name="T26" fmla="*/ 2 w 2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6" name="Freeform 5177"/>
                    <p:cNvSpPr>
                      <a:spLocks/>
                    </p:cNvSpPr>
                    <p:nvPr/>
                  </p:nvSpPr>
                  <p:spPr bwMode="auto">
                    <a:xfrm>
                      <a:off x="1714" y="35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7" name="Freeform 5178"/>
                    <p:cNvSpPr>
                      <a:spLocks/>
                    </p:cNvSpPr>
                    <p:nvPr/>
                  </p:nvSpPr>
                  <p:spPr bwMode="auto">
                    <a:xfrm>
                      <a:off x="1717" y="3565"/>
                      <a:ext cx="2" cy="14"/>
                    </a:xfrm>
                    <a:custGeom>
                      <a:avLst/>
                      <a:gdLst>
                        <a:gd name="T0" fmla="*/ 2 w 2"/>
                        <a:gd name="T1" fmla="*/ 1 h 14"/>
                        <a:gd name="T2" fmla="*/ 2 w 2"/>
                        <a:gd name="T3" fmla="*/ 14 h 14"/>
                        <a:gd name="T4" fmla="*/ 0 w 2"/>
                        <a:gd name="T5" fmla="*/ 13 h 14"/>
                        <a:gd name="T6" fmla="*/ 0 w 2"/>
                        <a:gd name="T7" fmla="*/ 0 h 14"/>
                        <a:gd name="T8" fmla="*/ 2 w 2"/>
                        <a:gd name="T9" fmla="*/ 1 h 14"/>
                        <a:gd name="T10" fmla="*/ 2 w 2"/>
                        <a:gd name="T11" fmla="*/ 1 h 14"/>
                        <a:gd name="T12" fmla="*/ 2 w 2"/>
                        <a:gd name="T13" fmla="*/ 1 h 14"/>
                        <a:gd name="T14" fmla="*/ 2 w 2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14"/>
                        <a:gd name="T26" fmla="*/ 2 w 2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14">
                          <a:moveTo>
                            <a:pt x="2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8" name="Freeform 51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582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2" y="2"/>
                          </a:moveTo>
                          <a:cubicBezTo>
                            <a:pt x="2" y="2"/>
                            <a:pt x="2" y="2"/>
                            <a:pt x="2" y="2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1" y="1"/>
                            <a:pt x="1" y="1"/>
                          </a:cubicBezTo>
                          <a:cubicBezTo>
                            <a:pt x="1" y="2"/>
                            <a:pt x="2" y="2"/>
                            <a:pt x="2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89" name="Freeform 5180"/>
                    <p:cNvSpPr>
                      <a:spLocks/>
                    </p:cNvSpPr>
                    <p:nvPr/>
                  </p:nvSpPr>
                  <p:spPr bwMode="auto">
                    <a:xfrm>
                      <a:off x="1717" y="3559"/>
                      <a:ext cx="2" cy="3"/>
                    </a:xfrm>
                    <a:custGeom>
                      <a:avLst/>
                      <a:gdLst>
                        <a:gd name="T0" fmla="*/ 1 w 4"/>
                        <a:gd name="T1" fmla="*/ 0 h 5"/>
                        <a:gd name="T2" fmla="*/ 1 w 4"/>
                        <a:gd name="T3" fmla="*/ 1 h 5"/>
                        <a:gd name="T4" fmla="*/ 1 w 4"/>
                        <a:gd name="T5" fmla="*/ 2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0" name="Freeform 5181"/>
                    <p:cNvSpPr>
                      <a:spLocks/>
                    </p:cNvSpPr>
                    <p:nvPr/>
                  </p:nvSpPr>
                  <p:spPr bwMode="auto">
                    <a:xfrm>
                      <a:off x="1580" y="3575"/>
                      <a:ext cx="16" cy="28"/>
                    </a:xfrm>
                    <a:custGeom>
                      <a:avLst/>
                      <a:gdLst>
                        <a:gd name="T0" fmla="*/ 16 w 16"/>
                        <a:gd name="T1" fmla="*/ 8 h 28"/>
                        <a:gd name="T2" fmla="*/ 16 w 16"/>
                        <a:gd name="T3" fmla="*/ 28 h 28"/>
                        <a:gd name="T4" fmla="*/ 0 w 16"/>
                        <a:gd name="T5" fmla="*/ 19 h 28"/>
                        <a:gd name="T6" fmla="*/ 0 w 16"/>
                        <a:gd name="T7" fmla="*/ 0 h 28"/>
                        <a:gd name="T8" fmla="*/ 16 w 16"/>
                        <a:gd name="T9" fmla="*/ 8 h 28"/>
                        <a:gd name="T10" fmla="*/ 16 w 16"/>
                        <a:gd name="T11" fmla="*/ 8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8"/>
                        <a:gd name="T20" fmla="*/ 16 w 16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8">
                          <a:moveTo>
                            <a:pt x="16" y="8"/>
                          </a:moveTo>
                          <a:lnTo>
                            <a:pt x="16" y="28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6" y="8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1" name="Freeform 5182"/>
                    <p:cNvSpPr>
                      <a:spLocks/>
                    </p:cNvSpPr>
                    <p:nvPr/>
                  </p:nvSpPr>
                  <p:spPr bwMode="auto">
                    <a:xfrm>
                      <a:off x="1579" y="3591"/>
                      <a:ext cx="14" cy="5"/>
                    </a:xfrm>
                    <a:custGeom>
                      <a:avLst/>
                      <a:gdLst>
                        <a:gd name="T0" fmla="*/ 0 w 14"/>
                        <a:gd name="T1" fmla="*/ 0 h 5"/>
                        <a:gd name="T2" fmla="*/ 1 w 14"/>
                        <a:gd name="T3" fmla="*/ 0 h 5"/>
                        <a:gd name="T4" fmla="*/ 14 w 14"/>
                        <a:gd name="T5" fmla="*/ 5 h 5"/>
                        <a:gd name="T6" fmla="*/ 13 w 14"/>
                        <a:gd name="T7" fmla="*/ 5 h 5"/>
                        <a:gd name="T8" fmla="*/ 0 w 14"/>
                        <a:gd name="T9" fmla="*/ 0 h 5"/>
                        <a:gd name="T10" fmla="*/ 0 w 14"/>
                        <a:gd name="T11" fmla="*/ 0 h 5"/>
                        <a:gd name="T12" fmla="*/ 0 w 14"/>
                        <a:gd name="T13" fmla="*/ 0 h 5"/>
                        <a:gd name="T14" fmla="*/ 0 w 14"/>
                        <a:gd name="T15" fmla="*/ 0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5"/>
                        <a:gd name="T26" fmla="*/ 14 w 14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2" name="Freeform 5183"/>
                    <p:cNvSpPr>
                      <a:spLocks/>
                    </p:cNvSpPr>
                    <p:nvPr/>
                  </p:nvSpPr>
                  <p:spPr bwMode="auto">
                    <a:xfrm>
                      <a:off x="1579" y="3569"/>
                      <a:ext cx="38" cy="50"/>
                    </a:xfrm>
                    <a:custGeom>
                      <a:avLst/>
                      <a:gdLst>
                        <a:gd name="T0" fmla="*/ 38 w 38"/>
                        <a:gd name="T1" fmla="*/ 22 h 50"/>
                        <a:gd name="T2" fmla="*/ 38 w 38"/>
                        <a:gd name="T3" fmla="*/ 50 h 50"/>
                        <a:gd name="T4" fmla="*/ 0 w 38"/>
                        <a:gd name="T5" fmla="*/ 28 h 50"/>
                        <a:gd name="T6" fmla="*/ 0 w 38"/>
                        <a:gd name="T7" fmla="*/ 22 h 50"/>
                        <a:gd name="T8" fmla="*/ 13 w 38"/>
                        <a:gd name="T9" fmla="*/ 27 h 50"/>
                        <a:gd name="T10" fmla="*/ 13 w 38"/>
                        <a:gd name="T11" fmla="*/ 16 h 50"/>
                        <a:gd name="T12" fmla="*/ 0 w 38"/>
                        <a:gd name="T13" fmla="*/ 6 h 50"/>
                        <a:gd name="T14" fmla="*/ 0 w 38"/>
                        <a:gd name="T15" fmla="*/ 0 h 50"/>
                        <a:gd name="T16" fmla="*/ 38 w 38"/>
                        <a:gd name="T17" fmla="*/ 22 h 50"/>
                        <a:gd name="T18" fmla="*/ 38 w 38"/>
                        <a:gd name="T19" fmla="*/ 22 h 50"/>
                        <a:gd name="T20" fmla="*/ 38 w 38"/>
                        <a:gd name="T21" fmla="*/ 22 h 50"/>
                        <a:gd name="T22" fmla="*/ 38 w 38"/>
                        <a:gd name="T23" fmla="*/ 22 h 50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0"/>
                        <a:gd name="T38" fmla="*/ 38 w 38"/>
                        <a:gd name="T39" fmla="*/ 50 h 50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0">
                          <a:moveTo>
                            <a:pt x="38" y="22"/>
                          </a:moveTo>
                          <a:lnTo>
                            <a:pt x="38" y="50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3" name="Freeform 5184"/>
                    <p:cNvSpPr>
                      <a:spLocks/>
                    </p:cNvSpPr>
                    <p:nvPr/>
                  </p:nvSpPr>
                  <p:spPr bwMode="auto">
                    <a:xfrm>
                      <a:off x="1551" y="355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8 h 25"/>
                        <a:gd name="T2" fmla="*/ 11 w 11"/>
                        <a:gd name="T3" fmla="*/ 25 h 25"/>
                        <a:gd name="T4" fmla="*/ 0 w 11"/>
                        <a:gd name="T5" fmla="*/ 19 h 25"/>
                        <a:gd name="T6" fmla="*/ 0 w 11"/>
                        <a:gd name="T7" fmla="*/ 0 h 25"/>
                        <a:gd name="T8" fmla="*/ 11 w 11"/>
                        <a:gd name="T9" fmla="*/ 8 h 25"/>
                        <a:gd name="T10" fmla="*/ 11 w 11"/>
                        <a:gd name="T11" fmla="*/ 8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8"/>
                          </a:moveTo>
                          <a:lnTo>
                            <a:pt x="11" y="25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1" y="8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4" name="Freeform 5185"/>
                    <p:cNvSpPr>
                      <a:spLocks/>
                    </p:cNvSpPr>
                    <p:nvPr/>
                  </p:nvSpPr>
                  <p:spPr bwMode="auto">
                    <a:xfrm>
                      <a:off x="1555" y="3564"/>
                      <a:ext cx="7" cy="15"/>
                    </a:xfrm>
                    <a:custGeom>
                      <a:avLst/>
                      <a:gdLst>
                        <a:gd name="T0" fmla="*/ 3 w 11"/>
                        <a:gd name="T1" fmla="*/ 1 h 26"/>
                        <a:gd name="T2" fmla="*/ 4 w 11"/>
                        <a:gd name="T3" fmla="*/ 5 h 26"/>
                        <a:gd name="T4" fmla="*/ 2 w 11"/>
                        <a:gd name="T5" fmla="*/ 8 h 26"/>
                        <a:gd name="T6" fmla="*/ 0 w 11"/>
                        <a:gd name="T7" fmla="*/ 3 h 26"/>
                        <a:gd name="T8" fmla="*/ 3 w 11"/>
                        <a:gd name="T9" fmla="*/ 1 h 26"/>
                        <a:gd name="T10" fmla="*/ 3 w 11"/>
                        <a:gd name="T11" fmla="*/ 1 h 26"/>
                        <a:gd name="T12" fmla="*/ 3 w 11"/>
                        <a:gd name="T13" fmla="*/ 1 h 2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6"/>
                        <a:gd name="T23" fmla="*/ 11 w 11"/>
                        <a:gd name="T24" fmla="*/ 26 h 2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6">
                          <a:moveTo>
                            <a:pt x="6" y="1"/>
                          </a:moveTo>
                          <a:cubicBezTo>
                            <a:pt x="8" y="3"/>
                            <a:pt x="11" y="10"/>
                            <a:pt x="11" y="16"/>
                          </a:cubicBezTo>
                          <a:cubicBezTo>
                            <a:pt x="11" y="23"/>
                            <a:pt x="8" y="26"/>
                            <a:pt x="5" y="25"/>
                          </a:cubicBezTo>
                          <a:cubicBezTo>
                            <a:pt x="2" y="23"/>
                            <a:pt x="0" y="16"/>
                            <a:pt x="0" y="10"/>
                          </a:cubicBezTo>
                          <a:cubicBezTo>
                            <a:pt x="0" y="4"/>
                            <a:pt x="3" y="0"/>
                            <a:pt x="6" y="1"/>
                          </a:cubicBezTo>
                          <a:cubicBezTo>
                            <a:pt x="6" y="1"/>
                            <a:pt x="6" y="1"/>
                            <a:pt x="6" y="1"/>
                          </a:cubicBezTo>
                          <a:cubicBezTo>
                            <a:pt x="6" y="1"/>
                            <a:pt x="6" y="1"/>
                            <a:pt x="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5" name="Freeform 5186"/>
                    <p:cNvSpPr>
                      <a:spLocks/>
                    </p:cNvSpPr>
                    <p:nvPr/>
                  </p:nvSpPr>
                  <p:spPr bwMode="auto">
                    <a:xfrm>
                      <a:off x="1550" y="3573"/>
                      <a:ext cx="11" cy="5"/>
                    </a:xfrm>
                    <a:custGeom>
                      <a:avLst/>
                      <a:gdLst>
                        <a:gd name="T0" fmla="*/ 0 w 11"/>
                        <a:gd name="T1" fmla="*/ 2 h 5"/>
                        <a:gd name="T2" fmla="*/ 1 w 11"/>
                        <a:gd name="T3" fmla="*/ 0 h 5"/>
                        <a:gd name="T4" fmla="*/ 11 w 11"/>
                        <a:gd name="T5" fmla="*/ 4 h 5"/>
                        <a:gd name="T6" fmla="*/ 9 w 11"/>
                        <a:gd name="T7" fmla="*/ 5 h 5"/>
                        <a:gd name="T8" fmla="*/ 0 w 11"/>
                        <a:gd name="T9" fmla="*/ 2 h 5"/>
                        <a:gd name="T10" fmla="*/ 0 w 11"/>
                        <a:gd name="T11" fmla="*/ 2 h 5"/>
                        <a:gd name="T12" fmla="*/ 0 w 11"/>
                        <a:gd name="T13" fmla="*/ 2 h 5"/>
                        <a:gd name="T14" fmla="*/ 0 w 11"/>
                        <a:gd name="T15" fmla="*/ 2 h 5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5"/>
                        <a:gd name="T26" fmla="*/ 11 w 11"/>
                        <a:gd name="T27" fmla="*/ 5 h 5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5">
                          <a:moveTo>
                            <a:pt x="0" y="2"/>
                          </a:moveTo>
                          <a:lnTo>
                            <a:pt x="1" y="0"/>
                          </a:lnTo>
                          <a:lnTo>
                            <a:pt x="11" y="4"/>
                          </a:lnTo>
                          <a:lnTo>
                            <a:pt x="9" y="5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6" name="Freeform 5187"/>
                    <p:cNvSpPr>
                      <a:spLocks/>
                    </p:cNvSpPr>
                    <p:nvPr/>
                  </p:nvSpPr>
                  <p:spPr bwMode="auto">
                    <a:xfrm>
                      <a:off x="1550" y="3552"/>
                      <a:ext cx="28" cy="45"/>
                    </a:xfrm>
                    <a:custGeom>
                      <a:avLst/>
                      <a:gdLst>
                        <a:gd name="T0" fmla="*/ 28 w 28"/>
                        <a:gd name="T1" fmla="*/ 17 h 45"/>
                        <a:gd name="T2" fmla="*/ 28 w 28"/>
                        <a:gd name="T3" fmla="*/ 45 h 45"/>
                        <a:gd name="T4" fmla="*/ 0 w 28"/>
                        <a:gd name="T5" fmla="*/ 29 h 45"/>
                        <a:gd name="T6" fmla="*/ 0 w 28"/>
                        <a:gd name="T7" fmla="*/ 23 h 45"/>
                        <a:gd name="T8" fmla="*/ 9 w 28"/>
                        <a:gd name="T9" fmla="*/ 26 h 45"/>
                        <a:gd name="T10" fmla="*/ 10 w 28"/>
                        <a:gd name="T11" fmla="*/ 15 h 45"/>
                        <a:gd name="T12" fmla="*/ 0 w 28"/>
                        <a:gd name="T13" fmla="*/ 6 h 45"/>
                        <a:gd name="T14" fmla="*/ 0 w 28"/>
                        <a:gd name="T15" fmla="*/ 0 h 45"/>
                        <a:gd name="T16" fmla="*/ 28 w 28"/>
                        <a:gd name="T17" fmla="*/ 17 h 45"/>
                        <a:gd name="T18" fmla="*/ 28 w 28"/>
                        <a:gd name="T19" fmla="*/ 17 h 45"/>
                        <a:gd name="T20" fmla="*/ 28 w 28"/>
                        <a:gd name="T21" fmla="*/ 17 h 45"/>
                        <a:gd name="T22" fmla="*/ 28 w 28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8"/>
                        <a:gd name="T37" fmla="*/ 0 h 45"/>
                        <a:gd name="T38" fmla="*/ 28 w 28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8" h="45">
                          <a:moveTo>
                            <a:pt x="28" y="17"/>
                          </a:moveTo>
                          <a:lnTo>
                            <a:pt x="28" y="45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9" y="26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8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7" name="Freeform 5188"/>
                    <p:cNvSpPr>
                      <a:spLocks/>
                    </p:cNvSpPr>
                    <p:nvPr/>
                  </p:nvSpPr>
                  <p:spPr bwMode="auto">
                    <a:xfrm>
                      <a:off x="1550" y="3562"/>
                      <a:ext cx="7" cy="9"/>
                    </a:xfrm>
                    <a:custGeom>
                      <a:avLst/>
                      <a:gdLst>
                        <a:gd name="T0" fmla="*/ 0 w 7"/>
                        <a:gd name="T1" fmla="*/ 1 h 9"/>
                        <a:gd name="T2" fmla="*/ 1 w 7"/>
                        <a:gd name="T3" fmla="*/ 0 h 9"/>
                        <a:gd name="T4" fmla="*/ 7 w 7"/>
                        <a:gd name="T5" fmla="*/ 8 h 9"/>
                        <a:gd name="T6" fmla="*/ 6 w 7"/>
                        <a:gd name="T7" fmla="*/ 9 h 9"/>
                        <a:gd name="T8" fmla="*/ 0 w 7"/>
                        <a:gd name="T9" fmla="*/ 1 h 9"/>
                        <a:gd name="T10" fmla="*/ 0 w 7"/>
                        <a:gd name="T11" fmla="*/ 1 h 9"/>
                        <a:gd name="T12" fmla="*/ 0 w 7"/>
                        <a:gd name="T13" fmla="*/ 1 h 9"/>
                        <a:gd name="T14" fmla="*/ 0 w 7"/>
                        <a:gd name="T15" fmla="*/ 1 h 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9"/>
                        <a:gd name="T26" fmla="*/ 7 w 7"/>
                        <a:gd name="T27" fmla="*/ 9 h 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9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8" name="Freeform 5189"/>
                    <p:cNvSpPr>
                      <a:spLocks/>
                    </p:cNvSpPr>
                    <p:nvPr/>
                  </p:nvSpPr>
                  <p:spPr bwMode="auto">
                    <a:xfrm>
                      <a:off x="1550" y="3563"/>
                      <a:ext cx="6" cy="8"/>
                    </a:xfrm>
                    <a:custGeom>
                      <a:avLst/>
                      <a:gdLst>
                        <a:gd name="T0" fmla="*/ 0 w 6"/>
                        <a:gd name="T1" fmla="*/ 0 h 8"/>
                        <a:gd name="T2" fmla="*/ 6 w 6"/>
                        <a:gd name="T3" fmla="*/ 8 h 8"/>
                        <a:gd name="T4" fmla="*/ 0 w 6"/>
                        <a:gd name="T5" fmla="*/ 8 h 8"/>
                        <a:gd name="T6" fmla="*/ 0 w 6"/>
                        <a:gd name="T7" fmla="*/ 0 h 8"/>
                        <a:gd name="T8" fmla="*/ 0 w 6"/>
                        <a:gd name="T9" fmla="*/ 0 h 8"/>
                        <a:gd name="T10" fmla="*/ 0 w 6"/>
                        <a:gd name="T11" fmla="*/ 0 h 8"/>
                        <a:gd name="T12" fmla="*/ 0 w 6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8"/>
                        <a:gd name="T23" fmla="*/ 6 w 6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8">
                          <a:moveTo>
                            <a:pt x="0" y="0"/>
                          </a:moveTo>
                          <a:lnTo>
                            <a:pt x="6" y="8"/>
                          </a:lnTo>
                          <a:lnTo>
                            <a:pt x="0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199" name="Freeform 5190"/>
                    <p:cNvSpPr>
                      <a:spLocks/>
                    </p:cNvSpPr>
                    <p:nvPr/>
                  </p:nvSpPr>
                  <p:spPr bwMode="auto">
                    <a:xfrm>
                      <a:off x="1618" y="3591"/>
                      <a:ext cx="16" cy="39"/>
                    </a:xfrm>
                    <a:custGeom>
                      <a:avLst/>
                      <a:gdLst>
                        <a:gd name="T0" fmla="*/ 16 w 16"/>
                        <a:gd name="T1" fmla="*/ 10 h 39"/>
                        <a:gd name="T2" fmla="*/ 16 w 16"/>
                        <a:gd name="T3" fmla="*/ 39 h 39"/>
                        <a:gd name="T4" fmla="*/ 0 w 16"/>
                        <a:gd name="T5" fmla="*/ 29 h 39"/>
                        <a:gd name="T6" fmla="*/ 0 w 16"/>
                        <a:gd name="T7" fmla="*/ 0 h 39"/>
                        <a:gd name="T8" fmla="*/ 16 w 16"/>
                        <a:gd name="T9" fmla="*/ 10 h 39"/>
                        <a:gd name="T10" fmla="*/ 16 w 16"/>
                        <a:gd name="T11" fmla="*/ 10 h 39"/>
                        <a:gd name="T12" fmla="*/ 16 w 16"/>
                        <a:gd name="T13" fmla="*/ 10 h 39"/>
                        <a:gd name="T14" fmla="*/ 16 w 16"/>
                        <a:gd name="T15" fmla="*/ 10 h 39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6"/>
                        <a:gd name="T25" fmla="*/ 0 h 39"/>
                        <a:gd name="T26" fmla="*/ 16 w 16"/>
                        <a:gd name="T27" fmla="*/ 39 h 39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6" h="39">
                          <a:moveTo>
                            <a:pt x="16" y="10"/>
                          </a:moveTo>
                          <a:lnTo>
                            <a:pt x="16" y="39"/>
                          </a:lnTo>
                          <a:lnTo>
                            <a:pt x="0" y="29"/>
                          </a:lnTo>
                          <a:lnTo>
                            <a:pt x="0" y="0"/>
                          </a:lnTo>
                          <a:lnTo>
                            <a:pt x="16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0" name="Freeform 5191"/>
                    <p:cNvSpPr>
                      <a:spLocks/>
                    </p:cNvSpPr>
                    <p:nvPr/>
                  </p:nvSpPr>
                  <p:spPr bwMode="auto">
                    <a:xfrm>
                      <a:off x="1625" y="3603"/>
                      <a:ext cx="9" cy="21"/>
                    </a:xfrm>
                    <a:custGeom>
                      <a:avLst/>
                      <a:gdLst>
                        <a:gd name="T0" fmla="*/ 5 w 15"/>
                        <a:gd name="T1" fmla="*/ 1 h 35"/>
                        <a:gd name="T2" fmla="*/ 5 w 15"/>
                        <a:gd name="T3" fmla="*/ 13 h 35"/>
                        <a:gd name="T4" fmla="*/ 1 w 15"/>
                        <a:gd name="T5" fmla="*/ 8 h 35"/>
                        <a:gd name="T6" fmla="*/ 1 w 15"/>
                        <a:gd name="T7" fmla="*/ 1 h 35"/>
                        <a:gd name="T8" fmla="*/ 5 w 15"/>
                        <a:gd name="T9" fmla="*/ 1 h 35"/>
                        <a:gd name="T10" fmla="*/ 5 w 15"/>
                        <a:gd name="T11" fmla="*/ 1 h 35"/>
                        <a:gd name="T12" fmla="*/ 5 w 15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5"/>
                        <a:gd name="T22" fmla="*/ 0 h 35"/>
                        <a:gd name="T23" fmla="*/ 15 w 15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5" h="35">
                          <a:moveTo>
                            <a:pt x="15" y="4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4"/>
                          </a:cubicBezTo>
                          <a:cubicBezTo>
                            <a:pt x="0" y="20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1" name="Freeform 519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25" y="3603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2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9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2 h 37"/>
                        <a:gd name="T28" fmla="*/ 1 w 15"/>
                        <a:gd name="T29" fmla="*/ 1 h 37"/>
                        <a:gd name="T30" fmla="*/ 1 w 15"/>
                        <a:gd name="T31" fmla="*/ 9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7"/>
                            <a:pt x="4" y="29"/>
                            <a:pt x="2" y="25"/>
                          </a:cubicBezTo>
                          <a:cubicBezTo>
                            <a:pt x="1" y="23"/>
                            <a:pt x="0" y="16"/>
                            <a:pt x="0" y="12"/>
                          </a:cubicBezTo>
                          <a:cubicBezTo>
                            <a:pt x="0" y="8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5" y="5"/>
                            <a:pt x="15" y="5"/>
                            <a:pt x="15" y="5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1"/>
                            <a:pt x="2" y="25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2" name="Freeform 5193"/>
                    <p:cNvSpPr>
                      <a:spLocks/>
                    </p:cNvSpPr>
                    <p:nvPr/>
                  </p:nvSpPr>
                  <p:spPr bwMode="auto">
                    <a:xfrm>
                      <a:off x="1629" y="3606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1 h 4"/>
                        <a:gd name="T2" fmla="*/ 1 w 1"/>
                        <a:gd name="T3" fmla="*/ 4 h 4"/>
                        <a:gd name="T4" fmla="*/ 0 w 1"/>
                        <a:gd name="T5" fmla="*/ 3 h 4"/>
                        <a:gd name="T6" fmla="*/ 0 w 1"/>
                        <a:gd name="T7" fmla="*/ 0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4"/>
                        <a:gd name="T26" fmla="*/ 1 w 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4"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3" name="Freeform 5194"/>
                    <p:cNvSpPr>
                      <a:spLocks/>
                    </p:cNvSpPr>
                    <p:nvPr/>
                  </p:nvSpPr>
                  <p:spPr bwMode="auto">
                    <a:xfrm>
                      <a:off x="1629" y="3613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0 h 6"/>
                        <a:gd name="T12" fmla="*/ 1 w 1"/>
                        <a:gd name="T13" fmla="*/ 0 h 6"/>
                        <a:gd name="T14" fmla="*/ 1 w 1"/>
                        <a:gd name="T15" fmla="*/ 0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4" name="Freeform 5195"/>
                    <p:cNvSpPr>
                      <a:spLocks/>
                    </p:cNvSpPr>
                    <p:nvPr/>
                  </p:nvSpPr>
                  <p:spPr bwMode="auto">
                    <a:xfrm>
                      <a:off x="1631" y="3607"/>
                      <a:ext cx="3" cy="14"/>
                    </a:xfrm>
                    <a:custGeom>
                      <a:avLst/>
                      <a:gdLst>
                        <a:gd name="T0" fmla="*/ 3 w 3"/>
                        <a:gd name="T1" fmla="*/ 2 h 14"/>
                        <a:gd name="T2" fmla="*/ 2 w 3"/>
                        <a:gd name="T3" fmla="*/ 14 h 14"/>
                        <a:gd name="T4" fmla="*/ 0 w 3"/>
                        <a:gd name="T5" fmla="*/ 13 h 14"/>
                        <a:gd name="T6" fmla="*/ 0 w 3"/>
                        <a:gd name="T7" fmla="*/ 0 h 14"/>
                        <a:gd name="T8" fmla="*/ 3 w 3"/>
                        <a:gd name="T9" fmla="*/ 2 h 14"/>
                        <a:gd name="T10" fmla="*/ 3 w 3"/>
                        <a:gd name="T11" fmla="*/ 2 h 14"/>
                        <a:gd name="T12" fmla="*/ 3 w 3"/>
                        <a:gd name="T13" fmla="*/ 2 h 14"/>
                        <a:gd name="T14" fmla="*/ 3 w 3"/>
                        <a:gd name="T15" fmla="*/ 2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4"/>
                        <a:gd name="T26" fmla="*/ 3 w 3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4">
                          <a:moveTo>
                            <a:pt x="3" y="2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5" name="Freeform 519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31" y="3624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1 w 4"/>
                        <a:gd name="T15" fmla="*/ 1 h 6"/>
                        <a:gd name="T16" fmla="*/ 1 w 4"/>
                        <a:gd name="T17" fmla="*/ 1 h 6"/>
                        <a:gd name="T18" fmla="*/ 1 w 4"/>
                        <a:gd name="T19" fmla="*/ 1 h 6"/>
                        <a:gd name="T20" fmla="*/ 1 w 4"/>
                        <a:gd name="T21" fmla="*/ 1 h 6"/>
                        <a:gd name="T22" fmla="*/ 1 w 4"/>
                        <a:gd name="T23" fmla="*/ 1 h 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6"/>
                        <a:gd name="T38" fmla="*/ 4 w 4"/>
                        <a:gd name="T39" fmla="*/ 6 h 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  <a:moveTo>
                            <a:pt x="1" y="3"/>
                          </a:moveTo>
                          <a:cubicBezTo>
                            <a:pt x="1" y="3"/>
                            <a:pt x="1" y="3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2"/>
                            <a:pt x="1" y="3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6" name="Freeform 5197"/>
                    <p:cNvSpPr>
                      <a:spLocks/>
                    </p:cNvSpPr>
                    <p:nvPr/>
                  </p:nvSpPr>
                  <p:spPr bwMode="auto">
                    <a:xfrm>
                      <a:off x="1631" y="3600"/>
                      <a:ext cx="3" cy="4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2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2"/>
                            <a:pt x="4" y="3"/>
                            <a:pt x="4" y="4"/>
                          </a:cubicBezTo>
                          <a:cubicBezTo>
                            <a:pt x="4" y="6"/>
                            <a:pt x="3" y="6"/>
                            <a:pt x="2" y="5"/>
                          </a:cubicBezTo>
                          <a:cubicBezTo>
                            <a:pt x="1" y="5"/>
                            <a:pt x="0" y="3"/>
                            <a:pt x="0" y="2"/>
                          </a:cubicBezTo>
                          <a:cubicBezTo>
                            <a:pt x="0" y="1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7" name="Freeform 5198"/>
                    <p:cNvSpPr>
                      <a:spLocks/>
                    </p:cNvSpPr>
                    <p:nvPr/>
                  </p:nvSpPr>
                  <p:spPr bwMode="auto">
                    <a:xfrm>
                      <a:off x="1580" y="3544"/>
                      <a:ext cx="16" cy="28"/>
                    </a:xfrm>
                    <a:custGeom>
                      <a:avLst/>
                      <a:gdLst>
                        <a:gd name="T0" fmla="*/ 16 w 16"/>
                        <a:gd name="T1" fmla="*/ 9 h 28"/>
                        <a:gd name="T2" fmla="*/ 16 w 16"/>
                        <a:gd name="T3" fmla="*/ 28 h 28"/>
                        <a:gd name="T4" fmla="*/ 0 w 16"/>
                        <a:gd name="T5" fmla="*/ 19 h 28"/>
                        <a:gd name="T6" fmla="*/ 0 w 16"/>
                        <a:gd name="T7" fmla="*/ 0 h 28"/>
                        <a:gd name="T8" fmla="*/ 16 w 16"/>
                        <a:gd name="T9" fmla="*/ 9 h 28"/>
                        <a:gd name="T10" fmla="*/ 16 w 16"/>
                        <a:gd name="T11" fmla="*/ 9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8"/>
                        <a:gd name="T20" fmla="*/ 16 w 16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8">
                          <a:moveTo>
                            <a:pt x="16" y="9"/>
                          </a:moveTo>
                          <a:lnTo>
                            <a:pt x="16" y="28"/>
                          </a:lnTo>
                          <a:lnTo>
                            <a:pt x="0" y="19"/>
                          </a:lnTo>
                          <a:lnTo>
                            <a:pt x="0" y="0"/>
                          </a:lnTo>
                          <a:lnTo>
                            <a:pt x="16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8" name="Freeform 5199"/>
                    <p:cNvSpPr>
                      <a:spLocks/>
                    </p:cNvSpPr>
                    <p:nvPr/>
                  </p:nvSpPr>
                  <p:spPr bwMode="auto">
                    <a:xfrm>
                      <a:off x="1579" y="3560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5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5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09" name="Freeform 5200"/>
                    <p:cNvSpPr>
                      <a:spLocks/>
                    </p:cNvSpPr>
                    <p:nvPr/>
                  </p:nvSpPr>
                  <p:spPr bwMode="auto">
                    <a:xfrm>
                      <a:off x="1579" y="3538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3 h 51"/>
                        <a:gd name="T8" fmla="*/ 13 w 38"/>
                        <a:gd name="T9" fmla="*/ 28 h 51"/>
                        <a:gd name="T10" fmla="*/ 13 w 38"/>
                        <a:gd name="T11" fmla="*/ 17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3"/>
                          </a:lnTo>
                          <a:lnTo>
                            <a:pt x="13" y="28"/>
                          </a:lnTo>
                          <a:lnTo>
                            <a:pt x="13" y="1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0" name="Freeform 5201"/>
                    <p:cNvSpPr>
                      <a:spLocks/>
                    </p:cNvSpPr>
                    <p:nvPr/>
                  </p:nvSpPr>
                  <p:spPr bwMode="auto">
                    <a:xfrm>
                      <a:off x="1551" y="352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7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0 w 11"/>
                        <a:gd name="T7" fmla="*/ 0 h 25"/>
                        <a:gd name="T8" fmla="*/ 11 w 11"/>
                        <a:gd name="T9" fmla="*/ 7 h 25"/>
                        <a:gd name="T10" fmla="*/ 11 w 11"/>
                        <a:gd name="T11" fmla="*/ 7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7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0" y="0"/>
                          </a:lnTo>
                          <a:lnTo>
                            <a:pt x="11" y="7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1" name="Freeform 5202"/>
                    <p:cNvSpPr>
                      <a:spLocks/>
                    </p:cNvSpPr>
                    <p:nvPr/>
                  </p:nvSpPr>
                  <p:spPr bwMode="auto">
                    <a:xfrm>
                      <a:off x="1555" y="3533"/>
                      <a:ext cx="7" cy="16"/>
                    </a:xfrm>
                    <a:custGeom>
                      <a:avLst/>
                      <a:gdLst>
                        <a:gd name="T0" fmla="*/ 3 w 11"/>
                        <a:gd name="T1" fmla="*/ 1 h 27"/>
                        <a:gd name="T2" fmla="*/ 4 w 11"/>
                        <a:gd name="T3" fmla="*/ 6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3 w 11"/>
                        <a:gd name="T9" fmla="*/ 1 h 27"/>
                        <a:gd name="T10" fmla="*/ 3 w 11"/>
                        <a:gd name="T11" fmla="*/ 1 h 27"/>
                        <a:gd name="T12" fmla="*/ 3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6" y="2"/>
                          </a:moveTo>
                          <a:cubicBezTo>
                            <a:pt x="8" y="4"/>
                            <a:pt x="11" y="10"/>
                            <a:pt x="11" y="17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3" y="0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2" name="Freeform 5203"/>
                    <p:cNvSpPr>
                      <a:spLocks/>
                    </p:cNvSpPr>
                    <p:nvPr/>
                  </p:nvSpPr>
                  <p:spPr bwMode="auto">
                    <a:xfrm>
                      <a:off x="1550" y="3543"/>
                      <a:ext cx="11" cy="4"/>
                    </a:xfrm>
                    <a:custGeom>
                      <a:avLst/>
                      <a:gdLst>
                        <a:gd name="T0" fmla="*/ 0 w 11"/>
                        <a:gd name="T1" fmla="*/ 1 h 4"/>
                        <a:gd name="T2" fmla="*/ 1 w 11"/>
                        <a:gd name="T3" fmla="*/ 0 h 4"/>
                        <a:gd name="T4" fmla="*/ 11 w 11"/>
                        <a:gd name="T5" fmla="*/ 3 h 4"/>
                        <a:gd name="T6" fmla="*/ 9 w 11"/>
                        <a:gd name="T7" fmla="*/ 4 h 4"/>
                        <a:gd name="T8" fmla="*/ 0 w 11"/>
                        <a:gd name="T9" fmla="*/ 1 h 4"/>
                        <a:gd name="T10" fmla="*/ 0 w 11"/>
                        <a:gd name="T11" fmla="*/ 1 h 4"/>
                        <a:gd name="T12" fmla="*/ 0 w 11"/>
                        <a:gd name="T13" fmla="*/ 1 h 4"/>
                        <a:gd name="T14" fmla="*/ 0 w 11"/>
                        <a:gd name="T15" fmla="*/ 1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4"/>
                        <a:gd name="T26" fmla="*/ 11 w 11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4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9" y="4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3" name="Freeform 5204"/>
                    <p:cNvSpPr>
                      <a:spLocks/>
                    </p:cNvSpPr>
                    <p:nvPr/>
                  </p:nvSpPr>
                  <p:spPr bwMode="auto">
                    <a:xfrm>
                      <a:off x="1550" y="3522"/>
                      <a:ext cx="28" cy="44"/>
                    </a:xfrm>
                    <a:custGeom>
                      <a:avLst/>
                      <a:gdLst>
                        <a:gd name="T0" fmla="*/ 28 w 28"/>
                        <a:gd name="T1" fmla="*/ 16 h 44"/>
                        <a:gd name="T2" fmla="*/ 28 w 28"/>
                        <a:gd name="T3" fmla="*/ 44 h 44"/>
                        <a:gd name="T4" fmla="*/ 0 w 28"/>
                        <a:gd name="T5" fmla="*/ 28 h 44"/>
                        <a:gd name="T6" fmla="*/ 0 w 28"/>
                        <a:gd name="T7" fmla="*/ 22 h 44"/>
                        <a:gd name="T8" fmla="*/ 9 w 28"/>
                        <a:gd name="T9" fmla="*/ 25 h 44"/>
                        <a:gd name="T10" fmla="*/ 10 w 28"/>
                        <a:gd name="T11" fmla="*/ 14 h 44"/>
                        <a:gd name="T12" fmla="*/ 0 w 28"/>
                        <a:gd name="T13" fmla="*/ 6 h 44"/>
                        <a:gd name="T14" fmla="*/ 0 w 28"/>
                        <a:gd name="T15" fmla="*/ 0 h 44"/>
                        <a:gd name="T16" fmla="*/ 28 w 28"/>
                        <a:gd name="T17" fmla="*/ 16 h 44"/>
                        <a:gd name="T18" fmla="*/ 28 w 28"/>
                        <a:gd name="T19" fmla="*/ 16 h 44"/>
                        <a:gd name="T20" fmla="*/ 28 w 28"/>
                        <a:gd name="T21" fmla="*/ 16 h 44"/>
                        <a:gd name="T22" fmla="*/ 28 w 28"/>
                        <a:gd name="T23" fmla="*/ 16 h 44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8"/>
                        <a:gd name="T37" fmla="*/ 0 h 44"/>
                        <a:gd name="T38" fmla="*/ 28 w 28"/>
                        <a:gd name="T39" fmla="*/ 44 h 44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8" h="44">
                          <a:moveTo>
                            <a:pt x="28" y="16"/>
                          </a:moveTo>
                          <a:lnTo>
                            <a:pt x="28" y="44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9" y="25"/>
                          </a:lnTo>
                          <a:lnTo>
                            <a:pt x="10" y="14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8" y="16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4" name="Freeform 5205"/>
                    <p:cNvSpPr>
                      <a:spLocks/>
                    </p:cNvSpPr>
                    <p:nvPr/>
                  </p:nvSpPr>
                  <p:spPr bwMode="auto">
                    <a:xfrm>
                      <a:off x="1550" y="3532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w 7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5" name="Freeform 5206"/>
                    <p:cNvSpPr>
                      <a:spLocks/>
                    </p:cNvSpPr>
                    <p:nvPr/>
                  </p:nvSpPr>
                  <p:spPr bwMode="auto">
                    <a:xfrm>
                      <a:off x="1550" y="3532"/>
                      <a:ext cx="6" cy="8"/>
                    </a:xfrm>
                    <a:custGeom>
                      <a:avLst/>
                      <a:gdLst>
                        <a:gd name="T0" fmla="*/ 0 w 6"/>
                        <a:gd name="T1" fmla="*/ 0 h 8"/>
                        <a:gd name="T2" fmla="*/ 6 w 6"/>
                        <a:gd name="T3" fmla="*/ 8 h 8"/>
                        <a:gd name="T4" fmla="*/ 0 w 6"/>
                        <a:gd name="T5" fmla="*/ 8 h 8"/>
                        <a:gd name="T6" fmla="*/ 0 w 6"/>
                        <a:gd name="T7" fmla="*/ 0 h 8"/>
                        <a:gd name="T8" fmla="*/ 0 w 6"/>
                        <a:gd name="T9" fmla="*/ 0 h 8"/>
                        <a:gd name="T10" fmla="*/ 0 w 6"/>
                        <a:gd name="T11" fmla="*/ 0 h 8"/>
                        <a:gd name="T12" fmla="*/ 0 w 6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8"/>
                        <a:gd name="T23" fmla="*/ 6 w 6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8">
                          <a:moveTo>
                            <a:pt x="0" y="0"/>
                          </a:moveTo>
                          <a:lnTo>
                            <a:pt x="6" y="8"/>
                          </a:lnTo>
                          <a:lnTo>
                            <a:pt x="0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6" name="Freeform 5207"/>
                    <p:cNvSpPr>
                      <a:spLocks/>
                    </p:cNvSpPr>
                    <p:nvPr/>
                  </p:nvSpPr>
                  <p:spPr bwMode="auto">
                    <a:xfrm>
                      <a:off x="1618" y="3561"/>
                      <a:ext cx="16" cy="38"/>
                    </a:xfrm>
                    <a:custGeom>
                      <a:avLst/>
                      <a:gdLst>
                        <a:gd name="T0" fmla="*/ 16 w 16"/>
                        <a:gd name="T1" fmla="*/ 10 h 38"/>
                        <a:gd name="T2" fmla="*/ 16 w 16"/>
                        <a:gd name="T3" fmla="*/ 38 h 38"/>
                        <a:gd name="T4" fmla="*/ 0 w 16"/>
                        <a:gd name="T5" fmla="*/ 28 h 38"/>
                        <a:gd name="T6" fmla="*/ 0 w 16"/>
                        <a:gd name="T7" fmla="*/ 0 h 38"/>
                        <a:gd name="T8" fmla="*/ 16 w 16"/>
                        <a:gd name="T9" fmla="*/ 10 h 38"/>
                        <a:gd name="T10" fmla="*/ 16 w 16"/>
                        <a:gd name="T11" fmla="*/ 10 h 38"/>
                        <a:gd name="T12" fmla="*/ 16 w 16"/>
                        <a:gd name="T13" fmla="*/ 10 h 38"/>
                        <a:gd name="T14" fmla="*/ 16 w 16"/>
                        <a:gd name="T15" fmla="*/ 10 h 3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6"/>
                        <a:gd name="T25" fmla="*/ 0 h 38"/>
                        <a:gd name="T26" fmla="*/ 16 w 16"/>
                        <a:gd name="T27" fmla="*/ 38 h 3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6" h="38">
                          <a:moveTo>
                            <a:pt x="16" y="10"/>
                          </a:moveTo>
                          <a:lnTo>
                            <a:pt x="16" y="38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6" y="10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7" name="Freeform 5208"/>
                    <p:cNvSpPr>
                      <a:spLocks/>
                    </p:cNvSpPr>
                    <p:nvPr/>
                  </p:nvSpPr>
                  <p:spPr bwMode="auto">
                    <a:xfrm>
                      <a:off x="1625" y="3573"/>
                      <a:ext cx="9" cy="21"/>
                    </a:xfrm>
                    <a:custGeom>
                      <a:avLst/>
                      <a:gdLst>
                        <a:gd name="T0" fmla="*/ 5 w 15"/>
                        <a:gd name="T1" fmla="*/ 1 h 35"/>
                        <a:gd name="T2" fmla="*/ 5 w 15"/>
                        <a:gd name="T3" fmla="*/ 13 h 35"/>
                        <a:gd name="T4" fmla="*/ 1 w 15"/>
                        <a:gd name="T5" fmla="*/ 8 h 35"/>
                        <a:gd name="T6" fmla="*/ 1 w 15"/>
                        <a:gd name="T7" fmla="*/ 1 h 35"/>
                        <a:gd name="T8" fmla="*/ 5 w 15"/>
                        <a:gd name="T9" fmla="*/ 1 h 35"/>
                        <a:gd name="T10" fmla="*/ 5 w 15"/>
                        <a:gd name="T11" fmla="*/ 1 h 35"/>
                        <a:gd name="T12" fmla="*/ 5 w 15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5"/>
                        <a:gd name="T22" fmla="*/ 0 h 35"/>
                        <a:gd name="T23" fmla="*/ 15 w 15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5" h="35">
                          <a:moveTo>
                            <a:pt x="15" y="3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4"/>
                            <a:pt x="4" y="27"/>
                            <a:pt x="2" y="23"/>
                          </a:cubicBezTo>
                          <a:cubicBezTo>
                            <a:pt x="0" y="19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8" name="Freeform 52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25" y="357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3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6"/>
                            <a:pt x="4" y="29"/>
                            <a:pt x="2" y="24"/>
                          </a:cubicBezTo>
                          <a:cubicBezTo>
                            <a:pt x="1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3" y="35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19" name="Freeform 5210"/>
                    <p:cNvSpPr>
                      <a:spLocks/>
                    </p:cNvSpPr>
                    <p:nvPr/>
                  </p:nvSpPr>
                  <p:spPr bwMode="auto">
                    <a:xfrm>
                      <a:off x="1629" y="3576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3 h 3"/>
                        <a:gd name="T4" fmla="*/ 0 w 1"/>
                        <a:gd name="T5" fmla="*/ 2 h 3"/>
                        <a:gd name="T6" fmla="*/ 0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3"/>
                        <a:gd name="T26" fmla="*/ 1 w 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0" name="Freeform 5211"/>
                    <p:cNvSpPr>
                      <a:spLocks/>
                    </p:cNvSpPr>
                    <p:nvPr/>
                  </p:nvSpPr>
                  <p:spPr bwMode="auto">
                    <a:xfrm>
                      <a:off x="1629" y="3582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1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1 h 7"/>
                        <a:gd name="T10" fmla="*/ 1 w 1"/>
                        <a:gd name="T11" fmla="*/ 1 h 7"/>
                        <a:gd name="T12" fmla="*/ 1 w 1"/>
                        <a:gd name="T13" fmla="*/ 1 h 7"/>
                        <a:gd name="T14" fmla="*/ 1 w 1"/>
                        <a:gd name="T15" fmla="*/ 1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1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1" name="Freeform 5212"/>
                    <p:cNvSpPr>
                      <a:spLocks/>
                    </p:cNvSpPr>
                    <p:nvPr/>
                  </p:nvSpPr>
                  <p:spPr bwMode="auto">
                    <a:xfrm>
                      <a:off x="1631" y="3576"/>
                      <a:ext cx="3" cy="14"/>
                    </a:xfrm>
                    <a:custGeom>
                      <a:avLst/>
                      <a:gdLst>
                        <a:gd name="T0" fmla="*/ 3 w 3"/>
                        <a:gd name="T1" fmla="*/ 2 h 14"/>
                        <a:gd name="T2" fmla="*/ 2 w 3"/>
                        <a:gd name="T3" fmla="*/ 14 h 14"/>
                        <a:gd name="T4" fmla="*/ 0 w 3"/>
                        <a:gd name="T5" fmla="*/ 13 h 14"/>
                        <a:gd name="T6" fmla="*/ 0 w 3"/>
                        <a:gd name="T7" fmla="*/ 0 h 14"/>
                        <a:gd name="T8" fmla="*/ 3 w 3"/>
                        <a:gd name="T9" fmla="*/ 2 h 14"/>
                        <a:gd name="T10" fmla="*/ 3 w 3"/>
                        <a:gd name="T11" fmla="*/ 2 h 14"/>
                        <a:gd name="T12" fmla="*/ 3 w 3"/>
                        <a:gd name="T13" fmla="*/ 2 h 14"/>
                        <a:gd name="T14" fmla="*/ 3 w 3"/>
                        <a:gd name="T15" fmla="*/ 2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4"/>
                        <a:gd name="T26" fmla="*/ 3 w 3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4">
                          <a:moveTo>
                            <a:pt x="3" y="2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2" name="Freeform 521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31" y="3594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3" name="Freeform 5214"/>
                    <p:cNvSpPr>
                      <a:spLocks/>
                    </p:cNvSpPr>
                    <p:nvPr/>
                  </p:nvSpPr>
                  <p:spPr bwMode="auto">
                    <a:xfrm>
                      <a:off x="1631" y="3570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1 h 6"/>
                        <a:gd name="T2" fmla="*/ 2 w 4"/>
                        <a:gd name="T3" fmla="*/ 1 h 6"/>
                        <a:gd name="T4" fmla="*/ 2 w 4"/>
                        <a:gd name="T5" fmla="*/ 2 h 6"/>
                        <a:gd name="T6" fmla="*/ 0 w 4"/>
                        <a:gd name="T7" fmla="*/ 1 h 6"/>
                        <a:gd name="T8" fmla="*/ 2 w 4"/>
                        <a:gd name="T9" fmla="*/ 1 h 6"/>
                        <a:gd name="T10" fmla="*/ 2 w 4"/>
                        <a:gd name="T11" fmla="*/ 1 h 6"/>
                        <a:gd name="T12" fmla="*/ 2 w 4"/>
                        <a:gd name="T13" fmla="*/ 1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2" y="1"/>
                          </a:moveTo>
                          <a:cubicBezTo>
                            <a:pt x="3" y="1"/>
                            <a:pt x="4" y="3"/>
                            <a:pt x="4" y="4"/>
                          </a:cubicBezTo>
                          <a:cubicBezTo>
                            <a:pt x="4" y="5"/>
                            <a:pt x="3" y="6"/>
                            <a:pt x="2" y="5"/>
                          </a:cubicBezTo>
                          <a:cubicBezTo>
                            <a:pt x="1" y="4"/>
                            <a:pt x="0" y="3"/>
                            <a:pt x="0" y="2"/>
                          </a:cubicBezTo>
                          <a:cubicBezTo>
                            <a:pt x="0" y="0"/>
                            <a:pt x="1" y="0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ubicBezTo>
                            <a:pt x="2" y="1"/>
                            <a:pt x="2" y="1"/>
                            <a:pt x="2" y="1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4" name="Freeform 5215"/>
                    <p:cNvSpPr>
                      <a:spLocks/>
                    </p:cNvSpPr>
                    <p:nvPr/>
                  </p:nvSpPr>
                  <p:spPr bwMode="auto">
                    <a:xfrm>
                      <a:off x="1580" y="3513"/>
                      <a:ext cx="16" cy="29"/>
                    </a:xfrm>
                    <a:custGeom>
                      <a:avLst/>
                      <a:gdLst>
                        <a:gd name="T0" fmla="*/ 16 w 16"/>
                        <a:gd name="T1" fmla="*/ 9 h 29"/>
                        <a:gd name="T2" fmla="*/ 16 w 16"/>
                        <a:gd name="T3" fmla="*/ 29 h 29"/>
                        <a:gd name="T4" fmla="*/ 0 w 16"/>
                        <a:gd name="T5" fmla="*/ 20 h 29"/>
                        <a:gd name="T6" fmla="*/ 0 w 16"/>
                        <a:gd name="T7" fmla="*/ 0 h 29"/>
                        <a:gd name="T8" fmla="*/ 16 w 16"/>
                        <a:gd name="T9" fmla="*/ 9 h 29"/>
                        <a:gd name="T10" fmla="*/ 16 w 16"/>
                        <a:gd name="T11" fmla="*/ 9 h 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9"/>
                        <a:gd name="T20" fmla="*/ 16 w 16"/>
                        <a:gd name="T21" fmla="*/ 29 h 29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9">
                          <a:moveTo>
                            <a:pt x="16" y="9"/>
                          </a:moveTo>
                          <a:lnTo>
                            <a:pt x="16" y="29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6" y="9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5" name="Freeform 5216"/>
                    <p:cNvSpPr>
                      <a:spLocks/>
                    </p:cNvSpPr>
                    <p:nvPr/>
                  </p:nvSpPr>
                  <p:spPr bwMode="auto">
                    <a:xfrm>
                      <a:off x="1579" y="3529"/>
                      <a:ext cx="14" cy="6"/>
                    </a:xfrm>
                    <a:custGeom>
                      <a:avLst/>
                      <a:gdLst>
                        <a:gd name="T0" fmla="*/ 0 w 14"/>
                        <a:gd name="T1" fmla="*/ 1 h 6"/>
                        <a:gd name="T2" fmla="*/ 1 w 14"/>
                        <a:gd name="T3" fmla="*/ 0 h 6"/>
                        <a:gd name="T4" fmla="*/ 14 w 14"/>
                        <a:gd name="T5" fmla="*/ 6 h 6"/>
                        <a:gd name="T6" fmla="*/ 13 w 14"/>
                        <a:gd name="T7" fmla="*/ 6 h 6"/>
                        <a:gd name="T8" fmla="*/ 0 w 14"/>
                        <a:gd name="T9" fmla="*/ 1 h 6"/>
                        <a:gd name="T10" fmla="*/ 0 w 14"/>
                        <a:gd name="T11" fmla="*/ 1 h 6"/>
                        <a:gd name="T12" fmla="*/ 0 w 14"/>
                        <a:gd name="T13" fmla="*/ 1 h 6"/>
                        <a:gd name="T14" fmla="*/ 0 w 14"/>
                        <a:gd name="T15" fmla="*/ 1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4"/>
                        <a:gd name="T25" fmla="*/ 0 h 6"/>
                        <a:gd name="T26" fmla="*/ 14 w 1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4" h="6">
                          <a:moveTo>
                            <a:pt x="0" y="1"/>
                          </a:moveTo>
                          <a:lnTo>
                            <a:pt x="1" y="0"/>
                          </a:lnTo>
                          <a:lnTo>
                            <a:pt x="14" y="6"/>
                          </a:lnTo>
                          <a:lnTo>
                            <a:pt x="13" y="6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6" name="Freeform 5217"/>
                    <p:cNvSpPr>
                      <a:spLocks/>
                    </p:cNvSpPr>
                    <p:nvPr/>
                  </p:nvSpPr>
                  <p:spPr bwMode="auto">
                    <a:xfrm>
                      <a:off x="1579" y="3508"/>
                      <a:ext cx="38" cy="51"/>
                    </a:xfrm>
                    <a:custGeom>
                      <a:avLst/>
                      <a:gdLst>
                        <a:gd name="T0" fmla="*/ 38 w 38"/>
                        <a:gd name="T1" fmla="*/ 22 h 51"/>
                        <a:gd name="T2" fmla="*/ 38 w 38"/>
                        <a:gd name="T3" fmla="*/ 51 h 51"/>
                        <a:gd name="T4" fmla="*/ 0 w 38"/>
                        <a:gd name="T5" fmla="*/ 29 h 51"/>
                        <a:gd name="T6" fmla="*/ 0 w 38"/>
                        <a:gd name="T7" fmla="*/ 22 h 51"/>
                        <a:gd name="T8" fmla="*/ 13 w 38"/>
                        <a:gd name="T9" fmla="*/ 27 h 51"/>
                        <a:gd name="T10" fmla="*/ 13 w 38"/>
                        <a:gd name="T11" fmla="*/ 16 h 51"/>
                        <a:gd name="T12" fmla="*/ 0 w 38"/>
                        <a:gd name="T13" fmla="*/ 6 h 51"/>
                        <a:gd name="T14" fmla="*/ 0 w 38"/>
                        <a:gd name="T15" fmla="*/ 0 h 51"/>
                        <a:gd name="T16" fmla="*/ 38 w 38"/>
                        <a:gd name="T17" fmla="*/ 22 h 51"/>
                        <a:gd name="T18" fmla="*/ 38 w 38"/>
                        <a:gd name="T19" fmla="*/ 22 h 51"/>
                        <a:gd name="T20" fmla="*/ 38 w 38"/>
                        <a:gd name="T21" fmla="*/ 22 h 51"/>
                        <a:gd name="T22" fmla="*/ 38 w 38"/>
                        <a:gd name="T23" fmla="*/ 22 h 5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8"/>
                        <a:gd name="T37" fmla="*/ 0 h 51"/>
                        <a:gd name="T38" fmla="*/ 38 w 38"/>
                        <a:gd name="T39" fmla="*/ 51 h 5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8" h="51">
                          <a:moveTo>
                            <a:pt x="38" y="22"/>
                          </a:moveTo>
                          <a:lnTo>
                            <a:pt x="38" y="51"/>
                          </a:lnTo>
                          <a:lnTo>
                            <a:pt x="0" y="29"/>
                          </a:lnTo>
                          <a:lnTo>
                            <a:pt x="0" y="22"/>
                          </a:lnTo>
                          <a:lnTo>
                            <a:pt x="13" y="27"/>
                          </a:lnTo>
                          <a:lnTo>
                            <a:pt x="13" y="16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38" y="22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7" name="Freeform 5218"/>
                    <p:cNvSpPr>
                      <a:spLocks/>
                    </p:cNvSpPr>
                    <p:nvPr/>
                  </p:nvSpPr>
                  <p:spPr bwMode="auto">
                    <a:xfrm>
                      <a:off x="1551" y="3497"/>
                      <a:ext cx="11" cy="25"/>
                    </a:xfrm>
                    <a:custGeom>
                      <a:avLst/>
                      <a:gdLst>
                        <a:gd name="T0" fmla="*/ 11 w 11"/>
                        <a:gd name="T1" fmla="*/ 6 h 25"/>
                        <a:gd name="T2" fmla="*/ 11 w 11"/>
                        <a:gd name="T3" fmla="*/ 25 h 25"/>
                        <a:gd name="T4" fmla="*/ 0 w 11"/>
                        <a:gd name="T5" fmla="*/ 18 h 25"/>
                        <a:gd name="T6" fmla="*/ 0 w 11"/>
                        <a:gd name="T7" fmla="*/ 0 h 25"/>
                        <a:gd name="T8" fmla="*/ 11 w 11"/>
                        <a:gd name="T9" fmla="*/ 6 h 25"/>
                        <a:gd name="T10" fmla="*/ 11 w 11"/>
                        <a:gd name="T11" fmla="*/ 6 h 2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1"/>
                        <a:gd name="T19" fmla="*/ 0 h 25"/>
                        <a:gd name="T20" fmla="*/ 11 w 11"/>
                        <a:gd name="T21" fmla="*/ 25 h 2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1" h="25">
                          <a:moveTo>
                            <a:pt x="11" y="6"/>
                          </a:moveTo>
                          <a:lnTo>
                            <a:pt x="11" y="25"/>
                          </a:lnTo>
                          <a:lnTo>
                            <a:pt x="0" y="18"/>
                          </a:lnTo>
                          <a:lnTo>
                            <a:pt x="0" y="0"/>
                          </a:lnTo>
                          <a:lnTo>
                            <a:pt x="11" y="6"/>
                          </a:lnTo>
                          <a:close/>
                        </a:path>
                      </a:pathLst>
                    </a:custGeom>
                    <a:solidFill>
                      <a:srgbClr val="3F518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8" name="Freeform 5219"/>
                    <p:cNvSpPr>
                      <a:spLocks/>
                    </p:cNvSpPr>
                    <p:nvPr/>
                  </p:nvSpPr>
                  <p:spPr bwMode="auto">
                    <a:xfrm>
                      <a:off x="1555" y="3503"/>
                      <a:ext cx="7" cy="16"/>
                    </a:xfrm>
                    <a:custGeom>
                      <a:avLst/>
                      <a:gdLst>
                        <a:gd name="T0" fmla="*/ 3 w 11"/>
                        <a:gd name="T1" fmla="*/ 1 h 27"/>
                        <a:gd name="T2" fmla="*/ 4 w 11"/>
                        <a:gd name="T3" fmla="*/ 6 h 27"/>
                        <a:gd name="T4" fmla="*/ 2 w 11"/>
                        <a:gd name="T5" fmla="*/ 9 h 27"/>
                        <a:gd name="T6" fmla="*/ 0 w 11"/>
                        <a:gd name="T7" fmla="*/ 4 h 27"/>
                        <a:gd name="T8" fmla="*/ 3 w 11"/>
                        <a:gd name="T9" fmla="*/ 1 h 27"/>
                        <a:gd name="T10" fmla="*/ 3 w 11"/>
                        <a:gd name="T11" fmla="*/ 1 h 27"/>
                        <a:gd name="T12" fmla="*/ 3 w 11"/>
                        <a:gd name="T13" fmla="*/ 1 h 2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1"/>
                        <a:gd name="T22" fmla="*/ 0 h 27"/>
                        <a:gd name="T23" fmla="*/ 11 w 11"/>
                        <a:gd name="T24" fmla="*/ 27 h 2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1" h="27">
                          <a:moveTo>
                            <a:pt x="6" y="2"/>
                          </a:moveTo>
                          <a:cubicBezTo>
                            <a:pt x="8" y="4"/>
                            <a:pt x="11" y="10"/>
                            <a:pt x="11" y="17"/>
                          </a:cubicBezTo>
                          <a:cubicBezTo>
                            <a:pt x="11" y="23"/>
                            <a:pt x="8" y="27"/>
                            <a:pt x="5" y="25"/>
                          </a:cubicBezTo>
                          <a:cubicBezTo>
                            <a:pt x="2" y="23"/>
                            <a:pt x="0" y="17"/>
                            <a:pt x="0" y="10"/>
                          </a:cubicBezTo>
                          <a:cubicBezTo>
                            <a:pt x="0" y="4"/>
                            <a:pt x="3" y="0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ubicBezTo>
                            <a:pt x="6" y="2"/>
                            <a:pt x="6" y="2"/>
                            <a:pt x="6" y="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29" name="Freeform 5220"/>
                    <p:cNvSpPr>
                      <a:spLocks/>
                    </p:cNvSpPr>
                    <p:nvPr/>
                  </p:nvSpPr>
                  <p:spPr bwMode="auto">
                    <a:xfrm>
                      <a:off x="1550" y="3513"/>
                      <a:ext cx="11" cy="3"/>
                    </a:xfrm>
                    <a:custGeom>
                      <a:avLst/>
                      <a:gdLst>
                        <a:gd name="T0" fmla="*/ 0 w 11"/>
                        <a:gd name="T1" fmla="*/ 0 h 3"/>
                        <a:gd name="T2" fmla="*/ 1 w 11"/>
                        <a:gd name="T3" fmla="*/ 0 h 3"/>
                        <a:gd name="T4" fmla="*/ 11 w 11"/>
                        <a:gd name="T5" fmla="*/ 3 h 3"/>
                        <a:gd name="T6" fmla="*/ 9 w 11"/>
                        <a:gd name="T7" fmla="*/ 3 h 3"/>
                        <a:gd name="T8" fmla="*/ 0 w 11"/>
                        <a:gd name="T9" fmla="*/ 0 h 3"/>
                        <a:gd name="T10" fmla="*/ 0 w 11"/>
                        <a:gd name="T11" fmla="*/ 0 h 3"/>
                        <a:gd name="T12" fmla="*/ 0 w 11"/>
                        <a:gd name="T13" fmla="*/ 0 h 3"/>
                        <a:gd name="T14" fmla="*/ 0 w 11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1"/>
                        <a:gd name="T25" fmla="*/ 0 h 3"/>
                        <a:gd name="T26" fmla="*/ 11 w 1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1" y="3"/>
                          </a:lnTo>
                          <a:lnTo>
                            <a:pt x="9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0" name="Freeform 5221"/>
                    <p:cNvSpPr>
                      <a:spLocks/>
                    </p:cNvSpPr>
                    <p:nvPr/>
                  </p:nvSpPr>
                  <p:spPr bwMode="auto">
                    <a:xfrm>
                      <a:off x="1550" y="3491"/>
                      <a:ext cx="28" cy="45"/>
                    </a:xfrm>
                    <a:custGeom>
                      <a:avLst/>
                      <a:gdLst>
                        <a:gd name="T0" fmla="*/ 28 w 28"/>
                        <a:gd name="T1" fmla="*/ 17 h 45"/>
                        <a:gd name="T2" fmla="*/ 28 w 28"/>
                        <a:gd name="T3" fmla="*/ 45 h 45"/>
                        <a:gd name="T4" fmla="*/ 0 w 28"/>
                        <a:gd name="T5" fmla="*/ 28 h 45"/>
                        <a:gd name="T6" fmla="*/ 0 w 28"/>
                        <a:gd name="T7" fmla="*/ 22 h 45"/>
                        <a:gd name="T8" fmla="*/ 9 w 28"/>
                        <a:gd name="T9" fmla="*/ 25 h 45"/>
                        <a:gd name="T10" fmla="*/ 10 w 28"/>
                        <a:gd name="T11" fmla="*/ 15 h 45"/>
                        <a:gd name="T12" fmla="*/ 0 w 28"/>
                        <a:gd name="T13" fmla="*/ 6 h 45"/>
                        <a:gd name="T14" fmla="*/ 0 w 28"/>
                        <a:gd name="T15" fmla="*/ 0 h 45"/>
                        <a:gd name="T16" fmla="*/ 28 w 28"/>
                        <a:gd name="T17" fmla="*/ 17 h 45"/>
                        <a:gd name="T18" fmla="*/ 28 w 28"/>
                        <a:gd name="T19" fmla="*/ 17 h 45"/>
                        <a:gd name="T20" fmla="*/ 28 w 28"/>
                        <a:gd name="T21" fmla="*/ 17 h 45"/>
                        <a:gd name="T22" fmla="*/ 28 w 28"/>
                        <a:gd name="T23" fmla="*/ 17 h 4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8"/>
                        <a:gd name="T37" fmla="*/ 0 h 45"/>
                        <a:gd name="T38" fmla="*/ 28 w 28"/>
                        <a:gd name="T39" fmla="*/ 45 h 4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8" h="45">
                          <a:moveTo>
                            <a:pt x="28" y="17"/>
                          </a:moveTo>
                          <a:lnTo>
                            <a:pt x="28" y="45"/>
                          </a:lnTo>
                          <a:lnTo>
                            <a:pt x="0" y="28"/>
                          </a:lnTo>
                          <a:lnTo>
                            <a:pt x="0" y="22"/>
                          </a:lnTo>
                          <a:lnTo>
                            <a:pt x="9" y="25"/>
                          </a:lnTo>
                          <a:lnTo>
                            <a:pt x="10" y="15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28" y="17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1" name="Freeform 5222"/>
                    <p:cNvSpPr>
                      <a:spLocks/>
                    </p:cNvSpPr>
                    <p:nvPr/>
                  </p:nvSpPr>
                  <p:spPr bwMode="auto">
                    <a:xfrm>
                      <a:off x="1550" y="3501"/>
                      <a:ext cx="7" cy="8"/>
                    </a:xfrm>
                    <a:custGeom>
                      <a:avLst/>
                      <a:gdLst>
                        <a:gd name="T0" fmla="*/ 0 w 7"/>
                        <a:gd name="T1" fmla="*/ 0 h 8"/>
                        <a:gd name="T2" fmla="*/ 1 w 7"/>
                        <a:gd name="T3" fmla="*/ 0 h 8"/>
                        <a:gd name="T4" fmla="*/ 7 w 7"/>
                        <a:gd name="T5" fmla="*/ 8 h 8"/>
                        <a:gd name="T6" fmla="*/ 6 w 7"/>
                        <a:gd name="T7" fmla="*/ 8 h 8"/>
                        <a:gd name="T8" fmla="*/ 0 w 7"/>
                        <a:gd name="T9" fmla="*/ 0 h 8"/>
                        <a:gd name="T10" fmla="*/ 0 w 7"/>
                        <a:gd name="T11" fmla="*/ 0 h 8"/>
                        <a:gd name="T12" fmla="*/ 0 w 7"/>
                        <a:gd name="T13" fmla="*/ 0 h 8"/>
                        <a:gd name="T14" fmla="*/ 0 w 7"/>
                        <a:gd name="T15" fmla="*/ 0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8"/>
                        <a:gd name="T26" fmla="*/ 7 w 7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8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7" y="8"/>
                          </a:lnTo>
                          <a:lnTo>
                            <a:pt x="6" y="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F64A8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2" name="Freeform 5223"/>
                    <p:cNvSpPr>
                      <a:spLocks/>
                    </p:cNvSpPr>
                    <p:nvPr/>
                  </p:nvSpPr>
                  <p:spPr bwMode="auto">
                    <a:xfrm>
                      <a:off x="1550" y="3501"/>
                      <a:ext cx="6" cy="9"/>
                    </a:xfrm>
                    <a:custGeom>
                      <a:avLst/>
                      <a:gdLst>
                        <a:gd name="T0" fmla="*/ 0 w 6"/>
                        <a:gd name="T1" fmla="*/ 0 h 9"/>
                        <a:gd name="T2" fmla="*/ 6 w 6"/>
                        <a:gd name="T3" fmla="*/ 8 h 9"/>
                        <a:gd name="T4" fmla="*/ 0 w 6"/>
                        <a:gd name="T5" fmla="*/ 9 h 9"/>
                        <a:gd name="T6" fmla="*/ 0 w 6"/>
                        <a:gd name="T7" fmla="*/ 0 h 9"/>
                        <a:gd name="T8" fmla="*/ 0 w 6"/>
                        <a:gd name="T9" fmla="*/ 0 h 9"/>
                        <a:gd name="T10" fmla="*/ 0 w 6"/>
                        <a:gd name="T11" fmla="*/ 0 h 9"/>
                        <a:gd name="T12" fmla="*/ 0 w 6"/>
                        <a:gd name="T13" fmla="*/ 0 h 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9"/>
                        <a:gd name="T23" fmla="*/ 6 w 6"/>
                        <a:gd name="T24" fmla="*/ 9 h 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9">
                          <a:moveTo>
                            <a:pt x="0" y="0"/>
                          </a:moveTo>
                          <a:lnTo>
                            <a:pt x="6" y="8"/>
                          </a:lnTo>
                          <a:lnTo>
                            <a:pt x="0" y="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4276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3" name="Freeform 5224"/>
                    <p:cNvSpPr>
                      <a:spLocks/>
                    </p:cNvSpPr>
                    <p:nvPr/>
                  </p:nvSpPr>
                  <p:spPr bwMode="auto">
                    <a:xfrm>
                      <a:off x="1618" y="3531"/>
                      <a:ext cx="16" cy="37"/>
                    </a:xfrm>
                    <a:custGeom>
                      <a:avLst/>
                      <a:gdLst>
                        <a:gd name="T0" fmla="*/ 16 w 16"/>
                        <a:gd name="T1" fmla="*/ 9 h 37"/>
                        <a:gd name="T2" fmla="*/ 16 w 16"/>
                        <a:gd name="T3" fmla="*/ 37 h 37"/>
                        <a:gd name="T4" fmla="*/ 0 w 16"/>
                        <a:gd name="T5" fmla="*/ 28 h 37"/>
                        <a:gd name="T6" fmla="*/ 0 w 16"/>
                        <a:gd name="T7" fmla="*/ 0 h 37"/>
                        <a:gd name="T8" fmla="*/ 16 w 16"/>
                        <a:gd name="T9" fmla="*/ 9 h 37"/>
                        <a:gd name="T10" fmla="*/ 16 w 16"/>
                        <a:gd name="T11" fmla="*/ 9 h 37"/>
                        <a:gd name="T12" fmla="*/ 16 w 16"/>
                        <a:gd name="T13" fmla="*/ 9 h 37"/>
                        <a:gd name="T14" fmla="*/ 16 w 16"/>
                        <a:gd name="T15" fmla="*/ 9 h 3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6"/>
                        <a:gd name="T25" fmla="*/ 0 h 37"/>
                        <a:gd name="T26" fmla="*/ 16 w 16"/>
                        <a:gd name="T27" fmla="*/ 37 h 3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6" h="37">
                          <a:moveTo>
                            <a:pt x="16" y="9"/>
                          </a:moveTo>
                          <a:lnTo>
                            <a:pt x="16" y="37"/>
                          </a:lnTo>
                          <a:lnTo>
                            <a:pt x="0" y="28"/>
                          </a:lnTo>
                          <a:lnTo>
                            <a:pt x="0" y="0"/>
                          </a:lnTo>
                          <a:lnTo>
                            <a:pt x="16" y="9"/>
                          </a:lnTo>
                          <a:close/>
                        </a:path>
                      </a:pathLst>
                    </a:custGeom>
                    <a:solidFill>
                      <a:srgbClr val="1D297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4" name="Freeform 5225"/>
                    <p:cNvSpPr>
                      <a:spLocks/>
                    </p:cNvSpPr>
                    <p:nvPr/>
                  </p:nvSpPr>
                  <p:spPr bwMode="auto">
                    <a:xfrm>
                      <a:off x="1625" y="3542"/>
                      <a:ext cx="9" cy="21"/>
                    </a:xfrm>
                    <a:custGeom>
                      <a:avLst/>
                      <a:gdLst>
                        <a:gd name="T0" fmla="*/ 5 w 15"/>
                        <a:gd name="T1" fmla="*/ 1 h 35"/>
                        <a:gd name="T2" fmla="*/ 5 w 15"/>
                        <a:gd name="T3" fmla="*/ 13 h 35"/>
                        <a:gd name="T4" fmla="*/ 1 w 15"/>
                        <a:gd name="T5" fmla="*/ 8 h 35"/>
                        <a:gd name="T6" fmla="*/ 1 w 15"/>
                        <a:gd name="T7" fmla="*/ 1 h 35"/>
                        <a:gd name="T8" fmla="*/ 5 w 15"/>
                        <a:gd name="T9" fmla="*/ 1 h 35"/>
                        <a:gd name="T10" fmla="*/ 5 w 15"/>
                        <a:gd name="T11" fmla="*/ 1 h 35"/>
                        <a:gd name="T12" fmla="*/ 5 w 15"/>
                        <a:gd name="T13" fmla="*/ 1 h 3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5"/>
                        <a:gd name="T22" fmla="*/ 0 h 35"/>
                        <a:gd name="T23" fmla="*/ 15 w 15"/>
                        <a:gd name="T24" fmla="*/ 35 h 3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5" h="35">
                          <a:moveTo>
                            <a:pt x="15" y="3"/>
                          </a:moveTo>
                          <a:cubicBezTo>
                            <a:pt x="14" y="35"/>
                            <a:pt x="14" y="35"/>
                            <a:pt x="14" y="35"/>
                          </a:cubicBezTo>
                          <a:cubicBezTo>
                            <a:pt x="13" y="33"/>
                            <a:pt x="4" y="27"/>
                            <a:pt x="2" y="23"/>
                          </a:cubicBezTo>
                          <a:cubicBezTo>
                            <a:pt x="0" y="19"/>
                            <a:pt x="0" y="2"/>
                            <a:pt x="2" y="1"/>
                          </a:cubicBezTo>
                          <a:cubicBezTo>
                            <a:pt x="4" y="0"/>
                            <a:pt x="13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ubicBezTo>
                            <a:pt x="15" y="3"/>
                            <a:pt x="15" y="3"/>
                            <a:pt x="15" y="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5" name="Freeform 52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25" y="3542"/>
                      <a:ext cx="9" cy="22"/>
                    </a:xfrm>
                    <a:custGeom>
                      <a:avLst/>
                      <a:gdLst>
                        <a:gd name="T0" fmla="*/ 5 w 15"/>
                        <a:gd name="T1" fmla="*/ 1 h 37"/>
                        <a:gd name="T2" fmla="*/ 5 w 15"/>
                        <a:gd name="T3" fmla="*/ 1 h 37"/>
                        <a:gd name="T4" fmla="*/ 5 w 15"/>
                        <a:gd name="T5" fmla="*/ 1 h 37"/>
                        <a:gd name="T6" fmla="*/ 5 w 15"/>
                        <a:gd name="T7" fmla="*/ 12 h 37"/>
                        <a:gd name="T8" fmla="*/ 5 w 15"/>
                        <a:gd name="T9" fmla="*/ 13 h 37"/>
                        <a:gd name="T10" fmla="*/ 5 w 15"/>
                        <a:gd name="T11" fmla="*/ 13 h 37"/>
                        <a:gd name="T12" fmla="*/ 1 w 15"/>
                        <a:gd name="T13" fmla="*/ 8 h 37"/>
                        <a:gd name="T14" fmla="*/ 0 w 15"/>
                        <a:gd name="T15" fmla="*/ 4 h 37"/>
                        <a:gd name="T16" fmla="*/ 1 w 15"/>
                        <a:gd name="T17" fmla="*/ 1 h 37"/>
                        <a:gd name="T18" fmla="*/ 5 w 15"/>
                        <a:gd name="T19" fmla="*/ 1 h 37"/>
                        <a:gd name="T20" fmla="*/ 5 w 15"/>
                        <a:gd name="T21" fmla="*/ 1 h 37"/>
                        <a:gd name="T22" fmla="*/ 5 w 15"/>
                        <a:gd name="T23" fmla="*/ 1 h 37"/>
                        <a:gd name="T24" fmla="*/ 5 w 15"/>
                        <a:gd name="T25" fmla="*/ 12 h 37"/>
                        <a:gd name="T26" fmla="*/ 5 w 15"/>
                        <a:gd name="T27" fmla="*/ 1 h 37"/>
                        <a:gd name="T28" fmla="*/ 1 w 15"/>
                        <a:gd name="T29" fmla="*/ 1 h 37"/>
                        <a:gd name="T30" fmla="*/ 1 w 15"/>
                        <a:gd name="T31" fmla="*/ 8 h 37"/>
                        <a:gd name="T32" fmla="*/ 5 w 15"/>
                        <a:gd name="T33" fmla="*/ 12 h 37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5"/>
                        <a:gd name="T52" fmla="*/ 0 h 37"/>
                        <a:gd name="T53" fmla="*/ 15 w 15"/>
                        <a:gd name="T54" fmla="*/ 37 h 37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5" h="37">
                          <a:moveTo>
                            <a:pt x="15" y="4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36"/>
                            <a:pt x="15" y="36"/>
                            <a:pt x="15" y="36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5" y="37"/>
                            <a:pt x="15" y="37"/>
                            <a:pt x="15" y="37"/>
                          </a:cubicBezTo>
                          <a:cubicBezTo>
                            <a:pt x="14" y="36"/>
                            <a:pt x="4" y="29"/>
                            <a:pt x="2" y="24"/>
                          </a:cubicBezTo>
                          <a:cubicBezTo>
                            <a:pt x="1" y="22"/>
                            <a:pt x="0" y="16"/>
                            <a:pt x="0" y="12"/>
                          </a:cubicBezTo>
                          <a:cubicBezTo>
                            <a:pt x="0" y="7"/>
                            <a:pt x="0" y="2"/>
                            <a:pt x="2" y="1"/>
                          </a:cubicBezTo>
                          <a:cubicBezTo>
                            <a:pt x="4" y="0"/>
                            <a:pt x="14" y="3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5" y="4"/>
                            <a:pt x="15" y="4"/>
                            <a:pt x="15" y="4"/>
                          </a:cubicBezTo>
                          <a:close/>
                          <a:moveTo>
                            <a:pt x="14" y="36"/>
                          </a:moveTo>
                          <a:cubicBezTo>
                            <a:pt x="15" y="4"/>
                            <a:pt x="15" y="4"/>
                            <a:pt x="15" y="4"/>
                          </a:cubicBezTo>
                          <a:cubicBezTo>
                            <a:pt x="13" y="4"/>
                            <a:pt x="4" y="1"/>
                            <a:pt x="2" y="2"/>
                          </a:cubicBezTo>
                          <a:cubicBezTo>
                            <a:pt x="0" y="3"/>
                            <a:pt x="0" y="20"/>
                            <a:pt x="2" y="24"/>
                          </a:cubicBezTo>
                          <a:cubicBezTo>
                            <a:pt x="4" y="28"/>
                            <a:pt x="13" y="34"/>
                            <a:pt x="14" y="36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6" name="Freeform 5227"/>
                    <p:cNvSpPr>
                      <a:spLocks/>
                    </p:cNvSpPr>
                    <p:nvPr/>
                  </p:nvSpPr>
                  <p:spPr bwMode="auto">
                    <a:xfrm>
                      <a:off x="1629" y="3545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1 h 3"/>
                        <a:gd name="T2" fmla="*/ 1 w 1"/>
                        <a:gd name="T3" fmla="*/ 3 h 3"/>
                        <a:gd name="T4" fmla="*/ 0 w 1"/>
                        <a:gd name="T5" fmla="*/ 3 h 3"/>
                        <a:gd name="T6" fmla="*/ 0 w 1"/>
                        <a:gd name="T7" fmla="*/ 0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3"/>
                        <a:gd name="T26" fmla="*/ 1 w 1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3">
                          <a:moveTo>
                            <a:pt x="1" y="1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7" name="Freeform 5228"/>
                    <p:cNvSpPr>
                      <a:spLocks/>
                    </p:cNvSpPr>
                    <p:nvPr/>
                  </p:nvSpPr>
                  <p:spPr bwMode="auto">
                    <a:xfrm>
                      <a:off x="1629" y="3551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2 h 7"/>
                        <a:gd name="T2" fmla="*/ 1 w 1"/>
                        <a:gd name="T3" fmla="*/ 7 h 7"/>
                        <a:gd name="T4" fmla="*/ 0 w 1"/>
                        <a:gd name="T5" fmla="*/ 6 h 7"/>
                        <a:gd name="T6" fmla="*/ 0 w 1"/>
                        <a:gd name="T7" fmla="*/ 0 h 7"/>
                        <a:gd name="T8" fmla="*/ 1 w 1"/>
                        <a:gd name="T9" fmla="*/ 2 h 7"/>
                        <a:gd name="T10" fmla="*/ 1 w 1"/>
                        <a:gd name="T11" fmla="*/ 2 h 7"/>
                        <a:gd name="T12" fmla="*/ 1 w 1"/>
                        <a:gd name="T13" fmla="*/ 2 h 7"/>
                        <a:gd name="T14" fmla="*/ 1 w 1"/>
                        <a:gd name="T15" fmla="*/ 2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1" y="2"/>
                          </a:moveTo>
                          <a:lnTo>
                            <a:pt x="1" y="7"/>
                          </a:lnTo>
                          <a:lnTo>
                            <a:pt x="0" y="6"/>
                          </a:lnTo>
                          <a:lnTo>
                            <a:pt x="0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8" name="Freeform 5229"/>
                    <p:cNvSpPr>
                      <a:spLocks/>
                    </p:cNvSpPr>
                    <p:nvPr/>
                  </p:nvSpPr>
                  <p:spPr bwMode="auto">
                    <a:xfrm>
                      <a:off x="1631" y="3546"/>
                      <a:ext cx="3" cy="14"/>
                    </a:xfrm>
                    <a:custGeom>
                      <a:avLst/>
                      <a:gdLst>
                        <a:gd name="T0" fmla="*/ 3 w 3"/>
                        <a:gd name="T1" fmla="*/ 1 h 14"/>
                        <a:gd name="T2" fmla="*/ 2 w 3"/>
                        <a:gd name="T3" fmla="*/ 14 h 14"/>
                        <a:gd name="T4" fmla="*/ 0 w 3"/>
                        <a:gd name="T5" fmla="*/ 13 h 14"/>
                        <a:gd name="T6" fmla="*/ 0 w 3"/>
                        <a:gd name="T7" fmla="*/ 0 h 14"/>
                        <a:gd name="T8" fmla="*/ 3 w 3"/>
                        <a:gd name="T9" fmla="*/ 1 h 14"/>
                        <a:gd name="T10" fmla="*/ 3 w 3"/>
                        <a:gd name="T11" fmla="*/ 1 h 14"/>
                        <a:gd name="T12" fmla="*/ 3 w 3"/>
                        <a:gd name="T13" fmla="*/ 1 h 14"/>
                        <a:gd name="T14" fmla="*/ 3 w 3"/>
                        <a:gd name="T15" fmla="*/ 1 h 1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14"/>
                        <a:gd name="T26" fmla="*/ 3 w 3"/>
                        <a:gd name="T27" fmla="*/ 14 h 1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14">
                          <a:moveTo>
                            <a:pt x="3" y="1"/>
                          </a:moveTo>
                          <a:lnTo>
                            <a:pt x="2" y="14"/>
                          </a:lnTo>
                          <a:lnTo>
                            <a:pt x="0" y="13"/>
                          </a:lnTo>
                          <a:lnTo>
                            <a:pt x="0" y="0"/>
                          </a:lnTo>
                          <a:lnTo>
                            <a:pt x="3" y="1"/>
                          </a:lnTo>
                          <a:close/>
                        </a:path>
                      </a:pathLst>
                    </a:custGeom>
                    <a:solidFill>
                      <a:srgbClr val="24305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39" name="Freeform 52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31" y="3563"/>
                      <a:ext cx="3" cy="3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2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1 w 4"/>
                        <a:gd name="T15" fmla="*/ 1 h 5"/>
                        <a:gd name="T16" fmla="*/ 1 w 4"/>
                        <a:gd name="T17" fmla="*/ 1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4"/>
                        <a:gd name="T37" fmla="*/ 0 h 5"/>
                        <a:gd name="T38" fmla="*/ 4 w 4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  <a:moveTo>
                            <a:pt x="1" y="2"/>
                          </a:moveTo>
                          <a:cubicBezTo>
                            <a:pt x="1" y="2"/>
                            <a:pt x="1" y="2"/>
                            <a:pt x="1" y="2"/>
                          </a:cubicBezTo>
                          <a:cubicBezTo>
                            <a:pt x="1" y="2"/>
                            <a:pt x="1" y="1"/>
                            <a:pt x="1" y="1"/>
                          </a:cubicBezTo>
                          <a:cubicBezTo>
                            <a:pt x="1" y="1"/>
                            <a:pt x="1" y="1"/>
                            <a:pt x="1" y="1"/>
                          </a:cubicBezTo>
                          <a:cubicBezTo>
                            <a:pt x="1" y="2"/>
                            <a:pt x="1" y="2"/>
                            <a:pt x="1" y="2"/>
                          </a:cubicBezTo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40" name="Freeform 5231"/>
                    <p:cNvSpPr>
                      <a:spLocks/>
                    </p:cNvSpPr>
                    <p:nvPr/>
                  </p:nvSpPr>
                  <p:spPr bwMode="auto">
                    <a:xfrm>
                      <a:off x="1631" y="3540"/>
                      <a:ext cx="3" cy="2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2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2" y="0"/>
                          </a:moveTo>
                          <a:cubicBezTo>
                            <a:pt x="3" y="1"/>
                            <a:pt x="4" y="2"/>
                            <a:pt x="4" y="4"/>
                          </a:cubicBezTo>
                          <a:cubicBezTo>
                            <a:pt x="4" y="5"/>
                            <a:pt x="3" y="5"/>
                            <a:pt x="2" y="5"/>
                          </a:cubicBezTo>
                          <a:cubicBezTo>
                            <a:pt x="1" y="4"/>
                            <a:pt x="0" y="3"/>
                            <a:pt x="0" y="1"/>
                          </a:cubicBezTo>
                          <a:cubicBezTo>
                            <a:pt x="0" y="0"/>
                            <a:pt x="1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0"/>
                            <a:pt x="2" y="0"/>
                            <a:pt x="2" y="0"/>
                          </a:cubicBez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  <p:sp>
                  <p:nvSpPr>
                    <p:cNvPr id="1241" name="Freeform 5232"/>
                    <p:cNvSpPr>
                      <a:spLocks/>
                    </p:cNvSpPr>
                    <p:nvPr/>
                  </p:nvSpPr>
                  <p:spPr bwMode="auto">
                    <a:xfrm>
                      <a:off x="1580" y="3483"/>
                      <a:ext cx="16" cy="28"/>
                    </a:xfrm>
                    <a:custGeom>
                      <a:avLst/>
                      <a:gdLst>
                        <a:gd name="T0" fmla="*/ 16 w 16"/>
                        <a:gd name="T1" fmla="*/ 8 h 28"/>
                        <a:gd name="T2" fmla="*/ 16 w 16"/>
                        <a:gd name="T3" fmla="*/ 28 h 28"/>
                        <a:gd name="T4" fmla="*/ 0 w 16"/>
                        <a:gd name="T5" fmla="*/ 20 h 28"/>
                        <a:gd name="T6" fmla="*/ 0 w 16"/>
                        <a:gd name="T7" fmla="*/ 0 h 28"/>
                        <a:gd name="T8" fmla="*/ 16 w 16"/>
                        <a:gd name="T9" fmla="*/ 8 h 28"/>
                        <a:gd name="T10" fmla="*/ 16 w 16"/>
                        <a:gd name="T11" fmla="*/ 8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16"/>
                        <a:gd name="T19" fmla="*/ 0 h 28"/>
                        <a:gd name="T20" fmla="*/ 16 w 16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16" h="28">
                          <a:moveTo>
                            <a:pt x="16" y="8"/>
                          </a:moveTo>
                          <a:lnTo>
                            <a:pt x="16" y="28"/>
                          </a:lnTo>
                          <a:lnTo>
                            <a:pt x="0" y="20"/>
                          </a:lnTo>
                          <a:lnTo>
                            <a:pt x="0" y="0"/>
                          </a:lnTo>
                          <a:lnTo>
                            <a:pt x="16" y="8"/>
                          </a:lnTo>
                          <a:close/>
                        </a:path>
                      </a:pathLst>
                    </a:custGeom>
                    <a:solidFill>
                      <a:srgbClr val="00000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zh-CN" altLang="en-US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5598CF">
                            <a:lumMod val="50000"/>
                          </a:srgbClr>
                        </a:solidFill>
                        <a:effectLst/>
                        <a:uLnTx/>
                        <a:uFillTx/>
                        <a:latin typeface="微软雅黑" pitchFamily="34" charset="-122"/>
                        <a:ea typeface="微软雅黑" pitchFamily="34" charset="-122"/>
                      </a:endParaRPr>
                    </a:p>
                  </p:txBody>
                </p:sp>
              </p:grpSp>
              <p:sp>
                <p:nvSpPr>
                  <p:cNvPr id="958" name="Freeform 5234"/>
                  <p:cNvSpPr>
                    <a:spLocks/>
                  </p:cNvSpPr>
                  <p:nvPr/>
                </p:nvSpPr>
                <p:spPr bwMode="auto">
                  <a:xfrm>
                    <a:off x="1579" y="3499"/>
                    <a:ext cx="14" cy="5"/>
                  </a:xfrm>
                  <a:custGeom>
                    <a:avLst/>
                    <a:gdLst>
                      <a:gd name="T0" fmla="*/ 0 w 14"/>
                      <a:gd name="T1" fmla="*/ 1 h 5"/>
                      <a:gd name="T2" fmla="*/ 1 w 14"/>
                      <a:gd name="T3" fmla="*/ 0 h 5"/>
                      <a:gd name="T4" fmla="*/ 14 w 14"/>
                      <a:gd name="T5" fmla="*/ 5 h 5"/>
                      <a:gd name="T6" fmla="*/ 13 w 14"/>
                      <a:gd name="T7" fmla="*/ 5 h 5"/>
                      <a:gd name="T8" fmla="*/ 0 w 14"/>
                      <a:gd name="T9" fmla="*/ 1 h 5"/>
                      <a:gd name="T10" fmla="*/ 0 w 14"/>
                      <a:gd name="T11" fmla="*/ 1 h 5"/>
                      <a:gd name="T12" fmla="*/ 0 w 14"/>
                      <a:gd name="T13" fmla="*/ 1 h 5"/>
                      <a:gd name="T14" fmla="*/ 0 w 14"/>
                      <a:gd name="T15" fmla="*/ 1 h 5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5"/>
                      <a:gd name="T26" fmla="*/ 14 w 14"/>
                      <a:gd name="T27" fmla="*/ 5 h 5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5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4" y="5"/>
                        </a:lnTo>
                        <a:lnTo>
                          <a:pt x="13" y="5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59" name="Freeform 5235"/>
                  <p:cNvSpPr>
                    <a:spLocks/>
                  </p:cNvSpPr>
                  <p:nvPr/>
                </p:nvSpPr>
                <p:spPr bwMode="auto">
                  <a:xfrm>
                    <a:off x="1579" y="3477"/>
                    <a:ext cx="38" cy="51"/>
                  </a:xfrm>
                  <a:custGeom>
                    <a:avLst/>
                    <a:gdLst>
                      <a:gd name="T0" fmla="*/ 38 w 38"/>
                      <a:gd name="T1" fmla="*/ 22 h 51"/>
                      <a:gd name="T2" fmla="*/ 38 w 38"/>
                      <a:gd name="T3" fmla="*/ 51 h 51"/>
                      <a:gd name="T4" fmla="*/ 0 w 38"/>
                      <a:gd name="T5" fmla="*/ 29 h 51"/>
                      <a:gd name="T6" fmla="*/ 0 w 38"/>
                      <a:gd name="T7" fmla="*/ 23 h 51"/>
                      <a:gd name="T8" fmla="*/ 13 w 38"/>
                      <a:gd name="T9" fmla="*/ 27 h 51"/>
                      <a:gd name="T10" fmla="*/ 13 w 38"/>
                      <a:gd name="T11" fmla="*/ 17 h 51"/>
                      <a:gd name="T12" fmla="*/ 0 w 38"/>
                      <a:gd name="T13" fmla="*/ 6 h 51"/>
                      <a:gd name="T14" fmla="*/ 0 w 38"/>
                      <a:gd name="T15" fmla="*/ 0 h 51"/>
                      <a:gd name="T16" fmla="*/ 38 w 38"/>
                      <a:gd name="T17" fmla="*/ 22 h 51"/>
                      <a:gd name="T18" fmla="*/ 38 w 38"/>
                      <a:gd name="T19" fmla="*/ 22 h 51"/>
                      <a:gd name="T20" fmla="*/ 38 w 38"/>
                      <a:gd name="T21" fmla="*/ 22 h 51"/>
                      <a:gd name="T22" fmla="*/ 38 w 38"/>
                      <a:gd name="T23" fmla="*/ 22 h 5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1"/>
                      <a:gd name="T38" fmla="*/ 38 w 38"/>
                      <a:gd name="T39" fmla="*/ 51 h 5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1">
                        <a:moveTo>
                          <a:pt x="38" y="22"/>
                        </a:moveTo>
                        <a:lnTo>
                          <a:pt x="38" y="51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3" y="27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0" name="Freeform 5236"/>
                  <p:cNvSpPr>
                    <a:spLocks/>
                  </p:cNvSpPr>
                  <p:nvPr/>
                </p:nvSpPr>
                <p:spPr bwMode="auto">
                  <a:xfrm>
                    <a:off x="1551" y="3466"/>
                    <a:ext cx="11" cy="25"/>
                  </a:xfrm>
                  <a:custGeom>
                    <a:avLst/>
                    <a:gdLst>
                      <a:gd name="T0" fmla="*/ 11 w 11"/>
                      <a:gd name="T1" fmla="*/ 7 h 25"/>
                      <a:gd name="T2" fmla="*/ 11 w 11"/>
                      <a:gd name="T3" fmla="*/ 25 h 25"/>
                      <a:gd name="T4" fmla="*/ 0 w 11"/>
                      <a:gd name="T5" fmla="*/ 18 h 25"/>
                      <a:gd name="T6" fmla="*/ 0 w 11"/>
                      <a:gd name="T7" fmla="*/ 0 h 25"/>
                      <a:gd name="T8" fmla="*/ 11 w 11"/>
                      <a:gd name="T9" fmla="*/ 7 h 25"/>
                      <a:gd name="T10" fmla="*/ 11 w 11"/>
                      <a:gd name="T11" fmla="*/ 7 h 2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1"/>
                      <a:gd name="T19" fmla="*/ 0 h 25"/>
                      <a:gd name="T20" fmla="*/ 11 w 11"/>
                      <a:gd name="T21" fmla="*/ 25 h 25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1" h="25">
                        <a:moveTo>
                          <a:pt x="11" y="7"/>
                        </a:moveTo>
                        <a:lnTo>
                          <a:pt x="11" y="25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1" y="7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1" name="Freeform 5237"/>
                  <p:cNvSpPr>
                    <a:spLocks/>
                  </p:cNvSpPr>
                  <p:nvPr/>
                </p:nvSpPr>
                <p:spPr bwMode="auto">
                  <a:xfrm>
                    <a:off x="1555" y="3472"/>
                    <a:ext cx="7" cy="16"/>
                  </a:xfrm>
                  <a:custGeom>
                    <a:avLst/>
                    <a:gdLst>
                      <a:gd name="T0" fmla="*/ 3 w 11"/>
                      <a:gd name="T1" fmla="*/ 1 h 26"/>
                      <a:gd name="T2" fmla="*/ 4 w 11"/>
                      <a:gd name="T3" fmla="*/ 6 h 26"/>
                      <a:gd name="T4" fmla="*/ 2 w 11"/>
                      <a:gd name="T5" fmla="*/ 9 h 26"/>
                      <a:gd name="T6" fmla="*/ 0 w 11"/>
                      <a:gd name="T7" fmla="*/ 4 h 26"/>
                      <a:gd name="T8" fmla="*/ 3 w 11"/>
                      <a:gd name="T9" fmla="*/ 1 h 26"/>
                      <a:gd name="T10" fmla="*/ 3 w 11"/>
                      <a:gd name="T11" fmla="*/ 1 h 26"/>
                      <a:gd name="T12" fmla="*/ 3 w 11"/>
                      <a:gd name="T13" fmla="*/ 1 h 2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6"/>
                      <a:gd name="T23" fmla="*/ 11 w 11"/>
                      <a:gd name="T24" fmla="*/ 26 h 2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6">
                        <a:moveTo>
                          <a:pt x="6" y="1"/>
                        </a:moveTo>
                        <a:cubicBezTo>
                          <a:pt x="8" y="3"/>
                          <a:pt x="11" y="10"/>
                          <a:pt x="11" y="16"/>
                        </a:cubicBezTo>
                        <a:cubicBezTo>
                          <a:pt x="11" y="23"/>
                          <a:pt x="8" y="26"/>
                          <a:pt x="5" y="25"/>
                        </a:cubicBezTo>
                        <a:cubicBezTo>
                          <a:pt x="2" y="23"/>
                          <a:pt x="0" y="16"/>
                          <a:pt x="0" y="10"/>
                        </a:cubicBezTo>
                        <a:cubicBezTo>
                          <a:pt x="0" y="4"/>
                          <a:pt x="3" y="0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2" name="Freeform 5238"/>
                  <p:cNvSpPr>
                    <a:spLocks/>
                  </p:cNvSpPr>
                  <p:nvPr/>
                </p:nvSpPr>
                <p:spPr bwMode="auto">
                  <a:xfrm>
                    <a:off x="1550" y="3482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9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9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3" name="Freeform 5239"/>
                  <p:cNvSpPr>
                    <a:spLocks/>
                  </p:cNvSpPr>
                  <p:nvPr/>
                </p:nvSpPr>
                <p:spPr bwMode="auto">
                  <a:xfrm>
                    <a:off x="1550" y="3460"/>
                    <a:ext cx="28" cy="46"/>
                  </a:xfrm>
                  <a:custGeom>
                    <a:avLst/>
                    <a:gdLst>
                      <a:gd name="T0" fmla="*/ 28 w 28"/>
                      <a:gd name="T1" fmla="*/ 17 h 46"/>
                      <a:gd name="T2" fmla="*/ 28 w 28"/>
                      <a:gd name="T3" fmla="*/ 46 h 46"/>
                      <a:gd name="T4" fmla="*/ 0 w 28"/>
                      <a:gd name="T5" fmla="*/ 29 h 46"/>
                      <a:gd name="T6" fmla="*/ 0 w 28"/>
                      <a:gd name="T7" fmla="*/ 23 h 46"/>
                      <a:gd name="T8" fmla="*/ 9 w 28"/>
                      <a:gd name="T9" fmla="*/ 26 h 46"/>
                      <a:gd name="T10" fmla="*/ 10 w 28"/>
                      <a:gd name="T11" fmla="*/ 15 h 46"/>
                      <a:gd name="T12" fmla="*/ 0 w 28"/>
                      <a:gd name="T13" fmla="*/ 6 h 46"/>
                      <a:gd name="T14" fmla="*/ 0 w 28"/>
                      <a:gd name="T15" fmla="*/ 0 h 46"/>
                      <a:gd name="T16" fmla="*/ 28 w 28"/>
                      <a:gd name="T17" fmla="*/ 17 h 46"/>
                      <a:gd name="T18" fmla="*/ 28 w 28"/>
                      <a:gd name="T19" fmla="*/ 17 h 46"/>
                      <a:gd name="T20" fmla="*/ 28 w 28"/>
                      <a:gd name="T21" fmla="*/ 17 h 46"/>
                      <a:gd name="T22" fmla="*/ 28 w 28"/>
                      <a:gd name="T23" fmla="*/ 17 h 4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8"/>
                      <a:gd name="T37" fmla="*/ 0 h 46"/>
                      <a:gd name="T38" fmla="*/ 28 w 28"/>
                      <a:gd name="T39" fmla="*/ 46 h 4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8" h="46">
                        <a:moveTo>
                          <a:pt x="28" y="17"/>
                        </a:moveTo>
                        <a:lnTo>
                          <a:pt x="28" y="46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9" y="26"/>
                        </a:lnTo>
                        <a:lnTo>
                          <a:pt x="10" y="15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8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4" name="Freeform 5240"/>
                  <p:cNvSpPr>
                    <a:spLocks/>
                  </p:cNvSpPr>
                  <p:nvPr/>
                </p:nvSpPr>
                <p:spPr bwMode="auto">
                  <a:xfrm>
                    <a:off x="1550" y="3470"/>
                    <a:ext cx="7" cy="9"/>
                  </a:xfrm>
                  <a:custGeom>
                    <a:avLst/>
                    <a:gdLst>
                      <a:gd name="T0" fmla="*/ 0 w 7"/>
                      <a:gd name="T1" fmla="*/ 1 h 9"/>
                      <a:gd name="T2" fmla="*/ 1 w 7"/>
                      <a:gd name="T3" fmla="*/ 0 h 9"/>
                      <a:gd name="T4" fmla="*/ 7 w 7"/>
                      <a:gd name="T5" fmla="*/ 8 h 9"/>
                      <a:gd name="T6" fmla="*/ 6 w 7"/>
                      <a:gd name="T7" fmla="*/ 9 h 9"/>
                      <a:gd name="T8" fmla="*/ 0 w 7"/>
                      <a:gd name="T9" fmla="*/ 1 h 9"/>
                      <a:gd name="T10" fmla="*/ 0 w 7"/>
                      <a:gd name="T11" fmla="*/ 1 h 9"/>
                      <a:gd name="T12" fmla="*/ 0 w 7"/>
                      <a:gd name="T13" fmla="*/ 1 h 9"/>
                      <a:gd name="T14" fmla="*/ 0 w 7"/>
                      <a:gd name="T15" fmla="*/ 1 h 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9"/>
                      <a:gd name="T26" fmla="*/ 7 w 7"/>
                      <a:gd name="T27" fmla="*/ 9 h 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9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7" y="8"/>
                        </a:lnTo>
                        <a:lnTo>
                          <a:pt x="6" y="9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5" name="Freeform 5241"/>
                  <p:cNvSpPr>
                    <a:spLocks/>
                  </p:cNvSpPr>
                  <p:nvPr/>
                </p:nvSpPr>
                <p:spPr bwMode="auto">
                  <a:xfrm>
                    <a:off x="1550" y="3471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8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6" name="Freeform 5242"/>
                  <p:cNvSpPr>
                    <a:spLocks/>
                  </p:cNvSpPr>
                  <p:nvPr/>
                </p:nvSpPr>
                <p:spPr bwMode="auto">
                  <a:xfrm>
                    <a:off x="1618" y="3500"/>
                    <a:ext cx="16" cy="38"/>
                  </a:xfrm>
                  <a:custGeom>
                    <a:avLst/>
                    <a:gdLst>
                      <a:gd name="T0" fmla="*/ 16 w 16"/>
                      <a:gd name="T1" fmla="*/ 9 h 38"/>
                      <a:gd name="T2" fmla="*/ 16 w 16"/>
                      <a:gd name="T3" fmla="*/ 38 h 38"/>
                      <a:gd name="T4" fmla="*/ 0 w 16"/>
                      <a:gd name="T5" fmla="*/ 28 h 38"/>
                      <a:gd name="T6" fmla="*/ 0 w 16"/>
                      <a:gd name="T7" fmla="*/ 0 h 38"/>
                      <a:gd name="T8" fmla="*/ 16 w 16"/>
                      <a:gd name="T9" fmla="*/ 9 h 38"/>
                      <a:gd name="T10" fmla="*/ 16 w 16"/>
                      <a:gd name="T11" fmla="*/ 9 h 38"/>
                      <a:gd name="T12" fmla="*/ 16 w 16"/>
                      <a:gd name="T13" fmla="*/ 9 h 38"/>
                      <a:gd name="T14" fmla="*/ 16 w 16"/>
                      <a:gd name="T15" fmla="*/ 9 h 3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8"/>
                      <a:gd name="T26" fmla="*/ 16 w 16"/>
                      <a:gd name="T27" fmla="*/ 38 h 3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8">
                        <a:moveTo>
                          <a:pt x="16" y="9"/>
                        </a:moveTo>
                        <a:lnTo>
                          <a:pt x="16" y="38"/>
                        </a:lnTo>
                        <a:lnTo>
                          <a:pt x="0" y="28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7" name="Freeform 5243"/>
                  <p:cNvSpPr>
                    <a:spLocks/>
                  </p:cNvSpPr>
                  <p:nvPr/>
                </p:nvSpPr>
                <p:spPr bwMode="auto">
                  <a:xfrm>
                    <a:off x="1625" y="3511"/>
                    <a:ext cx="9" cy="21"/>
                  </a:xfrm>
                  <a:custGeom>
                    <a:avLst/>
                    <a:gdLst>
                      <a:gd name="T0" fmla="*/ 5 w 15"/>
                      <a:gd name="T1" fmla="*/ 1 h 35"/>
                      <a:gd name="T2" fmla="*/ 5 w 15"/>
                      <a:gd name="T3" fmla="*/ 13 h 35"/>
                      <a:gd name="T4" fmla="*/ 1 w 15"/>
                      <a:gd name="T5" fmla="*/ 8 h 35"/>
                      <a:gd name="T6" fmla="*/ 1 w 15"/>
                      <a:gd name="T7" fmla="*/ 1 h 35"/>
                      <a:gd name="T8" fmla="*/ 5 w 15"/>
                      <a:gd name="T9" fmla="*/ 1 h 35"/>
                      <a:gd name="T10" fmla="*/ 5 w 15"/>
                      <a:gd name="T11" fmla="*/ 1 h 35"/>
                      <a:gd name="T12" fmla="*/ 5 w 15"/>
                      <a:gd name="T13" fmla="*/ 1 h 3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5"/>
                      <a:gd name="T22" fmla="*/ 0 h 35"/>
                      <a:gd name="T23" fmla="*/ 15 w 15"/>
                      <a:gd name="T24" fmla="*/ 35 h 3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5" h="35">
                        <a:moveTo>
                          <a:pt x="15" y="4"/>
                        </a:move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3" y="34"/>
                          <a:pt x="4" y="27"/>
                          <a:pt x="2" y="24"/>
                        </a:cubicBezTo>
                        <a:cubicBezTo>
                          <a:pt x="0" y="20"/>
                          <a:pt x="0" y="2"/>
                          <a:pt x="2" y="1"/>
                        </a:cubicBezTo>
                        <a:cubicBezTo>
                          <a:pt x="4" y="0"/>
                          <a:pt x="13" y="3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8" name="Freeform 5244"/>
                  <p:cNvSpPr>
                    <a:spLocks noEditPoints="1"/>
                  </p:cNvSpPr>
                  <p:nvPr/>
                </p:nvSpPr>
                <p:spPr bwMode="auto">
                  <a:xfrm>
                    <a:off x="1625" y="3511"/>
                    <a:ext cx="9" cy="22"/>
                  </a:xfrm>
                  <a:custGeom>
                    <a:avLst/>
                    <a:gdLst>
                      <a:gd name="T0" fmla="*/ 5 w 15"/>
                      <a:gd name="T1" fmla="*/ 1 h 37"/>
                      <a:gd name="T2" fmla="*/ 5 w 15"/>
                      <a:gd name="T3" fmla="*/ 1 h 37"/>
                      <a:gd name="T4" fmla="*/ 5 w 15"/>
                      <a:gd name="T5" fmla="*/ 2 h 37"/>
                      <a:gd name="T6" fmla="*/ 5 w 15"/>
                      <a:gd name="T7" fmla="*/ 13 h 37"/>
                      <a:gd name="T8" fmla="*/ 5 w 15"/>
                      <a:gd name="T9" fmla="*/ 13 h 37"/>
                      <a:gd name="T10" fmla="*/ 5 w 15"/>
                      <a:gd name="T11" fmla="*/ 13 h 37"/>
                      <a:gd name="T12" fmla="*/ 1 w 15"/>
                      <a:gd name="T13" fmla="*/ 9 h 37"/>
                      <a:gd name="T14" fmla="*/ 0 w 15"/>
                      <a:gd name="T15" fmla="*/ 4 h 37"/>
                      <a:gd name="T16" fmla="*/ 1 w 15"/>
                      <a:gd name="T17" fmla="*/ 1 h 37"/>
                      <a:gd name="T18" fmla="*/ 5 w 15"/>
                      <a:gd name="T19" fmla="*/ 1 h 37"/>
                      <a:gd name="T20" fmla="*/ 5 w 15"/>
                      <a:gd name="T21" fmla="*/ 1 h 37"/>
                      <a:gd name="T22" fmla="*/ 5 w 15"/>
                      <a:gd name="T23" fmla="*/ 1 h 37"/>
                      <a:gd name="T24" fmla="*/ 5 w 15"/>
                      <a:gd name="T25" fmla="*/ 12 h 37"/>
                      <a:gd name="T26" fmla="*/ 5 w 15"/>
                      <a:gd name="T27" fmla="*/ 2 h 37"/>
                      <a:gd name="T28" fmla="*/ 1 w 15"/>
                      <a:gd name="T29" fmla="*/ 1 h 37"/>
                      <a:gd name="T30" fmla="*/ 1 w 15"/>
                      <a:gd name="T31" fmla="*/ 9 h 37"/>
                      <a:gd name="T32" fmla="*/ 5 w 15"/>
                      <a:gd name="T33" fmla="*/ 12 h 3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7"/>
                      <a:gd name="T53" fmla="*/ 15 w 15"/>
                      <a:gd name="T54" fmla="*/ 37 h 3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7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1" y="23"/>
                          <a:pt x="0" y="17"/>
                          <a:pt x="0" y="12"/>
                        </a:cubicBezTo>
                        <a:cubicBezTo>
                          <a:pt x="0" y="8"/>
                          <a:pt x="0" y="2"/>
                          <a:pt x="2" y="1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6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3"/>
                          <a:pt x="0" y="21"/>
                          <a:pt x="2" y="25"/>
                        </a:cubicBezTo>
                        <a:cubicBezTo>
                          <a:pt x="4" y="28"/>
                          <a:pt x="13" y="35"/>
                          <a:pt x="14" y="36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69" name="Freeform 5245"/>
                  <p:cNvSpPr>
                    <a:spLocks/>
                  </p:cNvSpPr>
                  <p:nvPr/>
                </p:nvSpPr>
                <p:spPr bwMode="auto">
                  <a:xfrm>
                    <a:off x="1629" y="3514"/>
                    <a:ext cx="1" cy="4"/>
                  </a:xfrm>
                  <a:custGeom>
                    <a:avLst/>
                    <a:gdLst>
                      <a:gd name="T0" fmla="*/ 1 w 1"/>
                      <a:gd name="T1" fmla="*/ 2 h 4"/>
                      <a:gd name="T2" fmla="*/ 1 w 1"/>
                      <a:gd name="T3" fmla="*/ 4 h 4"/>
                      <a:gd name="T4" fmla="*/ 0 w 1"/>
                      <a:gd name="T5" fmla="*/ 3 h 4"/>
                      <a:gd name="T6" fmla="*/ 0 w 1"/>
                      <a:gd name="T7" fmla="*/ 0 h 4"/>
                      <a:gd name="T8" fmla="*/ 1 w 1"/>
                      <a:gd name="T9" fmla="*/ 2 h 4"/>
                      <a:gd name="T10" fmla="*/ 1 w 1"/>
                      <a:gd name="T11" fmla="*/ 2 h 4"/>
                      <a:gd name="T12" fmla="*/ 1 w 1"/>
                      <a:gd name="T13" fmla="*/ 2 h 4"/>
                      <a:gd name="T14" fmla="*/ 1 w 1"/>
                      <a:gd name="T15" fmla="*/ 2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4"/>
                      <a:gd name="T26" fmla="*/ 1 w 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4">
                        <a:moveTo>
                          <a:pt x="1" y="2"/>
                        </a:move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0" name="Freeform 5246"/>
                  <p:cNvSpPr>
                    <a:spLocks/>
                  </p:cNvSpPr>
                  <p:nvPr/>
                </p:nvSpPr>
                <p:spPr bwMode="auto">
                  <a:xfrm>
                    <a:off x="1629" y="3521"/>
                    <a:ext cx="1" cy="7"/>
                  </a:xfrm>
                  <a:custGeom>
                    <a:avLst/>
                    <a:gdLst>
                      <a:gd name="T0" fmla="*/ 1 w 1"/>
                      <a:gd name="T1" fmla="*/ 1 h 7"/>
                      <a:gd name="T2" fmla="*/ 1 w 1"/>
                      <a:gd name="T3" fmla="*/ 7 h 7"/>
                      <a:gd name="T4" fmla="*/ 0 w 1"/>
                      <a:gd name="T5" fmla="*/ 6 h 7"/>
                      <a:gd name="T6" fmla="*/ 0 w 1"/>
                      <a:gd name="T7" fmla="*/ 0 h 7"/>
                      <a:gd name="T8" fmla="*/ 1 w 1"/>
                      <a:gd name="T9" fmla="*/ 1 h 7"/>
                      <a:gd name="T10" fmla="*/ 1 w 1"/>
                      <a:gd name="T11" fmla="*/ 1 h 7"/>
                      <a:gd name="T12" fmla="*/ 1 w 1"/>
                      <a:gd name="T13" fmla="*/ 1 h 7"/>
                      <a:gd name="T14" fmla="*/ 1 w 1"/>
                      <a:gd name="T15" fmla="*/ 1 h 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7"/>
                      <a:gd name="T26" fmla="*/ 1 w 1"/>
                      <a:gd name="T27" fmla="*/ 7 h 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7">
                        <a:moveTo>
                          <a:pt x="1" y="1"/>
                        </a:move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1" name="Freeform 5247"/>
                  <p:cNvSpPr>
                    <a:spLocks/>
                  </p:cNvSpPr>
                  <p:nvPr/>
                </p:nvSpPr>
                <p:spPr bwMode="auto">
                  <a:xfrm>
                    <a:off x="1631" y="3516"/>
                    <a:ext cx="3" cy="13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13 h 13"/>
                      <a:gd name="T4" fmla="*/ 0 w 3"/>
                      <a:gd name="T5" fmla="*/ 12 h 13"/>
                      <a:gd name="T6" fmla="*/ 0 w 3"/>
                      <a:gd name="T7" fmla="*/ 0 h 13"/>
                      <a:gd name="T8" fmla="*/ 3 w 3"/>
                      <a:gd name="T9" fmla="*/ 1 h 13"/>
                      <a:gd name="T10" fmla="*/ 3 w 3"/>
                      <a:gd name="T11" fmla="*/ 1 h 13"/>
                      <a:gd name="T12" fmla="*/ 3 w 3"/>
                      <a:gd name="T13" fmla="*/ 1 h 13"/>
                      <a:gd name="T14" fmla="*/ 3 w 3"/>
                      <a:gd name="T15" fmla="*/ 1 h 1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3"/>
                      <a:gd name="T25" fmla="*/ 0 h 13"/>
                      <a:gd name="T26" fmla="*/ 3 w 3"/>
                      <a:gd name="T27" fmla="*/ 13 h 1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3" h="13">
                        <a:moveTo>
                          <a:pt x="3" y="1"/>
                        </a:moveTo>
                        <a:lnTo>
                          <a:pt x="2" y="1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2" name="Freeform 5248"/>
                  <p:cNvSpPr>
                    <a:spLocks noEditPoints="1"/>
                  </p:cNvSpPr>
                  <p:nvPr/>
                </p:nvSpPr>
                <p:spPr bwMode="auto">
                  <a:xfrm>
                    <a:off x="1631" y="3532"/>
                    <a:ext cx="3" cy="4"/>
                  </a:xfrm>
                  <a:custGeom>
                    <a:avLst/>
                    <a:gdLst>
                      <a:gd name="T0" fmla="*/ 2 w 4"/>
                      <a:gd name="T1" fmla="*/ 1 h 6"/>
                      <a:gd name="T2" fmla="*/ 2 w 4"/>
                      <a:gd name="T3" fmla="*/ 2 h 6"/>
                      <a:gd name="T4" fmla="*/ 2 w 4"/>
                      <a:gd name="T5" fmla="*/ 2 h 6"/>
                      <a:gd name="T6" fmla="*/ 0 w 4"/>
                      <a:gd name="T7" fmla="*/ 1 h 6"/>
                      <a:gd name="T8" fmla="*/ 2 w 4"/>
                      <a:gd name="T9" fmla="*/ 1 h 6"/>
                      <a:gd name="T10" fmla="*/ 2 w 4"/>
                      <a:gd name="T11" fmla="*/ 1 h 6"/>
                      <a:gd name="T12" fmla="*/ 2 w 4"/>
                      <a:gd name="T13" fmla="*/ 1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1"/>
                        </a:moveTo>
                        <a:cubicBezTo>
                          <a:pt x="3" y="1"/>
                          <a:pt x="4" y="3"/>
                          <a:pt x="4" y="4"/>
                        </a:cubicBezTo>
                        <a:cubicBezTo>
                          <a:pt x="4" y="5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3" name="Freeform 5249"/>
                  <p:cNvSpPr>
                    <a:spLocks/>
                  </p:cNvSpPr>
                  <p:nvPr/>
                </p:nvSpPr>
                <p:spPr bwMode="auto">
                  <a:xfrm>
                    <a:off x="1631" y="3509"/>
                    <a:ext cx="3" cy="3"/>
                  </a:xfrm>
                  <a:custGeom>
                    <a:avLst/>
                    <a:gdLst>
                      <a:gd name="T0" fmla="*/ 2 w 4"/>
                      <a:gd name="T1" fmla="*/ 1 h 6"/>
                      <a:gd name="T2" fmla="*/ 2 w 4"/>
                      <a:gd name="T3" fmla="*/ 1 h 6"/>
                      <a:gd name="T4" fmla="*/ 2 w 4"/>
                      <a:gd name="T5" fmla="*/ 2 h 6"/>
                      <a:gd name="T6" fmla="*/ 0 w 4"/>
                      <a:gd name="T7" fmla="*/ 1 h 6"/>
                      <a:gd name="T8" fmla="*/ 2 w 4"/>
                      <a:gd name="T9" fmla="*/ 1 h 6"/>
                      <a:gd name="T10" fmla="*/ 2 w 4"/>
                      <a:gd name="T11" fmla="*/ 1 h 6"/>
                      <a:gd name="T12" fmla="*/ 2 w 4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4"/>
                      <a:gd name="T22" fmla="*/ 0 h 6"/>
                      <a:gd name="T23" fmla="*/ 4 w 4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4" h="6">
                        <a:moveTo>
                          <a:pt x="2" y="1"/>
                        </a:moveTo>
                        <a:cubicBezTo>
                          <a:pt x="3" y="2"/>
                          <a:pt x="4" y="3"/>
                          <a:pt x="4" y="4"/>
                        </a:cubicBezTo>
                        <a:cubicBezTo>
                          <a:pt x="4" y="6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4" name="Freeform 5250"/>
                  <p:cNvSpPr>
                    <a:spLocks/>
                  </p:cNvSpPr>
                  <p:nvPr/>
                </p:nvSpPr>
                <p:spPr bwMode="auto">
                  <a:xfrm>
                    <a:off x="1493" y="3525"/>
                    <a:ext cx="16" cy="28"/>
                  </a:xfrm>
                  <a:custGeom>
                    <a:avLst/>
                    <a:gdLst>
                      <a:gd name="T0" fmla="*/ 16 w 16"/>
                      <a:gd name="T1" fmla="*/ 8 h 28"/>
                      <a:gd name="T2" fmla="*/ 15 w 16"/>
                      <a:gd name="T3" fmla="*/ 28 h 28"/>
                      <a:gd name="T4" fmla="*/ 0 w 16"/>
                      <a:gd name="T5" fmla="*/ 19 h 28"/>
                      <a:gd name="T6" fmla="*/ 0 w 16"/>
                      <a:gd name="T7" fmla="*/ 0 h 28"/>
                      <a:gd name="T8" fmla="*/ 16 w 16"/>
                      <a:gd name="T9" fmla="*/ 8 h 28"/>
                      <a:gd name="T10" fmla="*/ 16 w 16"/>
                      <a:gd name="T11" fmla="*/ 8 h 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8"/>
                      <a:gd name="T20" fmla="*/ 16 w 16"/>
                      <a:gd name="T21" fmla="*/ 28 h 2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8">
                        <a:moveTo>
                          <a:pt x="16" y="8"/>
                        </a:moveTo>
                        <a:lnTo>
                          <a:pt x="15" y="28"/>
                        </a:ln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5" name="Freeform 5251"/>
                  <p:cNvSpPr>
                    <a:spLocks/>
                  </p:cNvSpPr>
                  <p:nvPr/>
                </p:nvSpPr>
                <p:spPr bwMode="auto">
                  <a:xfrm>
                    <a:off x="1492" y="3541"/>
                    <a:ext cx="14" cy="6"/>
                  </a:xfrm>
                  <a:custGeom>
                    <a:avLst/>
                    <a:gdLst>
                      <a:gd name="T0" fmla="*/ 0 w 14"/>
                      <a:gd name="T1" fmla="*/ 0 h 6"/>
                      <a:gd name="T2" fmla="*/ 1 w 14"/>
                      <a:gd name="T3" fmla="*/ 0 h 6"/>
                      <a:gd name="T4" fmla="*/ 14 w 14"/>
                      <a:gd name="T5" fmla="*/ 4 h 6"/>
                      <a:gd name="T6" fmla="*/ 13 w 14"/>
                      <a:gd name="T7" fmla="*/ 6 h 6"/>
                      <a:gd name="T8" fmla="*/ 0 w 14"/>
                      <a:gd name="T9" fmla="*/ 0 h 6"/>
                      <a:gd name="T10" fmla="*/ 0 w 14"/>
                      <a:gd name="T11" fmla="*/ 0 h 6"/>
                      <a:gd name="T12" fmla="*/ 0 w 14"/>
                      <a:gd name="T13" fmla="*/ 0 h 6"/>
                      <a:gd name="T14" fmla="*/ 0 w 14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4" y="4"/>
                        </a:lnTo>
                        <a:lnTo>
                          <a:pt x="13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6" name="Freeform 5252"/>
                  <p:cNvSpPr>
                    <a:spLocks/>
                  </p:cNvSpPr>
                  <p:nvPr/>
                </p:nvSpPr>
                <p:spPr bwMode="auto">
                  <a:xfrm>
                    <a:off x="1492" y="3519"/>
                    <a:ext cx="38" cy="50"/>
                  </a:xfrm>
                  <a:custGeom>
                    <a:avLst/>
                    <a:gdLst>
                      <a:gd name="T0" fmla="*/ 38 w 38"/>
                      <a:gd name="T1" fmla="*/ 22 h 50"/>
                      <a:gd name="T2" fmla="*/ 38 w 38"/>
                      <a:gd name="T3" fmla="*/ 50 h 50"/>
                      <a:gd name="T4" fmla="*/ 0 w 38"/>
                      <a:gd name="T5" fmla="*/ 28 h 50"/>
                      <a:gd name="T6" fmla="*/ 0 w 38"/>
                      <a:gd name="T7" fmla="*/ 22 h 50"/>
                      <a:gd name="T8" fmla="*/ 13 w 38"/>
                      <a:gd name="T9" fmla="*/ 28 h 50"/>
                      <a:gd name="T10" fmla="*/ 13 w 38"/>
                      <a:gd name="T11" fmla="*/ 16 h 50"/>
                      <a:gd name="T12" fmla="*/ 0 w 38"/>
                      <a:gd name="T13" fmla="*/ 6 h 50"/>
                      <a:gd name="T14" fmla="*/ 0 w 38"/>
                      <a:gd name="T15" fmla="*/ 0 h 50"/>
                      <a:gd name="T16" fmla="*/ 38 w 38"/>
                      <a:gd name="T17" fmla="*/ 22 h 50"/>
                      <a:gd name="T18" fmla="*/ 38 w 38"/>
                      <a:gd name="T19" fmla="*/ 22 h 50"/>
                      <a:gd name="T20" fmla="*/ 38 w 38"/>
                      <a:gd name="T21" fmla="*/ 22 h 50"/>
                      <a:gd name="T22" fmla="*/ 38 w 38"/>
                      <a:gd name="T23" fmla="*/ 22 h 50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0"/>
                      <a:gd name="T38" fmla="*/ 38 w 38"/>
                      <a:gd name="T39" fmla="*/ 50 h 50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0">
                        <a:moveTo>
                          <a:pt x="38" y="22"/>
                        </a:moveTo>
                        <a:lnTo>
                          <a:pt x="38" y="50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3" y="28"/>
                        </a:lnTo>
                        <a:lnTo>
                          <a:pt x="13" y="16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7" name="Freeform 5253"/>
                  <p:cNvSpPr>
                    <a:spLocks/>
                  </p:cNvSpPr>
                  <p:nvPr/>
                </p:nvSpPr>
                <p:spPr bwMode="auto">
                  <a:xfrm>
                    <a:off x="1463" y="3508"/>
                    <a:ext cx="12" cy="24"/>
                  </a:xfrm>
                  <a:custGeom>
                    <a:avLst/>
                    <a:gdLst>
                      <a:gd name="T0" fmla="*/ 12 w 12"/>
                      <a:gd name="T1" fmla="*/ 6 h 24"/>
                      <a:gd name="T2" fmla="*/ 12 w 12"/>
                      <a:gd name="T3" fmla="*/ 24 h 24"/>
                      <a:gd name="T4" fmla="*/ 0 w 12"/>
                      <a:gd name="T5" fmla="*/ 18 h 24"/>
                      <a:gd name="T6" fmla="*/ 0 w 12"/>
                      <a:gd name="T7" fmla="*/ 0 h 24"/>
                      <a:gd name="T8" fmla="*/ 12 w 12"/>
                      <a:gd name="T9" fmla="*/ 6 h 24"/>
                      <a:gd name="T10" fmla="*/ 12 w 12"/>
                      <a:gd name="T11" fmla="*/ 6 h 24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4"/>
                      <a:gd name="T20" fmla="*/ 12 w 12"/>
                      <a:gd name="T21" fmla="*/ 24 h 24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4">
                        <a:moveTo>
                          <a:pt x="12" y="6"/>
                        </a:moveTo>
                        <a:lnTo>
                          <a:pt x="12" y="24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2" y="6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8" name="Freeform 5254"/>
                  <p:cNvSpPr>
                    <a:spLocks/>
                  </p:cNvSpPr>
                  <p:nvPr/>
                </p:nvSpPr>
                <p:spPr bwMode="auto">
                  <a:xfrm>
                    <a:off x="1468" y="3514"/>
                    <a:ext cx="7" cy="16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5 h 27"/>
                      <a:gd name="T4" fmla="*/ 2 w 11"/>
                      <a:gd name="T5" fmla="*/ 9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3"/>
                          <a:pt x="11" y="10"/>
                          <a:pt x="11" y="16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3"/>
                          <a:pt x="0" y="16"/>
                          <a:pt x="0" y="10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79" name="Freeform 5255"/>
                  <p:cNvSpPr>
                    <a:spLocks/>
                  </p:cNvSpPr>
                  <p:nvPr/>
                </p:nvSpPr>
                <p:spPr bwMode="auto">
                  <a:xfrm>
                    <a:off x="1462" y="3524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10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0" name="Freeform 5256"/>
                  <p:cNvSpPr>
                    <a:spLocks/>
                  </p:cNvSpPr>
                  <p:nvPr/>
                </p:nvSpPr>
                <p:spPr bwMode="auto">
                  <a:xfrm>
                    <a:off x="1462" y="3502"/>
                    <a:ext cx="29" cy="45"/>
                  </a:xfrm>
                  <a:custGeom>
                    <a:avLst/>
                    <a:gdLst>
                      <a:gd name="T0" fmla="*/ 29 w 29"/>
                      <a:gd name="T1" fmla="*/ 17 h 45"/>
                      <a:gd name="T2" fmla="*/ 29 w 29"/>
                      <a:gd name="T3" fmla="*/ 45 h 45"/>
                      <a:gd name="T4" fmla="*/ 0 w 29"/>
                      <a:gd name="T5" fmla="*/ 29 h 45"/>
                      <a:gd name="T6" fmla="*/ 0 w 29"/>
                      <a:gd name="T7" fmla="*/ 23 h 45"/>
                      <a:gd name="T8" fmla="*/ 10 w 29"/>
                      <a:gd name="T9" fmla="*/ 26 h 45"/>
                      <a:gd name="T10" fmla="*/ 10 w 29"/>
                      <a:gd name="T11" fmla="*/ 15 h 45"/>
                      <a:gd name="T12" fmla="*/ 0 w 29"/>
                      <a:gd name="T13" fmla="*/ 6 h 45"/>
                      <a:gd name="T14" fmla="*/ 0 w 29"/>
                      <a:gd name="T15" fmla="*/ 0 h 45"/>
                      <a:gd name="T16" fmla="*/ 29 w 29"/>
                      <a:gd name="T17" fmla="*/ 17 h 45"/>
                      <a:gd name="T18" fmla="*/ 29 w 29"/>
                      <a:gd name="T19" fmla="*/ 17 h 45"/>
                      <a:gd name="T20" fmla="*/ 29 w 29"/>
                      <a:gd name="T21" fmla="*/ 17 h 45"/>
                      <a:gd name="T22" fmla="*/ 29 w 29"/>
                      <a:gd name="T23" fmla="*/ 17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7"/>
                        </a:moveTo>
                        <a:lnTo>
                          <a:pt x="29" y="45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0" y="26"/>
                        </a:lnTo>
                        <a:lnTo>
                          <a:pt x="10" y="15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9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1" name="Freeform 5257"/>
                  <p:cNvSpPr>
                    <a:spLocks/>
                  </p:cNvSpPr>
                  <p:nvPr/>
                </p:nvSpPr>
                <p:spPr bwMode="auto">
                  <a:xfrm>
                    <a:off x="1463" y="3512"/>
                    <a:ext cx="7" cy="8"/>
                  </a:xfrm>
                  <a:custGeom>
                    <a:avLst/>
                    <a:gdLst>
                      <a:gd name="T0" fmla="*/ 0 w 7"/>
                      <a:gd name="T1" fmla="*/ 1 h 8"/>
                      <a:gd name="T2" fmla="*/ 0 w 7"/>
                      <a:gd name="T3" fmla="*/ 0 h 8"/>
                      <a:gd name="T4" fmla="*/ 7 w 7"/>
                      <a:gd name="T5" fmla="*/ 8 h 8"/>
                      <a:gd name="T6" fmla="*/ 6 w 7"/>
                      <a:gd name="T7" fmla="*/ 8 h 8"/>
                      <a:gd name="T8" fmla="*/ 0 w 7"/>
                      <a:gd name="T9" fmla="*/ 1 h 8"/>
                      <a:gd name="T10" fmla="*/ 0 w 7"/>
                      <a:gd name="T11" fmla="*/ 1 h 8"/>
                      <a:gd name="T12" fmla="*/ 0 w 7"/>
                      <a:gd name="T13" fmla="*/ 1 h 8"/>
                      <a:gd name="T14" fmla="*/ 0 w 7"/>
                      <a:gd name="T15" fmla="*/ 1 h 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8"/>
                      <a:gd name="T26" fmla="*/ 7 w 7"/>
                      <a:gd name="T27" fmla="*/ 8 h 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8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2" name="Freeform 5258"/>
                  <p:cNvSpPr>
                    <a:spLocks/>
                  </p:cNvSpPr>
                  <p:nvPr/>
                </p:nvSpPr>
                <p:spPr bwMode="auto">
                  <a:xfrm>
                    <a:off x="1463" y="3513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7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7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3" name="Freeform 5259"/>
                  <p:cNvSpPr>
                    <a:spLocks/>
                  </p:cNvSpPr>
                  <p:nvPr/>
                </p:nvSpPr>
                <p:spPr bwMode="auto">
                  <a:xfrm>
                    <a:off x="1531" y="3541"/>
                    <a:ext cx="16" cy="38"/>
                  </a:xfrm>
                  <a:custGeom>
                    <a:avLst/>
                    <a:gdLst>
                      <a:gd name="T0" fmla="*/ 16 w 16"/>
                      <a:gd name="T1" fmla="*/ 10 h 38"/>
                      <a:gd name="T2" fmla="*/ 16 w 16"/>
                      <a:gd name="T3" fmla="*/ 38 h 38"/>
                      <a:gd name="T4" fmla="*/ 0 w 16"/>
                      <a:gd name="T5" fmla="*/ 29 h 38"/>
                      <a:gd name="T6" fmla="*/ 0 w 16"/>
                      <a:gd name="T7" fmla="*/ 0 h 38"/>
                      <a:gd name="T8" fmla="*/ 16 w 16"/>
                      <a:gd name="T9" fmla="*/ 10 h 38"/>
                      <a:gd name="T10" fmla="*/ 16 w 16"/>
                      <a:gd name="T11" fmla="*/ 10 h 38"/>
                      <a:gd name="T12" fmla="*/ 16 w 16"/>
                      <a:gd name="T13" fmla="*/ 10 h 38"/>
                      <a:gd name="T14" fmla="*/ 16 w 16"/>
                      <a:gd name="T15" fmla="*/ 10 h 3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8"/>
                      <a:gd name="T26" fmla="*/ 16 w 16"/>
                      <a:gd name="T27" fmla="*/ 38 h 3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8">
                        <a:moveTo>
                          <a:pt x="16" y="10"/>
                        </a:moveTo>
                        <a:lnTo>
                          <a:pt x="16" y="38"/>
                        </a:lnTo>
                        <a:lnTo>
                          <a:pt x="0" y="29"/>
                        </a:lnTo>
                        <a:lnTo>
                          <a:pt x="0" y="0"/>
                        </a:lnTo>
                        <a:lnTo>
                          <a:pt x="16" y="10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4" name="Freeform 5260"/>
                  <p:cNvSpPr>
                    <a:spLocks/>
                  </p:cNvSpPr>
                  <p:nvPr/>
                </p:nvSpPr>
                <p:spPr bwMode="auto">
                  <a:xfrm>
                    <a:off x="1538" y="3553"/>
                    <a:ext cx="9" cy="22"/>
                  </a:xfrm>
                  <a:custGeom>
                    <a:avLst/>
                    <a:gdLst>
                      <a:gd name="T0" fmla="*/ 6 w 14"/>
                      <a:gd name="T1" fmla="*/ 1 h 36"/>
                      <a:gd name="T2" fmla="*/ 6 w 14"/>
                      <a:gd name="T3" fmla="*/ 13 h 36"/>
                      <a:gd name="T4" fmla="*/ 1 w 14"/>
                      <a:gd name="T5" fmla="*/ 9 h 36"/>
                      <a:gd name="T6" fmla="*/ 1 w 14"/>
                      <a:gd name="T7" fmla="*/ 1 h 36"/>
                      <a:gd name="T8" fmla="*/ 6 w 14"/>
                      <a:gd name="T9" fmla="*/ 1 h 36"/>
                      <a:gd name="T10" fmla="*/ 6 w 14"/>
                      <a:gd name="T11" fmla="*/ 1 h 36"/>
                      <a:gd name="T12" fmla="*/ 6 w 14"/>
                      <a:gd name="T13" fmla="*/ 1 h 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6"/>
                      <a:gd name="T23" fmla="*/ 14 w 14"/>
                      <a:gd name="T24" fmla="*/ 36 h 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6">
                        <a:moveTo>
                          <a:pt x="14" y="4"/>
                        </a:move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3" y="34"/>
                          <a:pt x="4" y="27"/>
                          <a:pt x="2" y="24"/>
                        </a:cubicBezTo>
                        <a:cubicBezTo>
                          <a:pt x="0" y="20"/>
                          <a:pt x="0" y="3"/>
                          <a:pt x="2" y="1"/>
                        </a:cubicBezTo>
                        <a:cubicBezTo>
                          <a:pt x="4" y="0"/>
                          <a:pt x="13" y="3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5" name="Freeform 5261"/>
                  <p:cNvSpPr>
                    <a:spLocks noEditPoints="1"/>
                  </p:cNvSpPr>
                  <p:nvPr/>
                </p:nvSpPr>
                <p:spPr bwMode="auto">
                  <a:xfrm>
                    <a:off x="1538" y="3553"/>
                    <a:ext cx="9" cy="22"/>
                  </a:xfrm>
                  <a:custGeom>
                    <a:avLst/>
                    <a:gdLst>
                      <a:gd name="T0" fmla="*/ 5 w 15"/>
                      <a:gd name="T1" fmla="*/ 1 h 38"/>
                      <a:gd name="T2" fmla="*/ 5 w 15"/>
                      <a:gd name="T3" fmla="*/ 1 h 38"/>
                      <a:gd name="T4" fmla="*/ 5 w 15"/>
                      <a:gd name="T5" fmla="*/ 2 h 38"/>
                      <a:gd name="T6" fmla="*/ 5 w 15"/>
                      <a:gd name="T7" fmla="*/ 12 h 38"/>
                      <a:gd name="T8" fmla="*/ 5 w 15"/>
                      <a:gd name="T9" fmla="*/ 13 h 38"/>
                      <a:gd name="T10" fmla="*/ 5 w 15"/>
                      <a:gd name="T11" fmla="*/ 12 h 38"/>
                      <a:gd name="T12" fmla="*/ 1 w 15"/>
                      <a:gd name="T13" fmla="*/ 8 h 38"/>
                      <a:gd name="T14" fmla="*/ 0 w 15"/>
                      <a:gd name="T15" fmla="*/ 4 h 38"/>
                      <a:gd name="T16" fmla="*/ 1 w 15"/>
                      <a:gd name="T17" fmla="*/ 1 h 38"/>
                      <a:gd name="T18" fmla="*/ 5 w 15"/>
                      <a:gd name="T19" fmla="*/ 1 h 38"/>
                      <a:gd name="T20" fmla="*/ 5 w 15"/>
                      <a:gd name="T21" fmla="*/ 1 h 38"/>
                      <a:gd name="T22" fmla="*/ 5 w 15"/>
                      <a:gd name="T23" fmla="*/ 1 h 38"/>
                      <a:gd name="T24" fmla="*/ 5 w 15"/>
                      <a:gd name="T25" fmla="*/ 12 h 38"/>
                      <a:gd name="T26" fmla="*/ 5 w 15"/>
                      <a:gd name="T27" fmla="*/ 2 h 38"/>
                      <a:gd name="T28" fmla="*/ 1 w 15"/>
                      <a:gd name="T29" fmla="*/ 1 h 38"/>
                      <a:gd name="T30" fmla="*/ 1 w 15"/>
                      <a:gd name="T31" fmla="*/ 8 h 38"/>
                      <a:gd name="T32" fmla="*/ 5 w 15"/>
                      <a:gd name="T33" fmla="*/ 12 h 3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8"/>
                      <a:gd name="T53" fmla="*/ 15 w 15"/>
                      <a:gd name="T54" fmla="*/ 38 h 3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8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0" y="23"/>
                          <a:pt x="0" y="17"/>
                          <a:pt x="0" y="12"/>
                        </a:cubicBezTo>
                        <a:cubicBezTo>
                          <a:pt x="0" y="8"/>
                          <a:pt x="0" y="2"/>
                          <a:pt x="2" y="2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7"/>
                        </a:move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4"/>
                          <a:pt x="0" y="21"/>
                          <a:pt x="2" y="25"/>
                        </a:cubicBezTo>
                        <a:cubicBezTo>
                          <a:pt x="4" y="28"/>
                          <a:pt x="13" y="35"/>
                          <a:pt x="14" y="37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6" name="Freeform 5262"/>
                  <p:cNvSpPr>
                    <a:spLocks/>
                  </p:cNvSpPr>
                  <p:nvPr/>
                </p:nvSpPr>
                <p:spPr bwMode="auto">
                  <a:xfrm>
                    <a:off x="1541" y="3556"/>
                    <a:ext cx="2" cy="4"/>
                  </a:xfrm>
                  <a:custGeom>
                    <a:avLst/>
                    <a:gdLst>
                      <a:gd name="T0" fmla="*/ 2 w 2"/>
                      <a:gd name="T1" fmla="*/ 1 h 4"/>
                      <a:gd name="T2" fmla="*/ 2 w 2"/>
                      <a:gd name="T3" fmla="*/ 4 h 4"/>
                      <a:gd name="T4" fmla="*/ 0 w 2"/>
                      <a:gd name="T5" fmla="*/ 3 h 4"/>
                      <a:gd name="T6" fmla="*/ 1 w 2"/>
                      <a:gd name="T7" fmla="*/ 0 h 4"/>
                      <a:gd name="T8" fmla="*/ 2 w 2"/>
                      <a:gd name="T9" fmla="*/ 1 h 4"/>
                      <a:gd name="T10" fmla="*/ 2 w 2"/>
                      <a:gd name="T11" fmla="*/ 1 h 4"/>
                      <a:gd name="T12" fmla="*/ 2 w 2"/>
                      <a:gd name="T13" fmla="*/ 1 h 4"/>
                      <a:gd name="T14" fmla="*/ 2 w 2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4"/>
                      <a:gd name="T26" fmla="*/ 2 w 2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4">
                        <a:moveTo>
                          <a:pt x="2" y="1"/>
                        </a:moveTo>
                        <a:lnTo>
                          <a:pt x="2" y="4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7" name="Freeform 5263"/>
                  <p:cNvSpPr>
                    <a:spLocks/>
                  </p:cNvSpPr>
                  <p:nvPr/>
                </p:nvSpPr>
                <p:spPr bwMode="auto">
                  <a:xfrm>
                    <a:off x="1542" y="3563"/>
                    <a:ext cx="1" cy="6"/>
                  </a:xfrm>
                  <a:custGeom>
                    <a:avLst/>
                    <a:gdLst>
                      <a:gd name="T0" fmla="*/ 1 w 1"/>
                      <a:gd name="T1" fmla="*/ 0 h 6"/>
                      <a:gd name="T2" fmla="*/ 1 w 1"/>
                      <a:gd name="T3" fmla="*/ 6 h 6"/>
                      <a:gd name="T4" fmla="*/ 0 w 1"/>
                      <a:gd name="T5" fmla="*/ 6 h 6"/>
                      <a:gd name="T6" fmla="*/ 0 w 1"/>
                      <a:gd name="T7" fmla="*/ 0 h 6"/>
                      <a:gd name="T8" fmla="*/ 1 w 1"/>
                      <a:gd name="T9" fmla="*/ 0 h 6"/>
                      <a:gd name="T10" fmla="*/ 1 w 1"/>
                      <a:gd name="T11" fmla="*/ 0 h 6"/>
                      <a:gd name="T12" fmla="*/ 1 w 1"/>
                      <a:gd name="T13" fmla="*/ 0 h 6"/>
                      <a:gd name="T14" fmla="*/ 1 w 1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6"/>
                      <a:gd name="T26" fmla="*/ 1 w 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6">
                        <a:moveTo>
                          <a:pt x="1" y="0"/>
                        </a:moveTo>
                        <a:lnTo>
                          <a:pt x="1" y="6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8" name="Freeform 5264"/>
                  <p:cNvSpPr>
                    <a:spLocks/>
                  </p:cNvSpPr>
                  <p:nvPr/>
                </p:nvSpPr>
                <p:spPr bwMode="auto">
                  <a:xfrm>
                    <a:off x="1544" y="3557"/>
                    <a:ext cx="2" cy="14"/>
                  </a:xfrm>
                  <a:custGeom>
                    <a:avLst/>
                    <a:gdLst>
                      <a:gd name="T0" fmla="*/ 2 w 2"/>
                      <a:gd name="T1" fmla="*/ 2 h 14"/>
                      <a:gd name="T2" fmla="*/ 2 w 2"/>
                      <a:gd name="T3" fmla="*/ 14 h 14"/>
                      <a:gd name="T4" fmla="*/ 0 w 2"/>
                      <a:gd name="T5" fmla="*/ 13 h 14"/>
                      <a:gd name="T6" fmla="*/ 0 w 2"/>
                      <a:gd name="T7" fmla="*/ 0 h 14"/>
                      <a:gd name="T8" fmla="*/ 2 w 2"/>
                      <a:gd name="T9" fmla="*/ 2 h 14"/>
                      <a:gd name="T10" fmla="*/ 2 w 2"/>
                      <a:gd name="T11" fmla="*/ 2 h 14"/>
                      <a:gd name="T12" fmla="*/ 2 w 2"/>
                      <a:gd name="T13" fmla="*/ 2 h 14"/>
                      <a:gd name="T14" fmla="*/ 2 w 2"/>
                      <a:gd name="T15" fmla="*/ 2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4"/>
                      <a:gd name="T26" fmla="*/ 2 w 2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4">
                        <a:moveTo>
                          <a:pt x="2" y="2"/>
                        </a:moveTo>
                        <a:lnTo>
                          <a:pt x="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89" name="Freeform 5265"/>
                  <p:cNvSpPr>
                    <a:spLocks noEditPoints="1"/>
                  </p:cNvSpPr>
                  <p:nvPr/>
                </p:nvSpPr>
                <p:spPr bwMode="auto">
                  <a:xfrm>
                    <a:off x="1544" y="3574"/>
                    <a:ext cx="2" cy="4"/>
                  </a:xfrm>
                  <a:custGeom>
                    <a:avLst/>
                    <a:gdLst>
                      <a:gd name="T0" fmla="*/ 1 w 4"/>
                      <a:gd name="T1" fmla="*/ 1 h 6"/>
                      <a:gd name="T2" fmla="*/ 1 w 4"/>
                      <a:gd name="T3" fmla="*/ 2 h 6"/>
                      <a:gd name="T4" fmla="*/ 1 w 4"/>
                      <a:gd name="T5" fmla="*/ 2 h 6"/>
                      <a:gd name="T6" fmla="*/ 0 w 4"/>
                      <a:gd name="T7" fmla="*/ 1 h 6"/>
                      <a:gd name="T8" fmla="*/ 1 w 4"/>
                      <a:gd name="T9" fmla="*/ 1 h 6"/>
                      <a:gd name="T10" fmla="*/ 1 w 4"/>
                      <a:gd name="T11" fmla="*/ 1 h 6"/>
                      <a:gd name="T12" fmla="*/ 1 w 4"/>
                      <a:gd name="T13" fmla="*/ 1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1"/>
                        </a:moveTo>
                        <a:cubicBezTo>
                          <a:pt x="3" y="2"/>
                          <a:pt x="4" y="3"/>
                          <a:pt x="4" y="4"/>
                        </a:cubicBezTo>
                        <a:cubicBezTo>
                          <a:pt x="4" y="6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  <a:moveTo>
                          <a:pt x="2" y="3"/>
                        </a:moveTo>
                        <a:cubicBezTo>
                          <a:pt x="2" y="3"/>
                          <a:pt x="2" y="3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0" name="Freeform 5266"/>
                  <p:cNvSpPr>
                    <a:spLocks/>
                  </p:cNvSpPr>
                  <p:nvPr/>
                </p:nvSpPr>
                <p:spPr bwMode="auto">
                  <a:xfrm>
                    <a:off x="1544" y="3550"/>
                    <a:ext cx="2" cy="4"/>
                  </a:xfrm>
                  <a:custGeom>
                    <a:avLst/>
                    <a:gdLst>
                      <a:gd name="T0" fmla="*/ 1 w 3"/>
                      <a:gd name="T1" fmla="*/ 1 h 6"/>
                      <a:gd name="T2" fmla="*/ 1 w 3"/>
                      <a:gd name="T3" fmla="*/ 2 h 6"/>
                      <a:gd name="T4" fmla="*/ 1 w 3"/>
                      <a:gd name="T5" fmla="*/ 3 h 6"/>
                      <a:gd name="T6" fmla="*/ 0 w 3"/>
                      <a:gd name="T7" fmla="*/ 1 h 6"/>
                      <a:gd name="T8" fmla="*/ 1 w 3"/>
                      <a:gd name="T9" fmla="*/ 1 h 6"/>
                      <a:gd name="T10" fmla="*/ 1 w 3"/>
                      <a:gd name="T11" fmla="*/ 1 h 6"/>
                      <a:gd name="T12" fmla="*/ 1 w 3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6"/>
                      <a:gd name="T23" fmla="*/ 3 w 3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6">
                        <a:moveTo>
                          <a:pt x="2" y="1"/>
                        </a:moveTo>
                        <a:cubicBezTo>
                          <a:pt x="3" y="2"/>
                          <a:pt x="3" y="3"/>
                          <a:pt x="3" y="4"/>
                        </a:cubicBezTo>
                        <a:cubicBezTo>
                          <a:pt x="3" y="6"/>
                          <a:pt x="3" y="6"/>
                          <a:pt x="2" y="6"/>
                        </a:cubicBezTo>
                        <a:cubicBezTo>
                          <a:pt x="0" y="5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1" name="Freeform 5267"/>
                  <p:cNvSpPr>
                    <a:spLocks/>
                  </p:cNvSpPr>
                  <p:nvPr/>
                </p:nvSpPr>
                <p:spPr bwMode="auto">
                  <a:xfrm>
                    <a:off x="1493" y="3494"/>
                    <a:ext cx="16" cy="28"/>
                  </a:xfrm>
                  <a:custGeom>
                    <a:avLst/>
                    <a:gdLst>
                      <a:gd name="T0" fmla="*/ 16 w 16"/>
                      <a:gd name="T1" fmla="*/ 9 h 28"/>
                      <a:gd name="T2" fmla="*/ 15 w 16"/>
                      <a:gd name="T3" fmla="*/ 28 h 28"/>
                      <a:gd name="T4" fmla="*/ 0 w 16"/>
                      <a:gd name="T5" fmla="*/ 20 h 28"/>
                      <a:gd name="T6" fmla="*/ 0 w 16"/>
                      <a:gd name="T7" fmla="*/ 0 h 28"/>
                      <a:gd name="T8" fmla="*/ 16 w 16"/>
                      <a:gd name="T9" fmla="*/ 9 h 28"/>
                      <a:gd name="T10" fmla="*/ 16 w 16"/>
                      <a:gd name="T11" fmla="*/ 9 h 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8"/>
                      <a:gd name="T20" fmla="*/ 16 w 16"/>
                      <a:gd name="T21" fmla="*/ 28 h 2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8">
                        <a:moveTo>
                          <a:pt x="16" y="9"/>
                        </a:moveTo>
                        <a:lnTo>
                          <a:pt x="15" y="28"/>
                        </a:ln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2" name="Freeform 5268"/>
                  <p:cNvSpPr>
                    <a:spLocks/>
                  </p:cNvSpPr>
                  <p:nvPr/>
                </p:nvSpPr>
                <p:spPr bwMode="auto">
                  <a:xfrm>
                    <a:off x="1492" y="3510"/>
                    <a:ext cx="14" cy="6"/>
                  </a:xfrm>
                  <a:custGeom>
                    <a:avLst/>
                    <a:gdLst>
                      <a:gd name="T0" fmla="*/ 0 w 14"/>
                      <a:gd name="T1" fmla="*/ 1 h 6"/>
                      <a:gd name="T2" fmla="*/ 1 w 14"/>
                      <a:gd name="T3" fmla="*/ 0 h 6"/>
                      <a:gd name="T4" fmla="*/ 14 w 14"/>
                      <a:gd name="T5" fmla="*/ 5 h 6"/>
                      <a:gd name="T6" fmla="*/ 13 w 14"/>
                      <a:gd name="T7" fmla="*/ 6 h 6"/>
                      <a:gd name="T8" fmla="*/ 0 w 14"/>
                      <a:gd name="T9" fmla="*/ 1 h 6"/>
                      <a:gd name="T10" fmla="*/ 0 w 14"/>
                      <a:gd name="T11" fmla="*/ 1 h 6"/>
                      <a:gd name="T12" fmla="*/ 0 w 14"/>
                      <a:gd name="T13" fmla="*/ 1 h 6"/>
                      <a:gd name="T14" fmla="*/ 0 w 14"/>
                      <a:gd name="T15" fmla="*/ 1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4" y="5"/>
                        </a:lnTo>
                        <a:lnTo>
                          <a:pt x="13" y="6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3" name="Freeform 5269"/>
                  <p:cNvSpPr>
                    <a:spLocks/>
                  </p:cNvSpPr>
                  <p:nvPr/>
                </p:nvSpPr>
                <p:spPr bwMode="auto">
                  <a:xfrm>
                    <a:off x="1492" y="3488"/>
                    <a:ext cx="38" cy="51"/>
                  </a:xfrm>
                  <a:custGeom>
                    <a:avLst/>
                    <a:gdLst>
                      <a:gd name="T0" fmla="*/ 38 w 38"/>
                      <a:gd name="T1" fmla="*/ 22 h 51"/>
                      <a:gd name="T2" fmla="*/ 38 w 38"/>
                      <a:gd name="T3" fmla="*/ 51 h 51"/>
                      <a:gd name="T4" fmla="*/ 0 w 38"/>
                      <a:gd name="T5" fmla="*/ 29 h 51"/>
                      <a:gd name="T6" fmla="*/ 0 w 38"/>
                      <a:gd name="T7" fmla="*/ 23 h 51"/>
                      <a:gd name="T8" fmla="*/ 13 w 38"/>
                      <a:gd name="T9" fmla="*/ 28 h 51"/>
                      <a:gd name="T10" fmla="*/ 13 w 38"/>
                      <a:gd name="T11" fmla="*/ 17 h 51"/>
                      <a:gd name="T12" fmla="*/ 0 w 38"/>
                      <a:gd name="T13" fmla="*/ 6 h 51"/>
                      <a:gd name="T14" fmla="*/ 0 w 38"/>
                      <a:gd name="T15" fmla="*/ 0 h 51"/>
                      <a:gd name="T16" fmla="*/ 38 w 38"/>
                      <a:gd name="T17" fmla="*/ 22 h 51"/>
                      <a:gd name="T18" fmla="*/ 38 w 38"/>
                      <a:gd name="T19" fmla="*/ 22 h 51"/>
                      <a:gd name="T20" fmla="*/ 38 w 38"/>
                      <a:gd name="T21" fmla="*/ 22 h 51"/>
                      <a:gd name="T22" fmla="*/ 38 w 38"/>
                      <a:gd name="T23" fmla="*/ 22 h 5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1"/>
                      <a:gd name="T38" fmla="*/ 38 w 38"/>
                      <a:gd name="T39" fmla="*/ 51 h 5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1">
                        <a:moveTo>
                          <a:pt x="38" y="22"/>
                        </a:moveTo>
                        <a:lnTo>
                          <a:pt x="38" y="51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3" y="28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4" name="Freeform 5270"/>
                  <p:cNvSpPr>
                    <a:spLocks/>
                  </p:cNvSpPr>
                  <p:nvPr/>
                </p:nvSpPr>
                <p:spPr bwMode="auto">
                  <a:xfrm>
                    <a:off x="1463" y="3477"/>
                    <a:ext cx="12" cy="25"/>
                  </a:xfrm>
                  <a:custGeom>
                    <a:avLst/>
                    <a:gdLst>
                      <a:gd name="T0" fmla="*/ 12 w 12"/>
                      <a:gd name="T1" fmla="*/ 6 h 25"/>
                      <a:gd name="T2" fmla="*/ 12 w 12"/>
                      <a:gd name="T3" fmla="*/ 25 h 25"/>
                      <a:gd name="T4" fmla="*/ 0 w 12"/>
                      <a:gd name="T5" fmla="*/ 18 h 25"/>
                      <a:gd name="T6" fmla="*/ 0 w 12"/>
                      <a:gd name="T7" fmla="*/ 0 h 25"/>
                      <a:gd name="T8" fmla="*/ 12 w 12"/>
                      <a:gd name="T9" fmla="*/ 6 h 25"/>
                      <a:gd name="T10" fmla="*/ 12 w 12"/>
                      <a:gd name="T11" fmla="*/ 6 h 2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5"/>
                      <a:gd name="T20" fmla="*/ 12 w 12"/>
                      <a:gd name="T21" fmla="*/ 25 h 25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5">
                        <a:moveTo>
                          <a:pt x="12" y="6"/>
                        </a:moveTo>
                        <a:lnTo>
                          <a:pt x="12" y="25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2" y="6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5" name="Freeform 5271"/>
                  <p:cNvSpPr>
                    <a:spLocks/>
                  </p:cNvSpPr>
                  <p:nvPr/>
                </p:nvSpPr>
                <p:spPr bwMode="auto">
                  <a:xfrm>
                    <a:off x="1468" y="3483"/>
                    <a:ext cx="7" cy="16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6 h 27"/>
                      <a:gd name="T4" fmla="*/ 2 w 11"/>
                      <a:gd name="T5" fmla="*/ 9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4"/>
                          <a:pt x="11" y="10"/>
                          <a:pt x="11" y="17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4"/>
                          <a:pt x="0" y="17"/>
                          <a:pt x="0" y="11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6" name="Freeform 5272"/>
                  <p:cNvSpPr>
                    <a:spLocks/>
                  </p:cNvSpPr>
                  <p:nvPr/>
                </p:nvSpPr>
                <p:spPr bwMode="auto">
                  <a:xfrm>
                    <a:off x="1462" y="3493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10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7" name="Freeform 5273"/>
                  <p:cNvSpPr>
                    <a:spLocks/>
                  </p:cNvSpPr>
                  <p:nvPr/>
                </p:nvSpPr>
                <p:spPr bwMode="auto">
                  <a:xfrm>
                    <a:off x="1462" y="3472"/>
                    <a:ext cx="29" cy="45"/>
                  </a:xfrm>
                  <a:custGeom>
                    <a:avLst/>
                    <a:gdLst>
                      <a:gd name="T0" fmla="*/ 29 w 29"/>
                      <a:gd name="T1" fmla="*/ 16 h 45"/>
                      <a:gd name="T2" fmla="*/ 29 w 29"/>
                      <a:gd name="T3" fmla="*/ 45 h 45"/>
                      <a:gd name="T4" fmla="*/ 0 w 29"/>
                      <a:gd name="T5" fmla="*/ 28 h 45"/>
                      <a:gd name="T6" fmla="*/ 0 w 29"/>
                      <a:gd name="T7" fmla="*/ 22 h 45"/>
                      <a:gd name="T8" fmla="*/ 10 w 29"/>
                      <a:gd name="T9" fmla="*/ 25 h 45"/>
                      <a:gd name="T10" fmla="*/ 10 w 29"/>
                      <a:gd name="T11" fmla="*/ 14 h 45"/>
                      <a:gd name="T12" fmla="*/ 0 w 29"/>
                      <a:gd name="T13" fmla="*/ 5 h 45"/>
                      <a:gd name="T14" fmla="*/ 0 w 29"/>
                      <a:gd name="T15" fmla="*/ 0 h 45"/>
                      <a:gd name="T16" fmla="*/ 29 w 29"/>
                      <a:gd name="T17" fmla="*/ 16 h 45"/>
                      <a:gd name="T18" fmla="*/ 29 w 29"/>
                      <a:gd name="T19" fmla="*/ 16 h 45"/>
                      <a:gd name="T20" fmla="*/ 29 w 29"/>
                      <a:gd name="T21" fmla="*/ 16 h 45"/>
                      <a:gd name="T22" fmla="*/ 29 w 29"/>
                      <a:gd name="T23" fmla="*/ 16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6"/>
                        </a:moveTo>
                        <a:lnTo>
                          <a:pt x="29" y="45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0" y="25"/>
                        </a:lnTo>
                        <a:lnTo>
                          <a:pt x="10" y="14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29" y="16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8" name="Freeform 5274"/>
                  <p:cNvSpPr>
                    <a:spLocks/>
                  </p:cNvSpPr>
                  <p:nvPr/>
                </p:nvSpPr>
                <p:spPr bwMode="auto">
                  <a:xfrm>
                    <a:off x="1463" y="3482"/>
                    <a:ext cx="7" cy="8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0 w 7"/>
                      <a:gd name="T3" fmla="*/ 0 h 8"/>
                      <a:gd name="T4" fmla="*/ 7 w 7"/>
                      <a:gd name="T5" fmla="*/ 7 h 8"/>
                      <a:gd name="T6" fmla="*/ 6 w 7"/>
                      <a:gd name="T7" fmla="*/ 8 h 8"/>
                      <a:gd name="T8" fmla="*/ 0 w 7"/>
                      <a:gd name="T9" fmla="*/ 0 h 8"/>
                      <a:gd name="T10" fmla="*/ 0 w 7"/>
                      <a:gd name="T11" fmla="*/ 0 h 8"/>
                      <a:gd name="T12" fmla="*/ 0 w 7"/>
                      <a:gd name="T13" fmla="*/ 0 h 8"/>
                      <a:gd name="T14" fmla="*/ 0 w 7"/>
                      <a:gd name="T15" fmla="*/ 0 h 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8"/>
                      <a:gd name="T26" fmla="*/ 7 w 7"/>
                      <a:gd name="T27" fmla="*/ 8 h 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7" y="7"/>
                        </a:lnTo>
                        <a:lnTo>
                          <a:pt x="6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999" name="Freeform 5275"/>
                  <p:cNvSpPr>
                    <a:spLocks/>
                  </p:cNvSpPr>
                  <p:nvPr/>
                </p:nvSpPr>
                <p:spPr bwMode="auto">
                  <a:xfrm>
                    <a:off x="1463" y="3482"/>
                    <a:ext cx="6" cy="9"/>
                  </a:xfrm>
                  <a:custGeom>
                    <a:avLst/>
                    <a:gdLst>
                      <a:gd name="T0" fmla="*/ 0 w 6"/>
                      <a:gd name="T1" fmla="*/ 0 h 9"/>
                      <a:gd name="T2" fmla="*/ 6 w 6"/>
                      <a:gd name="T3" fmla="*/ 8 h 9"/>
                      <a:gd name="T4" fmla="*/ 0 w 6"/>
                      <a:gd name="T5" fmla="*/ 9 h 9"/>
                      <a:gd name="T6" fmla="*/ 0 w 6"/>
                      <a:gd name="T7" fmla="*/ 0 h 9"/>
                      <a:gd name="T8" fmla="*/ 0 w 6"/>
                      <a:gd name="T9" fmla="*/ 0 h 9"/>
                      <a:gd name="T10" fmla="*/ 0 w 6"/>
                      <a:gd name="T11" fmla="*/ 0 h 9"/>
                      <a:gd name="T12" fmla="*/ 0 w 6"/>
                      <a:gd name="T13" fmla="*/ 0 h 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9"/>
                      <a:gd name="T23" fmla="*/ 6 w 6"/>
                      <a:gd name="T24" fmla="*/ 9 h 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9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0" name="Freeform 5276"/>
                  <p:cNvSpPr>
                    <a:spLocks/>
                  </p:cNvSpPr>
                  <p:nvPr/>
                </p:nvSpPr>
                <p:spPr bwMode="auto">
                  <a:xfrm>
                    <a:off x="1531" y="3511"/>
                    <a:ext cx="16" cy="38"/>
                  </a:xfrm>
                  <a:custGeom>
                    <a:avLst/>
                    <a:gdLst>
                      <a:gd name="T0" fmla="*/ 16 w 16"/>
                      <a:gd name="T1" fmla="*/ 9 h 38"/>
                      <a:gd name="T2" fmla="*/ 16 w 16"/>
                      <a:gd name="T3" fmla="*/ 38 h 38"/>
                      <a:gd name="T4" fmla="*/ 0 w 16"/>
                      <a:gd name="T5" fmla="*/ 28 h 38"/>
                      <a:gd name="T6" fmla="*/ 0 w 16"/>
                      <a:gd name="T7" fmla="*/ 0 h 38"/>
                      <a:gd name="T8" fmla="*/ 16 w 16"/>
                      <a:gd name="T9" fmla="*/ 9 h 38"/>
                      <a:gd name="T10" fmla="*/ 16 w 16"/>
                      <a:gd name="T11" fmla="*/ 9 h 38"/>
                      <a:gd name="T12" fmla="*/ 16 w 16"/>
                      <a:gd name="T13" fmla="*/ 9 h 38"/>
                      <a:gd name="T14" fmla="*/ 16 w 16"/>
                      <a:gd name="T15" fmla="*/ 9 h 3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8"/>
                      <a:gd name="T26" fmla="*/ 16 w 16"/>
                      <a:gd name="T27" fmla="*/ 38 h 3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8">
                        <a:moveTo>
                          <a:pt x="16" y="9"/>
                        </a:moveTo>
                        <a:lnTo>
                          <a:pt x="16" y="38"/>
                        </a:lnTo>
                        <a:lnTo>
                          <a:pt x="0" y="28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1" name="Freeform 5277"/>
                  <p:cNvSpPr>
                    <a:spLocks/>
                  </p:cNvSpPr>
                  <p:nvPr/>
                </p:nvSpPr>
                <p:spPr bwMode="auto">
                  <a:xfrm>
                    <a:off x="1538" y="3523"/>
                    <a:ext cx="9" cy="21"/>
                  </a:xfrm>
                  <a:custGeom>
                    <a:avLst/>
                    <a:gdLst>
                      <a:gd name="T0" fmla="*/ 6 w 14"/>
                      <a:gd name="T1" fmla="*/ 1 h 35"/>
                      <a:gd name="T2" fmla="*/ 6 w 14"/>
                      <a:gd name="T3" fmla="*/ 13 h 35"/>
                      <a:gd name="T4" fmla="*/ 1 w 14"/>
                      <a:gd name="T5" fmla="*/ 8 h 35"/>
                      <a:gd name="T6" fmla="*/ 1 w 14"/>
                      <a:gd name="T7" fmla="*/ 1 h 35"/>
                      <a:gd name="T8" fmla="*/ 6 w 14"/>
                      <a:gd name="T9" fmla="*/ 1 h 35"/>
                      <a:gd name="T10" fmla="*/ 6 w 14"/>
                      <a:gd name="T11" fmla="*/ 1 h 35"/>
                      <a:gd name="T12" fmla="*/ 6 w 14"/>
                      <a:gd name="T13" fmla="*/ 1 h 3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5"/>
                      <a:gd name="T23" fmla="*/ 14 w 14"/>
                      <a:gd name="T24" fmla="*/ 35 h 3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5">
                        <a:moveTo>
                          <a:pt x="14" y="3"/>
                        </a:move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3" y="34"/>
                          <a:pt x="4" y="27"/>
                          <a:pt x="2" y="23"/>
                        </a:cubicBezTo>
                        <a:cubicBezTo>
                          <a:pt x="0" y="19"/>
                          <a:pt x="0" y="2"/>
                          <a:pt x="2" y="1"/>
                        </a:cubicBezTo>
                        <a:cubicBezTo>
                          <a:pt x="4" y="0"/>
                          <a:pt x="13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2" name="Freeform 5278"/>
                  <p:cNvSpPr>
                    <a:spLocks noEditPoints="1"/>
                  </p:cNvSpPr>
                  <p:nvPr/>
                </p:nvSpPr>
                <p:spPr bwMode="auto">
                  <a:xfrm>
                    <a:off x="1538" y="3522"/>
                    <a:ext cx="9" cy="22"/>
                  </a:xfrm>
                  <a:custGeom>
                    <a:avLst/>
                    <a:gdLst>
                      <a:gd name="T0" fmla="*/ 5 w 15"/>
                      <a:gd name="T1" fmla="*/ 1 h 37"/>
                      <a:gd name="T2" fmla="*/ 5 w 15"/>
                      <a:gd name="T3" fmla="*/ 1 h 37"/>
                      <a:gd name="T4" fmla="*/ 5 w 15"/>
                      <a:gd name="T5" fmla="*/ 1 h 37"/>
                      <a:gd name="T6" fmla="*/ 5 w 15"/>
                      <a:gd name="T7" fmla="*/ 13 h 37"/>
                      <a:gd name="T8" fmla="*/ 5 w 15"/>
                      <a:gd name="T9" fmla="*/ 13 h 37"/>
                      <a:gd name="T10" fmla="*/ 5 w 15"/>
                      <a:gd name="T11" fmla="*/ 13 h 37"/>
                      <a:gd name="T12" fmla="*/ 1 w 15"/>
                      <a:gd name="T13" fmla="*/ 9 h 37"/>
                      <a:gd name="T14" fmla="*/ 0 w 15"/>
                      <a:gd name="T15" fmla="*/ 4 h 37"/>
                      <a:gd name="T16" fmla="*/ 1 w 15"/>
                      <a:gd name="T17" fmla="*/ 1 h 37"/>
                      <a:gd name="T18" fmla="*/ 5 w 15"/>
                      <a:gd name="T19" fmla="*/ 1 h 37"/>
                      <a:gd name="T20" fmla="*/ 5 w 15"/>
                      <a:gd name="T21" fmla="*/ 1 h 37"/>
                      <a:gd name="T22" fmla="*/ 5 w 15"/>
                      <a:gd name="T23" fmla="*/ 1 h 37"/>
                      <a:gd name="T24" fmla="*/ 5 w 15"/>
                      <a:gd name="T25" fmla="*/ 12 h 37"/>
                      <a:gd name="T26" fmla="*/ 5 w 15"/>
                      <a:gd name="T27" fmla="*/ 1 h 37"/>
                      <a:gd name="T28" fmla="*/ 1 w 15"/>
                      <a:gd name="T29" fmla="*/ 1 h 37"/>
                      <a:gd name="T30" fmla="*/ 1 w 15"/>
                      <a:gd name="T31" fmla="*/ 8 h 37"/>
                      <a:gd name="T32" fmla="*/ 5 w 15"/>
                      <a:gd name="T33" fmla="*/ 12 h 3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7"/>
                      <a:gd name="T53" fmla="*/ 15 w 15"/>
                      <a:gd name="T54" fmla="*/ 37 h 3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7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0" y="22"/>
                          <a:pt x="0" y="16"/>
                          <a:pt x="0" y="12"/>
                        </a:cubicBezTo>
                        <a:cubicBezTo>
                          <a:pt x="0" y="7"/>
                          <a:pt x="0" y="2"/>
                          <a:pt x="2" y="1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6"/>
                        </a:move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3"/>
                          <a:pt x="0" y="20"/>
                          <a:pt x="2" y="24"/>
                        </a:cubicBezTo>
                        <a:cubicBezTo>
                          <a:pt x="4" y="28"/>
                          <a:pt x="13" y="35"/>
                          <a:pt x="14" y="36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3" name="Freeform 5279"/>
                  <p:cNvSpPr>
                    <a:spLocks/>
                  </p:cNvSpPr>
                  <p:nvPr/>
                </p:nvSpPr>
                <p:spPr bwMode="auto">
                  <a:xfrm>
                    <a:off x="1541" y="3526"/>
                    <a:ext cx="2" cy="3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3 h 3"/>
                      <a:gd name="T4" fmla="*/ 0 w 2"/>
                      <a:gd name="T5" fmla="*/ 2 h 3"/>
                      <a:gd name="T6" fmla="*/ 1 w 2"/>
                      <a:gd name="T7" fmla="*/ 0 h 3"/>
                      <a:gd name="T8" fmla="*/ 2 w 2"/>
                      <a:gd name="T9" fmla="*/ 0 h 3"/>
                      <a:gd name="T10" fmla="*/ 2 w 2"/>
                      <a:gd name="T11" fmla="*/ 0 h 3"/>
                      <a:gd name="T12" fmla="*/ 2 w 2"/>
                      <a:gd name="T13" fmla="*/ 0 h 3"/>
                      <a:gd name="T14" fmla="*/ 2 w 2"/>
                      <a:gd name="T15" fmla="*/ 0 h 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3"/>
                      <a:gd name="T26" fmla="*/ 2 w 2"/>
                      <a:gd name="T27" fmla="*/ 3 h 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3">
                        <a:moveTo>
                          <a:pt x="2" y="0"/>
                        </a:moveTo>
                        <a:lnTo>
                          <a:pt x="2" y="3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4" name="Freeform 5280"/>
                  <p:cNvSpPr>
                    <a:spLocks/>
                  </p:cNvSpPr>
                  <p:nvPr/>
                </p:nvSpPr>
                <p:spPr bwMode="auto">
                  <a:xfrm>
                    <a:off x="1542" y="3532"/>
                    <a:ext cx="1" cy="7"/>
                  </a:xfrm>
                  <a:custGeom>
                    <a:avLst/>
                    <a:gdLst>
                      <a:gd name="T0" fmla="*/ 1 w 1"/>
                      <a:gd name="T1" fmla="*/ 1 h 7"/>
                      <a:gd name="T2" fmla="*/ 1 w 1"/>
                      <a:gd name="T3" fmla="*/ 7 h 7"/>
                      <a:gd name="T4" fmla="*/ 0 w 1"/>
                      <a:gd name="T5" fmla="*/ 6 h 7"/>
                      <a:gd name="T6" fmla="*/ 0 w 1"/>
                      <a:gd name="T7" fmla="*/ 0 h 7"/>
                      <a:gd name="T8" fmla="*/ 1 w 1"/>
                      <a:gd name="T9" fmla="*/ 1 h 7"/>
                      <a:gd name="T10" fmla="*/ 1 w 1"/>
                      <a:gd name="T11" fmla="*/ 1 h 7"/>
                      <a:gd name="T12" fmla="*/ 1 w 1"/>
                      <a:gd name="T13" fmla="*/ 1 h 7"/>
                      <a:gd name="T14" fmla="*/ 1 w 1"/>
                      <a:gd name="T15" fmla="*/ 1 h 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7"/>
                      <a:gd name="T26" fmla="*/ 1 w 1"/>
                      <a:gd name="T27" fmla="*/ 7 h 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7">
                        <a:moveTo>
                          <a:pt x="1" y="1"/>
                        </a:move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5" name="Freeform 5281"/>
                  <p:cNvSpPr>
                    <a:spLocks/>
                  </p:cNvSpPr>
                  <p:nvPr/>
                </p:nvSpPr>
                <p:spPr bwMode="auto">
                  <a:xfrm>
                    <a:off x="1544" y="3527"/>
                    <a:ext cx="2" cy="13"/>
                  </a:xfrm>
                  <a:custGeom>
                    <a:avLst/>
                    <a:gdLst>
                      <a:gd name="T0" fmla="*/ 2 w 2"/>
                      <a:gd name="T1" fmla="*/ 1 h 13"/>
                      <a:gd name="T2" fmla="*/ 2 w 2"/>
                      <a:gd name="T3" fmla="*/ 13 h 13"/>
                      <a:gd name="T4" fmla="*/ 0 w 2"/>
                      <a:gd name="T5" fmla="*/ 12 h 13"/>
                      <a:gd name="T6" fmla="*/ 0 w 2"/>
                      <a:gd name="T7" fmla="*/ 0 h 13"/>
                      <a:gd name="T8" fmla="*/ 2 w 2"/>
                      <a:gd name="T9" fmla="*/ 1 h 13"/>
                      <a:gd name="T10" fmla="*/ 2 w 2"/>
                      <a:gd name="T11" fmla="*/ 1 h 13"/>
                      <a:gd name="T12" fmla="*/ 2 w 2"/>
                      <a:gd name="T13" fmla="*/ 1 h 13"/>
                      <a:gd name="T14" fmla="*/ 2 w 2"/>
                      <a:gd name="T15" fmla="*/ 1 h 1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3"/>
                      <a:gd name="T26" fmla="*/ 2 w 2"/>
                      <a:gd name="T27" fmla="*/ 13 h 1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3">
                        <a:moveTo>
                          <a:pt x="2" y="1"/>
                        </a:moveTo>
                        <a:lnTo>
                          <a:pt x="2" y="1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6" name="Freeform 5282"/>
                  <p:cNvSpPr>
                    <a:spLocks noEditPoints="1"/>
                  </p:cNvSpPr>
                  <p:nvPr/>
                </p:nvSpPr>
                <p:spPr bwMode="auto">
                  <a:xfrm>
                    <a:off x="1544" y="3544"/>
                    <a:ext cx="2" cy="3"/>
                  </a:xfrm>
                  <a:custGeom>
                    <a:avLst/>
                    <a:gdLst>
                      <a:gd name="T0" fmla="*/ 1 w 4"/>
                      <a:gd name="T1" fmla="*/ 0 h 6"/>
                      <a:gd name="T2" fmla="*/ 1 w 4"/>
                      <a:gd name="T3" fmla="*/ 1 h 6"/>
                      <a:gd name="T4" fmla="*/ 1 w 4"/>
                      <a:gd name="T5" fmla="*/ 2 h 6"/>
                      <a:gd name="T6" fmla="*/ 0 w 4"/>
                      <a:gd name="T7" fmla="*/ 1 h 6"/>
                      <a:gd name="T8" fmla="*/ 1 w 4"/>
                      <a:gd name="T9" fmla="*/ 0 h 6"/>
                      <a:gd name="T10" fmla="*/ 1 w 4"/>
                      <a:gd name="T11" fmla="*/ 0 h 6"/>
                      <a:gd name="T12" fmla="*/ 1 w 4"/>
                      <a:gd name="T13" fmla="*/ 0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0"/>
                        </a:moveTo>
                        <a:cubicBezTo>
                          <a:pt x="3" y="1"/>
                          <a:pt x="4" y="3"/>
                          <a:pt x="4" y="4"/>
                        </a:cubicBezTo>
                        <a:cubicBezTo>
                          <a:pt x="4" y="5"/>
                          <a:pt x="3" y="6"/>
                          <a:pt x="2" y="5"/>
                        </a:cubicBezTo>
                        <a:cubicBezTo>
                          <a:pt x="1" y="4"/>
                          <a:pt x="0" y="3"/>
                          <a:pt x="0" y="2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  <a:moveTo>
                          <a:pt x="2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1"/>
                        </a:cubicBezTo>
                        <a:cubicBezTo>
                          <a:pt x="2" y="1"/>
                          <a:pt x="1" y="1"/>
                          <a:pt x="1" y="2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7" name="Freeform 5283"/>
                  <p:cNvSpPr>
                    <a:spLocks/>
                  </p:cNvSpPr>
                  <p:nvPr/>
                </p:nvSpPr>
                <p:spPr bwMode="auto">
                  <a:xfrm>
                    <a:off x="1544" y="3520"/>
                    <a:ext cx="2" cy="3"/>
                  </a:xfrm>
                  <a:custGeom>
                    <a:avLst/>
                    <a:gdLst>
                      <a:gd name="T0" fmla="*/ 1 w 3"/>
                      <a:gd name="T1" fmla="*/ 1 h 6"/>
                      <a:gd name="T2" fmla="*/ 1 w 3"/>
                      <a:gd name="T3" fmla="*/ 1 h 6"/>
                      <a:gd name="T4" fmla="*/ 1 w 3"/>
                      <a:gd name="T5" fmla="*/ 2 h 6"/>
                      <a:gd name="T6" fmla="*/ 0 w 3"/>
                      <a:gd name="T7" fmla="*/ 1 h 6"/>
                      <a:gd name="T8" fmla="*/ 1 w 3"/>
                      <a:gd name="T9" fmla="*/ 1 h 6"/>
                      <a:gd name="T10" fmla="*/ 1 w 3"/>
                      <a:gd name="T11" fmla="*/ 1 h 6"/>
                      <a:gd name="T12" fmla="*/ 1 w 3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6"/>
                      <a:gd name="T23" fmla="*/ 3 w 3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6">
                        <a:moveTo>
                          <a:pt x="2" y="1"/>
                        </a:moveTo>
                        <a:cubicBezTo>
                          <a:pt x="3" y="1"/>
                          <a:pt x="3" y="3"/>
                          <a:pt x="3" y="4"/>
                        </a:cubicBezTo>
                        <a:cubicBezTo>
                          <a:pt x="3" y="5"/>
                          <a:pt x="3" y="6"/>
                          <a:pt x="2" y="5"/>
                        </a:cubicBezTo>
                        <a:cubicBezTo>
                          <a:pt x="0" y="5"/>
                          <a:pt x="0" y="3"/>
                          <a:pt x="0" y="2"/>
                        </a:cubicBezTo>
                        <a:cubicBezTo>
                          <a:pt x="0" y="1"/>
                          <a:pt x="0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8" name="Freeform 5284"/>
                  <p:cNvSpPr>
                    <a:spLocks/>
                  </p:cNvSpPr>
                  <p:nvPr/>
                </p:nvSpPr>
                <p:spPr bwMode="auto">
                  <a:xfrm>
                    <a:off x="1493" y="3463"/>
                    <a:ext cx="16" cy="29"/>
                  </a:xfrm>
                  <a:custGeom>
                    <a:avLst/>
                    <a:gdLst>
                      <a:gd name="T0" fmla="*/ 16 w 16"/>
                      <a:gd name="T1" fmla="*/ 9 h 29"/>
                      <a:gd name="T2" fmla="*/ 15 w 16"/>
                      <a:gd name="T3" fmla="*/ 29 h 29"/>
                      <a:gd name="T4" fmla="*/ 0 w 16"/>
                      <a:gd name="T5" fmla="*/ 20 h 29"/>
                      <a:gd name="T6" fmla="*/ 0 w 16"/>
                      <a:gd name="T7" fmla="*/ 0 h 29"/>
                      <a:gd name="T8" fmla="*/ 16 w 16"/>
                      <a:gd name="T9" fmla="*/ 9 h 29"/>
                      <a:gd name="T10" fmla="*/ 16 w 16"/>
                      <a:gd name="T11" fmla="*/ 9 h 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9"/>
                      <a:gd name="T20" fmla="*/ 16 w 16"/>
                      <a:gd name="T21" fmla="*/ 29 h 29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9">
                        <a:moveTo>
                          <a:pt x="16" y="9"/>
                        </a:moveTo>
                        <a:lnTo>
                          <a:pt x="15" y="29"/>
                        </a:ln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09" name="Freeform 5285"/>
                  <p:cNvSpPr>
                    <a:spLocks/>
                  </p:cNvSpPr>
                  <p:nvPr/>
                </p:nvSpPr>
                <p:spPr bwMode="auto">
                  <a:xfrm>
                    <a:off x="1492" y="3479"/>
                    <a:ext cx="14" cy="6"/>
                  </a:xfrm>
                  <a:custGeom>
                    <a:avLst/>
                    <a:gdLst>
                      <a:gd name="T0" fmla="*/ 0 w 14"/>
                      <a:gd name="T1" fmla="*/ 1 h 6"/>
                      <a:gd name="T2" fmla="*/ 1 w 14"/>
                      <a:gd name="T3" fmla="*/ 0 h 6"/>
                      <a:gd name="T4" fmla="*/ 14 w 14"/>
                      <a:gd name="T5" fmla="*/ 6 h 6"/>
                      <a:gd name="T6" fmla="*/ 13 w 14"/>
                      <a:gd name="T7" fmla="*/ 6 h 6"/>
                      <a:gd name="T8" fmla="*/ 0 w 14"/>
                      <a:gd name="T9" fmla="*/ 1 h 6"/>
                      <a:gd name="T10" fmla="*/ 0 w 14"/>
                      <a:gd name="T11" fmla="*/ 1 h 6"/>
                      <a:gd name="T12" fmla="*/ 0 w 14"/>
                      <a:gd name="T13" fmla="*/ 1 h 6"/>
                      <a:gd name="T14" fmla="*/ 0 w 14"/>
                      <a:gd name="T15" fmla="*/ 1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4" y="6"/>
                        </a:lnTo>
                        <a:lnTo>
                          <a:pt x="13" y="6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0" name="Freeform 5286"/>
                  <p:cNvSpPr>
                    <a:spLocks/>
                  </p:cNvSpPr>
                  <p:nvPr/>
                </p:nvSpPr>
                <p:spPr bwMode="auto">
                  <a:xfrm>
                    <a:off x="1492" y="3458"/>
                    <a:ext cx="38" cy="51"/>
                  </a:xfrm>
                  <a:custGeom>
                    <a:avLst/>
                    <a:gdLst>
                      <a:gd name="T0" fmla="*/ 38 w 38"/>
                      <a:gd name="T1" fmla="*/ 22 h 51"/>
                      <a:gd name="T2" fmla="*/ 38 w 38"/>
                      <a:gd name="T3" fmla="*/ 51 h 51"/>
                      <a:gd name="T4" fmla="*/ 0 w 38"/>
                      <a:gd name="T5" fmla="*/ 28 h 51"/>
                      <a:gd name="T6" fmla="*/ 0 w 38"/>
                      <a:gd name="T7" fmla="*/ 22 h 51"/>
                      <a:gd name="T8" fmla="*/ 13 w 38"/>
                      <a:gd name="T9" fmla="*/ 27 h 51"/>
                      <a:gd name="T10" fmla="*/ 13 w 38"/>
                      <a:gd name="T11" fmla="*/ 17 h 51"/>
                      <a:gd name="T12" fmla="*/ 0 w 38"/>
                      <a:gd name="T13" fmla="*/ 6 h 51"/>
                      <a:gd name="T14" fmla="*/ 0 w 38"/>
                      <a:gd name="T15" fmla="*/ 0 h 51"/>
                      <a:gd name="T16" fmla="*/ 38 w 38"/>
                      <a:gd name="T17" fmla="*/ 22 h 51"/>
                      <a:gd name="T18" fmla="*/ 38 w 38"/>
                      <a:gd name="T19" fmla="*/ 22 h 51"/>
                      <a:gd name="T20" fmla="*/ 38 w 38"/>
                      <a:gd name="T21" fmla="*/ 22 h 51"/>
                      <a:gd name="T22" fmla="*/ 38 w 38"/>
                      <a:gd name="T23" fmla="*/ 22 h 5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1"/>
                      <a:gd name="T38" fmla="*/ 38 w 38"/>
                      <a:gd name="T39" fmla="*/ 51 h 5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1">
                        <a:moveTo>
                          <a:pt x="38" y="22"/>
                        </a:moveTo>
                        <a:lnTo>
                          <a:pt x="38" y="51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3" y="27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1" name="Freeform 5287"/>
                  <p:cNvSpPr>
                    <a:spLocks/>
                  </p:cNvSpPr>
                  <p:nvPr/>
                </p:nvSpPr>
                <p:spPr bwMode="auto">
                  <a:xfrm>
                    <a:off x="1463" y="3446"/>
                    <a:ext cx="12" cy="26"/>
                  </a:xfrm>
                  <a:custGeom>
                    <a:avLst/>
                    <a:gdLst>
                      <a:gd name="T0" fmla="*/ 12 w 12"/>
                      <a:gd name="T1" fmla="*/ 7 h 26"/>
                      <a:gd name="T2" fmla="*/ 12 w 12"/>
                      <a:gd name="T3" fmla="*/ 26 h 26"/>
                      <a:gd name="T4" fmla="*/ 0 w 12"/>
                      <a:gd name="T5" fmla="*/ 19 h 26"/>
                      <a:gd name="T6" fmla="*/ 0 w 12"/>
                      <a:gd name="T7" fmla="*/ 0 h 26"/>
                      <a:gd name="T8" fmla="*/ 12 w 12"/>
                      <a:gd name="T9" fmla="*/ 7 h 26"/>
                      <a:gd name="T10" fmla="*/ 12 w 12"/>
                      <a:gd name="T11" fmla="*/ 7 h 2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6"/>
                      <a:gd name="T20" fmla="*/ 12 w 12"/>
                      <a:gd name="T21" fmla="*/ 26 h 2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6">
                        <a:moveTo>
                          <a:pt x="12" y="7"/>
                        </a:moveTo>
                        <a:lnTo>
                          <a:pt x="12" y="26"/>
                        </a:ln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2" name="Freeform 5288"/>
                  <p:cNvSpPr>
                    <a:spLocks/>
                  </p:cNvSpPr>
                  <p:nvPr/>
                </p:nvSpPr>
                <p:spPr bwMode="auto">
                  <a:xfrm>
                    <a:off x="1468" y="3452"/>
                    <a:ext cx="7" cy="17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7 h 27"/>
                      <a:gd name="T4" fmla="*/ 2 w 11"/>
                      <a:gd name="T5" fmla="*/ 10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4"/>
                          <a:pt x="11" y="10"/>
                          <a:pt x="11" y="17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3"/>
                          <a:pt x="0" y="17"/>
                          <a:pt x="0" y="11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3" name="Freeform 5289"/>
                  <p:cNvSpPr>
                    <a:spLocks/>
                  </p:cNvSpPr>
                  <p:nvPr/>
                </p:nvSpPr>
                <p:spPr bwMode="auto">
                  <a:xfrm>
                    <a:off x="1462" y="3463"/>
                    <a:ext cx="11" cy="3"/>
                  </a:xfrm>
                  <a:custGeom>
                    <a:avLst/>
                    <a:gdLst>
                      <a:gd name="T0" fmla="*/ 0 w 11"/>
                      <a:gd name="T1" fmla="*/ 0 h 3"/>
                      <a:gd name="T2" fmla="*/ 1 w 11"/>
                      <a:gd name="T3" fmla="*/ 0 h 3"/>
                      <a:gd name="T4" fmla="*/ 11 w 11"/>
                      <a:gd name="T5" fmla="*/ 3 h 3"/>
                      <a:gd name="T6" fmla="*/ 10 w 11"/>
                      <a:gd name="T7" fmla="*/ 3 h 3"/>
                      <a:gd name="T8" fmla="*/ 0 w 11"/>
                      <a:gd name="T9" fmla="*/ 0 h 3"/>
                      <a:gd name="T10" fmla="*/ 0 w 11"/>
                      <a:gd name="T11" fmla="*/ 0 h 3"/>
                      <a:gd name="T12" fmla="*/ 0 w 11"/>
                      <a:gd name="T13" fmla="*/ 0 h 3"/>
                      <a:gd name="T14" fmla="*/ 0 w 11"/>
                      <a:gd name="T15" fmla="*/ 0 h 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3"/>
                      <a:gd name="T26" fmla="*/ 11 w 11"/>
                      <a:gd name="T27" fmla="*/ 3 h 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4" name="Freeform 5290"/>
                  <p:cNvSpPr>
                    <a:spLocks/>
                  </p:cNvSpPr>
                  <p:nvPr/>
                </p:nvSpPr>
                <p:spPr bwMode="auto">
                  <a:xfrm>
                    <a:off x="1462" y="3441"/>
                    <a:ext cx="29" cy="45"/>
                  </a:xfrm>
                  <a:custGeom>
                    <a:avLst/>
                    <a:gdLst>
                      <a:gd name="T0" fmla="*/ 29 w 29"/>
                      <a:gd name="T1" fmla="*/ 17 h 45"/>
                      <a:gd name="T2" fmla="*/ 29 w 29"/>
                      <a:gd name="T3" fmla="*/ 45 h 45"/>
                      <a:gd name="T4" fmla="*/ 0 w 29"/>
                      <a:gd name="T5" fmla="*/ 28 h 45"/>
                      <a:gd name="T6" fmla="*/ 0 w 29"/>
                      <a:gd name="T7" fmla="*/ 22 h 45"/>
                      <a:gd name="T8" fmla="*/ 10 w 29"/>
                      <a:gd name="T9" fmla="*/ 25 h 45"/>
                      <a:gd name="T10" fmla="*/ 10 w 29"/>
                      <a:gd name="T11" fmla="*/ 14 h 45"/>
                      <a:gd name="T12" fmla="*/ 0 w 29"/>
                      <a:gd name="T13" fmla="*/ 6 h 45"/>
                      <a:gd name="T14" fmla="*/ 0 w 29"/>
                      <a:gd name="T15" fmla="*/ 0 h 45"/>
                      <a:gd name="T16" fmla="*/ 29 w 29"/>
                      <a:gd name="T17" fmla="*/ 17 h 45"/>
                      <a:gd name="T18" fmla="*/ 29 w 29"/>
                      <a:gd name="T19" fmla="*/ 17 h 45"/>
                      <a:gd name="T20" fmla="*/ 29 w 29"/>
                      <a:gd name="T21" fmla="*/ 17 h 45"/>
                      <a:gd name="T22" fmla="*/ 29 w 29"/>
                      <a:gd name="T23" fmla="*/ 17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7"/>
                        </a:moveTo>
                        <a:lnTo>
                          <a:pt x="29" y="45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0" y="25"/>
                        </a:lnTo>
                        <a:lnTo>
                          <a:pt x="10" y="14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9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5" name="Freeform 5291"/>
                  <p:cNvSpPr>
                    <a:spLocks/>
                  </p:cNvSpPr>
                  <p:nvPr/>
                </p:nvSpPr>
                <p:spPr bwMode="auto">
                  <a:xfrm>
                    <a:off x="1463" y="3451"/>
                    <a:ext cx="7" cy="8"/>
                  </a:xfrm>
                  <a:custGeom>
                    <a:avLst/>
                    <a:gdLst>
                      <a:gd name="T0" fmla="*/ 0 w 7"/>
                      <a:gd name="T1" fmla="*/ 1 h 8"/>
                      <a:gd name="T2" fmla="*/ 0 w 7"/>
                      <a:gd name="T3" fmla="*/ 0 h 8"/>
                      <a:gd name="T4" fmla="*/ 7 w 7"/>
                      <a:gd name="T5" fmla="*/ 8 h 8"/>
                      <a:gd name="T6" fmla="*/ 6 w 7"/>
                      <a:gd name="T7" fmla="*/ 8 h 8"/>
                      <a:gd name="T8" fmla="*/ 0 w 7"/>
                      <a:gd name="T9" fmla="*/ 1 h 8"/>
                      <a:gd name="T10" fmla="*/ 0 w 7"/>
                      <a:gd name="T11" fmla="*/ 1 h 8"/>
                      <a:gd name="T12" fmla="*/ 0 w 7"/>
                      <a:gd name="T13" fmla="*/ 1 h 8"/>
                      <a:gd name="T14" fmla="*/ 0 w 7"/>
                      <a:gd name="T15" fmla="*/ 1 h 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8"/>
                      <a:gd name="T26" fmla="*/ 7 w 7"/>
                      <a:gd name="T27" fmla="*/ 8 h 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8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6" name="Freeform 5292"/>
                  <p:cNvSpPr>
                    <a:spLocks/>
                  </p:cNvSpPr>
                  <p:nvPr/>
                </p:nvSpPr>
                <p:spPr bwMode="auto">
                  <a:xfrm>
                    <a:off x="1463" y="3452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7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7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7" name="Freeform 5293"/>
                  <p:cNvSpPr>
                    <a:spLocks/>
                  </p:cNvSpPr>
                  <p:nvPr/>
                </p:nvSpPr>
                <p:spPr bwMode="auto">
                  <a:xfrm>
                    <a:off x="1531" y="3480"/>
                    <a:ext cx="16" cy="39"/>
                  </a:xfrm>
                  <a:custGeom>
                    <a:avLst/>
                    <a:gdLst>
                      <a:gd name="T0" fmla="*/ 16 w 16"/>
                      <a:gd name="T1" fmla="*/ 10 h 39"/>
                      <a:gd name="T2" fmla="*/ 16 w 16"/>
                      <a:gd name="T3" fmla="*/ 39 h 39"/>
                      <a:gd name="T4" fmla="*/ 0 w 16"/>
                      <a:gd name="T5" fmla="*/ 29 h 39"/>
                      <a:gd name="T6" fmla="*/ 0 w 16"/>
                      <a:gd name="T7" fmla="*/ 0 h 39"/>
                      <a:gd name="T8" fmla="*/ 16 w 16"/>
                      <a:gd name="T9" fmla="*/ 10 h 39"/>
                      <a:gd name="T10" fmla="*/ 16 w 16"/>
                      <a:gd name="T11" fmla="*/ 10 h 39"/>
                      <a:gd name="T12" fmla="*/ 16 w 16"/>
                      <a:gd name="T13" fmla="*/ 10 h 39"/>
                      <a:gd name="T14" fmla="*/ 16 w 16"/>
                      <a:gd name="T15" fmla="*/ 10 h 3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9"/>
                      <a:gd name="T26" fmla="*/ 16 w 16"/>
                      <a:gd name="T27" fmla="*/ 39 h 3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9">
                        <a:moveTo>
                          <a:pt x="16" y="10"/>
                        </a:moveTo>
                        <a:lnTo>
                          <a:pt x="16" y="39"/>
                        </a:lnTo>
                        <a:lnTo>
                          <a:pt x="0" y="29"/>
                        </a:lnTo>
                        <a:lnTo>
                          <a:pt x="0" y="0"/>
                        </a:lnTo>
                        <a:lnTo>
                          <a:pt x="16" y="10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8" name="Freeform 5294"/>
                  <p:cNvSpPr>
                    <a:spLocks/>
                  </p:cNvSpPr>
                  <p:nvPr/>
                </p:nvSpPr>
                <p:spPr bwMode="auto">
                  <a:xfrm>
                    <a:off x="1538" y="3492"/>
                    <a:ext cx="9" cy="21"/>
                  </a:xfrm>
                  <a:custGeom>
                    <a:avLst/>
                    <a:gdLst>
                      <a:gd name="T0" fmla="*/ 6 w 14"/>
                      <a:gd name="T1" fmla="*/ 1 h 35"/>
                      <a:gd name="T2" fmla="*/ 6 w 14"/>
                      <a:gd name="T3" fmla="*/ 13 h 35"/>
                      <a:gd name="T4" fmla="*/ 1 w 14"/>
                      <a:gd name="T5" fmla="*/ 8 h 35"/>
                      <a:gd name="T6" fmla="*/ 1 w 14"/>
                      <a:gd name="T7" fmla="*/ 1 h 35"/>
                      <a:gd name="T8" fmla="*/ 6 w 14"/>
                      <a:gd name="T9" fmla="*/ 1 h 35"/>
                      <a:gd name="T10" fmla="*/ 6 w 14"/>
                      <a:gd name="T11" fmla="*/ 1 h 35"/>
                      <a:gd name="T12" fmla="*/ 6 w 14"/>
                      <a:gd name="T13" fmla="*/ 1 h 3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5"/>
                      <a:gd name="T23" fmla="*/ 14 w 14"/>
                      <a:gd name="T24" fmla="*/ 35 h 3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5">
                        <a:moveTo>
                          <a:pt x="14" y="3"/>
                        </a:move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3" y="34"/>
                          <a:pt x="4" y="27"/>
                          <a:pt x="2" y="23"/>
                        </a:cubicBezTo>
                        <a:cubicBezTo>
                          <a:pt x="0" y="19"/>
                          <a:pt x="0" y="2"/>
                          <a:pt x="2" y="1"/>
                        </a:cubicBezTo>
                        <a:cubicBezTo>
                          <a:pt x="4" y="0"/>
                          <a:pt x="13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19" name="Freeform 5295"/>
                  <p:cNvSpPr>
                    <a:spLocks noEditPoints="1"/>
                  </p:cNvSpPr>
                  <p:nvPr/>
                </p:nvSpPr>
                <p:spPr bwMode="auto">
                  <a:xfrm>
                    <a:off x="1538" y="3492"/>
                    <a:ext cx="9" cy="22"/>
                  </a:xfrm>
                  <a:custGeom>
                    <a:avLst/>
                    <a:gdLst>
                      <a:gd name="T0" fmla="*/ 5 w 15"/>
                      <a:gd name="T1" fmla="*/ 1 h 37"/>
                      <a:gd name="T2" fmla="*/ 5 w 15"/>
                      <a:gd name="T3" fmla="*/ 1 h 37"/>
                      <a:gd name="T4" fmla="*/ 5 w 15"/>
                      <a:gd name="T5" fmla="*/ 1 h 37"/>
                      <a:gd name="T6" fmla="*/ 5 w 15"/>
                      <a:gd name="T7" fmla="*/ 13 h 37"/>
                      <a:gd name="T8" fmla="*/ 5 w 15"/>
                      <a:gd name="T9" fmla="*/ 13 h 37"/>
                      <a:gd name="T10" fmla="*/ 5 w 15"/>
                      <a:gd name="T11" fmla="*/ 13 h 37"/>
                      <a:gd name="T12" fmla="*/ 1 w 15"/>
                      <a:gd name="T13" fmla="*/ 9 h 37"/>
                      <a:gd name="T14" fmla="*/ 0 w 15"/>
                      <a:gd name="T15" fmla="*/ 4 h 37"/>
                      <a:gd name="T16" fmla="*/ 1 w 15"/>
                      <a:gd name="T17" fmla="*/ 1 h 37"/>
                      <a:gd name="T18" fmla="*/ 5 w 15"/>
                      <a:gd name="T19" fmla="*/ 1 h 37"/>
                      <a:gd name="T20" fmla="*/ 5 w 15"/>
                      <a:gd name="T21" fmla="*/ 1 h 37"/>
                      <a:gd name="T22" fmla="*/ 5 w 15"/>
                      <a:gd name="T23" fmla="*/ 1 h 37"/>
                      <a:gd name="T24" fmla="*/ 5 w 15"/>
                      <a:gd name="T25" fmla="*/ 12 h 37"/>
                      <a:gd name="T26" fmla="*/ 5 w 15"/>
                      <a:gd name="T27" fmla="*/ 1 h 37"/>
                      <a:gd name="T28" fmla="*/ 1 w 15"/>
                      <a:gd name="T29" fmla="*/ 1 h 37"/>
                      <a:gd name="T30" fmla="*/ 1 w 15"/>
                      <a:gd name="T31" fmla="*/ 8 h 37"/>
                      <a:gd name="T32" fmla="*/ 5 w 15"/>
                      <a:gd name="T33" fmla="*/ 12 h 3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7"/>
                      <a:gd name="T53" fmla="*/ 15 w 15"/>
                      <a:gd name="T54" fmla="*/ 37 h 3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7">
                        <a:moveTo>
                          <a:pt x="15" y="4"/>
                        </a:move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6"/>
                          <a:pt x="4" y="29"/>
                          <a:pt x="2" y="25"/>
                        </a:cubicBezTo>
                        <a:cubicBezTo>
                          <a:pt x="0" y="22"/>
                          <a:pt x="0" y="16"/>
                          <a:pt x="0" y="12"/>
                        </a:cubicBezTo>
                        <a:cubicBezTo>
                          <a:pt x="0" y="7"/>
                          <a:pt x="0" y="2"/>
                          <a:pt x="2" y="1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6"/>
                        </a:move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3"/>
                          <a:pt x="0" y="20"/>
                          <a:pt x="2" y="24"/>
                        </a:cubicBezTo>
                        <a:cubicBezTo>
                          <a:pt x="4" y="28"/>
                          <a:pt x="13" y="35"/>
                          <a:pt x="14" y="36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0" name="Freeform 5296"/>
                  <p:cNvSpPr>
                    <a:spLocks/>
                  </p:cNvSpPr>
                  <p:nvPr/>
                </p:nvSpPr>
                <p:spPr bwMode="auto">
                  <a:xfrm>
                    <a:off x="1541" y="3495"/>
                    <a:ext cx="2" cy="4"/>
                  </a:xfrm>
                  <a:custGeom>
                    <a:avLst/>
                    <a:gdLst>
                      <a:gd name="T0" fmla="*/ 2 w 2"/>
                      <a:gd name="T1" fmla="*/ 1 h 4"/>
                      <a:gd name="T2" fmla="*/ 2 w 2"/>
                      <a:gd name="T3" fmla="*/ 4 h 4"/>
                      <a:gd name="T4" fmla="*/ 0 w 2"/>
                      <a:gd name="T5" fmla="*/ 3 h 4"/>
                      <a:gd name="T6" fmla="*/ 1 w 2"/>
                      <a:gd name="T7" fmla="*/ 0 h 4"/>
                      <a:gd name="T8" fmla="*/ 2 w 2"/>
                      <a:gd name="T9" fmla="*/ 1 h 4"/>
                      <a:gd name="T10" fmla="*/ 2 w 2"/>
                      <a:gd name="T11" fmla="*/ 1 h 4"/>
                      <a:gd name="T12" fmla="*/ 2 w 2"/>
                      <a:gd name="T13" fmla="*/ 1 h 4"/>
                      <a:gd name="T14" fmla="*/ 2 w 2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4"/>
                      <a:gd name="T26" fmla="*/ 2 w 2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4">
                        <a:moveTo>
                          <a:pt x="2" y="1"/>
                        </a:moveTo>
                        <a:lnTo>
                          <a:pt x="2" y="4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1" name="Freeform 5297"/>
                  <p:cNvSpPr>
                    <a:spLocks/>
                  </p:cNvSpPr>
                  <p:nvPr/>
                </p:nvSpPr>
                <p:spPr bwMode="auto">
                  <a:xfrm>
                    <a:off x="1542" y="3502"/>
                    <a:ext cx="1" cy="7"/>
                  </a:xfrm>
                  <a:custGeom>
                    <a:avLst/>
                    <a:gdLst>
                      <a:gd name="T0" fmla="*/ 1 w 1"/>
                      <a:gd name="T1" fmla="*/ 1 h 7"/>
                      <a:gd name="T2" fmla="*/ 1 w 1"/>
                      <a:gd name="T3" fmla="*/ 7 h 7"/>
                      <a:gd name="T4" fmla="*/ 0 w 1"/>
                      <a:gd name="T5" fmla="*/ 6 h 7"/>
                      <a:gd name="T6" fmla="*/ 0 w 1"/>
                      <a:gd name="T7" fmla="*/ 0 h 7"/>
                      <a:gd name="T8" fmla="*/ 1 w 1"/>
                      <a:gd name="T9" fmla="*/ 1 h 7"/>
                      <a:gd name="T10" fmla="*/ 1 w 1"/>
                      <a:gd name="T11" fmla="*/ 1 h 7"/>
                      <a:gd name="T12" fmla="*/ 1 w 1"/>
                      <a:gd name="T13" fmla="*/ 1 h 7"/>
                      <a:gd name="T14" fmla="*/ 1 w 1"/>
                      <a:gd name="T15" fmla="*/ 1 h 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7"/>
                      <a:gd name="T26" fmla="*/ 1 w 1"/>
                      <a:gd name="T27" fmla="*/ 7 h 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7">
                        <a:moveTo>
                          <a:pt x="1" y="1"/>
                        </a:move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2" name="Freeform 5298"/>
                  <p:cNvSpPr>
                    <a:spLocks/>
                  </p:cNvSpPr>
                  <p:nvPr/>
                </p:nvSpPr>
                <p:spPr bwMode="auto">
                  <a:xfrm>
                    <a:off x="1544" y="3496"/>
                    <a:ext cx="2" cy="14"/>
                  </a:xfrm>
                  <a:custGeom>
                    <a:avLst/>
                    <a:gdLst>
                      <a:gd name="T0" fmla="*/ 2 w 2"/>
                      <a:gd name="T1" fmla="*/ 1 h 14"/>
                      <a:gd name="T2" fmla="*/ 2 w 2"/>
                      <a:gd name="T3" fmla="*/ 14 h 14"/>
                      <a:gd name="T4" fmla="*/ 0 w 2"/>
                      <a:gd name="T5" fmla="*/ 13 h 14"/>
                      <a:gd name="T6" fmla="*/ 0 w 2"/>
                      <a:gd name="T7" fmla="*/ 0 h 14"/>
                      <a:gd name="T8" fmla="*/ 2 w 2"/>
                      <a:gd name="T9" fmla="*/ 1 h 14"/>
                      <a:gd name="T10" fmla="*/ 2 w 2"/>
                      <a:gd name="T11" fmla="*/ 1 h 14"/>
                      <a:gd name="T12" fmla="*/ 2 w 2"/>
                      <a:gd name="T13" fmla="*/ 1 h 14"/>
                      <a:gd name="T14" fmla="*/ 2 w 2"/>
                      <a:gd name="T15" fmla="*/ 1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4"/>
                      <a:gd name="T26" fmla="*/ 2 w 2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4">
                        <a:moveTo>
                          <a:pt x="2" y="1"/>
                        </a:moveTo>
                        <a:lnTo>
                          <a:pt x="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3" name="Freeform 5299"/>
                  <p:cNvSpPr>
                    <a:spLocks noEditPoints="1"/>
                  </p:cNvSpPr>
                  <p:nvPr/>
                </p:nvSpPr>
                <p:spPr bwMode="auto">
                  <a:xfrm>
                    <a:off x="1544" y="3513"/>
                    <a:ext cx="2" cy="3"/>
                  </a:xfrm>
                  <a:custGeom>
                    <a:avLst/>
                    <a:gdLst>
                      <a:gd name="T0" fmla="*/ 1 w 4"/>
                      <a:gd name="T1" fmla="*/ 0 h 5"/>
                      <a:gd name="T2" fmla="*/ 1 w 4"/>
                      <a:gd name="T3" fmla="*/ 1 h 5"/>
                      <a:gd name="T4" fmla="*/ 1 w 4"/>
                      <a:gd name="T5" fmla="*/ 2 h 5"/>
                      <a:gd name="T6" fmla="*/ 0 w 4"/>
                      <a:gd name="T7" fmla="*/ 1 h 5"/>
                      <a:gd name="T8" fmla="*/ 1 w 4"/>
                      <a:gd name="T9" fmla="*/ 0 h 5"/>
                      <a:gd name="T10" fmla="*/ 1 w 4"/>
                      <a:gd name="T11" fmla="*/ 0 h 5"/>
                      <a:gd name="T12" fmla="*/ 1 w 4"/>
                      <a:gd name="T13" fmla="*/ 0 h 5"/>
                      <a:gd name="T14" fmla="*/ 1 w 4"/>
                      <a:gd name="T15" fmla="*/ 1 h 5"/>
                      <a:gd name="T16" fmla="*/ 1 w 4"/>
                      <a:gd name="T17" fmla="*/ 1 h 5"/>
                      <a:gd name="T18" fmla="*/ 1 w 4"/>
                      <a:gd name="T19" fmla="*/ 1 h 5"/>
                      <a:gd name="T20" fmla="*/ 1 w 4"/>
                      <a:gd name="T21" fmla="*/ 1 h 5"/>
                      <a:gd name="T22" fmla="*/ 1 w 4"/>
                      <a:gd name="T23" fmla="*/ 1 h 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5"/>
                      <a:gd name="T38" fmla="*/ 4 w 4"/>
                      <a:gd name="T39" fmla="*/ 5 h 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5">
                        <a:moveTo>
                          <a:pt x="2" y="0"/>
                        </a:moveTo>
                        <a:cubicBezTo>
                          <a:pt x="3" y="1"/>
                          <a:pt x="4" y="2"/>
                          <a:pt x="4" y="4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1" y="4"/>
                          <a:pt x="0" y="3"/>
                          <a:pt x="0" y="1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  <a:moveTo>
                          <a:pt x="2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1" y="2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4" name="Freeform 5300"/>
                  <p:cNvSpPr>
                    <a:spLocks/>
                  </p:cNvSpPr>
                  <p:nvPr/>
                </p:nvSpPr>
                <p:spPr bwMode="auto">
                  <a:xfrm>
                    <a:off x="1544" y="3489"/>
                    <a:ext cx="2" cy="4"/>
                  </a:xfrm>
                  <a:custGeom>
                    <a:avLst/>
                    <a:gdLst>
                      <a:gd name="T0" fmla="*/ 1 w 3"/>
                      <a:gd name="T1" fmla="*/ 1 h 6"/>
                      <a:gd name="T2" fmla="*/ 1 w 3"/>
                      <a:gd name="T3" fmla="*/ 2 h 6"/>
                      <a:gd name="T4" fmla="*/ 1 w 3"/>
                      <a:gd name="T5" fmla="*/ 2 h 6"/>
                      <a:gd name="T6" fmla="*/ 0 w 3"/>
                      <a:gd name="T7" fmla="*/ 1 h 6"/>
                      <a:gd name="T8" fmla="*/ 1 w 3"/>
                      <a:gd name="T9" fmla="*/ 1 h 6"/>
                      <a:gd name="T10" fmla="*/ 1 w 3"/>
                      <a:gd name="T11" fmla="*/ 1 h 6"/>
                      <a:gd name="T12" fmla="*/ 1 w 3"/>
                      <a:gd name="T13" fmla="*/ 1 h 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6"/>
                      <a:gd name="T23" fmla="*/ 3 w 3"/>
                      <a:gd name="T24" fmla="*/ 6 h 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6">
                        <a:moveTo>
                          <a:pt x="2" y="1"/>
                        </a:moveTo>
                        <a:cubicBezTo>
                          <a:pt x="3" y="1"/>
                          <a:pt x="3" y="3"/>
                          <a:pt x="3" y="4"/>
                        </a:cubicBezTo>
                        <a:cubicBezTo>
                          <a:pt x="3" y="5"/>
                          <a:pt x="3" y="6"/>
                          <a:pt x="2" y="5"/>
                        </a:cubicBezTo>
                        <a:cubicBezTo>
                          <a:pt x="0" y="4"/>
                          <a:pt x="0" y="3"/>
                          <a:pt x="0" y="2"/>
                        </a:cubicBezTo>
                        <a:cubicBezTo>
                          <a:pt x="0" y="0"/>
                          <a:pt x="0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5" name="Freeform 5301"/>
                  <p:cNvSpPr>
                    <a:spLocks/>
                  </p:cNvSpPr>
                  <p:nvPr/>
                </p:nvSpPr>
                <p:spPr bwMode="auto">
                  <a:xfrm>
                    <a:off x="1493" y="3433"/>
                    <a:ext cx="16" cy="28"/>
                  </a:xfrm>
                  <a:custGeom>
                    <a:avLst/>
                    <a:gdLst>
                      <a:gd name="T0" fmla="*/ 16 w 16"/>
                      <a:gd name="T1" fmla="*/ 8 h 28"/>
                      <a:gd name="T2" fmla="*/ 15 w 16"/>
                      <a:gd name="T3" fmla="*/ 28 h 28"/>
                      <a:gd name="T4" fmla="*/ 0 w 16"/>
                      <a:gd name="T5" fmla="*/ 19 h 28"/>
                      <a:gd name="T6" fmla="*/ 0 w 16"/>
                      <a:gd name="T7" fmla="*/ 0 h 28"/>
                      <a:gd name="T8" fmla="*/ 16 w 16"/>
                      <a:gd name="T9" fmla="*/ 8 h 28"/>
                      <a:gd name="T10" fmla="*/ 16 w 16"/>
                      <a:gd name="T11" fmla="*/ 8 h 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6"/>
                      <a:gd name="T19" fmla="*/ 0 h 28"/>
                      <a:gd name="T20" fmla="*/ 16 w 16"/>
                      <a:gd name="T21" fmla="*/ 28 h 28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6" h="28">
                        <a:moveTo>
                          <a:pt x="16" y="8"/>
                        </a:moveTo>
                        <a:lnTo>
                          <a:pt x="15" y="28"/>
                        </a:ln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6" name="Freeform 5302"/>
                  <p:cNvSpPr>
                    <a:spLocks/>
                  </p:cNvSpPr>
                  <p:nvPr/>
                </p:nvSpPr>
                <p:spPr bwMode="auto">
                  <a:xfrm>
                    <a:off x="1492" y="3449"/>
                    <a:ext cx="14" cy="6"/>
                  </a:xfrm>
                  <a:custGeom>
                    <a:avLst/>
                    <a:gdLst>
                      <a:gd name="T0" fmla="*/ 0 w 14"/>
                      <a:gd name="T1" fmla="*/ 0 h 6"/>
                      <a:gd name="T2" fmla="*/ 1 w 14"/>
                      <a:gd name="T3" fmla="*/ 0 h 6"/>
                      <a:gd name="T4" fmla="*/ 14 w 14"/>
                      <a:gd name="T5" fmla="*/ 5 h 6"/>
                      <a:gd name="T6" fmla="*/ 13 w 14"/>
                      <a:gd name="T7" fmla="*/ 6 h 6"/>
                      <a:gd name="T8" fmla="*/ 0 w 14"/>
                      <a:gd name="T9" fmla="*/ 0 h 6"/>
                      <a:gd name="T10" fmla="*/ 0 w 14"/>
                      <a:gd name="T11" fmla="*/ 0 h 6"/>
                      <a:gd name="T12" fmla="*/ 0 w 14"/>
                      <a:gd name="T13" fmla="*/ 0 h 6"/>
                      <a:gd name="T14" fmla="*/ 0 w 14"/>
                      <a:gd name="T15" fmla="*/ 0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"/>
                      <a:gd name="T25" fmla="*/ 0 h 6"/>
                      <a:gd name="T26" fmla="*/ 14 w 14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" h="6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4" y="5"/>
                        </a:lnTo>
                        <a:lnTo>
                          <a:pt x="13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7" name="Freeform 5303"/>
                  <p:cNvSpPr>
                    <a:spLocks/>
                  </p:cNvSpPr>
                  <p:nvPr/>
                </p:nvSpPr>
                <p:spPr bwMode="auto">
                  <a:xfrm>
                    <a:off x="1492" y="3427"/>
                    <a:ext cx="38" cy="50"/>
                  </a:xfrm>
                  <a:custGeom>
                    <a:avLst/>
                    <a:gdLst>
                      <a:gd name="T0" fmla="*/ 38 w 38"/>
                      <a:gd name="T1" fmla="*/ 22 h 50"/>
                      <a:gd name="T2" fmla="*/ 38 w 38"/>
                      <a:gd name="T3" fmla="*/ 50 h 50"/>
                      <a:gd name="T4" fmla="*/ 0 w 38"/>
                      <a:gd name="T5" fmla="*/ 28 h 50"/>
                      <a:gd name="T6" fmla="*/ 0 w 38"/>
                      <a:gd name="T7" fmla="*/ 22 h 50"/>
                      <a:gd name="T8" fmla="*/ 13 w 38"/>
                      <a:gd name="T9" fmla="*/ 28 h 50"/>
                      <a:gd name="T10" fmla="*/ 13 w 38"/>
                      <a:gd name="T11" fmla="*/ 17 h 50"/>
                      <a:gd name="T12" fmla="*/ 0 w 38"/>
                      <a:gd name="T13" fmla="*/ 6 h 50"/>
                      <a:gd name="T14" fmla="*/ 0 w 38"/>
                      <a:gd name="T15" fmla="*/ 0 h 50"/>
                      <a:gd name="T16" fmla="*/ 38 w 38"/>
                      <a:gd name="T17" fmla="*/ 22 h 50"/>
                      <a:gd name="T18" fmla="*/ 38 w 38"/>
                      <a:gd name="T19" fmla="*/ 22 h 50"/>
                      <a:gd name="T20" fmla="*/ 38 w 38"/>
                      <a:gd name="T21" fmla="*/ 22 h 50"/>
                      <a:gd name="T22" fmla="*/ 38 w 38"/>
                      <a:gd name="T23" fmla="*/ 22 h 50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50"/>
                      <a:gd name="T38" fmla="*/ 38 w 38"/>
                      <a:gd name="T39" fmla="*/ 50 h 50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50">
                        <a:moveTo>
                          <a:pt x="38" y="22"/>
                        </a:moveTo>
                        <a:lnTo>
                          <a:pt x="38" y="50"/>
                        </a:lnTo>
                        <a:lnTo>
                          <a:pt x="0" y="28"/>
                        </a:lnTo>
                        <a:lnTo>
                          <a:pt x="0" y="22"/>
                        </a:lnTo>
                        <a:lnTo>
                          <a:pt x="13" y="28"/>
                        </a:lnTo>
                        <a:lnTo>
                          <a:pt x="13" y="17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38" y="22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8" name="Freeform 5304"/>
                  <p:cNvSpPr>
                    <a:spLocks/>
                  </p:cNvSpPr>
                  <p:nvPr/>
                </p:nvSpPr>
                <p:spPr bwMode="auto">
                  <a:xfrm>
                    <a:off x="1463" y="3416"/>
                    <a:ext cx="12" cy="25"/>
                  </a:xfrm>
                  <a:custGeom>
                    <a:avLst/>
                    <a:gdLst>
                      <a:gd name="T0" fmla="*/ 12 w 12"/>
                      <a:gd name="T1" fmla="*/ 7 h 25"/>
                      <a:gd name="T2" fmla="*/ 12 w 12"/>
                      <a:gd name="T3" fmla="*/ 25 h 25"/>
                      <a:gd name="T4" fmla="*/ 0 w 12"/>
                      <a:gd name="T5" fmla="*/ 18 h 25"/>
                      <a:gd name="T6" fmla="*/ 0 w 12"/>
                      <a:gd name="T7" fmla="*/ 0 h 25"/>
                      <a:gd name="T8" fmla="*/ 12 w 12"/>
                      <a:gd name="T9" fmla="*/ 7 h 25"/>
                      <a:gd name="T10" fmla="*/ 12 w 12"/>
                      <a:gd name="T11" fmla="*/ 7 h 2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2"/>
                      <a:gd name="T19" fmla="*/ 0 h 25"/>
                      <a:gd name="T20" fmla="*/ 12 w 12"/>
                      <a:gd name="T21" fmla="*/ 25 h 25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2" h="25">
                        <a:moveTo>
                          <a:pt x="12" y="7"/>
                        </a:moveTo>
                        <a:lnTo>
                          <a:pt x="12" y="25"/>
                        </a:ln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3F518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29" name="Freeform 5305"/>
                  <p:cNvSpPr>
                    <a:spLocks/>
                  </p:cNvSpPr>
                  <p:nvPr/>
                </p:nvSpPr>
                <p:spPr bwMode="auto">
                  <a:xfrm>
                    <a:off x="1468" y="3422"/>
                    <a:ext cx="7" cy="16"/>
                  </a:xfrm>
                  <a:custGeom>
                    <a:avLst/>
                    <a:gdLst>
                      <a:gd name="T0" fmla="*/ 2 w 11"/>
                      <a:gd name="T1" fmla="*/ 1 h 27"/>
                      <a:gd name="T2" fmla="*/ 4 w 11"/>
                      <a:gd name="T3" fmla="*/ 5 h 27"/>
                      <a:gd name="T4" fmla="*/ 2 w 11"/>
                      <a:gd name="T5" fmla="*/ 9 h 27"/>
                      <a:gd name="T6" fmla="*/ 0 w 11"/>
                      <a:gd name="T7" fmla="*/ 4 h 27"/>
                      <a:gd name="T8" fmla="*/ 2 w 11"/>
                      <a:gd name="T9" fmla="*/ 1 h 27"/>
                      <a:gd name="T10" fmla="*/ 2 w 11"/>
                      <a:gd name="T11" fmla="*/ 1 h 27"/>
                      <a:gd name="T12" fmla="*/ 2 w 11"/>
                      <a:gd name="T13" fmla="*/ 1 h 27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1"/>
                      <a:gd name="T22" fmla="*/ 0 h 27"/>
                      <a:gd name="T23" fmla="*/ 11 w 11"/>
                      <a:gd name="T24" fmla="*/ 27 h 27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1" h="27">
                        <a:moveTo>
                          <a:pt x="5" y="2"/>
                        </a:moveTo>
                        <a:cubicBezTo>
                          <a:pt x="8" y="3"/>
                          <a:pt x="11" y="10"/>
                          <a:pt x="11" y="16"/>
                        </a:cubicBezTo>
                        <a:cubicBezTo>
                          <a:pt x="11" y="23"/>
                          <a:pt x="8" y="27"/>
                          <a:pt x="5" y="25"/>
                        </a:cubicBezTo>
                        <a:cubicBezTo>
                          <a:pt x="2" y="23"/>
                          <a:pt x="0" y="16"/>
                          <a:pt x="0" y="10"/>
                        </a:cubicBezTo>
                        <a:cubicBezTo>
                          <a:pt x="0" y="4"/>
                          <a:pt x="2" y="0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0" name="Freeform 5306"/>
                  <p:cNvSpPr>
                    <a:spLocks/>
                  </p:cNvSpPr>
                  <p:nvPr/>
                </p:nvSpPr>
                <p:spPr bwMode="auto">
                  <a:xfrm>
                    <a:off x="1462" y="3432"/>
                    <a:ext cx="11" cy="4"/>
                  </a:xfrm>
                  <a:custGeom>
                    <a:avLst/>
                    <a:gdLst>
                      <a:gd name="T0" fmla="*/ 0 w 11"/>
                      <a:gd name="T1" fmla="*/ 1 h 4"/>
                      <a:gd name="T2" fmla="*/ 1 w 11"/>
                      <a:gd name="T3" fmla="*/ 0 h 4"/>
                      <a:gd name="T4" fmla="*/ 11 w 11"/>
                      <a:gd name="T5" fmla="*/ 3 h 4"/>
                      <a:gd name="T6" fmla="*/ 10 w 11"/>
                      <a:gd name="T7" fmla="*/ 4 h 4"/>
                      <a:gd name="T8" fmla="*/ 0 w 11"/>
                      <a:gd name="T9" fmla="*/ 1 h 4"/>
                      <a:gd name="T10" fmla="*/ 0 w 11"/>
                      <a:gd name="T11" fmla="*/ 1 h 4"/>
                      <a:gd name="T12" fmla="*/ 0 w 11"/>
                      <a:gd name="T13" fmla="*/ 1 h 4"/>
                      <a:gd name="T14" fmla="*/ 0 w 11"/>
                      <a:gd name="T15" fmla="*/ 1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1"/>
                      <a:gd name="T25" fmla="*/ 0 h 4"/>
                      <a:gd name="T26" fmla="*/ 11 w 11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1" h="4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1" y="3"/>
                        </a:lnTo>
                        <a:lnTo>
                          <a:pt x="10" y="4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1" name="Freeform 5307"/>
                  <p:cNvSpPr>
                    <a:spLocks/>
                  </p:cNvSpPr>
                  <p:nvPr/>
                </p:nvSpPr>
                <p:spPr bwMode="auto">
                  <a:xfrm>
                    <a:off x="1462" y="3410"/>
                    <a:ext cx="29" cy="45"/>
                  </a:xfrm>
                  <a:custGeom>
                    <a:avLst/>
                    <a:gdLst>
                      <a:gd name="T0" fmla="*/ 29 w 29"/>
                      <a:gd name="T1" fmla="*/ 17 h 45"/>
                      <a:gd name="T2" fmla="*/ 29 w 29"/>
                      <a:gd name="T3" fmla="*/ 45 h 45"/>
                      <a:gd name="T4" fmla="*/ 0 w 29"/>
                      <a:gd name="T5" fmla="*/ 29 h 45"/>
                      <a:gd name="T6" fmla="*/ 0 w 29"/>
                      <a:gd name="T7" fmla="*/ 23 h 45"/>
                      <a:gd name="T8" fmla="*/ 10 w 29"/>
                      <a:gd name="T9" fmla="*/ 26 h 45"/>
                      <a:gd name="T10" fmla="*/ 10 w 29"/>
                      <a:gd name="T11" fmla="*/ 15 h 45"/>
                      <a:gd name="T12" fmla="*/ 0 w 29"/>
                      <a:gd name="T13" fmla="*/ 6 h 45"/>
                      <a:gd name="T14" fmla="*/ 0 w 29"/>
                      <a:gd name="T15" fmla="*/ 0 h 45"/>
                      <a:gd name="T16" fmla="*/ 29 w 29"/>
                      <a:gd name="T17" fmla="*/ 17 h 45"/>
                      <a:gd name="T18" fmla="*/ 29 w 29"/>
                      <a:gd name="T19" fmla="*/ 17 h 45"/>
                      <a:gd name="T20" fmla="*/ 29 w 29"/>
                      <a:gd name="T21" fmla="*/ 17 h 45"/>
                      <a:gd name="T22" fmla="*/ 29 w 29"/>
                      <a:gd name="T23" fmla="*/ 17 h 4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9"/>
                      <a:gd name="T37" fmla="*/ 0 h 45"/>
                      <a:gd name="T38" fmla="*/ 29 w 29"/>
                      <a:gd name="T39" fmla="*/ 45 h 4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9" h="45">
                        <a:moveTo>
                          <a:pt x="29" y="17"/>
                        </a:moveTo>
                        <a:lnTo>
                          <a:pt x="29" y="45"/>
                        </a:lnTo>
                        <a:lnTo>
                          <a:pt x="0" y="29"/>
                        </a:lnTo>
                        <a:lnTo>
                          <a:pt x="0" y="23"/>
                        </a:lnTo>
                        <a:lnTo>
                          <a:pt x="10" y="26"/>
                        </a:lnTo>
                        <a:lnTo>
                          <a:pt x="10" y="15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29" y="17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2" name="Freeform 5308"/>
                  <p:cNvSpPr>
                    <a:spLocks/>
                  </p:cNvSpPr>
                  <p:nvPr/>
                </p:nvSpPr>
                <p:spPr bwMode="auto">
                  <a:xfrm>
                    <a:off x="1463" y="3420"/>
                    <a:ext cx="7" cy="9"/>
                  </a:xfrm>
                  <a:custGeom>
                    <a:avLst/>
                    <a:gdLst>
                      <a:gd name="T0" fmla="*/ 0 w 7"/>
                      <a:gd name="T1" fmla="*/ 1 h 9"/>
                      <a:gd name="T2" fmla="*/ 0 w 7"/>
                      <a:gd name="T3" fmla="*/ 0 h 9"/>
                      <a:gd name="T4" fmla="*/ 7 w 7"/>
                      <a:gd name="T5" fmla="*/ 8 h 9"/>
                      <a:gd name="T6" fmla="*/ 6 w 7"/>
                      <a:gd name="T7" fmla="*/ 9 h 9"/>
                      <a:gd name="T8" fmla="*/ 0 w 7"/>
                      <a:gd name="T9" fmla="*/ 1 h 9"/>
                      <a:gd name="T10" fmla="*/ 0 w 7"/>
                      <a:gd name="T11" fmla="*/ 1 h 9"/>
                      <a:gd name="T12" fmla="*/ 0 w 7"/>
                      <a:gd name="T13" fmla="*/ 1 h 9"/>
                      <a:gd name="T14" fmla="*/ 0 w 7"/>
                      <a:gd name="T15" fmla="*/ 1 h 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"/>
                      <a:gd name="T25" fmla="*/ 0 h 9"/>
                      <a:gd name="T26" fmla="*/ 7 w 7"/>
                      <a:gd name="T27" fmla="*/ 9 h 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" h="9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7" y="8"/>
                        </a:lnTo>
                        <a:lnTo>
                          <a:pt x="6" y="9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F64A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3" name="Freeform 5309"/>
                  <p:cNvSpPr>
                    <a:spLocks/>
                  </p:cNvSpPr>
                  <p:nvPr/>
                </p:nvSpPr>
                <p:spPr bwMode="auto">
                  <a:xfrm>
                    <a:off x="1463" y="3421"/>
                    <a:ext cx="6" cy="8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6 w 6"/>
                      <a:gd name="T3" fmla="*/ 8 h 8"/>
                      <a:gd name="T4" fmla="*/ 0 w 6"/>
                      <a:gd name="T5" fmla="*/ 8 h 8"/>
                      <a:gd name="T6" fmla="*/ 0 w 6"/>
                      <a:gd name="T7" fmla="*/ 0 h 8"/>
                      <a:gd name="T8" fmla="*/ 0 w 6"/>
                      <a:gd name="T9" fmla="*/ 0 h 8"/>
                      <a:gd name="T10" fmla="*/ 0 w 6"/>
                      <a:gd name="T11" fmla="*/ 0 h 8"/>
                      <a:gd name="T12" fmla="*/ 0 w 6"/>
                      <a:gd name="T13" fmla="*/ 0 h 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6"/>
                      <a:gd name="T22" fmla="*/ 0 h 8"/>
                      <a:gd name="T23" fmla="*/ 6 w 6"/>
                      <a:gd name="T24" fmla="*/ 8 h 8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6" h="8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427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4" name="Freeform 5310"/>
                  <p:cNvSpPr>
                    <a:spLocks/>
                  </p:cNvSpPr>
                  <p:nvPr/>
                </p:nvSpPr>
                <p:spPr bwMode="auto">
                  <a:xfrm>
                    <a:off x="1531" y="3449"/>
                    <a:ext cx="16" cy="39"/>
                  </a:xfrm>
                  <a:custGeom>
                    <a:avLst/>
                    <a:gdLst>
                      <a:gd name="T0" fmla="*/ 16 w 16"/>
                      <a:gd name="T1" fmla="*/ 11 h 39"/>
                      <a:gd name="T2" fmla="*/ 16 w 16"/>
                      <a:gd name="T3" fmla="*/ 39 h 39"/>
                      <a:gd name="T4" fmla="*/ 0 w 16"/>
                      <a:gd name="T5" fmla="*/ 29 h 39"/>
                      <a:gd name="T6" fmla="*/ 0 w 16"/>
                      <a:gd name="T7" fmla="*/ 0 h 39"/>
                      <a:gd name="T8" fmla="*/ 16 w 16"/>
                      <a:gd name="T9" fmla="*/ 11 h 39"/>
                      <a:gd name="T10" fmla="*/ 16 w 16"/>
                      <a:gd name="T11" fmla="*/ 11 h 39"/>
                      <a:gd name="T12" fmla="*/ 16 w 16"/>
                      <a:gd name="T13" fmla="*/ 11 h 39"/>
                      <a:gd name="T14" fmla="*/ 16 w 16"/>
                      <a:gd name="T15" fmla="*/ 11 h 3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6"/>
                      <a:gd name="T25" fmla="*/ 0 h 39"/>
                      <a:gd name="T26" fmla="*/ 16 w 16"/>
                      <a:gd name="T27" fmla="*/ 39 h 3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6" h="39">
                        <a:moveTo>
                          <a:pt x="16" y="11"/>
                        </a:moveTo>
                        <a:lnTo>
                          <a:pt x="16" y="39"/>
                        </a:lnTo>
                        <a:lnTo>
                          <a:pt x="0" y="29"/>
                        </a:lnTo>
                        <a:lnTo>
                          <a:pt x="0" y="0"/>
                        </a:lnTo>
                        <a:lnTo>
                          <a:pt x="16" y="11"/>
                        </a:lnTo>
                        <a:close/>
                      </a:path>
                    </a:pathLst>
                  </a:custGeom>
                  <a:solidFill>
                    <a:srgbClr val="1D2977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5" name="Freeform 5311"/>
                  <p:cNvSpPr>
                    <a:spLocks/>
                  </p:cNvSpPr>
                  <p:nvPr/>
                </p:nvSpPr>
                <p:spPr bwMode="auto">
                  <a:xfrm>
                    <a:off x="1538" y="3461"/>
                    <a:ext cx="9" cy="22"/>
                  </a:xfrm>
                  <a:custGeom>
                    <a:avLst/>
                    <a:gdLst>
                      <a:gd name="T0" fmla="*/ 6 w 14"/>
                      <a:gd name="T1" fmla="*/ 1 h 36"/>
                      <a:gd name="T2" fmla="*/ 6 w 14"/>
                      <a:gd name="T3" fmla="*/ 13 h 36"/>
                      <a:gd name="T4" fmla="*/ 1 w 14"/>
                      <a:gd name="T5" fmla="*/ 9 h 36"/>
                      <a:gd name="T6" fmla="*/ 1 w 14"/>
                      <a:gd name="T7" fmla="*/ 1 h 36"/>
                      <a:gd name="T8" fmla="*/ 6 w 14"/>
                      <a:gd name="T9" fmla="*/ 1 h 36"/>
                      <a:gd name="T10" fmla="*/ 6 w 14"/>
                      <a:gd name="T11" fmla="*/ 1 h 36"/>
                      <a:gd name="T12" fmla="*/ 6 w 14"/>
                      <a:gd name="T13" fmla="*/ 1 h 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4"/>
                      <a:gd name="T22" fmla="*/ 0 h 36"/>
                      <a:gd name="T23" fmla="*/ 14 w 14"/>
                      <a:gd name="T24" fmla="*/ 36 h 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4" h="36">
                        <a:moveTo>
                          <a:pt x="14" y="4"/>
                        </a:move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3" y="34"/>
                          <a:pt x="4" y="27"/>
                          <a:pt x="2" y="24"/>
                        </a:cubicBezTo>
                        <a:cubicBezTo>
                          <a:pt x="0" y="20"/>
                          <a:pt x="0" y="3"/>
                          <a:pt x="2" y="1"/>
                        </a:cubicBezTo>
                        <a:cubicBezTo>
                          <a:pt x="4" y="0"/>
                          <a:pt x="13" y="3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6" name="Freeform 5312"/>
                  <p:cNvSpPr>
                    <a:spLocks noEditPoints="1"/>
                  </p:cNvSpPr>
                  <p:nvPr/>
                </p:nvSpPr>
                <p:spPr bwMode="auto">
                  <a:xfrm>
                    <a:off x="1538" y="3461"/>
                    <a:ext cx="9" cy="22"/>
                  </a:xfrm>
                  <a:custGeom>
                    <a:avLst/>
                    <a:gdLst>
                      <a:gd name="T0" fmla="*/ 5 w 15"/>
                      <a:gd name="T1" fmla="*/ 1 h 38"/>
                      <a:gd name="T2" fmla="*/ 5 w 15"/>
                      <a:gd name="T3" fmla="*/ 2 h 38"/>
                      <a:gd name="T4" fmla="*/ 5 w 15"/>
                      <a:gd name="T5" fmla="*/ 2 h 38"/>
                      <a:gd name="T6" fmla="*/ 5 w 15"/>
                      <a:gd name="T7" fmla="*/ 12 h 38"/>
                      <a:gd name="T8" fmla="*/ 5 w 15"/>
                      <a:gd name="T9" fmla="*/ 13 h 38"/>
                      <a:gd name="T10" fmla="*/ 5 w 15"/>
                      <a:gd name="T11" fmla="*/ 12 h 38"/>
                      <a:gd name="T12" fmla="*/ 1 w 15"/>
                      <a:gd name="T13" fmla="*/ 8 h 38"/>
                      <a:gd name="T14" fmla="*/ 0 w 15"/>
                      <a:gd name="T15" fmla="*/ 4 h 38"/>
                      <a:gd name="T16" fmla="*/ 1 w 15"/>
                      <a:gd name="T17" fmla="*/ 1 h 38"/>
                      <a:gd name="T18" fmla="*/ 5 w 15"/>
                      <a:gd name="T19" fmla="*/ 1 h 38"/>
                      <a:gd name="T20" fmla="*/ 5 w 15"/>
                      <a:gd name="T21" fmla="*/ 1 h 38"/>
                      <a:gd name="T22" fmla="*/ 5 w 15"/>
                      <a:gd name="T23" fmla="*/ 1 h 38"/>
                      <a:gd name="T24" fmla="*/ 5 w 15"/>
                      <a:gd name="T25" fmla="*/ 12 h 38"/>
                      <a:gd name="T26" fmla="*/ 5 w 15"/>
                      <a:gd name="T27" fmla="*/ 2 h 38"/>
                      <a:gd name="T28" fmla="*/ 1 w 15"/>
                      <a:gd name="T29" fmla="*/ 1 h 38"/>
                      <a:gd name="T30" fmla="*/ 1 w 15"/>
                      <a:gd name="T31" fmla="*/ 8 h 38"/>
                      <a:gd name="T32" fmla="*/ 5 w 15"/>
                      <a:gd name="T33" fmla="*/ 12 h 3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"/>
                      <a:gd name="T52" fmla="*/ 0 h 38"/>
                      <a:gd name="T53" fmla="*/ 15 w 15"/>
                      <a:gd name="T54" fmla="*/ 38 h 3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" h="38">
                        <a:moveTo>
                          <a:pt x="15" y="4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7"/>
                          <a:pt x="14" y="37"/>
                          <a:pt x="14" y="37"/>
                        </a:cubicBezTo>
                        <a:cubicBezTo>
                          <a:pt x="14" y="37"/>
                          <a:pt x="4" y="29"/>
                          <a:pt x="2" y="25"/>
                        </a:cubicBezTo>
                        <a:cubicBezTo>
                          <a:pt x="0" y="23"/>
                          <a:pt x="0" y="17"/>
                          <a:pt x="0" y="12"/>
                        </a:cubicBezTo>
                        <a:cubicBezTo>
                          <a:pt x="0" y="8"/>
                          <a:pt x="0" y="2"/>
                          <a:pt x="2" y="2"/>
                        </a:cubicBezTo>
                        <a:cubicBezTo>
                          <a:pt x="4" y="0"/>
                          <a:pt x="14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lose/>
                        <a:moveTo>
                          <a:pt x="14" y="37"/>
                        </a:move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3" y="4"/>
                          <a:pt x="4" y="1"/>
                          <a:pt x="2" y="2"/>
                        </a:cubicBezTo>
                        <a:cubicBezTo>
                          <a:pt x="0" y="4"/>
                          <a:pt x="0" y="21"/>
                          <a:pt x="2" y="25"/>
                        </a:cubicBezTo>
                        <a:cubicBezTo>
                          <a:pt x="4" y="28"/>
                          <a:pt x="13" y="35"/>
                          <a:pt x="14" y="37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7" name="Freeform 5313"/>
                  <p:cNvSpPr>
                    <a:spLocks/>
                  </p:cNvSpPr>
                  <p:nvPr/>
                </p:nvSpPr>
                <p:spPr bwMode="auto">
                  <a:xfrm>
                    <a:off x="1541" y="3464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2 w 2"/>
                      <a:gd name="T3" fmla="*/ 4 h 4"/>
                      <a:gd name="T4" fmla="*/ 0 w 2"/>
                      <a:gd name="T5" fmla="*/ 3 h 4"/>
                      <a:gd name="T6" fmla="*/ 1 w 2"/>
                      <a:gd name="T7" fmla="*/ 0 h 4"/>
                      <a:gd name="T8" fmla="*/ 2 w 2"/>
                      <a:gd name="T9" fmla="*/ 2 h 4"/>
                      <a:gd name="T10" fmla="*/ 2 w 2"/>
                      <a:gd name="T11" fmla="*/ 2 h 4"/>
                      <a:gd name="T12" fmla="*/ 2 w 2"/>
                      <a:gd name="T13" fmla="*/ 2 h 4"/>
                      <a:gd name="T14" fmla="*/ 2 w 2"/>
                      <a:gd name="T15" fmla="*/ 2 h 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4"/>
                      <a:gd name="T26" fmla="*/ 2 w 2"/>
                      <a:gd name="T27" fmla="*/ 4 h 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4">
                        <a:moveTo>
                          <a:pt x="2" y="2"/>
                        </a:moveTo>
                        <a:lnTo>
                          <a:pt x="2" y="4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8" name="Freeform 5314"/>
                  <p:cNvSpPr>
                    <a:spLocks/>
                  </p:cNvSpPr>
                  <p:nvPr/>
                </p:nvSpPr>
                <p:spPr bwMode="auto">
                  <a:xfrm>
                    <a:off x="1542" y="3471"/>
                    <a:ext cx="1" cy="6"/>
                  </a:xfrm>
                  <a:custGeom>
                    <a:avLst/>
                    <a:gdLst>
                      <a:gd name="T0" fmla="*/ 1 w 1"/>
                      <a:gd name="T1" fmla="*/ 1 h 6"/>
                      <a:gd name="T2" fmla="*/ 1 w 1"/>
                      <a:gd name="T3" fmla="*/ 6 h 6"/>
                      <a:gd name="T4" fmla="*/ 0 w 1"/>
                      <a:gd name="T5" fmla="*/ 6 h 6"/>
                      <a:gd name="T6" fmla="*/ 0 w 1"/>
                      <a:gd name="T7" fmla="*/ 0 h 6"/>
                      <a:gd name="T8" fmla="*/ 1 w 1"/>
                      <a:gd name="T9" fmla="*/ 1 h 6"/>
                      <a:gd name="T10" fmla="*/ 1 w 1"/>
                      <a:gd name="T11" fmla="*/ 1 h 6"/>
                      <a:gd name="T12" fmla="*/ 1 w 1"/>
                      <a:gd name="T13" fmla="*/ 1 h 6"/>
                      <a:gd name="T14" fmla="*/ 1 w 1"/>
                      <a:gd name="T15" fmla="*/ 1 h 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6"/>
                      <a:gd name="T26" fmla="*/ 1 w 1"/>
                      <a:gd name="T27" fmla="*/ 6 h 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6">
                        <a:moveTo>
                          <a:pt x="1" y="1"/>
                        </a:moveTo>
                        <a:lnTo>
                          <a:pt x="1" y="6"/>
                        </a:lnTo>
                        <a:lnTo>
                          <a:pt x="0" y="6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39" name="Freeform 5315"/>
                  <p:cNvSpPr>
                    <a:spLocks/>
                  </p:cNvSpPr>
                  <p:nvPr/>
                </p:nvSpPr>
                <p:spPr bwMode="auto">
                  <a:xfrm>
                    <a:off x="1544" y="3466"/>
                    <a:ext cx="2" cy="13"/>
                  </a:xfrm>
                  <a:custGeom>
                    <a:avLst/>
                    <a:gdLst>
                      <a:gd name="T0" fmla="*/ 2 w 2"/>
                      <a:gd name="T1" fmla="*/ 1 h 13"/>
                      <a:gd name="T2" fmla="*/ 2 w 2"/>
                      <a:gd name="T3" fmla="*/ 13 h 13"/>
                      <a:gd name="T4" fmla="*/ 0 w 2"/>
                      <a:gd name="T5" fmla="*/ 12 h 13"/>
                      <a:gd name="T6" fmla="*/ 0 w 2"/>
                      <a:gd name="T7" fmla="*/ 0 h 13"/>
                      <a:gd name="T8" fmla="*/ 2 w 2"/>
                      <a:gd name="T9" fmla="*/ 1 h 13"/>
                      <a:gd name="T10" fmla="*/ 2 w 2"/>
                      <a:gd name="T11" fmla="*/ 1 h 13"/>
                      <a:gd name="T12" fmla="*/ 2 w 2"/>
                      <a:gd name="T13" fmla="*/ 1 h 13"/>
                      <a:gd name="T14" fmla="*/ 2 w 2"/>
                      <a:gd name="T15" fmla="*/ 1 h 1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3"/>
                      <a:gd name="T26" fmla="*/ 2 w 2"/>
                      <a:gd name="T27" fmla="*/ 13 h 1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3">
                        <a:moveTo>
                          <a:pt x="2" y="1"/>
                        </a:moveTo>
                        <a:lnTo>
                          <a:pt x="2" y="1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24305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40" name="Freeform 5316"/>
                  <p:cNvSpPr>
                    <a:spLocks noEditPoints="1"/>
                  </p:cNvSpPr>
                  <p:nvPr/>
                </p:nvSpPr>
                <p:spPr bwMode="auto">
                  <a:xfrm>
                    <a:off x="1544" y="3482"/>
                    <a:ext cx="2" cy="4"/>
                  </a:xfrm>
                  <a:custGeom>
                    <a:avLst/>
                    <a:gdLst>
                      <a:gd name="T0" fmla="*/ 1 w 4"/>
                      <a:gd name="T1" fmla="*/ 1 h 6"/>
                      <a:gd name="T2" fmla="*/ 1 w 4"/>
                      <a:gd name="T3" fmla="*/ 2 h 6"/>
                      <a:gd name="T4" fmla="*/ 1 w 4"/>
                      <a:gd name="T5" fmla="*/ 2 h 6"/>
                      <a:gd name="T6" fmla="*/ 0 w 4"/>
                      <a:gd name="T7" fmla="*/ 1 h 6"/>
                      <a:gd name="T8" fmla="*/ 1 w 4"/>
                      <a:gd name="T9" fmla="*/ 1 h 6"/>
                      <a:gd name="T10" fmla="*/ 1 w 4"/>
                      <a:gd name="T11" fmla="*/ 1 h 6"/>
                      <a:gd name="T12" fmla="*/ 1 w 4"/>
                      <a:gd name="T13" fmla="*/ 1 h 6"/>
                      <a:gd name="T14" fmla="*/ 1 w 4"/>
                      <a:gd name="T15" fmla="*/ 1 h 6"/>
                      <a:gd name="T16" fmla="*/ 1 w 4"/>
                      <a:gd name="T17" fmla="*/ 1 h 6"/>
                      <a:gd name="T18" fmla="*/ 1 w 4"/>
                      <a:gd name="T19" fmla="*/ 1 h 6"/>
                      <a:gd name="T20" fmla="*/ 1 w 4"/>
                      <a:gd name="T21" fmla="*/ 1 h 6"/>
                      <a:gd name="T22" fmla="*/ 1 w 4"/>
                      <a:gd name="T23" fmla="*/ 1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4"/>
                      <a:gd name="T37" fmla="*/ 0 h 6"/>
                      <a:gd name="T38" fmla="*/ 4 w 4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4" h="6">
                        <a:moveTo>
                          <a:pt x="2" y="1"/>
                        </a:moveTo>
                        <a:cubicBezTo>
                          <a:pt x="3" y="2"/>
                          <a:pt x="4" y="3"/>
                          <a:pt x="4" y="4"/>
                        </a:cubicBezTo>
                        <a:cubicBezTo>
                          <a:pt x="4" y="6"/>
                          <a:pt x="3" y="6"/>
                          <a:pt x="2" y="5"/>
                        </a:cubicBezTo>
                        <a:cubicBezTo>
                          <a:pt x="1" y="5"/>
                          <a:pt x="0" y="3"/>
                          <a:pt x="0" y="2"/>
                        </a:cubicBezTo>
                        <a:cubicBezTo>
                          <a:pt x="0" y="1"/>
                          <a:pt x="1" y="0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  <a:moveTo>
                          <a:pt x="2" y="3"/>
                        </a:moveTo>
                        <a:cubicBezTo>
                          <a:pt x="2" y="3"/>
                          <a:pt x="2" y="3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  <p:sp>
                <p:nvSpPr>
                  <p:cNvPr id="1041" name="Freeform 5317"/>
                  <p:cNvSpPr>
                    <a:spLocks/>
                  </p:cNvSpPr>
                  <p:nvPr/>
                </p:nvSpPr>
                <p:spPr bwMode="auto">
                  <a:xfrm>
                    <a:off x="1544" y="3459"/>
                    <a:ext cx="2" cy="3"/>
                  </a:xfrm>
                  <a:custGeom>
                    <a:avLst/>
                    <a:gdLst>
                      <a:gd name="T0" fmla="*/ 1 w 3"/>
                      <a:gd name="T1" fmla="*/ 0 h 5"/>
                      <a:gd name="T2" fmla="*/ 1 w 3"/>
                      <a:gd name="T3" fmla="*/ 1 h 5"/>
                      <a:gd name="T4" fmla="*/ 1 w 3"/>
                      <a:gd name="T5" fmla="*/ 2 h 5"/>
                      <a:gd name="T6" fmla="*/ 0 w 3"/>
                      <a:gd name="T7" fmla="*/ 1 h 5"/>
                      <a:gd name="T8" fmla="*/ 1 w 3"/>
                      <a:gd name="T9" fmla="*/ 0 h 5"/>
                      <a:gd name="T10" fmla="*/ 1 w 3"/>
                      <a:gd name="T11" fmla="*/ 0 h 5"/>
                      <a:gd name="T12" fmla="*/ 1 w 3"/>
                      <a:gd name="T13" fmla="*/ 0 h 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5"/>
                      <a:gd name="T23" fmla="*/ 3 w 3"/>
                      <a:gd name="T24" fmla="*/ 5 h 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5">
                        <a:moveTo>
                          <a:pt x="2" y="0"/>
                        </a:moveTo>
                        <a:cubicBezTo>
                          <a:pt x="3" y="1"/>
                          <a:pt x="3" y="2"/>
                          <a:pt x="3" y="3"/>
                        </a:cubicBezTo>
                        <a:cubicBezTo>
                          <a:pt x="3" y="5"/>
                          <a:pt x="3" y="5"/>
                          <a:pt x="2" y="5"/>
                        </a:cubicBezTo>
                        <a:cubicBezTo>
                          <a:pt x="0" y="4"/>
                          <a:pt x="0" y="2"/>
                          <a:pt x="0" y="1"/>
                        </a:cubicBezTo>
                        <a:cubicBezTo>
                          <a:pt x="0" y="0"/>
                          <a:pt x="0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00000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zh-CN" altLang="en-US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5598CF">
                          <a:lumMod val="50000"/>
                        </a:srgbClr>
                      </a:solidFill>
                      <a:effectLst/>
                      <a:uLnTx/>
                      <a:uFillTx/>
                      <a:latin typeface="微软雅黑" pitchFamily="34" charset="-122"/>
                      <a:ea typeface="微软雅黑" pitchFamily="34" charset="-122"/>
                    </a:endParaRPr>
                  </a:p>
                </p:txBody>
              </p:sp>
            </p:grpSp>
          </p:grpSp>
          <p:sp>
            <p:nvSpPr>
              <p:cNvPr id="951" name="Rectangle 284"/>
              <p:cNvSpPr>
                <a:spLocks noChangeArrowheads="1"/>
              </p:cNvSpPr>
              <p:nvPr/>
            </p:nvSpPr>
            <p:spPr bwMode="auto">
              <a:xfrm>
                <a:off x="3947" y="799"/>
                <a:ext cx="736" cy="742"/>
              </a:xfrm>
              <a:prstGeom prst="rect">
                <a:avLst/>
              </a:prstGeom>
              <a:noFill/>
              <a:ln w="25400" algn="ctr">
                <a:solidFill>
                  <a:srgbClr val="385D8A"/>
                </a:solidFill>
                <a:prstDash val="sysDot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904" name="Text Box 404"/>
            <p:cNvSpPr txBox="1">
              <a:spLocks noChangeArrowheads="1"/>
            </p:cNvSpPr>
            <p:nvPr/>
          </p:nvSpPr>
          <p:spPr bwMode="auto">
            <a:xfrm>
              <a:off x="5726113" y="4956175"/>
              <a:ext cx="917575" cy="338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E552</a:t>
              </a:r>
            </a:p>
          </p:txBody>
        </p:sp>
        <p:grpSp>
          <p:nvGrpSpPr>
            <p:cNvPr id="905" name="Group 396"/>
            <p:cNvGrpSpPr>
              <a:grpSpLocks/>
            </p:cNvGrpSpPr>
            <p:nvPr/>
          </p:nvGrpSpPr>
          <p:grpSpPr bwMode="auto">
            <a:xfrm>
              <a:off x="5762644" y="5176846"/>
              <a:ext cx="684214" cy="547688"/>
              <a:chOff x="6055" y="2047"/>
              <a:chExt cx="318" cy="242"/>
            </a:xfrm>
          </p:grpSpPr>
          <p:pic>
            <p:nvPicPr>
              <p:cNvPr id="942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6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47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48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906" name="Line 865"/>
            <p:cNvSpPr>
              <a:spLocks noChangeShapeType="1"/>
            </p:cNvSpPr>
            <p:nvPr/>
          </p:nvSpPr>
          <p:spPr bwMode="auto">
            <a:xfrm>
              <a:off x="7993063" y="5611813"/>
              <a:ext cx="360362" cy="5048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07" name="Line 866"/>
            <p:cNvSpPr>
              <a:spLocks noChangeShapeType="1"/>
            </p:cNvSpPr>
            <p:nvPr/>
          </p:nvSpPr>
          <p:spPr bwMode="auto">
            <a:xfrm>
              <a:off x="8002588" y="5611813"/>
              <a:ext cx="9525" cy="554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08" name="Line 385"/>
            <p:cNvSpPr>
              <a:spLocks noChangeShapeType="1"/>
            </p:cNvSpPr>
            <p:nvPr/>
          </p:nvSpPr>
          <p:spPr bwMode="auto">
            <a:xfrm flipH="1">
              <a:off x="7993063" y="4243388"/>
              <a:ext cx="0" cy="10080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909" name="Picture 522" descr="通用交换机"/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7621588" y="3956050"/>
              <a:ext cx="730250" cy="5318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10" name="Text Box 404"/>
            <p:cNvSpPr txBox="1">
              <a:spLocks noChangeArrowheads="1"/>
            </p:cNvSpPr>
            <p:nvPr/>
          </p:nvSpPr>
          <p:spPr bwMode="auto">
            <a:xfrm>
              <a:off x="7578725" y="4906964"/>
              <a:ext cx="917575" cy="338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E552</a:t>
              </a:r>
            </a:p>
          </p:txBody>
        </p:sp>
        <p:grpSp>
          <p:nvGrpSpPr>
            <p:cNvPr id="911" name="Group 396"/>
            <p:cNvGrpSpPr>
              <a:grpSpLocks/>
            </p:cNvGrpSpPr>
            <p:nvPr/>
          </p:nvGrpSpPr>
          <p:grpSpPr bwMode="auto">
            <a:xfrm>
              <a:off x="7615238" y="5127625"/>
              <a:ext cx="684212" cy="547688"/>
              <a:chOff x="6055" y="2047"/>
              <a:chExt cx="318" cy="242"/>
            </a:xfrm>
          </p:grpSpPr>
          <p:pic>
            <p:nvPicPr>
              <p:cNvPr id="935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9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40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41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pic>
          <p:nvPicPr>
            <p:cNvPr id="912" name="Picture 40" descr="视频终端"/>
            <p:cNvPicPr>
              <a:picLocks noChangeAspect="1" noChangeArrowheads="1"/>
            </p:cNvPicPr>
            <p:nvPr/>
          </p:nvPicPr>
          <p:blipFill>
            <a:blip r:embed="rId22" cstate="print"/>
            <a:srcRect/>
            <a:stretch>
              <a:fillRect/>
            </a:stretch>
          </p:blipFill>
          <p:spPr bwMode="auto">
            <a:xfrm>
              <a:off x="7886700" y="6088063"/>
              <a:ext cx="207963" cy="239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13" name="Line 310"/>
            <p:cNvSpPr>
              <a:spLocks noChangeShapeType="1"/>
            </p:cNvSpPr>
            <p:nvPr/>
          </p:nvSpPr>
          <p:spPr bwMode="auto">
            <a:xfrm>
              <a:off x="6859588" y="4221163"/>
              <a:ext cx="354012" cy="1587"/>
            </a:xfrm>
            <a:prstGeom prst="line">
              <a:avLst/>
            </a:prstGeom>
            <a:noFill/>
            <a:ln w="73025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grpSp>
          <p:nvGrpSpPr>
            <p:cNvPr id="914" name="Group 908"/>
            <p:cNvGrpSpPr>
              <a:grpSpLocks/>
            </p:cNvGrpSpPr>
            <p:nvPr/>
          </p:nvGrpSpPr>
          <p:grpSpPr bwMode="auto">
            <a:xfrm>
              <a:off x="7507292" y="1027117"/>
              <a:ext cx="1168400" cy="1177928"/>
              <a:chOff x="4604" y="647"/>
              <a:chExt cx="736" cy="742"/>
            </a:xfrm>
          </p:grpSpPr>
          <p:pic>
            <p:nvPicPr>
              <p:cNvPr id="931" name="Picture 7" descr="磁盘机柜"/>
              <p:cNvPicPr>
                <a:picLocks noChangeAspect="1" noChangeArrowheads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 bwMode="auto">
              <a:xfrm>
                <a:off x="4785" y="874"/>
                <a:ext cx="200" cy="40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 descr="工作站PC"/>
              <p:cNvPicPr>
                <a:picLocks noChangeAspect="1" noChangeArrowheads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 bwMode="auto">
              <a:xfrm>
                <a:off x="5012" y="1056"/>
                <a:ext cx="197" cy="22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3" name="TextBox 6"/>
              <p:cNvSpPr txBox="1">
                <a:spLocks noChangeArrowheads="1"/>
              </p:cNvSpPr>
              <p:nvPr/>
            </p:nvSpPr>
            <p:spPr bwMode="auto">
              <a:xfrm>
                <a:off x="4670" y="719"/>
                <a:ext cx="670" cy="21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zh-CN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5598CF">
                        <a:lumMod val="50000"/>
                      </a:srgbClr>
                    </a:solidFill>
                    <a:effectLst/>
                    <a:uLnTx/>
                    <a:uFillTx/>
                    <a:latin typeface="微软雅黑" pitchFamily="34" charset="-122"/>
                    <a:ea typeface="微软雅黑" pitchFamily="34" charset="-122"/>
                  </a:rPr>
                  <a:t>背景音乐系统</a:t>
                </a:r>
              </a:p>
            </p:txBody>
          </p:sp>
          <p:sp>
            <p:nvSpPr>
              <p:cNvPr id="934" name="Rectangle 284"/>
              <p:cNvSpPr>
                <a:spLocks noChangeArrowheads="1"/>
              </p:cNvSpPr>
              <p:nvPr/>
            </p:nvSpPr>
            <p:spPr bwMode="auto">
              <a:xfrm>
                <a:off x="4604" y="647"/>
                <a:ext cx="736" cy="742"/>
              </a:xfrm>
              <a:prstGeom prst="rect">
                <a:avLst/>
              </a:prstGeom>
              <a:noFill/>
              <a:ln w="25400" algn="ctr">
                <a:solidFill>
                  <a:srgbClr val="385D8A"/>
                </a:solidFill>
                <a:prstDash val="sysDot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grpSp>
          <p:nvGrpSpPr>
            <p:cNvPr id="915" name="Group 941"/>
            <p:cNvGrpSpPr>
              <a:grpSpLocks/>
            </p:cNvGrpSpPr>
            <p:nvPr/>
          </p:nvGrpSpPr>
          <p:grpSpPr bwMode="auto">
            <a:xfrm>
              <a:off x="8299450" y="6092816"/>
              <a:ext cx="144463" cy="215896"/>
              <a:chOff x="4885" y="1670"/>
              <a:chExt cx="249" cy="608"/>
            </a:xfrm>
          </p:grpSpPr>
          <p:sp>
            <p:nvSpPr>
              <p:cNvPr id="919" name="Freeform 917"/>
              <p:cNvSpPr>
                <a:spLocks/>
              </p:cNvSpPr>
              <p:nvPr/>
            </p:nvSpPr>
            <p:spPr bwMode="auto">
              <a:xfrm>
                <a:off x="4885" y="1670"/>
                <a:ext cx="189" cy="86"/>
              </a:xfrm>
              <a:custGeom>
                <a:avLst/>
                <a:gdLst>
                  <a:gd name="T0" fmla="*/ 123 w 189"/>
                  <a:gd name="T1" fmla="*/ 72 h 86"/>
                  <a:gd name="T2" fmla="*/ 0 w 189"/>
                  <a:gd name="T3" fmla="*/ 0 h 86"/>
                  <a:gd name="T4" fmla="*/ 66 w 189"/>
                  <a:gd name="T5" fmla="*/ 17 h 86"/>
                  <a:gd name="T6" fmla="*/ 189 w 189"/>
                  <a:gd name="T7" fmla="*/ 86 h 86"/>
                  <a:gd name="T8" fmla="*/ 123 w 189"/>
                  <a:gd name="T9" fmla="*/ 72 h 86"/>
                  <a:gd name="T10" fmla="*/ 123 w 189"/>
                  <a:gd name="T11" fmla="*/ 7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9"/>
                  <a:gd name="T19" fmla="*/ 0 h 86"/>
                  <a:gd name="T20" fmla="*/ 189 w 189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9" h="86">
                    <a:moveTo>
                      <a:pt x="123" y="72"/>
                    </a:moveTo>
                    <a:lnTo>
                      <a:pt x="0" y="0"/>
                    </a:lnTo>
                    <a:lnTo>
                      <a:pt x="66" y="17"/>
                    </a:lnTo>
                    <a:lnTo>
                      <a:pt x="189" y="86"/>
                    </a:lnTo>
                    <a:lnTo>
                      <a:pt x="123" y="72"/>
                    </a:lnTo>
                    <a:close/>
                  </a:path>
                </a:pathLst>
              </a:custGeom>
              <a:solidFill>
                <a:srgbClr val="4C54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0" name="Freeform 918"/>
              <p:cNvSpPr>
                <a:spLocks/>
              </p:cNvSpPr>
              <p:nvPr/>
            </p:nvSpPr>
            <p:spPr bwMode="auto">
              <a:xfrm>
                <a:off x="4885" y="1670"/>
                <a:ext cx="123" cy="574"/>
              </a:xfrm>
              <a:custGeom>
                <a:avLst/>
                <a:gdLst>
                  <a:gd name="T0" fmla="*/ 123 w 123"/>
                  <a:gd name="T1" fmla="*/ 574 h 574"/>
                  <a:gd name="T2" fmla="*/ 0 w 123"/>
                  <a:gd name="T3" fmla="*/ 502 h 574"/>
                  <a:gd name="T4" fmla="*/ 0 w 123"/>
                  <a:gd name="T5" fmla="*/ 0 h 574"/>
                  <a:gd name="T6" fmla="*/ 123 w 123"/>
                  <a:gd name="T7" fmla="*/ 72 h 574"/>
                  <a:gd name="T8" fmla="*/ 123 w 123"/>
                  <a:gd name="T9" fmla="*/ 574 h 574"/>
                  <a:gd name="T10" fmla="*/ 123 w 123"/>
                  <a:gd name="T11" fmla="*/ 574 h 5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3"/>
                  <a:gd name="T19" fmla="*/ 0 h 574"/>
                  <a:gd name="T20" fmla="*/ 123 w 123"/>
                  <a:gd name="T21" fmla="*/ 574 h 57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3" h="574">
                    <a:moveTo>
                      <a:pt x="123" y="574"/>
                    </a:moveTo>
                    <a:lnTo>
                      <a:pt x="0" y="502"/>
                    </a:lnTo>
                    <a:lnTo>
                      <a:pt x="0" y="0"/>
                    </a:lnTo>
                    <a:lnTo>
                      <a:pt x="123" y="72"/>
                    </a:lnTo>
                    <a:lnTo>
                      <a:pt x="123" y="574"/>
                    </a:lnTo>
                    <a:close/>
                  </a:path>
                </a:pathLst>
              </a:custGeom>
              <a:solidFill>
                <a:srgbClr val="24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1" name="Freeform 919"/>
              <p:cNvSpPr>
                <a:spLocks/>
              </p:cNvSpPr>
              <p:nvPr/>
            </p:nvSpPr>
            <p:spPr bwMode="auto">
              <a:xfrm>
                <a:off x="5008" y="1742"/>
                <a:ext cx="66" cy="502"/>
              </a:xfrm>
              <a:custGeom>
                <a:avLst/>
                <a:gdLst>
                  <a:gd name="T0" fmla="*/ 0 w 66"/>
                  <a:gd name="T1" fmla="*/ 0 h 502"/>
                  <a:gd name="T2" fmla="*/ 66 w 66"/>
                  <a:gd name="T3" fmla="*/ 14 h 502"/>
                  <a:gd name="T4" fmla="*/ 66 w 66"/>
                  <a:gd name="T5" fmla="*/ 422 h 502"/>
                  <a:gd name="T6" fmla="*/ 0 w 66"/>
                  <a:gd name="T7" fmla="*/ 502 h 502"/>
                  <a:gd name="T8" fmla="*/ 0 w 66"/>
                  <a:gd name="T9" fmla="*/ 0 h 502"/>
                  <a:gd name="T10" fmla="*/ 0 w 66"/>
                  <a:gd name="T11" fmla="*/ 0 h 5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6"/>
                  <a:gd name="T19" fmla="*/ 0 h 502"/>
                  <a:gd name="T20" fmla="*/ 66 w 66"/>
                  <a:gd name="T21" fmla="*/ 502 h 5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6" h="502">
                    <a:moveTo>
                      <a:pt x="0" y="0"/>
                    </a:moveTo>
                    <a:lnTo>
                      <a:pt x="66" y="14"/>
                    </a:lnTo>
                    <a:lnTo>
                      <a:pt x="66" y="422"/>
                    </a:lnTo>
                    <a:lnTo>
                      <a:pt x="0" y="5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2" name="Freeform 920"/>
              <p:cNvSpPr>
                <a:spLocks/>
              </p:cNvSpPr>
              <p:nvPr/>
            </p:nvSpPr>
            <p:spPr bwMode="auto">
              <a:xfrm>
                <a:off x="4885" y="1670"/>
                <a:ext cx="189" cy="86"/>
              </a:xfrm>
              <a:custGeom>
                <a:avLst/>
                <a:gdLst>
                  <a:gd name="T0" fmla="*/ 123 w 189"/>
                  <a:gd name="T1" fmla="*/ 72 h 86"/>
                  <a:gd name="T2" fmla="*/ 0 w 189"/>
                  <a:gd name="T3" fmla="*/ 0 h 86"/>
                  <a:gd name="T4" fmla="*/ 66 w 189"/>
                  <a:gd name="T5" fmla="*/ 17 h 86"/>
                  <a:gd name="T6" fmla="*/ 189 w 189"/>
                  <a:gd name="T7" fmla="*/ 86 h 86"/>
                  <a:gd name="T8" fmla="*/ 123 w 189"/>
                  <a:gd name="T9" fmla="*/ 72 h 86"/>
                  <a:gd name="T10" fmla="*/ 123 w 189"/>
                  <a:gd name="T11" fmla="*/ 7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9"/>
                  <a:gd name="T19" fmla="*/ 0 h 86"/>
                  <a:gd name="T20" fmla="*/ 189 w 189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9" h="86">
                    <a:moveTo>
                      <a:pt x="123" y="72"/>
                    </a:moveTo>
                    <a:lnTo>
                      <a:pt x="0" y="0"/>
                    </a:lnTo>
                    <a:lnTo>
                      <a:pt x="66" y="17"/>
                    </a:lnTo>
                    <a:lnTo>
                      <a:pt x="189" y="86"/>
                    </a:lnTo>
                    <a:lnTo>
                      <a:pt x="123" y="72"/>
                    </a:lnTo>
                    <a:close/>
                  </a:path>
                </a:pathLst>
              </a:custGeom>
              <a:solidFill>
                <a:srgbClr val="4C54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3" name="Freeform 921"/>
              <p:cNvSpPr>
                <a:spLocks/>
              </p:cNvSpPr>
              <p:nvPr/>
            </p:nvSpPr>
            <p:spPr bwMode="auto">
              <a:xfrm>
                <a:off x="4885" y="1670"/>
                <a:ext cx="123" cy="574"/>
              </a:xfrm>
              <a:custGeom>
                <a:avLst/>
                <a:gdLst>
                  <a:gd name="T0" fmla="*/ 123 w 123"/>
                  <a:gd name="T1" fmla="*/ 574 h 574"/>
                  <a:gd name="T2" fmla="*/ 0 w 123"/>
                  <a:gd name="T3" fmla="*/ 502 h 574"/>
                  <a:gd name="T4" fmla="*/ 0 w 123"/>
                  <a:gd name="T5" fmla="*/ 0 h 574"/>
                  <a:gd name="T6" fmla="*/ 123 w 123"/>
                  <a:gd name="T7" fmla="*/ 72 h 574"/>
                  <a:gd name="T8" fmla="*/ 123 w 123"/>
                  <a:gd name="T9" fmla="*/ 574 h 574"/>
                  <a:gd name="T10" fmla="*/ 123 w 123"/>
                  <a:gd name="T11" fmla="*/ 574 h 5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3"/>
                  <a:gd name="T19" fmla="*/ 0 h 574"/>
                  <a:gd name="T20" fmla="*/ 123 w 123"/>
                  <a:gd name="T21" fmla="*/ 574 h 57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3" h="574">
                    <a:moveTo>
                      <a:pt x="123" y="574"/>
                    </a:moveTo>
                    <a:lnTo>
                      <a:pt x="0" y="502"/>
                    </a:lnTo>
                    <a:lnTo>
                      <a:pt x="0" y="0"/>
                    </a:lnTo>
                    <a:lnTo>
                      <a:pt x="123" y="72"/>
                    </a:lnTo>
                    <a:lnTo>
                      <a:pt x="123" y="574"/>
                    </a:lnTo>
                    <a:close/>
                  </a:path>
                </a:pathLst>
              </a:custGeom>
              <a:solidFill>
                <a:srgbClr val="24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4" name="Freeform 922"/>
              <p:cNvSpPr>
                <a:spLocks/>
              </p:cNvSpPr>
              <p:nvPr/>
            </p:nvSpPr>
            <p:spPr bwMode="auto">
              <a:xfrm>
                <a:off x="5008" y="1742"/>
                <a:ext cx="66" cy="502"/>
              </a:xfrm>
              <a:custGeom>
                <a:avLst/>
                <a:gdLst>
                  <a:gd name="T0" fmla="*/ 0 w 66"/>
                  <a:gd name="T1" fmla="*/ 0 h 502"/>
                  <a:gd name="T2" fmla="*/ 66 w 66"/>
                  <a:gd name="T3" fmla="*/ 14 h 502"/>
                  <a:gd name="T4" fmla="*/ 66 w 66"/>
                  <a:gd name="T5" fmla="*/ 422 h 502"/>
                  <a:gd name="T6" fmla="*/ 0 w 66"/>
                  <a:gd name="T7" fmla="*/ 502 h 502"/>
                  <a:gd name="T8" fmla="*/ 0 w 66"/>
                  <a:gd name="T9" fmla="*/ 0 h 502"/>
                  <a:gd name="T10" fmla="*/ 0 w 66"/>
                  <a:gd name="T11" fmla="*/ 0 h 5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6"/>
                  <a:gd name="T19" fmla="*/ 0 h 502"/>
                  <a:gd name="T20" fmla="*/ 66 w 66"/>
                  <a:gd name="T21" fmla="*/ 502 h 5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6" h="502">
                    <a:moveTo>
                      <a:pt x="0" y="0"/>
                    </a:moveTo>
                    <a:lnTo>
                      <a:pt x="66" y="14"/>
                    </a:lnTo>
                    <a:lnTo>
                      <a:pt x="66" y="422"/>
                    </a:lnTo>
                    <a:lnTo>
                      <a:pt x="0" y="5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5" name="Freeform 923"/>
              <p:cNvSpPr>
                <a:spLocks/>
              </p:cNvSpPr>
              <p:nvPr/>
            </p:nvSpPr>
            <p:spPr bwMode="auto">
              <a:xfrm>
                <a:off x="4945" y="1704"/>
                <a:ext cx="189" cy="86"/>
              </a:xfrm>
              <a:custGeom>
                <a:avLst/>
                <a:gdLst>
                  <a:gd name="T0" fmla="*/ 123 w 189"/>
                  <a:gd name="T1" fmla="*/ 72 h 86"/>
                  <a:gd name="T2" fmla="*/ 0 w 189"/>
                  <a:gd name="T3" fmla="*/ 0 h 86"/>
                  <a:gd name="T4" fmla="*/ 66 w 189"/>
                  <a:gd name="T5" fmla="*/ 17 h 86"/>
                  <a:gd name="T6" fmla="*/ 189 w 189"/>
                  <a:gd name="T7" fmla="*/ 86 h 86"/>
                  <a:gd name="T8" fmla="*/ 123 w 189"/>
                  <a:gd name="T9" fmla="*/ 72 h 86"/>
                  <a:gd name="T10" fmla="*/ 123 w 189"/>
                  <a:gd name="T11" fmla="*/ 7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9"/>
                  <a:gd name="T19" fmla="*/ 0 h 86"/>
                  <a:gd name="T20" fmla="*/ 189 w 189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9" h="86">
                    <a:moveTo>
                      <a:pt x="123" y="72"/>
                    </a:moveTo>
                    <a:lnTo>
                      <a:pt x="0" y="0"/>
                    </a:lnTo>
                    <a:lnTo>
                      <a:pt x="66" y="17"/>
                    </a:lnTo>
                    <a:lnTo>
                      <a:pt x="189" y="86"/>
                    </a:lnTo>
                    <a:lnTo>
                      <a:pt x="123" y="72"/>
                    </a:lnTo>
                    <a:close/>
                  </a:path>
                </a:pathLst>
              </a:custGeom>
              <a:solidFill>
                <a:srgbClr val="4C54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6" name="Freeform 924"/>
              <p:cNvSpPr>
                <a:spLocks/>
              </p:cNvSpPr>
              <p:nvPr/>
            </p:nvSpPr>
            <p:spPr bwMode="auto">
              <a:xfrm>
                <a:off x="4945" y="1704"/>
                <a:ext cx="123" cy="574"/>
              </a:xfrm>
              <a:custGeom>
                <a:avLst/>
                <a:gdLst>
                  <a:gd name="T0" fmla="*/ 123 w 123"/>
                  <a:gd name="T1" fmla="*/ 574 h 574"/>
                  <a:gd name="T2" fmla="*/ 0 w 123"/>
                  <a:gd name="T3" fmla="*/ 503 h 574"/>
                  <a:gd name="T4" fmla="*/ 0 w 123"/>
                  <a:gd name="T5" fmla="*/ 0 h 574"/>
                  <a:gd name="T6" fmla="*/ 123 w 123"/>
                  <a:gd name="T7" fmla="*/ 72 h 574"/>
                  <a:gd name="T8" fmla="*/ 123 w 123"/>
                  <a:gd name="T9" fmla="*/ 574 h 574"/>
                  <a:gd name="T10" fmla="*/ 123 w 123"/>
                  <a:gd name="T11" fmla="*/ 574 h 5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3"/>
                  <a:gd name="T19" fmla="*/ 0 h 574"/>
                  <a:gd name="T20" fmla="*/ 123 w 123"/>
                  <a:gd name="T21" fmla="*/ 574 h 57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3" h="574">
                    <a:moveTo>
                      <a:pt x="123" y="574"/>
                    </a:moveTo>
                    <a:lnTo>
                      <a:pt x="0" y="503"/>
                    </a:lnTo>
                    <a:lnTo>
                      <a:pt x="0" y="0"/>
                    </a:lnTo>
                    <a:lnTo>
                      <a:pt x="123" y="72"/>
                    </a:lnTo>
                    <a:lnTo>
                      <a:pt x="123" y="574"/>
                    </a:lnTo>
                    <a:close/>
                  </a:path>
                </a:pathLst>
              </a:custGeom>
              <a:solidFill>
                <a:srgbClr val="24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7" name="Freeform 925"/>
              <p:cNvSpPr>
                <a:spLocks/>
              </p:cNvSpPr>
              <p:nvPr/>
            </p:nvSpPr>
            <p:spPr bwMode="auto">
              <a:xfrm>
                <a:off x="5068" y="1776"/>
                <a:ext cx="66" cy="502"/>
              </a:xfrm>
              <a:custGeom>
                <a:avLst/>
                <a:gdLst>
                  <a:gd name="T0" fmla="*/ 0 w 66"/>
                  <a:gd name="T1" fmla="*/ 0 h 502"/>
                  <a:gd name="T2" fmla="*/ 66 w 66"/>
                  <a:gd name="T3" fmla="*/ 14 h 502"/>
                  <a:gd name="T4" fmla="*/ 66 w 66"/>
                  <a:gd name="T5" fmla="*/ 422 h 502"/>
                  <a:gd name="T6" fmla="*/ 0 w 66"/>
                  <a:gd name="T7" fmla="*/ 502 h 502"/>
                  <a:gd name="T8" fmla="*/ 0 w 66"/>
                  <a:gd name="T9" fmla="*/ 0 h 502"/>
                  <a:gd name="T10" fmla="*/ 0 w 66"/>
                  <a:gd name="T11" fmla="*/ 0 h 5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6"/>
                  <a:gd name="T19" fmla="*/ 0 h 502"/>
                  <a:gd name="T20" fmla="*/ 66 w 66"/>
                  <a:gd name="T21" fmla="*/ 502 h 5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6" h="502">
                    <a:moveTo>
                      <a:pt x="0" y="0"/>
                    </a:moveTo>
                    <a:lnTo>
                      <a:pt x="66" y="14"/>
                    </a:lnTo>
                    <a:lnTo>
                      <a:pt x="66" y="422"/>
                    </a:lnTo>
                    <a:lnTo>
                      <a:pt x="0" y="5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8" name="Freeform 926"/>
              <p:cNvSpPr>
                <a:spLocks/>
              </p:cNvSpPr>
              <p:nvPr/>
            </p:nvSpPr>
            <p:spPr bwMode="auto">
              <a:xfrm>
                <a:off x="4945" y="1704"/>
                <a:ext cx="189" cy="86"/>
              </a:xfrm>
              <a:custGeom>
                <a:avLst/>
                <a:gdLst>
                  <a:gd name="T0" fmla="*/ 123 w 189"/>
                  <a:gd name="T1" fmla="*/ 72 h 86"/>
                  <a:gd name="T2" fmla="*/ 0 w 189"/>
                  <a:gd name="T3" fmla="*/ 0 h 86"/>
                  <a:gd name="T4" fmla="*/ 66 w 189"/>
                  <a:gd name="T5" fmla="*/ 17 h 86"/>
                  <a:gd name="T6" fmla="*/ 189 w 189"/>
                  <a:gd name="T7" fmla="*/ 86 h 86"/>
                  <a:gd name="T8" fmla="*/ 123 w 189"/>
                  <a:gd name="T9" fmla="*/ 72 h 86"/>
                  <a:gd name="T10" fmla="*/ 123 w 189"/>
                  <a:gd name="T11" fmla="*/ 7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9"/>
                  <a:gd name="T19" fmla="*/ 0 h 86"/>
                  <a:gd name="T20" fmla="*/ 189 w 189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9" h="86">
                    <a:moveTo>
                      <a:pt x="123" y="72"/>
                    </a:moveTo>
                    <a:lnTo>
                      <a:pt x="0" y="0"/>
                    </a:lnTo>
                    <a:lnTo>
                      <a:pt x="66" y="17"/>
                    </a:lnTo>
                    <a:lnTo>
                      <a:pt x="189" y="86"/>
                    </a:lnTo>
                    <a:lnTo>
                      <a:pt x="123" y="72"/>
                    </a:lnTo>
                    <a:close/>
                  </a:path>
                </a:pathLst>
              </a:custGeom>
              <a:solidFill>
                <a:srgbClr val="4C54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29" name="Freeform 927"/>
              <p:cNvSpPr>
                <a:spLocks/>
              </p:cNvSpPr>
              <p:nvPr/>
            </p:nvSpPr>
            <p:spPr bwMode="auto">
              <a:xfrm>
                <a:off x="4945" y="1704"/>
                <a:ext cx="123" cy="574"/>
              </a:xfrm>
              <a:custGeom>
                <a:avLst/>
                <a:gdLst>
                  <a:gd name="T0" fmla="*/ 123 w 123"/>
                  <a:gd name="T1" fmla="*/ 574 h 574"/>
                  <a:gd name="T2" fmla="*/ 0 w 123"/>
                  <a:gd name="T3" fmla="*/ 503 h 574"/>
                  <a:gd name="T4" fmla="*/ 0 w 123"/>
                  <a:gd name="T5" fmla="*/ 0 h 574"/>
                  <a:gd name="T6" fmla="*/ 123 w 123"/>
                  <a:gd name="T7" fmla="*/ 72 h 574"/>
                  <a:gd name="T8" fmla="*/ 123 w 123"/>
                  <a:gd name="T9" fmla="*/ 574 h 574"/>
                  <a:gd name="T10" fmla="*/ 123 w 123"/>
                  <a:gd name="T11" fmla="*/ 574 h 5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3"/>
                  <a:gd name="T19" fmla="*/ 0 h 574"/>
                  <a:gd name="T20" fmla="*/ 123 w 123"/>
                  <a:gd name="T21" fmla="*/ 574 h 57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3" h="574">
                    <a:moveTo>
                      <a:pt x="123" y="574"/>
                    </a:moveTo>
                    <a:lnTo>
                      <a:pt x="0" y="503"/>
                    </a:lnTo>
                    <a:lnTo>
                      <a:pt x="0" y="0"/>
                    </a:lnTo>
                    <a:lnTo>
                      <a:pt x="123" y="72"/>
                    </a:lnTo>
                    <a:lnTo>
                      <a:pt x="123" y="574"/>
                    </a:lnTo>
                    <a:close/>
                  </a:path>
                </a:pathLst>
              </a:custGeom>
              <a:solidFill>
                <a:srgbClr val="24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  <p:sp>
            <p:nvSpPr>
              <p:cNvPr id="930" name="Freeform 928"/>
              <p:cNvSpPr>
                <a:spLocks/>
              </p:cNvSpPr>
              <p:nvPr/>
            </p:nvSpPr>
            <p:spPr bwMode="auto">
              <a:xfrm>
                <a:off x="5068" y="1776"/>
                <a:ext cx="66" cy="502"/>
              </a:xfrm>
              <a:custGeom>
                <a:avLst/>
                <a:gdLst>
                  <a:gd name="T0" fmla="*/ 0 w 66"/>
                  <a:gd name="T1" fmla="*/ 0 h 502"/>
                  <a:gd name="T2" fmla="*/ 66 w 66"/>
                  <a:gd name="T3" fmla="*/ 14 h 502"/>
                  <a:gd name="T4" fmla="*/ 66 w 66"/>
                  <a:gd name="T5" fmla="*/ 422 h 502"/>
                  <a:gd name="T6" fmla="*/ 0 w 66"/>
                  <a:gd name="T7" fmla="*/ 502 h 502"/>
                  <a:gd name="T8" fmla="*/ 0 w 66"/>
                  <a:gd name="T9" fmla="*/ 0 h 502"/>
                  <a:gd name="T10" fmla="*/ 0 w 66"/>
                  <a:gd name="T11" fmla="*/ 0 h 5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6"/>
                  <a:gd name="T19" fmla="*/ 0 h 502"/>
                  <a:gd name="T20" fmla="*/ 66 w 66"/>
                  <a:gd name="T21" fmla="*/ 502 h 5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6" h="502">
                    <a:moveTo>
                      <a:pt x="0" y="0"/>
                    </a:moveTo>
                    <a:lnTo>
                      <a:pt x="66" y="14"/>
                    </a:lnTo>
                    <a:lnTo>
                      <a:pt x="66" y="422"/>
                    </a:lnTo>
                    <a:lnTo>
                      <a:pt x="0" y="5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916" name="Text Box 6"/>
            <p:cNvSpPr txBox="1">
              <a:spLocks noChangeArrowheads="1"/>
            </p:cNvSpPr>
            <p:nvPr/>
          </p:nvSpPr>
          <p:spPr bwMode="auto">
            <a:xfrm>
              <a:off x="5880957" y="2757660"/>
              <a:ext cx="930527" cy="5413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核心交换机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 S10508</a:t>
              </a:r>
            </a:p>
          </p:txBody>
        </p:sp>
        <p:sp>
          <p:nvSpPr>
            <p:cNvPr id="917" name="Text Box 384"/>
            <p:cNvSpPr txBox="1">
              <a:spLocks noChangeArrowheads="1"/>
            </p:cNvSpPr>
            <p:nvPr/>
          </p:nvSpPr>
          <p:spPr bwMode="auto">
            <a:xfrm>
              <a:off x="5357818" y="3786190"/>
              <a:ext cx="1214445" cy="338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S5120-52C-EI</a:t>
              </a:r>
            </a:p>
          </p:txBody>
        </p:sp>
        <p:sp>
          <p:nvSpPr>
            <p:cNvPr id="918" name="Text Box 384"/>
            <p:cNvSpPr txBox="1">
              <a:spLocks noChangeArrowheads="1"/>
            </p:cNvSpPr>
            <p:nvPr/>
          </p:nvSpPr>
          <p:spPr bwMode="auto">
            <a:xfrm>
              <a:off x="7786711" y="3714752"/>
              <a:ext cx="1214445" cy="338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zh-CN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S5120-28C-EI</a:t>
              </a:r>
            </a:p>
          </p:txBody>
        </p:sp>
      </p:grpSp>
      <p:grpSp>
        <p:nvGrpSpPr>
          <p:cNvPr id="1528" name="组合 1052"/>
          <p:cNvGrpSpPr/>
          <p:nvPr/>
        </p:nvGrpSpPr>
        <p:grpSpPr>
          <a:xfrm>
            <a:off x="2011631" y="2140233"/>
            <a:ext cx="4392488" cy="780087"/>
            <a:chOff x="2411760" y="3068960"/>
            <a:chExt cx="4392488" cy="936104"/>
          </a:xfrm>
        </p:grpSpPr>
        <p:grpSp>
          <p:nvGrpSpPr>
            <p:cNvPr id="1529" name="组合 95"/>
            <p:cNvGrpSpPr/>
            <p:nvPr/>
          </p:nvGrpSpPr>
          <p:grpSpPr>
            <a:xfrm>
              <a:off x="2411760" y="3068960"/>
              <a:ext cx="4392488" cy="936104"/>
              <a:chOff x="2848476" y="1638945"/>
              <a:chExt cx="3024187" cy="936625"/>
            </a:xfrm>
          </p:grpSpPr>
          <p:grpSp>
            <p:nvGrpSpPr>
              <p:cNvPr id="1532" name="Group 1328"/>
              <p:cNvGrpSpPr>
                <a:grpSpLocks/>
              </p:cNvGrpSpPr>
              <p:nvPr/>
            </p:nvGrpSpPr>
            <p:grpSpPr bwMode="auto">
              <a:xfrm>
                <a:off x="2907213" y="1659583"/>
                <a:ext cx="2936875" cy="914400"/>
                <a:chOff x="1383" y="460"/>
                <a:chExt cx="744" cy="924"/>
              </a:xfrm>
            </p:grpSpPr>
            <p:pic>
              <p:nvPicPr>
                <p:cNvPr id="1534" name="Picture 1329" descr="中继器"/>
                <p:cNvPicPr>
                  <a:picLocks noChangeAspect="1" noChangeArrowheads="1"/>
                </p:cNvPicPr>
                <p:nvPr/>
              </p:nvPicPr>
              <p:blipFill>
                <a:blip r:embed="rId25" cstate="print"/>
                <a:srcRect/>
                <a:stretch>
                  <a:fillRect/>
                </a:stretch>
              </p:blipFill>
              <p:spPr bwMode="auto">
                <a:xfrm>
                  <a:off x="1383" y="550"/>
                  <a:ext cx="743" cy="83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5" name="Picture 1330" descr="通用交换机"/>
                <p:cNvPicPr>
                  <a:picLocks noChangeAspect="1" noChangeArrowheads="1"/>
                </p:cNvPicPr>
                <p:nvPr/>
              </p:nvPicPr>
              <p:blipFill>
                <a:blip r:embed="rId26" cstate="print"/>
                <a:srcRect/>
                <a:stretch>
                  <a:fillRect/>
                </a:stretch>
              </p:blipFill>
              <p:spPr bwMode="auto">
                <a:xfrm>
                  <a:off x="1383" y="460"/>
                  <a:ext cx="744" cy="53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sp>
            <p:nvSpPr>
              <p:cNvPr id="1533" name="Freeform 1331"/>
              <p:cNvSpPr>
                <a:spLocks/>
              </p:cNvSpPr>
              <p:nvPr/>
            </p:nvSpPr>
            <p:spPr bwMode="auto">
              <a:xfrm>
                <a:off x="2848476" y="1638945"/>
                <a:ext cx="3024187" cy="936625"/>
              </a:xfrm>
              <a:custGeom>
                <a:avLst/>
                <a:gdLst>
                  <a:gd name="T0" fmla="*/ 0 w 952"/>
                  <a:gd name="T1" fmla="*/ 219659 h 1066"/>
                  <a:gd name="T2" fmla="*/ 1512094 w 952"/>
                  <a:gd name="T3" fmla="*/ 0 h 1066"/>
                  <a:gd name="T4" fmla="*/ 3024187 w 952"/>
                  <a:gd name="T5" fmla="*/ 219659 h 1066"/>
                  <a:gd name="T6" fmla="*/ 3024187 w 952"/>
                  <a:gd name="T7" fmla="*/ 717845 h 1066"/>
                  <a:gd name="T8" fmla="*/ 1439030 w 952"/>
                  <a:gd name="T9" fmla="*/ 936625 h 1066"/>
                  <a:gd name="T10" fmla="*/ 0 w 952"/>
                  <a:gd name="T11" fmla="*/ 717845 h 1066"/>
                  <a:gd name="T12" fmla="*/ 0 w 952"/>
                  <a:gd name="T13" fmla="*/ 219659 h 10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52"/>
                  <a:gd name="T22" fmla="*/ 0 h 1066"/>
                  <a:gd name="T23" fmla="*/ 952 w 952"/>
                  <a:gd name="T24" fmla="*/ 1066 h 10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52" h="1066">
                    <a:moveTo>
                      <a:pt x="0" y="250"/>
                    </a:moveTo>
                    <a:lnTo>
                      <a:pt x="476" y="0"/>
                    </a:lnTo>
                    <a:lnTo>
                      <a:pt x="952" y="250"/>
                    </a:lnTo>
                    <a:lnTo>
                      <a:pt x="952" y="817"/>
                    </a:lnTo>
                    <a:lnTo>
                      <a:pt x="453" y="1066"/>
                    </a:lnTo>
                    <a:lnTo>
                      <a:pt x="0" y="817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BBEAA8">
                  <a:alpha val="58038"/>
                </a:srgbClr>
              </a:solidFill>
              <a:ln w="28575">
                <a:solidFill>
                  <a:srgbClr val="C0C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endParaRPr>
              </a:p>
            </p:txBody>
          </p:sp>
        </p:grpSp>
        <p:sp>
          <p:nvSpPr>
            <p:cNvPr id="1530" name="矩形 1529"/>
            <p:cNvSpPr/>
            <p:nvPr/>
          </p:nvSpPr>
          <p:spPr>
            <a:xfrm>
              <a:off x="2555776" y="3284984"/>
              <a:ext cx="1296144" cy="504056"/>
            </a:xfrm>
            <a:prstGeom prst="rect">
              <a:avLst/>
            </a:prstGeom>
            <a:solidFill>
              <a:srgbClr val="AAD955">
                <a:lumMod val="40000"/>
                <a:lumOff val="60000"/>
                <a:alpha val="60000"/>
              </a:srgbClr>
            </a:solidFill>
            <a:ln w="25400" cap="flat" cmpd="sng" algn="ctr">
              <a:solidFill>
                <a:srgbClr val="AAD955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  <a:cs typeface="+mn-cs"/>
                </a:rPr>
                <a:t>MDC1</a:t>
              </a: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1531" name="矩形 1530"/>
            <p:cNvSpPr/>
            <p:nvPr/>
          </p:nvSpPr>
          <p:spPr>
            <a:xfrm>
              <a:off x="5364088" y="3356992"/>
              <a:ext cx="1296144" cy="504056"/>
            </a:xfrm>
            <a:prstGeom prst="rect">
              <a:avLst/>
            </a:prstGeom>
            <a:solidFill>
              <a:srgbClr val="AAD955">
                <a:lumMod val="40000"/>
                <a:lumOff val="60000"/>
                <a:alpha val="60000"/>
              </a:srgbClr>
            </a:solidFill>
            <a:ln w="25400" cap="flat" cmpd="sng" algn="ctr">
              <a:solidFill>
                <a:srgbClr val="AAD955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5598CF">
                      <a:lumMod val="50000"/>
                    </a:srgbClr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  <a:cs typeface="+mn-cs"/>
                </a:rPr>
                <a:t>MDC2</a:t>
              </a: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5598CF">
                    <a:lumMod val="50000"/>
                  </a:srgbClr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</p:grpSp>
      <p:sp>
        <p:nvSpPr>
          <p:cNvPr id="1536" name="内容占位符 2"/>
          <p:cNvSpPr>
            <a:spLocks noGrp="1"/>
          </p:cNvSpPr>
          <p:nvPr>
            <p:ph idx="4294967295"/>
          </p:nvPr>
        </p:nvSpPr>
        <p:spPr bwMode="auto">
          <a:xfrm>
            <a:off x="-285784" y="5286388"/>
            <a:ext cx="9485844" cy="1293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marR="0" lvl="1" indent="-342900" defTabSz="91440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SzTx/>
              <a:tabLst/>
              <a:defRPr/>
            </a:pPr>
            <a:r>
              <a:rPr lang="zh-CN" altLang="en-US" sz="1400" b="1" dirty="0" smtClean="0">
                <a:solidFill>
                  <a:schemeClr val="bg1"/>
                </a:solidFill>
              </a:rPr>
              <a:t>       学校考虑业务安全性、稳定问题，</a:t>
            </a:r>
            <a:r>
              <a:rPr kumimoji="0" lang="zh-CN" altLang="en-US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部署两张网络，一张教学数据网，一张考试监控网。通过</a:t>
            </a:r>
            <a:r>
              <a: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MDC</a:t>
            </a:r>
            <a:r>
              <a:rPr kumimoji="0" lang="zh-CN" altLang="en-US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方案将两张网的核心整合在一起。不增加设备的情况下，将原来单核心转换为双核心。两个网络的隔离、连接不发生变化</a:t>
            </a:r>
          </a:p>
        </p:txBody>
      </p:sp>
      <p:sp>
        <p:nvSpPr>
          <p:cNvPr id="1539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MDC</a:t>
            </a: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校园网应用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8" grpId="0" animBg="1"/>
      <p:bldP spid="1536" grpId="0" build="p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纵向虚拟化（</a:t>
            </a:r>
            <a:r>
              <a:rPr lang="en-US" altLang="zh-CN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VCF</a:t>
            </a: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）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8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5720" y="1336208"/>
            <a:ext cx="8713630" cy="2878610"/>
          </a:xfrm>
          <a:prstGeom prst="rect">
            <a:avLst/>
          </a:prstGeom>
          <a:noFill/>
        </p:spPr>
      </p:pic>
      <p:sp>
        <p:nvSpPr>
          <p:cNvPr id="9" name="Dark Gray"/>
          <p:cNvSpPr/>
          <p:nvPr/>
        </p:nvSpPr>
        <p:spPr bwMode="auto">
          <a:xfrm>
            <a:off x="0" y="5072074"/>
            <a:ext cx="9144000" cy="1428760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 w="9525" cap="flat" cmpd="sng" algn="ctr">
            <a:noFill/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68583" tIns="34292" rIns="68583" bIns="34292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685637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alpha val="99000"/>
                </a:srgbClr>
              </a:solidFill>
              <a:effectLst/>
              <a:uLnTx/>
              <a:uFillTx/>
              <a:latin typeface="Segoe UI" pitchFamily="34" charset="0"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857356" y="4429132"/>
            <a:ext cx="52864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网络规模扩大，管理节点不断增多，如何管理？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1" name="内容占位符 2"/>
          <p:cNvSpPr>
            <a:spLocks noGrp="1"/>
          </p:cNvSpPr>
          <p:nvPr>
            <p:ph idx="4294967295"/>
          </p:nvPr>
        </p:nvSpPr>
        <p:spPr bwMode="auto">
          <a:xfrm>
            <a:off x="86816" y="5072074"/>
            <a:ext cx="9485844" cy="1293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Font typeface="Wingdings" pitchFamily="2" charset="2"/>
              <a:buChar char="n"/>
            </a:pPr>
            <a:r>
              <a:rPr lang="zh-CN" altLang="en-US" sz="1400" b="1" dirty="0" smtClean="0">
                <a:solidFill>
                  <a:schemeClr val="bg1"/>
                </a:solidFill>
              </a:rPr>
              <a:t>数十倍的减少网络中管理设备数量，极大地简化网络管理和维护；</a:t>
            </a:r>
            <a:endParaRPr lang="en-US" altLang="zh-CN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Font typeface="Wingdings" pitchFamily="2" charset="2"/>
              <a:buChar char="n"/>
            </a:pPr>
            <a:r>
              <a:rPr lang="zh-CN" altLang="en-US" sz="1400" b="1" dirty="0" smtClean="0">
                <a:solidFill>
                  <a:schemeClr val="bg1"/>
                </a:solidFill>
              </a:rPr>
              <a:t>将核心、汇聚、接入三层网络架构简化为核心、汇聚两层架构；</a:t>
            </a:r>
            <a:endParaRPr lang="en-US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Font typeface="Wingdings" pitchFamily="2" charset="2"/>
              <a:buChar char="n"/>
            </a:pPr>
            <a:r>
              <a:rPr lang="zh-CN" altLang="en-US" sz="1400" b="1" dirty="0" smtClean="0">
                <a:solidFill>
                  <a:schemeClr val="bg1"/>
                </a:solidFill>
              </a:rPr>
              <a:t>接入设备配置和版本统一通过</a:t>
            </a:r>
            <a:r>
              <a:rPr lang="en-US" sz="1400" b="1" dirty="0" smtClean="0">
                <a:solidFill>
                  <a:schemeClr val="bg1"/>
                </a:solidFill>
              </a:rPr>
              <a:t>CB</a:t>
            </a:r>
            <a:r>
              <a:rPr lang="zh-CN" altLang="en-US" sz="1400" b="1" dirty="0" smtClean="0">
                <a:solidFill>
                  <a:schemeClr val="bg1"/>
                </a:solidFill>
              </a:rPr>
              <a:t>设备下发，便于集中管理；</a:t>
            </a:r>
            <a:endParaRPr lang="en-US" altLang="zh-CN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Font typeface="Wingdings" pitchFamily="2" charset="2"/>
              <a:buChar char="n"/>
            </a:pPr>
            <a:r>
              <a:rPr lang="zh-CN" altLang="en-US" sz="1400" b="1" dirty="0" smtClean="0">
                <a:solidFill>
                  <a:schemeClr val="bg1"/>
                </a:solidFill>
              </a:rPr>
              <a:t>将</a:t>
            </a:r>
            <a:r>
              <a:rPr lang="en-US" sz="1400" b="1" dirty="0" smtClean="0">
                <a:solidFill>
                  <a:schemeClr val="bg1"/>
                </a:solidFill>
              </a:rPr>
              <a:t>CB</a:t>
            </a:r>
            <a:r>
              <a:rPr lang="zh-CN" altLang="en-US" sz="1400" b="1" dirty="0" smtClean="0">
                <a:solidFill>
                  <a:schemeClr val="bg1"/>
                </a:solidFill>
              </a:rPr>
              <a:t>设备上更丰富的功能和更大的规格向下延伸；</a:t>
            </a:r>
            <a:endParaRPr lang="en-US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</a:pPr>
            <a:endParaRPr lang="en-US" sz="1400" b="1" dirty="0" smtClean="0">
              <a:solidFill>
                <a:schemeClr val="bg1"/>
              </a:solidFill>
            </a:endParaRPr>
          </a:p>
          <a:p>
            <a:pPr marL="342900" lvl="1" indent="-342900" fontAlgn="auto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</a:pPr>
            <a:endParaRPr lang="en-US" sz="1400" b="1" dirty="0" smtClean="0">
              <a:solidFill>
                <a:schemeClr val="bg1"/>
              </a:solidFill>
            </a:endParaRPr>
          </a:p>
          <a:p>
            <a:pPr marL="342900" marR="0" lvl="1" indent="-342900" defTabSz="91440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>
                <a:srgbClr val="C00000"/>
              </a:buClr>
              <a:buSzTx/>
              <a:tabLst/>
              <a:defRPr/>
            </a:pPr>
            <a:endParaRPr kumimoji="0" lang="zh-CN" altLang="en-US" sz="14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15"/>
          <p:cNvPicPr>
            <a:picLocks noChangeAspect="1"/>
          </p:cNvPicPr>
          <p:nvPr/>
        </p:nvPicPr>
        <p:blipFill>
          <a:blip r:embed="rId2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56271" y="4429132"/>
            <a:ext cx="766400" cy="598753"/>
          </a:xfrm>
          <a:prstGeom prst="rect">
            <a:avLst/>
          </a:prstGeom>
        </p:spPr>
      </p:pic>
      <p:sp>
        <p:nvSpPr>
          <p:cNvPr id="9" name="圆角矩形 8"/>
          <p:cNvSpPr/>
          <p:nvPr/>
        </p:nvSpPr>
        <p:spPr>
          <a:xfrm>
            <a:off x="7023931" y="4286256"/>
            <a:ext cx="1357322" cy="1214446"/>
          </a:xfrm>
          <a:prstGeom prst="roundRect">
            <a:avLst>
              <a:gd name="adj" fmla="val 6923"/>
            </a:avLst>
          </a:prstGeom>
          <a:noFill/>
          <a:ln w="25400" cap="flat" cmpd="sng" algn="ctr">
            <a:solidFill>
              <a:srgbClr val="FFFFFF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华文中宋"/>
              <a:ea typeface="华文细黑"/>
              <a:cs typeface="+mn-cs"/>
            </a:endParaRPr>
          </a:p>
        </p:txBody>
      </p:sp>
      <p:sp>
        <p:nvSpPr>
          <p:cNvPr id="5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解决思路：移动互联解决方案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0" y="5072074"/>
            <a:ext cx="9144000" cy="1428760"/>
            <a:chOff x="0" y="5072074"/>
            <a:chExt cx="9144000" cy="1428760"/>
          </a:xfrm>
        </p:grpSpPr>
        <p:sp>
          <p:nvSpPr>
            <p:cNvPr id="62" name="Dark Gray"/>
            <p:cNvSpPr/>
            <p:nvPr/>
          </p:nvSpPr>
          <p:spPr bwMode="auto">
            <a:xfrm>
              <a:off x="0" y="5072074"/>
              <a:ext cx="9144000" cy="1428760"/>
            </a:xfrm>
            <a:prstGeom prst="roundRect">
              <a:avLst>
                <a:gd name="adj" fmla="val 0"/>
              </a:avLst>
            </a:prstGeom>
            <a:solidFill>
              <a:srgbClr val="0070C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285720" y="5077438"/>
              <a:ext cx="8643998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一站式交付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just">
                <a:lnSpc>
                  <a:spcPct val="150000"/>
                </a:lnSpc>
              </a:pP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与电子书包厂商合作，整合移动终端应用和移动网络，形成完整解决方案。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64" name="加号 63"/>
          <p:cNvSpPr/>
          <p:nvPr/>
        </p:nvSpPr>
        <p:spPr bwMode="auto">
          <a:xfrm>
            <a:off x="3857620" y="2214554"/>
            <a:ext cx="785818" cy="928694"/>
          </a:xfrm>
          <a:prstGeom prst="mathPlus">
            <a:avLst>
              <a:gd name="adj1" fmla="val 9697"/>
            </a:avLst>
          </a:prstGeom>
          <a:solidFill>
            <a:srgbClr val="C00000"/>
          </a:solidFill>
          <a:ln w="25400" algn="ctr">
            <a:solidFill>
              <a:srgbClr val="C00000"/>
            </a:solidFill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pic>
        <p:nvPicPr>
          <p:cNvPr id="6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29124" y="857232"/>
            <a:ext cx="4521878" cy="30225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" name="Picture 3" descr="课堂笔记">
            <a:hlinkClick r:id="rId4" action="ppaction://hlinksldjump"/>
          </p:cNvPr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000100" y="1357298"/>
            <a:ext cx="2489200" cy="2951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" name="Picture 2" descr="D:\OAA实验室展板设计\Logo_new_abgn_nodraft_3D.png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429256" y="3214686"/>
            <a:ext cx="2560638" cy="102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组合 38"/>
          <p:cNvGrpSpPr/>
          <p:nvPr/>
        </p:nvGrpSpPr>
        <p:grpSpPr>
          <a:xfrm>
            <a:off x="5572132" y="1350458"/>
            <a:ext cx="3312368" cy="1074846"/>
            <a:chOff x="1979712" y="3290258"/>
            <a:chExt cx="3312368" cy="1074846"/>
          </a:xfrm>
        </p:grpSpPr>
        <p:grpSp>
          <p:nvGrpSpPr>
            <p:cNvPr id="6" name="组合 5"/>
            <p:cNvGrpSpPr/>
            <p:nvPr/>
          </p:nvGrpSpPr>
          <p:grpSpPr>
            <a:xfrm>
              <a:off x="1979712" y="3290258"/>
              <a:ext cx="3312368" cy="1074846"/>
              <a:chOff x="981061" y="1119"/>
              <a:chExt cx="2070582" cy="1242349"/>
            </a:xfrm>
          </p:grpSpPr>
          <p:sp>
            <p:nvSpPr>
              <p:cNvPr id="7" name="矩形 6"/>
              <p:cNvSpPr/>
              <p:nvPr/>
            </p:nvSpPr>
            <p:spPr>
              <a:xfrm>
                <a:off x="981061" y="1119"/>
                <a:ext cx="2070582" cy="1242349"/>
              </a:xfrm>
              <a:prstGeom prst="rect">
                <a:avLst/>
              </a:prstGeom>
              <a:solidFill>
                <a:srgbClr val="C0504D">
                  <a:hueOff val="0"/>
                  <a:satOff val="0"/>
                  <a:lumOff val="0"/>
                  <a:alphaOff val="0"/>
                </a:srgbClr>
              </a:solidFill>
              <a:ln w="25400" cap="flat" cmpd="sng" algn="ctr">
                <a:solidFill>
                  <a:sysClr val="window" lastClr="FFFFFF">
                    <a:hueOff val="0"/>
                    <a:satOff val="0"/>
                    <a:lumOff val="0"/>
                    <a:alphaOff val="0"/>
                  </a:sysClr>
                </a:solidFill>
                <a:prstDash val="solid"/>
              </a:ln>
              <a:effectLst/>
            </p:spPr>
          </p:sp>
          <p:sp>
            <p:nvSpPr>
              <p:cNvPr id="8" name="矩形 7"/>
              <p:cNvSpPr/>
              <p:nvPr/>
            </p:nvSpPr>
            <p:spPr>
              <a:xfrm>
                <a:off x="981061" y="1119"/>
                <a:ext cx="2070582" cy="124234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spcFirstLastPara="0" vert="horz" wrap="square" lIns="217170" tIns="217170" rIns="217170" bIns="217170" numCol="1" spcCol="1270" anchor="ctr" anchorCtr="0">
                <a:noAutofit/>
              </a:bodyPr>
              <a:lstStyle/>
              <a:p>
                <a:pPr marL="0" marR="0" lvl="0" indent="0" algn="ctr" defTabSz="2533650" eaLnBrk="1" fontAlgn="auto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5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宋体"/>
                    <a:cs typeface="+mn-cs"/>
                  </a:rPr>
                  <a:t> </a:t>
                </a:r>
                <a:endParaRPr kumimoji="0" lang="zh-CN" altLang="en-US" sz="5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宋体"/>
                  <a:cs typeface="+mn-cs"/>
                </a:endParaRPr>
              </a:p>
            </p:txBody>
          </p:sp>
        </p:grpSp>
        <p:sp>
          <p:nvSpPr>
            <p:cNvPr id="11" name="TextBox 10"/>
            <p:cNvSpPr txBox="1"/>
            <p:nvPr/>
          </p:nvSpPr>
          <p:spPr>
            <a:xfrm>
              <a:off x="2195735" y="3578289"/>
              <a:ext cx="27393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50</a:t>
              </a:r>
              <a:r>
                <a:rPr kumimoji="0" lang="zh-CN" altLang="en-US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个电子书包同时点播高清教学视频不卡； </a:t>
              </a:r>
              <a:endParaRPr kumimoji="0" lang="en-US" altLang="zh-CN" sz="16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35" name="组合 6"/>
          <p:cNvGrpSpPr/>
          <p:nvPr/>
        </p:nvGrpSpPr>
        <p:grpSpPr>
          <a:xfrm>
            <a:off x="428596" y="1714488"/>
            <a:ext cx="4929222" cy="3643338"/>
            <a:chOff x="1785918" y="785800"/>
            <a:chExt cx="5572164" cy="3571900"/>
          </a:xfrm>
        </p:grpSpPr>
        <p:pic>
          <p:nvPicPr>
            <p:cNvPr id="36" name="Picture 6" descr="图形2"/>
            <p:cNvPicPr>
              <a:picLocks noChangeAspect="1" noChangeArrowheads="1"/>
            </p:cNvPicPr>
            <p:nvPr/>
          </p:nvPicPr>
          <p:blipFill>
            <a:blip r:embed="rId2"/>
            <a:srcRect r="4739"/>
            <a:stretch>
              <a:fillRect/>
            </a:stretch>
          </p:blipFill>
          <p:spPr bwMode="auto">
            <a:xfrm>
              <a:off x="1785918" y="785800"/>
              <a:ext cx="5572164" cy="3571900"/>
            </a:xfrm>
            <a:prstGeom prst="rect">
              <a:avLst/>
            </a:prstGeom>
            <a:noFill/>
          </p:spPr>
        </p:pic>
        <p:sp>
          <p:nvSpPr>
            <p:cNvPr id="37" name="云形 36"/>
            <p:cNvSpPr/>
            <p:nvPr/>
          </p:nvSpPr>
          <p:spPr>
            <a:xfrm>
              <a:off x="4631563" y="2714626"/>
              <a:ext cx="2143140" cy="1571636"/>
            </a:xfrm>
            <a:prstGeom prst="cloud">
              <a:avLst/>
            </a:prstGeom>
            <a:gradFill flip="none" rotWithShape="1">
              <a:gsLst>
                <a:gs pos="0">
                  <a:srgbClr val="00B0F0">
                    <a:tint val="66000"/>
                    <a:satMod val="160000"/>
                  </a:srgbClr>
                </a:gs>
                <a:gs pos="50000">
                  <a:srgbClr val="00B0F0">
                    <a:tint val="44500"/>
                    <a:satMod val="160000"/>
                  </a:srgbClr>
                </a:gs>
                <a:gs pos="100000">
                  <a:srgbClr val="00B0F0">
                    <a:tint val="23500"/>
                    <a:satMod val="160000"/>
                  </a:srgbClr>
                </a:gs>
              </a:gsLst>
              <a:lin ang="108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vert="horz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1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n-cs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5072066" y="3201421"/>
              <a:ext cx="1357322" cy="3239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后台系统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4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无线网络建设需求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41" name="组合 40"/>
          <p:cNvGrpSpPr/>
          <p:nvPr/>
        </p:nvGrpSpPr>
        <p:grpSpPr>
          <a:xfrm>
            <a:off x="5572132" y="2636342"/>
            <a:ext cx="3312368" cy="1074846"/>
            <a:chOff x="3886834" y="4008556"/>
            <a:chExt cx="3312368" cy="1074846"/>
          </a:xfrm>
        </p:grpSpPr>
        <p:grpSp>
          <p:nvGrpSpPr>
            <p:cNvPr id="12" name="组合 66"/>
            <p:cNvGrpSpPr/>
            <p:nvPr/>
          </p:nvGrpSpPr>
          <p:grpSpPr>
            <a:xfrm>
              <a:off x="3886834" y="4008556"/>
              <a:ext cx="3312368" cy="1074846"/>
              <a:chOff x="3882568" y="1119"/>
              <a:chExt cx="2070582" cy="1242349"/>
            </a:xfrm>
          </p:grpSpPr>
          <p:sp>
            <p:nvSpPr>
              <p:cNvPr id="13" name="矩形 12"/>
              <p:cNvSpPr/>
              <p:nvPr/>
            </p:nvSpPr>
            <p:spPr>
              <a:xfrm>
                <a:off x="3882568" y="1119"/>
                <a:ext cx="2070582" cy="1242349"/>
              </a:xfrm>
              <a:prstGeom prst="rect">
                <a:avLst/>
              </a:prstGeom>
              <a:solidFill>
                <a:srgbClr val="9BBB59">
                  <a:hueOff val="0"/>
                  <a:satOff val="0"/>
                  <a:lumOff val="0"/>
                  <a:alphaOff val="0"/>
                </a:srgbClr>
              </a:solidFill>
              <a:ln w="25400" cap="flat" cmpd="sng" algn="ctr">
                <a:solidFill>
                  <a:sysClr val="window" lastClr="FFFFFF">
                    <a:hueOff val="0"/>
                    <a:satOff val="0"/>
                    <a:lumOff val="0"/>
                    <a:alphaOff val="0"/>
                  </a:sysClr>
                </a:solidFill>
                <a:prstDash val="solid"/>
              </a:ln>
              <a:effectLst/>
            </p:spPr>
          </p:sp>
          <p:sp>
            <p:nvSpPr>
              <p:cNvPr id="14" name="矩形 13"/>
              <p:cNvSpPr/>
              <p:nvPr/>
            </p:nvSpPr>
            <p:spPr>
              <a:xfrm>
                <a:off x="3882568" y="1119"/>
                <a:ext cx="2070582" cy="124234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spcFirstLastPara="0" vert="horz" wrap="square" lIns="217170" tIns="217170" rIns="217170" bIns="217170" numCol="1" spcCol="1270" anchor="ctr" anchorCtr="0">
                <a:noAutofit/>
              </a:bodyPr>
              <a:lstStyle/>
              <a:p>
                <a:pPr marL="0" marR="0" lvl="0" indent="0" algn="ctr" defTabSz="2533650" eaLnBrk="1" fontAlgn="auto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5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宋体"/>
                    <a:cs typeface="+mn-cs"/>
                  </a:rPr>
                  <a:t> </a:t>
                </a:r>
                <a:endParaRPr kumimoji="0" lang="zh-CN" altLang="en-US" sz="5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宋体"/>
                  <a:cs typeface="+mn-cs"/>
                </a:endParaRPr>
              </a:p>
            </p:txBody>
          </p:sp>
        </p:grpSp>
        <p:sp>
          <p:nvSpPr>
            <p:cNvPr id="17" name="TextBox 16"/>
            <p:cNvSpPr txBox="1"/>
            <p:nvPr/>
          </p:nvSpPr>
          <p:spPr>
            <a:xfrm>
              <a:off x="4023871" y="4203883"/>
              <a:ext cx="305413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tabLst/>
                <a:defRPr/>
              </a:pPr>
              <a:r>
                <a:rPr lang="zh-CN" altLang="en-US" sz="1600" kern="0" dirty="0" smtClean="0">
                  <a:solidFill>
                    <a:sysClr val="window" lastClr="FFFFFF"/>
                  </a:solidFill>
                  <a:latin typeface="微软雅黑" pitchFamily="34" charset="-122"/>
                  <a:ea typeface="微软雅黑" pitchFamily="34" charset="-122"/>
                </a:rPr>
                <a:t>学校无线网络覆盖无死角，教学区、办公区、宿舍区高品质信号覆盖</a:t>
              </a:r>
              <a:endParaRPr kumimoji="0" lang="en-US" altLang="zh-CN" sz="16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5572132" y="3922226"/>
            <a:ext cx="3311660" cy="924134"/>
            <a:chOff x="1980420" y="5013176"/>
            <a:chExt cx="3311660" cy="924134"/>
          </a:xfrm>
        </p:grpSpPr>
        <p:grpSp>
          <p:nvGrpSpPr>
            <p:cNvPr id="18" name="组合 17"/>
            <p:cNvGrpSpPr/>
            <p:nvPr/>
          </p:nvGrpSpPr>
          <p:grpSpPr>
            <a:xfrm>
              <a:off x="1980420" y="5013176"/>
              <a:ext cx="3311660" cy="924134"/>
              <a:chOff x="981061" y="1450527"/>
              <a:chExt cx="2070582" cy="1242349"/>
            </a:xfrm>
          </p:grpSpPr>
          <p:sp>
            <p:nvSpPr>
              <p:cNvPr id="19" name="矩形 18"/>
              <p:cNvSpPr/>
              <p:nvPr/>
            </p:nvSpPr>
            <p:spPr>
              <a:xfrm>
                <a:off x="981061" y="1450527"/>
                <a:ext cx="2070582" cy="1242349"/>
              </a:xfrm>
              <a:prstGeom prst="rect">
                <a:avLst/>
              </a:prstGeom>
              <a:solidFill>
                <a:srgbClr val="8064A2">
                  <a:hueOff val="0"/>
                  <a:satOff val="0"/>
                  <a:lumOff val="0"/>
                  <a:alphaOff val="0"/>
                </a:srgbClr>
              </a:solidFill>
              <a:ln w="25400" cap="flat" cmpd="sng" algn="ctr">
                <a:solidFill>
                  <a:sysClr val="window" lastClr="FFFFFF">
                    <a:hueOff val="0"/>
                    <a:satOff val="0"/>
                    <a:lumOff val="0"/>
                    <a:alphaOff val="0"/>
                  </a:sysClr>
                </a:solidFill>
                <a:prstDash val="solid"/>
              </a:ln>
              <a:effectLst/>
            </p:spPr>
          </p:sp>
          <p:sp>
            <p:nvSpPr>
              <p:cNvPr id="20" name="矩形 19"/>
              <p:cNvSpPr/>
              <p:nvPr/>
            </p:nvSpPr>
            <p:spPr>
              <a:xfrm>
                <a:off x="981061" y="1450527"/>
                <a:ext cx="2070582" cy="124234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spcFirstLastPara="0" vert="horz" wrap="square" lIns="217170" tIns="217170" rIns="217170" bIns="217170" numCol="1" spcCol="1270" anchor="ctr" anchorCtr="0">
                <a:noAutofit/>
              </a:bodyPr>
              <a:lstStyle/>
              <a:p>
                <a:pPr marL="0" marR="0" lvl="0" indent="0" algn="ctr" defTabSz="2533650" eaLnBrk="1" fontAlgn="auto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5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宋体"/>
                    <a:cs typeface="+mn-cs"/>
                  </a:rPr>
                  <a:t> </a:t>
                </a:r>
                <a:endParaRPr kumimoji="0" lang="zh-CN" altLang="en-US" sz="5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宋体"/>
                  <a:cs typeface="+mn-cs"/>
                </a:endParaRPr>
              </a:p>
            </p:txBody>
          </p:sp>
        </p:grpSp>
        <p:sp>
          <p:nvSpPr>
            <p:cNvPr id="23" name="TextBox 22"/>
            <p:cNvSpPr txBox="1"/>
            <p:nvPr/>
          </p:nvSpPr>
          <p:spPr>
            <a:xfrm>
              <a:off x="2151492" y="5178320"/>
              <a:ext cx="295275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尽量少的走线，尽量不破坏现有装修；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5572132" y="5065234"/>
            <a:ext cx="3312368" cy="864096"/>
            <a:chOff x="3897034" y="5530679"/>
            <a:chExt cx="3312368" cy="864096"/>
          </a:xfrm>
        </p:grpSpPr>
        <p:grpSp>
          <p:nvGrpSpPr>
            <p:cNvPr id="24" name="组合 74"/>
            <p:cNvGrpSpPr/>
            <p:nvPr/>
          </p:nvGrpSpPr>
          <p:grpSpPr>
            <a:xfrm>
              <a:off x="3897034" y="5530679"/>
              <a:ext cx="3312368" cy="864096"/>
              <a:chOff x="3882568" y="1450527"/>
              <a:chExt cx="2070582" cy="1242349"/>
            </a:xfrm>
          </p:grpSpPr>
          <p:sp>
            <p:nvSpPr>
              <p:cNvPr id="25" name="矩形 24"/>
              <p:cNvSpPr/>
              <p:nvPr/>
            </p:nvSpPr>
            <p:spPr>
              <a:xfrm>
                <a:off x="3882568" y="1450527"/>
                <a:ext cx="2070582" cy="1242349"/>
              </a:xfrm>
              <a:prstGeom prst="rect">
                <a:avLst/>
              </a:prstGeom>
              <a:solidFill>
                <a:srgbClr val="4BACC6">
                  <a:hueOff val="0"/>
                  <a:satOff val="0"/>
                  <a:lumOff val="0"/>
                  <a:alphaOff val="0"/>
                </a:srgbClr>
              </a:solidFill>
              <a:ln w="25400" cap="flat" cmpd="sng" algn="ctr">
                <a:solidFill>
                  <a:sysClr val="window" lastClr="FFFFFF">
                    <a:hueOff val="0"/>
                    <a:satOff val="0"/>
                    <a:lumOff val="0"/>
                    <a:alphaOff val="0"/>
                  </a:sysClr>
                </a:solidFill>
                <a:prstDash val="solid"/>
              </a:ln>
              <a:effectLst/>
            </p:spPr>
          </p:sp>
          <p:sp>
            <p:nvSpPr>
              <p:cNvPr id="26" name="矩形 25"/>
              <p:cNvSpPr/>
              <p:nvPr/>
            </p:nvSpPr>
            <p:spPr>
              <a:xfrm>
                <a:off x="3882568" y="1450527"/>
                <a:ext cx="2070582" cy="1242349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spcFirstLastPara="0" vert="horz" wrap="square" lIns="217170" tIns="217170" rIns="217170" bIns="217170" numCol="1" spcCol="1270" anchor="ctr" anchorCtr="0">
                <a:noAutofit/>
              </a:bodyPr>
              <a:lstStyle/>
              <a:p>
                <a:pPr marL="0" marR="0" lvl="0" indent="0" algn="ctr" defTabSz="2533650" eaLnBrk="1" fontAlgn="auto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57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ysClr val="window" lastClr="FFFFFF"/>
                    </a:solidFill>
                    <a:effectLst/>
                    <a:uLnTx/>
                    <a:uFillTx/>
                    <a:latin typeface="Calibri"/>
                    <a:ea typeface="宋体"/>
                    <a:cs typeface="+mn-cs"/>
                  </a:rPr>
                  <a:t> </a:t>
                </a:r>
                <a:endParaRPr kumimoji="0" lang="zh-CN" altLang="en-US" sz="5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宋体"/>
                  <a:cs typeface="+mn-cs"/>
                </a:endParaRPr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4048134" y="5643578"/>
              <a:ext cx="295275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just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6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微软雅黑" pitchFamily="34" charset="-122"/>
                  <a:ea typeface="微软雅黑" pitchFamily="34" charset="-122"/>
                </a:rPr>
                <a:t>可实时查看、维护无线网络，保证业务稳定运行</a:t>
              </a:r>
              <a:endParaRPr kumimoji="0" lang="zh-CN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7" name="圆角矩形 46"/>
          <p:cNvSpPr/>
          <p:nvPr/>
        </p:nvSpPr>
        <p:spPr bwMode="auto">
          <a:xfrm>
            <a:off x="6500826" y="1000108"/>
            <a:ext cx="1357322" cy="388048"/>
          </a:xfrm>
          <a:prstGeom prst="roundRect">
            <a:avLst/>
          </a:prstGeom>
          <a:solidFill>
            <a:schemeClr val="bg1">
              <a:lumMod val="65000"/>
              <a:alpha val="16000"/>
            </a:schemeClr>
          </a:solidFill>
          <a:ln w="25400" algn="ctr">
            <a:solidFill>
              <a:srgbClr val="CCCCFF"/>
            </a:solidFill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kumimoji="0" lang="zh-CN" altLang="en-US" sz="18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</a:rPr>
              <a:t>速度快</a:t>
            </a:r>
          </a:p>
        </p:txBody>
      </p:sp>
      <p:sp>
        <p:nvSpPr>
          <p:cNvPr id="48" name="圆角矩形 47"/>
          <p:cNvSpPr/>
          <p:nvPr/>
        </p:nvSpPr>
        <p:spPr bwMode="auto">
          <a:xfrm>
            <a:off x="6500826" y="2326572"/>
            <a:ext cx="1357322" cy="388048"/>
          </a:xfrm>
          <a:prstGeom prst="roundRect">
            <a:avLst/>
          </a:prstGeom>
          <a:solidFill>
            <a:schemeClr val="bg1">
              <a:lumMod val="65000"/>
              <a:alpha val="16000"/>
            </a:schemeClr>
          </a:solidFill>
          <a:ln w="25400" algn="ctr">
            <a:solidFill>
              <a:srgbClr val="CCCCFF"/>
            </a:solidFill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lang="zh-CN" altLang="en-US" b="1" kern="0" dirty="0" smtClean="0"/>
              <a:t>覆盖好</a:t>
            </a:r>
            <a:endParaRPr kumimoji="0" lang="zh-CN" altLang="en-US" sz="1800" b="1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49" name="圆角矩形 48"/>
          <p:cNvSpPr/>
          <p:nvPr/>
        </p:nvSpPr>
        <p:spPr bwMode="auto">
          <a:xfrm>
            <a:off x="6500826" y="3612456"/>
            <a:ext cx="1357322" cy="388048"/>
          </a:xfrm>
          <a:prstGeom prst="roundRect">
            <a:avLst/>
          </a:prstGeom>
          <a:solidFill>
            <a:schemeClr val="bg1">
              <a:lumMod val="65000"/>
              <a:alpha val="16000"/>
            </a:schemeClr>
          </a:solidFill>
          <a:ln w="25400" algn="ctr">
            <a:solidFill>
              <a:srgbClr val="CCCCFF"/>
            </a:solidFill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kumimoji="0" lang="zh-CN" altLang="en-US" sz="18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</a:rPr>
              <a:t>部署易</a:t>
            </a:r>
          </a:p>
        </p:txBody>
      </p:sp>
      <p:sp>
        <p:nvSpPr>
          <p:cNvPr id="50" name="圆角矩形 49"/>
          <p:cNvSpPr/>
          <p:nvPr/>
        </p:nvSpPr>
        <p:spPr bwMode="auto">
          <a:xfrm>
            <a:off x="6500826" y="4755464"/>
            <a:ext cx="1357322" cy="388048"/>
          </a:xfrm>
          <a:prstGeom prst="roundRect">
            <a:avLst/>
          </a:prstGeom>
          <a:solidFill>
            <a:schemeClr val="bg1">
              <a:lumMod val="65000"/>
              <a:alpha val="16000"/>
            </a:schemeClr>
          </a:solidFill>
          <a:ln w="25400" algn="ctr">
            <a:solidFill>
              <a:srgbClr val="CCCCFF"/>
            </a:solidFill>
            <a:miter lim="800000"/>
            <a:headEnd/>
            <a:tailEnd/>
          </a:ln>
          <a:effectLst>
            <a:prstShdw prst="shdw17" dist="17961" dir="27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lang="zh-CN" altLang="en-US" b="1" kern="0" dirty="0" smtClean="0"/>
              <a:t>管理清晰</a:t>
            </a:r>
            <a:endParaRPr kumimoji="0" lang="zh-CN" altLang="en-US" sz="1800" b="1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矩形 281"/>
          <p:cNvSpPr/>
          <p:nvPr/>
        </p:nvSpPr>
        <p:spPr bwMode="gray">
          <a:xfrm>
            <a:off x="611560" y="2780928"/>
            <a:ext cx="7704856" cy="1872208"/>
          </a:xfrm>
          <a:prstGeom prst="rect">
            <a:avLst/>
          </a:prstGeom>
          <a:ln>
            <a:noFill/>
            <a:headEnd/>
            <a:tailEnd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pPr algn="ctr">
              <a:defRPr/>
            </a:pPr>
            <a:endParaRPr lang="zh-CN" altLang="en-US">
              <a:solidFill>
                <a:prstClr val="black"/>
              </a:solidFill>
              <a:ea typeface="宋体" pitchFamily="2" charset="-122"/>
            </a:endParaRPr>
          </a:p>
        </p:txBody>
      </p:sp>
      <p:sp>
        <p:nvSpPr>
          <p:cNvPr id="267" name="标题 1"/>
          <p:cNvSpPr txBox="1">
            <a:spLocks/>
          </p:cNvSpPr>
          <p:nvPr/>
        </p:nvSpPr>
        <p:spPr>
          <a:xfrm>
            <a:off x="142844" y="-428652"/>
            <a:ext cx="7772400" cy="14700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无线速度关键：</a:t>
            </a:r>
            <a:r>
              <a:rPr kumimoji="0" lang="en-US" altLang="zh-CN" sz="32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11n</a:t>
            </a:r>
            <a:r>
              <a:rPr kumimoji="0" lang="zh-CN" altLang="en-US" sz="32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、双频、流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268" name="Picture 2" descr="D:\OAA实验室展板设计\Logo_new_abgn_nodraft_3D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51500" y="1758950"/>
            <a:ext cx="2560638" cy="102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269" name="表格 268"/>
          <p:cNvGraphicFramePr>
            <a:graphicFrameLocks noGrp="1"/>
          </p:cNvGraphicFramePr>
          <p:nvPr/>
        </p:nvGraphicFramePr>
        <p:xfrm>
          <a:off x="611188" y="2767013"/>
          <a:ext cx="7704856" cy="1886120"/>
        </p:xfrm>
        <a:graphic>
          <a:graphicData uri="http://schemas.openxmlformats.org/drawingml/2006/table">
            <a:tbl>
              <a:tblPr/>
              <a:tblGrid>
                <a:gridCol w="1386874"/>
                <a:gridCol w="1976297"/>
                <a:gridCol w="2325460"/>
                <a:gridCol w="2016225"/>
              </a:tblGrid>
              <a:tr h="21602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800" b="0" dirty="0" smtClean="0">
                          <a:latin typeface="微软雅黑" pitchFamily="34" charset="-122"/>
                          <a:ea typeface="微软雅黑" pitchFamily="34" charset="-122"/>
                        </a:rPr>
                        <a:t>MIMO</a:t>
                      </a:r>
                      <a:r>
                        <a:rPr lang="zh-CN" altLang="en-US" sz="1800" b="0" dirty="0" smtClean="0">
                          <a:latin typeface="微软雅黑" pitchFamily="34" charset="-122"/>
                          <a:ea typeface="微软雅黑" pitchFamily="34" charset="-122"/>
                        </a:rPr>
                        <a:t>类型</a:t>
                      </a:r>
                    </a:p>
                  </a:txBody>
                  <a:tcPr>
                    <a:lnL w="12700" cmpd="sng">
                      <a:solidFill>
                        <a:schemeClr val="tx1"/>
                      </a:solidFill>
                      <a:prstDash val="soli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chemeClr val="tx1"/>
                      </a:solidFill>
                      <a:prstDash val="soli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800" b="0" smtClean="0">
                          <a:latin typeface="微软雅黑" pitchFamily="34" charset="-122"/>
                          <a:ea typeface="微软雅黑" pitchFamily="34" charset="-122"/>
                        </a:rPr>
                        <a:t>空间流数</a:t>
                      </a:r>
                      <a:r>
                        <a:rPr lang="en-US" altLang="zh-CN" sz="1800" b="0" smtClean="0">
                          <a:latin typeface="微软雅黑" pitchFamily="34" charset="-122"/>
                          <a:ea typeface="微软雅黑" pitchFamily="34" charset="-122"/>
                        </a:rPr>
                        <a:t>(Stream)</a:t>
                      </a:r>
                      <a:endParaRPr lang="zh-CN" altLang="en-US" sz="1800" b="0" smtClean="0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CN" altLang="en-US" sz="1800" b="0" smtClean="0">
                          <a:latin typeface="微软雅黑" pitchFamily="34" charset="-122"/>
                          <a:ea typeface="微软雅黑" pitchFamily="34" charset="-122"/>
                        </a:rPr>
                        <a:t>空间传输率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CN" altLang="en-US" sz="1800" b="0" smtClean="0">
                          <a:latin typeface="微软雅黑" pitchFamily="34" charset="-122"/>
                          <a:ea typeface="微软雅黑" pitchFamily="34" charset="-122"/>
                        </a:rPr>
                        <a:t>最大整机能力</a:t>
                      </a:r>
                      <a:endParaRPr lang="zh-CN" altLang="en-US" sz="1800" b="0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chemeClr val="tx1"/>
                      </a:solidFill>
                      <a:prstDash val="soli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</a:tr>
              <a:tr h="355360"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1x1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1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150M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150M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3080"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2x2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2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300M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600M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218365"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3x3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2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300M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smtClean="0">
                          <a:latin typeface="微软雅黑" pitchFamily="34" charset="-122"/>
                          <a:ea typeface="微软雅黑" pitchFamily="34" charset="-122"/>
                        </a:rPr>
                        <a:t>600M</a:t>
                      </a:r>
                      <a:endParaRPr lang="zh-CN" altLang="en-US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544">
                <a:tc>
                  <a:txBody>
                    <a:bodyPr/>
                    <a:lstStyle/>
                    <a:p>
                      <a:r>
                        <a:rPr lang="en-US" altLang="zh-CN" dirty="0" smtClean="0">
                          <a:latin typeface="微软雅黑" pitchFamily="34" charset="-122"/>
                          <a:ea typeface="微软雅黑" pitchFamily="34" charset="-122"/>
                        </a:rPr>
                        <a:t>3x3</a:t>
                      </a:r>
                      <a:endParaRPr lang="zh-CN" altLang="en-US" dirty="0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solidFill>
                        <a:schemeClr val="tx1"/>
                      </a:solidFill>
                      <a:prstDash val="soli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 smtClean="0">
                          <a:latin typeface="微软雅黑" pitchFamily="34" charset="-122"/>
                          <a:ea typeface="微软雅黑" pitchFamily="34" charset="-122"/>
                        </a:rPr>
                        <a:t>3</a:t>
                      </a:r>
                      <a:endParaRPr lang="zh-CN" altLang="en-US" dirty="0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dirty="0" smtClean="0">
                          <a:latin typeface="微软雅黑" pitchFamily="34" charset="-122"/>
                          <a:ea typeface="微软雅黑" pitchFamily="34" charset="-122"/>
                        </a:rPr>
                        <a:t>450M</a:t>
                      </a:r>
                      <a:endParaRPr lang="zh-CN" altLang="en-US" dirty="0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zh-CN" dirty="0" smtClean="0">
                          <a:latin typeface="微软雅黑" pitchFamily="34" charset="-122"/>
                          <a:ea typeface="微软雅黑" pitchFamily="34" charset="-122"/>
                        </a:rPr>
                        <a:t>900M</a:t>
                      </a:r>
                      <a:endParaRPr lang="zh-CN" altLang="en-US" dirty="0">
                        <a:latin typeface="微软雅黑" pitchFamily="34" charset="-122"/>
                        <a:ea typeface="微软雅黑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</a:tbl>
          </a:graphicData>
        </a:graphic>
      </p:graphicFrame>
      <p:pic>
        <p:nvPicPr>
          <p:cNvPr id="2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1763" y="122238"/>
            <a:ext cx="5376862" cy="3594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84" name="TextBox 283"/>
          <p:cNvSpPr txBox="1"/>
          <p:nvPr/>
        </p:nvSpPr>
        <p:spPr>
          <a:xfrm>
            <a:off x="539552" y="5229200"/>
            <a:ext cx="82089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b="1" dirty="0" smtClean="0">
                <a:latin typeface="微软雅黑" pitchFamily="34" charset="-122"/>
                <a:ea typeface="微软雅黑" pitchFamily="34" charset="-122"/>
              </a:rPr>
              <a:t>2</a:t>
            </a:r>
            <a:r>
              <a:rPr lang="zh-CN" altLang="en-US" sz="2000" b="1" dirty="0" smtClean="0">
                <a:latin typeface="微软雅黑" pitchFamily="34" charset="-122"/>
                <a:ea typeface="微软雅黑" pitchFamily="34" charset="-122"/>
              </a:rPr>
              <a:t>条流或者</a:t>
            </a:r>
            <a:r>
              <a:rPr lang="en-US" altLang="zh-CN" sz="2000" b="1" dirty="0" smtClean="0">
                <a:latin typeface="微软雅黑" pitchFamily="34" charset="-122"/>
                <a:ea typeface="微软雅黑" pitchFamily="34" charset="-122"/>
              </a:rPr>
              <a:t>3</a:t>
            </a:r>
            <a:r>
              <a:rPr lang="zh-CN" altLang="en-US" sz="2000" b="1" dirty="0" smtClean="0">
                <a:latin typeface="微软雅黑" pitchFamily="34" charset="-122"/>
                <a:ea typeface="微软雅黑" pitchFamily="34" charset="-122"/>
              </a:rPr>
              <a:t>条流均可满足电子书包应用场景，但是</a:t>
            </a:r>
            <a:r>
              <a:rPr lang="en-US" altLang="zh-CN" sz="2000" b="1" dirty="0" smtClean="0">
                <a:latin typeface="微软雅黑" pitchFamily="34" charset="-122"/>
                <a:ea typeface="微软雅黑" pitchFamily="34" charset="-122"/>
              </a:rPr>
              <a:t>3</a:t>
            </a:r>
            <a:r>
              <a:rPr lang="zh-CN" altLang="en-US" sz="2000" b="1" dirty="0" smtClean="0">
                <a:latin typeface="微软雅黑" pitchFamily="34" charset="-122"/>
                <a:ea typeface="微软雅黑" pitchFamily="34" charset="-122"/>
              </a:rPr>
              <a:t>条流效果更好。</a:t>
            </a:r>
            <a:endParaRPr lang="zh-CN" altLang="en-US" sz="20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8" name="标题 1"/>
          <p:cNvSpPr txBox="1">
            <a:spLocks/>
          </p:cNvSpPr>
          <p:nvPr/>
        </p:nvSpPr>
        <p:spPr bwMode="auto">
          <a:xfrm>
            <a:off x="4381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9" name="标题 1"/>
          <p:cNvSpPr txBox="1">
            <a:spLocks/>
          </p:cNvSpPr>
          <p:nvPr/>
        </p:nvSpPr>
        <p:spPr bwMode="auto">
          <a:xfrm>
            <a:off x="5905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无线速率关键：</a:t>
            </a:r>
            <a:r>
              <a:rPr kumimoji="0" lang="en-US" altLang="zh-CN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11n</a:t>
            </a: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、</a:t>
            </a: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双频、流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204"/>
          <p:cNvGrpSpPr>
            <a:grpSpLocks/>
          </p:cNvGrpSpPr>
          <p:nvPr/>
        </p:nvGrpSpPr>
        <p:grpSpPr bwMode="auto">
          <a:xfrm>
            <a:off x="2483768" y="3716734"/>
            <a:ext cx="5976664" cy="515937"/>
            <a:chOff x="0" y="134"/>
            <a:chExt cx="5357818" cy="748096"/>
          </a:xfrm>
          <a:solidFill>
            <a:srgbClr val="C00000"/>
          </a:solidFill>
        </p:grpSpPr>
        <p:sp>
          <p:nvSpPr>
            <p:cNvPr id="290" name="圆角矩形 289"/>
            <p:cNvSpPr/>
            <p:nvPr/>
          </p:nvSpPr>
          <p:spPr>
            <a:xfrm>
              <a:off x="0" y="134"/>
              <a:ext cx="5357818" cy="748096"/>
            </a:xfrm>
            <a:prstGeom prst="roundRect">
              <a:avLst/>
            </a:prstGeom>
            <a:grpFill/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sp>
        <p:sp>
          <p:nvSpPr>
            <p:cNvPr id="291" name="圆角矩形 4"/>
            <p:cNvSpPr/>
            <p:nvPr/>
          </p:nvSpPr>
          <p:spPr>
            <a:xfrm>
              <a:off x="36893" y="36963"/>
              <a:ext cx="5284033" cy="674437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lIns="68580" tIns="68580" rIns="68580" bIns="68580" spcCol="1270" anchor="ctr"/>
            <a:lstStyle/>
            <a:p>
              <a:pPr defTabSz="800100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创新的终端感知型智能天线阵列（最高可达</a:t>
              </a:r>
              <a:r>
                <a:rPr lang="en-US" altLang="zh-CN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4096</a:t>
              </a: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种波形），按照终端的应用智能调整</a:t>
              </a:r>
              <a:r>
                <a:rPr lang="en-US" altLang="zh-CN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MIMO</a:t>
              </a: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路径</a:t>
              </a:r>
            </a:p>
          </p:txBody>
        </p:sp>
      </p:grpSp>
      <p:grpSp>
        <p:nvGrpSpPr>
          <p:cNvPr id="3" name="组合 204"/>
          <p:cNvGrpSpPr>
            <a:grpSpLocks/>
          </p:cNvGrpSpPr>
          <p:nvPr/>
        </p:nvGrpSpPr>
        <p:grpSpPr bwMode="auto">
          <a:xfrm>
            <a:off x="2483330" y="4352925"/>
            <a:ext cx="5963454" cy="515937"/>
            <a:chOff x="0" y="134"/>
            <a:chExt cx="5357818" cy="748096"/>
          </a:xfrm>
          <a:solidFill>
            <a:srgbClr val="C00000"/>
          </a:solidFill>
        </p:grpSpPr>
        <p:sp>
          <p:nvSpPr>
            <p:cNvPr id="293" name="圆角矩形 292"/>
            <p:cNvSpPr/>
            <p:nvPr/>
          </p:nvSpPr>
          <p:spPr>
            <a:xfrm>
              <a:off x="0" y="134"/>
              <a:ext cx="5357818" cy="748096"/>
            </a:xfrm>
            <a:prstGeom prst="roundRect">
              <a:avLst/>
            </a:prstGeom>
            <a:grpFill/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sp>
        <p:sp>
          <p:nvSpPr>
            <p:cNvPr id="294" name="圆角矩形 4"/>
            <p:cNvSpPr/>
            <p:nvPr/>
          </p:nvSpPr>
          <p:spPr>
            <a:xfrm>
              <a:off x="36893" y="36963"/>
              <a:ext cx="5284033" cy="674437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lIns="68580" tIns="68580" rIns="68580" bIns="68580" spcCol="1270" anchor="ctr"/>
            <a:lstStyle/>
            <a:p>
              <a:pPr defTabSz="800100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基于特征和协议的射频优化，不同距离、不同场景的针对性智能覆盖</a:t>
              </a:r>
            </a:p>
          </p:txBody>
        </p:sp>
      </p:grpSp>
      <p:grpSp>
        <p:nvGrpSpPr>
          <p:cNvPr id="4" name="组合 204"/>
          <p:cNvGrpSpPr>
            <a:grpSpLocks/>
          </p:cNvGrpSpPr>
          <p:nvPr/>
        </p:nvGrpSpPr>
        <p:grpSpPr bwMode="auto">
          <a:xfrm>
            <a:off x="2483330" y="5000997"/>
            <a:ext cx="5963454" cy="515937"/>
            <a:chOff x="0" y="134"/>
            <a:chExt cx="5357818" cy="748096"/>
          </a:xfrm>
          <a:solidFill>
            <a:srgbClr val="C00000"/>
          </a:solidFill>
        </p:grpSpPr>
        <p:sp>
          <p:nvSpPr>
            <p:cNvPr id="296" name="圆角矩形 295"/>
            <p:cNvSpPr/>
            <p:nvPr/>
          </p:nvSpPr>
          <p:spPr>
            <a:xfrm>
              <a:off x="0" y="134"/>
              <a:ext cx="5357818" cy="748096"/>
            </a:xfrm>
            <a:prstGeom prst="roundRect">
              <a:avLst/>
            </a:prstGeom>
            <a:grpFill/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sp>
        <p:sp>
          <p:nvSpPr>
            <p:cNvPr id="297" name="圆角矩形 4"/>
            <p:cNvSpPr/>
            <p:nvPr/>
          </p:nvSpPr>
          <p:spPr>
            <a:xfrm>
              <a:off x="36893" y="36963"/>
              <a:ext cx="5284033" cy="674437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lIns="68580" tIns="68580" rIns="68580" bIns="68580" spcCol="1270" anchor="ctr"/>
            <a:lstStyle/>
            <a:p>
              <a:pPr defTabSz="800100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部署更简便、维护更方便、性能更优越</a:t>
              </a:r>
            </a:p>
          </p:txBody>
        </p:sp>
      </p:grpSp>
      <p:sp>
        <p:nvSpPr>
          <p:cNvPr id="298" name="AutoShape 261"/>
          <p:cNvSpPr>
            <a:spLocks noChangeArrowheads="1"/>
          </p:cNvSpPr>
          <p:nvPr/>
        </p:nvSpPr>
        <p:spPr bwMode="gray">
          <a:xfrm>
            <a:off x="683568" y="3784996"/>
            <a:ext cx="1691680" cy="1735684"/>
          </a:xfrm>
          <a:prstGeom prst="roundRect">
            <a:avLst>
              <a:gd name="adj" fmla="val 17509"/>
            </a:avLst>
          </a:prstGeom>
          <a:solidFill>
            <a:srgbClr val="376092">
              <a:alpha val="80000"/>
            </a:srgbClr>
          </a:solidFill>
          <a:ln w="9525">
            <a:noFill/>
            <a:round/>
            <a:headEnd/>
            <a:tailEnd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299" name="TextBox 50"/>
          <p:cNvSpPr txBox="1">
            <a:spLocks noChangeArrowheads="1"/>
          </p:cNvSpPr>
          <p:nvPr/>
        </p:nvSpPr>
        <p:spPr bwMode="auto">
          <a:xfrm>
            <a:off x="912813" y="4028604"/>
            <a:ext cx="1152525" cy="1200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3600" b="1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智能覆盖</a:t>
            </a:r>
            <a:endParaRPr lang="en-US" altLang="zh-CN" sz="3600" b="1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300" name="Picture 1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15075" y="1988666"/>
            <a:ext cx="2828925" cy="1589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1" name="Picture 1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267991"/>
            <a:ext cx="6983413" cy="2227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2" name="下箭头 301"/>
          <p:cNvSpPr/>
          <p:nvPr/>
        </p:nvSpPr>
        <p:spPr bwMode="gray">
          <a:xfrm>
            <a:off x="7308850" y="764704"/>
            <a:ext cx="863600" cy="1655762"/>
          </a:xfrm>
          <a:prstGeom prst="downArrow">
            <a:avLst/>
          </a:prstGeom>
          <a:solidFill>
            <a:srgbClr val="FFC000">
              <a:alpha val="46000"/>
            </a:srgbClr>
          </a:solidFill>
          <a:ln w="19050">
            <a:noFill/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9000"/>
              </a:prstClr>
            </a:outerShdw>
          </a:effectLst>
        </p:spPr>
        <p:txBody>
          <a:bodyPr wrap="none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latin typeface="+mn-lt"/>
            </a:endParaRPr>
          </a:p>
        </p:txBody>
      </p:sp>
      <p:sp>
        <p:nvSpPr>
          <p:cNvPr id="303" name="TextBox 302"/>
          <p:cNvSpPr txBox="1"/>
          <p:nvPr/>
        </p:nvSpPr>
        <p:spPr>
          <a:xfrm>
            <a:off x="539552" y="5805264"/>
            <a:ext cx="82089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latin typeface="微软雅黑" pitchFamily="34" charset="-122"/>
                <a:ea typeface="微软雅黑" pitchFamily="34" charset="-122"/>
              </a:rPr>
              <a:t>避免教室与教室之间的互相干扰，增强信号</a:t>
            </a:r>
            <a:endParaRPr lang="zh-CN" altLang="en-US" sz="20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" name="标题 1"/>
          <p:cNvSpPr txBox="1">
            <a:spLocks/>
          </p:cNvSpPr>
          <p:nvPr/>
        </p:nvSpPr>
        <p:spPr bwMode="auto">
          <a:xfrm>
            <a:off x="590520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信号覆盖提升：智能天线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" grpId="0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标题 1"/>
          <p:cNvSpPr txBox="1">
            <a:spLocks/>
          </p:cNvSpPr>
          <p:nvPr/>
        </p:nvSpPr>
        <p:spPr>
          <a:xfrm>
            <a:off x="142844" y="-428652"/>
            <a:ext cx="7772400" cy="14700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无线速度提升：频谱防护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19" name="Content Placeholder 5" descr="floor map.png"/>
          <p:cNvPicPr>
            <a:picLocks noGrp="1" noChangeAspect="1"/>
          </p:cNvPicPr>
          <p:nvPr>
            <p:ph idx="1"/>
          </p:nvPr>
        </p:nvPicPr>
        <p:blipFill>
          <a:blip r:embed="rId2" cstate="print"/>
          <a:srcRect/>
          <a:stretch>
            <a:fillRect/>
          </a:stretch>
        </p:blipFill>
        <p:spPr>
          <a:xfrm>
            <a:off x="498324" y="869646"/>
            <a:ext cx="4084790" cy="3630924"/>
          </a:xfrm>
        </p:spPr>
      </p:pic>
      <p:grpSp>
        <p:nvGrpSpPr>
          <p:cNvPr id="2" name="组合 204"/>
          <p:cNvGrpSpPr>
            <a:grpSpLocks/>
          </p:cNvGrpSpPr>
          <p:nvPr/>
        </p:nvGrpSpPr>
        <p:grpSpPr bwMode="auto">
          <a:xfrm>
            <a:off x="2483768" y="4603928"/>
            <a:ext cx="5976664" cy="515937"/>
            <a:chOff x="0" y="134"/>
            <a:chExt cx="5357818" cy="748096"/>
          </a:xfrm>
          <a:solidFill>
            <a:srgbClr val="C00000"/>
          </a:solidFill>
        </p:grpSpPr>
        <p:sp>
          <p:nvSpPr>
            <p:cNvPr id="21" name="圆角矩形 20"/>
            <p:cNvSpPr/>
            <p:nvPr/>
          </p:nvSpPr>
          <p:spPr>
            <a:xfrm>
              <a:off x="0" y="134"/>
              <a:ext cx="5357818" cy="748096"/>
            </a:xfrm>
            <a:prstGeom prst="roundRect">
              <a:avLst/>
            </a:prstGeom>
            <a:grpFill/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sp>
        <p:sp>
          <p:nvSpPr>
            <p:cNvPr id="22" name="圆角矩形 4"/>
            <p:cNvSpPr/>
            <p:nvPr/>
          </p:nvSpPr>
          <p:spPr>
            <a:xfrm>
              <a:off x="36893" y="36963"/>
              <a:ext cx="5284033" cy="674437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lIns="68580" tIns="68580" rIns="68580" bIns="68580" spcCol="1270" anchor="ctr"/>
            <a:lstStyle/>
            <a:p>
              <a:pPr marL="0" lvl="1" defTabSz="800100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实时频谱防护（</a:t>
              </a:r>
              <a:r>
                <a:rPr lang="en-US" altLang="zh-CN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RealTime Spectrum Guard</a:t>
              </a: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），可视化射频干扰源对无线局域网性能的影响，无需额外芯片</a:t>
              </a:r>
            </a:p>
          </p:txBody>
        </p:sp>
      </p:grpSp>
      <p:grpSp>
        <p:nvGrpSpPr>
          <p:cNvPr id="3" name="组合 204"/>
          <p:cNvGrpSpPr>
            <a:grpSpLocks/>
          </p:cNvGrpSpPr>
          <p:nvPr/>
        </p:nvGrpSpPr>
        <p:grpSpPr bwMode="auto">
          <a:xfrm>
            <a:off x="2483330" y="5240119"/>
            <a:ext cx="5963454" cy="515937"/>
            <a:chOff x="0" y="134"/>
            <a:chExt cx="5357818" cy="748096"/>
          </a:xfrm>
          <a:solidFill>
            <a:srgbClr val="C00000"/>
          </a:solidFill>
        </p:grpSpPr>
        <p:sp>
          <p:nvSpPr>
            <p:cNvPr id="24" name="圆角矩形 23"/>
            <p:cNvSpPr/>
            <p:nvPr/>
          </p:nvSpPr>
          <p:spPr>
            <a:xfrm>
              <a:off x="0" y="134"/>
              <a:ext cx="5357818" cy="748096"/>
            </a:xfrm>
            <a:prstGeom prst="roundRect">
              <a:avLst/>
            </a:prstGeom>
            <a:grpFill/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sp>
        <p:sp>
          <p:nvSpPr>
            <p:cNvPr id="25" name="圆角矩形 4"/>
            <p:cNvSpPr/>
            <p:nvPr/>
          </p:nvSpPr>
          <p:spPr>
            <a:xfrm>
              <a:off x="36893" y="36963"/>
              <a:ext cx="5284033" cy="674437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lIns="68580" tIns="68580" rIns="68580" bIns="68580" spcCol="1270" anchor="ctr"/>
            <a:lstStyle/>
            <a:p>
              <a:pPr defTabSz="800100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通过无线</a:t>
              </a:r>
              <a:r>
                <a:rPr lang="en-US" altLang="zh-CN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AP</a:t>
              </a: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自带的</a:t>
              </a:r>
              <a:r>
                <a:rPr lang="en-US" altLang="zh-CN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RF</a:t>
              </a: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监测硬件，可实现全覆盖区内的射频质量分析、避让、存储、追溯、回放等。</a:t>
              </a:r>
            </a:p>
          </p:txBody>
        </p:sp>
      </p:grpSp>
      <p:grpSp>
        <p:nvGrpSpPr>
          <p:cNvPr id="4" name="组合 204"/>
          <p:cNvGrpSpPr>
            <a:grpSpLocks/>
          </p:cNvGrpSpPr>
          <p:nvPr/>
        </p:nvGrpSpPr>
        <p:grpSpPr bwMode="auto">
          <a:xfrm>
            <a:off x="2483330" y="5888191"/>
            <a:ext cx="5963454" cy="515937"/>
            <a:chOff x="0" y="134"/>
            <a:chExt cx="5357818" cy="748096"/>
          </a:xfrm>
          <a:solidFill>
            <a:srgbClr val="C00000"/>
          </a:solidFill>
        </p:grpSpPr>
        <p:sp>
          <p:nvSpPr>
            <p:cNvPr id="27" name="圆角矩形 26"/>
            <p:cNvSpPr/>
            <p:nvPr/>
          </p:nvSpPr>
          <p:spPr>
            <a:xfrm>
              <a:off x="0" y="134"/>
              <a:ext cx="5357818" cy="748096"/>
            </a:xfrm>
            <a:prstGeom prst="roundRect">
              <a:avLst/>
            </a:prstGeom>
            <a:grpFill/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sp>
        <p:sp>
          <p:nvSpPr>
            <p:cNvPr id="28" name="圆角矩形 4"/>
            <p:cNvSpPr/>
            <p:nvPr/>
          </p:nvSpPr>
          <p:spPr>
            <a:xfrm>
              <a:off x="36893" y="36963"/>
              <a:ext cx="5284033" cy="674437"/>
            </a:xfrm>
            <a:prstGeom prst="rect">
              <a:avLst/>
            </a:prstGeom>
            <a:grpFill/>
            <a:ln>
              <a:noFill/>
            </a:ln>
            <a:effectLst/>
          </p:spPr>
          <p:txBody>
            <a:bodyPr lIns="68580" tIns="68580" rIns="68580" bIns="68580" spcCol="1270" anchor="ctr"/>
            <a:lstStyle/>
            <a:p>
              <a:pPr defTabSz="800100" fontAlgn="auto">
                <a:lnSpc>
                  <a:spcPct val="90000"/>
                </a:lnSpc>
                <a:spcBef>
                  <a:spcPts val="0"/>
                </a:spcBef>
                <a:spcAft>
                  <a:spcPct val="35000"/>
                </a:spcAft>
                <a:defRPr/>
              </a:pP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针对国内无线校园、无线医院等场景优化的</a:t>
              </a:r>
              <a:r>
                <a:rPr lang="en-US" altLang="zh-CN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RRM</a:t>
              </a:r>
              <a:r>
                <a:rPr lang="zh-CN" altLang="en-US" b="1" kern="0"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微软雅黑" pitchFamily="34" charset="-122"/>
                  <a:cs typeface="Arial" pitchFamily="34" charset="0"/>
                </a:rPr>
                <a:t>算法，可以实现更精准的信道干扰感知与射频调整能力。</a:t>
              </a:r>
            </a:p>
          </p:txBody>
        </p:sp>
      </p:grpSp>
      <p:sp>
        <p:nvSpPr>
          <p:cNvPr id="29" name="AutoShape 261"/>
          <p:cNvSpPr>
            <a:spLocks noChangeArrowheads="1"/>
          </p:cNvSpPr>
          <p:nvPr/>
        </p:nvSpPr>
        <p:spPr bwMode="gray">
          <a:xfrm>
            <a:off x="683568" y="4672190"/>
            <a:ext cx="1691680" cy="1735684"/>
          </a:xfrm>
          <a:prstGeom prst="roundRect">
            <a:avLst>
              <a:gd name="adj" fmla="val 17509"/>
            </a:avLst>
          </a:prstGeom>
          <a:solidFill>
            <a:srgbClr val="376092">
              <a:alpha val="80000"/>
            </a:srgbClr>
          </a:solidFill>
          <a:ln w="9525">
            <a:noFill/>
            <a:round/>
            <a:headEnd/>
            <a:tailEnd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kern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30" name="TextBox 50"/>
          <p:cNvSpPr txBox="1">
            <a:spLocks noChangeArrowheads="1"/>
          </p:cNvSpPr>
          <p:nvPr/>
        </p:nvSpPr>
        <p:spPr bwMode="auto">
          <a:xfrm>
            <a:off x="912813" y="4915798"/>
            <a:ext cx="1152525" cy="1200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3600" b="1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频谱防护</a:t>
            </a:r>
            <a:endParaRPr lang="en-US" altLang="zh-CN" sz="3600" b="1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86314" y="1357298"/>
            <a:ext cx="3911816" cy="26832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" name="Picture 9" descr="AM_Walking with Laptop.png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525176" y="2584002"/>
            <a:ext cx="1189700" cy="19149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" name="Picture 7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548589" y="3450760"/>
            <a:ext cx="796149" cy="471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" name="Picture 8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625710" y="1101716"/>
            <a:ext cx="360379" cy="3603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" name="Picture 9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1350810" y="2446064"/>
            <a:ext cx="477991" cy="6559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" name="Picture 11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3369158" y="1756100"/>
            <a:ext cx="490055" cy="4568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" name="Picture 4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1424631" y="3227156"/>
            <a:ext cx="493069" cy="446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" name="Picture 4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3296294" y="2290531"/>
            <a:ext cx="493070" cy="446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" name="Picture 4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915044" y="2676294"/>
            <a:ext cx="493070" cy="446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" name="Picture 4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2935931" y="1282469"/>
            <a:ext cx="493069" cy="446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" name="Picture 32" descr="http://img.hc360.com/audio/info/images/200906/200906031131065272.jpg"/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924426" y="1426373"/>
            <a:ext cx="580525" cy="4357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" name="Picture 4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1424631" y="1498369"/>
            <a:ext cx="493069" cy="446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" name="Picture 6" descr="F:\！！春季巡展_春巡_归档\2011_H2_新一代移动互联网架构_发布会\设备图片\急要\ls\ZE3R0451.gif"/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4861172" y="1436146"/>
            <a:ext cx="1652587" cy="1101725"/>
          </a:xfrm>
          <a:prstGeom prst="rect">
            <a:avLst/>
          </a:prstGeom>
          <a:noFill/>
          <a:effectLst>
            <a:outerShdw blurRad="88900" dist="38100" dir="5400000" algn="t" rotWithShape="0">
              <a:prstClr val="black">
                <a:alpha val="38000"/>
              </a:prstClr>
            </a:outerShdw>
          </a:effectLst>
        </p:spPr>
      </p:pic>
      <p:sp>
        <p:nvSpPr>
          <p:cNvPr id="44" name="标题 1"/>
          <p:cNvSpPr txBox="1">
            <a:spLocks/>
          </p:cNvSpPr>
          <p:nvPr/>
        </p:nvSpPr>
        <p:spPr bwMode="auto">
          <a:xfrm>
            <a:off x="590520" y="152376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信号覆盖提升：频谱分析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5976" y="875134"/>
            <a:ext cx="7519362" cy="5635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标题 1"/>
          <p:cNvSpPr>
            <a:spLocks noGrp="1"/>
          </p:cNvSpPr>
          <p:nvPr>
            <p:ph type="title"/>
          </p:nvPr>
        </p:nvSpPr>
        <p:spPr>
          <a:xfrm>
            <a:off x="261958" y="33318"/>
            <a:ext cx="7239000" cy="609600"/>
          </a:xfrm>
        </p:spPr>
        <p:txBody>
          <a:bodyPr/>
          <a:lstStyle/>
          <a:p>
            <a:r>
              <a:rPr lang="zh-CN" altLang="en-US" dirty="0" smtClean="0">
                <a:latin typeface="微软雅黑" pitchFamily="34" charset="-122"/>
                <a:ea typeface="微软雅黑" pitchFamily="34" charset="-122"/>
              </a:rPr>
              <a:t>简化部署</a:t>
            </a:r>
            <a:r>
              <a:rPr lang="en-US" altLang="zh-CN" dirty="0" smtClean="0">
                <a:latin typeface="微软雅黑" pitchFamily="34" charset="-122"/>
                <a:ea typeface="微软雅黑" pitchFamily="34" charset="-122"/>
              </a:rPr>
              <a:t>——X-Share</a:t>
            </a:r>
            <a:endParaRPr lang="zh-CN" altLang="en-US" dirty="0"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04834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还可以更简单</a:t>
            </a:r>
            <a:r>
              <a:rPr kumimoji="0" lang="en-US" altLang="zh-CN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——</a:t>
            </a: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面板式</a:t>
            </a:r>
            <a:r>
              <a:rPr kumimoji="0" lang="en-US" altLang="zh-CN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AP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5" name="内容占位符 2"/>
          <p:cNvSpPr>
            <a:spLocks noGrp="1"/>
          </p:cNvSpPr>
          <p:nvPr>
            <p:ph idx="1"/>
          </p:nvPr>
        </p:nvSpPr>
        <p:spPr>
          <a:xfrm>
            <a:off x="214282" y="1143001"/>
            <a:ext cx="8229600" cy="3771636"/>
          </a:xfrm>
        </p:spPr>
        <p:txBody>
          <a:bodyPr/>
          <a:lstStyle/>
          <a:p>
            <a:pPr>
              <a:buClr>
                <a:srgbClr val="C00000"/>
              </a:buClr>
              <a:buFont typeface="Wingdings" pitchFamily="2" charset="2"/>
              <a:buChar char="n"/>
            </a:pPr>
            <a:r>
              <a:rPr lang="zh-CN" altLang="en-US" dirty="0" smtClean="0">
                <a:latin typeface="微软雅黑" pitchFamily="34" charset="-122"/>
                <a:ea typeface="微软雅黑" pitchFamily="34" charset="-122"/>
              </a:rPr>
              <a:t>每个房间一个</a:t>
            </a:r>
            <a:r>
              <a:rPr lang="en-US" altLang="zh-CN" dirty="0" smtClean="0">
                <a:latin typeface="微软雅黑" pitchFamily="34" charset="-122"/>
                <a:ea typeface="微软雅黑" pitchFamily="34" charset="-122"/>
              </a:rPr>
              <a:t>AP,</a:t>
            </a:r>
            <a:r>
              <a:rPr lang="zh-CN" altLang="en-US" dirty="0" smtClean="0">
                <a:latin typeface="微软雅黑" pitchFamily="34" charset="-122"/>
                <a:ea typeface="微软雅黑" pitchFamily="34" charset="-122"/>
              </a:rPr>
              <a:t>再不用担心容量和信号问题！</a:t>
            </a:r>
            <a:endParaRPr lang="en-US" altLang="zh-CN" dirty="0" smtClean="0">
              <a:latin typeface="微软雅黑" pitchFamily="34" charset="-122"/>
              <a:ea typeface="微软雅黑" pitchFamily="34" charset="-122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285720" y="1714491"/>
          <a:ext cx="5072098" cy="3061513"/>
        </p:xfrm>
        <a:graphic>
          <a:graphicData uri="http://schemas.openxmlformats.org/drawingml/2006/table">
            <a:tbl>
              <a:tblPr firstRow="1">
                <a:tableStyleId>{793D81CF-94F2-401A-BA57-92F5A7B2D0C5}</a:tableStyleId>
              </a:tblPr>
              <a:tblGrid>
                <a:gridCol w="2000264"/>
                <a:gridCol w="3071834"/>
              </a:tblGrid>
              <a:tr h="355600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altLang="zh-CN" sz="1200" b="1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AP</a:t>
                      </a:r>
                      <a:r>
                        <a:rPr lang="zh-CN" sz="1200" b="1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型号</a:t>
                      </a:r>
                      <a:endParaRPr lang="zh-CN" sz="1200" b="1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43047" marR="43047" marT="0" marB="0" anchor="ctr"/>
                </a:tc>
                <a:tc>
                  <a:txBody>
                    <a:bodyPr/>
                    <a:lstStyle/>
                    <a:p>
                      <a:pPr marL="39624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200" b="1" kern="100" smtClean="0">
                          <a:latin typeface="微软雅黑" pitchFamily="34" charset="-122"/>
                          <a:ea typeface="微软雅黑" pitchFamily="34" charset="-122"/>
                        </a:rPr>
                        <a:t>WA2610H</a:t>
                      </a:r>
                      <a:endParaRPr lang="zh-CN" sz="1200" b="1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43047" marR="43047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外型尺寸</a:t>
                      </a:r>
                      <a:r>
                        <a:rPr lang="en-US" altLang="zh-CN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(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长</a:t>
                      </a:r>
                      <a:r>
                        <a:rPr lang="en-US" altLang="zh-CN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×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宽</a:t>
                      </a:r>
                      <a:r>
                        <a:rPr lang="en-US" altLang="zh-CN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×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高</a:t>
                      </a:r>
                      <a:r>
                        <a:rPr lang="en-US" altLang="zh-CN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)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86mm×86mm×39mm 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55600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altLang="zh-CN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Uplink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口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100Base-T; RJ-45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接口 或者 卡线座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altLang="zh-CN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LAN1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100Base-T; RJ-45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接口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altLang="zh-CN" sz="1200" b="0" kern="100" smtClean="0">
                          <a:latin typeface="微软雅黑" pitchFamily="34" charset="-122"/>
                          <a:ea typeface="微软雅黑" pitchFamily="34" charset="-122"/>
                        </a:rPr>
                        <a:t>LAN2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100Base-T; RJ-45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接口</a:t>
                      </a:r>
                      <a:endParaRPr lang="zh-CN" altLang="en-US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电话透传口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RJ11</a:t>
                      </a: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接口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zh-CN" altLang="en-US" sz="1200" b="0" kern="100" dirty="0" smtClean="0">
                          <a:latin typeface="微软雅黑" pitchFamily="34" charset="-122"/>
                          <a:ea typeface="微软雅黑" pitchFamily="34" charset="-122"/>
                        </a:rPr>
                        <a:t>无线部分</a:t>
                      </a:r>
                      <a:endParaRPr lang="zh-CN" sz="1200" b="0" kern="100" dirty="0">
                        <a:solidFill>
                          <a:schemeClr val="bg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altLang="zh-CN" sz="1200" b="0" kern="100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802.11b/g/n</a:t>
                      </a:r>
                      <a:r>
                        <a:rPr lang="zh-CN" altLang="en-US" sz="1200" b="0" kern="100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 </a:t>
                      </a:r>
                      <a:r>
                        <a:rPr lang="en-US" altLang="zh-CN" sz="1200" b="0" kern="100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300M</a:t>
                      </a:r>
                      <a:endParaRPr lang="zh-CN" sz="1200" b="0" kern="100" dirty="0">
                        <a:solidFill>
                          <a:schemeClr val="tx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zh-CN" altLang="en-US" sz="1200" b="0" kern="100" dirty="0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天线</a:t>
                      </a:r>
                      <a:endParaRPr lang="zh-CN" sz="1200" b="0" kern="100" dirty="0">
                        <a:solidFill>
                          <a:schemeClr val="tx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zh-CN" altLang="en-US" sz="1200" b="0" kern="100" dirty="0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内置天线</a:t>
                      </a:r>
                      <a:endParaRPr lang="en-US" altLang="zh-CN" sz="1200" b="0" kern="100" dirty="0" smtClean="0">
                        <a:solidFill>
                          <a:schemeClr val="tx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  <a:tr h="335759"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zh-CN" altLang="en-US" sz="1200" b="0" kern="100" dirty="0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供电方式</a:t>
                      </a:r>
                      <a:endParaRPr lang="zh-CN" sz="1200" b="0" kern="100" dirty="0">
                        <a:solidFill>
                          <a:schemeClr val="tx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96240" algn="just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en-US" altLang="zh-CN" sz="1200" b="0" kern="100" dirty="0" err="1" smtClean="0">
                          <a:solidFill>
                            <a:schemeClr val="tx1"/>
                          </a:solidFill>
                          <a:latin typeface="微软雅黑" pitchFamily="34" charset="-122"/>
                          <a:ea typeface="微软雅黑" pitchFamily="34" charset="-122"/>
                          <a:cs typeface="Times New Roman"/>
                        </a:rPr>
                        <a:t>PoE</a:t>
                      </a:r>
                      <a:endParaRPr lang="zh-CN" sz="1200" b="0" kern="100" dirty="0">
                        <a:solidFill>
                          <a:schemeClr val="tx1"/>
                        </a:solidFill>
                        <a:latin typeface="微软雅黑" pitchFamily="34" charset="-122"/>
                        <a:ea typeface="微软雅黑" pitchFamily="34" charset="-122"/>
                        <a:cs typeface="Times New Roman"/>
                      </a:endParaRPr>
                    </a:p>
                  </a:txBody>
                  <a:tcPr marL="0" marR="0" marT="0" marB="0" anchor="ctr"/>
                </a:tc>
              </a:tr>
            </a:tbl>
          </a:graphicData>
        </a:graphic>
      </p:graphicFrame>
      <p:pic>
        <p:nvPicPr>
          <p:cNvPr id="7" name="Picture 3" descr="F:\01 产品管理工作\插座式AP\H3C WAP602N图片\gif-用于胶片或网站\WAP602N_FL_1209.gif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48064" y="2929508"/>
            <a:ext cx="2826562" cy="1910756"/>
          </a:xfrm>
          <a:prstGeom prst="rect">
            <a:avLst/>
          </a:prstGeom>
          <a:noFill/>
        </p:spPr>
      </p:pic>
      <p:pic>
        <p:nvPicPr>
          <p:cNvPr id="8" name="Picture 2" descr="F:\！！春季巡展_春巡_归档\201212无线行业培训胶片\gif-用于胶片或网站\Aolynk WAP602n_B2_1301.gif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28120" y="311551"/>
            <a:ext cx="4340424" cy="3281360"/>
          </a:xfrm>
          <a:prstGeom prst="rect">
            <a:avLst/>
          </a:prstGeom>
          <a:noFill/>
        </p:spPr>
      </p:pic>
      <p:pic>
        <p:nvPicPr>
          <p:cNvPr id="9" name="Picture 3" descr="F:\！！春季巡展_春巡_归档\201212无线行业培训胶片\gif-用于胶片或网站\Aolynk WAP602n_FR_1301.gif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931361" y="3073524"/>
            <a:ext cx="2696354" cy="1696006"/>
          </a:xfrm>
          <a:prstGeom prst="rect">
            <a:avLst/>
          </a:prstGeom>
          <a:noFill/>
        </p:spPr>
      </p:pic>
      <p:sp>
        <p:nvSpPr>
          <p:cNvPr id="11" name="TextBox 10"/>
          <p:cNvSpPr txBox="1"/>
          <p:nvPr/>
        </p:nvSpPr>
        <p:spPr>
          <a:xfrm>
            <a:off x="357158" y="5429264"/>
            <a:ext cx="82089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latin typeface="微软雅黑" pitchFamily="34" charset="-122"/>
                <a:ea typeface="微软雅黑" pitchFamily="34" charset="-122"/>
              </a:rPr>
              <a:t>适用于宿舍楼、办公楼等房间多，墙体阻碍明显的场景</a:t>
            </a:r>
            <a:endParaRPr lang="zh-CN" altLang="en-US" sz="2000" b="1" dirty="0"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76272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清晰的无线网络管理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5" name="图片 4" descr="20120329_1335474_image030_622663_30003_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8662" y="1000108"/>
            <a:ext cx="2626973" cy="1785950"/>
          </a:xfrm>
          <a:prstGeom prst="rect">
            <a:avLst/>
          </a:prstGeom>
        </p:spPr>
      </p:pic>
      <p:pic>
        <p:nvPicPr>
          <p:cNvPr id="6" name="图片 5" descr="20120329_1335475_image031_622663_30003_0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8662" y="3071810"/>
            <a:ext cx="2643206" cy="1727483"/>
          </a:xfrm>
          <a:prstGeom prst="rect">
            <a:avLst/>
          </a:prstGeom>
        </p:spPr>
      </p:pic>
      <p:pic>
        <p:nvPicPr>
          <p:cNvPr id="7" name="图片 6" descr="20120329_1335477_image033_622663_30003_0.jp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72000" y="1000108"/>
            <a:ext cx="2409811" cy="1806057"/>
          </a:xfrm>
          <a:prstGeom prst="rect">
            <a:avLst/>
          </a:prstGeom>
        </p:spPr>
      </p:pic>
      <p:pic>
        <p:nvPicPr>
          <p:cNvPr id="8" name="图片 7" descr="20120329_1335481_image037_622663_30003_0.jp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72000" y="3071810"/>
            <a:ext cx="2428892" cy="1714512"/>
          </a:xfrm>
          <a:prstGeom prst="rect">
            <a:avLst/>
          </a:prstGeom>
        </p:spPr>
      </p:pic>
      <p:grpSp>
        <p:nvGrpSpPr>
          <p:cNvPr id="11" name="组合 10"/>
          <p:cNvGrpSpPr/>
          <p:nvPr/>
        </p:nvGrpSpPr>
        <p:grpSpPr>
          <a:xfrm>
            <a:off x="0" y="5072074"/>
            <a:ext cx="9144000" cy="1898190"/>
            <a:chOff x="0" y="5072074"/>
            <a:chExt cx="9144000" cy="1898190"/>
          </a:xfrm>
        </p:grpSpPr>
        <p:sp>
          <p:nvSpPr>
            <p:cNvPr id="9" name="Dark Gray"/>
            <p:cNvSpPr/>
            <p:nvPr/>
          </p:nvSpPr>
          <p:spPr bwMode="auto">
            <a:xfrm>
              <a:off x="0" y="5072074"/>
              <a:ext cx="9144000" cy="1428760"/>
            </a:xfrm>
            <a:prstGeom prst="roundRect">
              <a:avLst>
                <a:gd name="adj" fmla="val 0"/>
              </a:avLst>
            </a:prstGeom>
            <a:solidFill>
              <a:srgbClr val="0070C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285720" y="5077438"/>
              <a:ext cx="8643998" cy="18928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一目了然的管理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just">
                <a:lnSpc>
                  <a:spcPct val="150000"/>
                </a:lnSpc>
              </a:pP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无线运营管理组件（</a:t>
              </a:r>
              <a:r>
                <a:rPr lang="en-US" altLang="zh-CN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WSM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）作为</a:t>
              </a:r>
              <a:r>
                <a:rPr lang="en-US" altLang="zh-CN" sz="1400" dirty="0" err="1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iMC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智能管理中心的无线业务管理核心，对于网络中的</a:t>
              </a:r>
              <a:r>
                <a:rPr lang="en-US" altLang="zh-CN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AC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</a:t>
              </a:r>
              <a:r>
                <a:rPr lang="en-US" altLang="zh-CN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FAT AP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</a:t>
              </a:r>
              <a:r>
                <a:rPr lang="en-US" altLang="zh-CN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FIT AP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、移动终端等无线设备与有线设备进行一体化集中管理，全网设备信息和状态一目了然。网络资源通过多种视图进行查看，视图内分组管理，将规模巨大的无线接入设备有效组织，便于管理员维护。</a:t>
              </a:r>
            </a:p>
            <a:p>
              <a:pPr algn="just">
                <a:lnSpc>
                  <a:spcPct val="150000"/>
                </a:lnSpc>
              </a:pP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76272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终端管理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5" name="图片 4"/>
          <p:cNvPicPr/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14282" y="1142984"/>
            <a:ext cx="5274310" cy="33696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pSp>
        <p:nvGrpSpPr>
          <p:cNvPr id="14" name="组合 13"/>
          <p:cNvGrpSpPr/>
          <p:nvPr/>
        </p:nvGrpSpPr>
        <p:grpSpPr>
          <a:xfrm>
            <a:off x="0" y="5057531"/>
            <a:ext cx="9144000" cy="1800493"/>
            <a:chOff x="0" y="5057531"/>
            <a:chExt cx="9144000" cy="1800493"/>
          </a:xfrm>
        </p:grpSpPr>
        <p:sp>
          <p:nvSpPr>
            <p:cNvPr id="10" name="Dark Gray"/>
            <p:cNvSpPr/>
            <p:nvPr/>
          </p:nvSpPr>
          <p:spPr bwMode="auto">
            <a:xfrm>
              <a:off x="0" y="5072074"/>
              <a:ext cx="9144000" cy="1428760"/>
            </a:xfrm>
            <a:prstGeom prst="roundRect">
              <a:avLst>
                <a:gd name="adj" fmla="val 0"/>
              </a:avLst>
            </a:prstGeom>
            <a:solidFill>
              <a:srgbClr val="0070C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214282" y="5057531"/>
              <a:ext cx="8643998" cy="18004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终端漫游记录</a:t>
              </a:r>
              <a:endParaRPr lang="en-US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WSM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可以直接在拓扑图中对移动终端的信息进行查看，包括</a:t>
              </a: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MAC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地址、</a:t>
              </a: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IP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地址、信号强度、发射速率集、</a:t>
              </a: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RSSI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</a:t>
              </a: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SSID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、使用信道、所在</a:t>
              </a: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AC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设备、所在</a:t>
              </a:r>
              <a:r>
                <a:rPr 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AP</a:t>
              </a:r>
              <a:r>
                <a:rPr lang="zh-CN" altLang="en-US" sz="1400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设备等，并能查看各移动终端的全部漫游记录，使管理员随时了解最终接入用户的情况，并对其接入轨迹进行审计。</a:t>
              </a:r>
            </a:p>
            <a:p>
              <a:pPr algn="just">
                <a:lnSpc>
                  <a:spcPct val="150000"/>
                </a:lnSpc>
              </a:pPr>
              <a:endParaRPr lang="zh-CN" altLang="en-US" sz="1400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pic>
        <p:nvPicPr>
          <p:cNvPr id="12" name="Picture 7" descr="C:\Users\ChHudson\Pictures\iStock\ComputerIcons\Man2-sml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flipH="1">
            <a:off x="5857884" y="1785926"/>
            <a:ext cx="662181" cy="96882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3" name="TextBox 12"/>
          <p:cNvSpPr txBox="1"/>
          <p:nvPr/>
        </p:nvSpPr>
        <p:spPr>
          <a:xfrm>
            <a:off x="5643570" y="2934298"/>
            <a:ext cx="32861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老师：我想了解学生的终端</a:t>
            </a:r>
            <a:r>
              <a:rPr lang="en-US" altLang="zh-CN" b="1" dirty="0" smtClean="0">
                <a:latin typeface="微软雅黑" pitchFamily="34" charset="-122"/>
                <a:ea typeface="微软雅黑" pitchFamily="34" charset="-122"/>
              </a:rPr>
              <a:t>(</a:t>
            </a:r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电子书包）在哪个位置，最近去过哪些地方，预防终端遗失。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476272" y="-24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绿色节能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5" name="Picture 40" descr="网云_blue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619250" y="2789220"/>
            <a:ext cx="1657350" cy="947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16" descr="无线覆盖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rot="4240284">
            <a:off x="3553619" y="4715651"/>
            <a:ext cx="647700" cy="588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377"/>
          <p:cNvSpPr>
            <a:spLocks noChangeArrowheads="1"/>
          </p:cNvSpPr>
          <p:nvPr/>
        </p:nvSpPr>
        <p:spPr bwMode="auto">
          <a:xfrm>
            <a:off x="1193800" y="6262670"/>
            <a:ext cx="102552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细黑" pitchFamily="2" charset="-122"/>
                <a:ea typeface="华文细黑" pitchFamily="2" charset="-122"/>
              </a:rPr>
              <a:t>学生宿舍楼</a:t>
            </a:r>
          </a:p>
        </p:txBody>
      </p:sp>
      <p:sp>
        <p:nvSpPr>
          <p:cNvPr id="8" name="Line 379"/>
          <p:cNvSpPr>
            <a:spLocks noChangeShapeType="1"/>
          </p:cNvSpPr>
          <p:nvPr/>
        </p:nvSpPr>
        <p:spPr bwMode="auto">
          <a:xfrm flipH="1">
            <a:off x="1435100" y="3667107"/>
            <a:ext cx="352425" cy="6270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9" name="Rectangle 488"/>
          <p:cNvSpPr>
            <a:spLocks noChangeArrowheads="1"/>
          </p:cNvSpPr>
          <p:nvPr/>
        </p:nvSpPr>
        <p:spPr bwMode="auto">
          <a:xfrm>
            <a:off x="3740150" y="6249970"/>
            <a:ext cx="61595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细黑" pitchFamily="2" charset="-122"/>
                <a:ea typeface="华文细黑" pitchFamily="2" charset="-122"/>
              </a:rPr>
              <a:t>教学楼</a:t>
            </a:r>
          </a:p>
        </p:txBody>
      </p:sp>
      <p:sp>
        <p:nvSpPr>
          <p:cNvPr id="10" name="Line 489"/>
          <p:cNvSpPr>
            <a:spLocks noChangeShapeType="1"/>
          </p:cNvSpPr>
          <p:nvPr/>
        </p:nvSpPr>
        <p:spPr bwMode="auto">
          <a:xfrm>
            <a:off x="1878013" y="3702032"/>
            <a:ext cx="263525" cy="725488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1" name="Rectangle 496"/>
          <p:cNvSpPr>
            <a:spLocks noChangeArrowheads="1"/>
          </p:cNvSpPr>
          <p:nvPr/>
        </p:nvSpPr>
        <p:spPr bwMode="auto">
          <a:xfrm>
            <a:off x="990600" y="2400282"/>
            <a:ext cx="5588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zh-CN" altLang="en-US" sz="1100">
                <a:solidFill>
                  <a:schemeClr val="bg1"/>
                </a:solidFill>
                <a:latin typeface="华文细黑" pitchFamily="2" charset="-122"/>
                <a:ea typeface="华文细黑" pitchFamily="2" charset="-122"/>
              </a:rPr>
              <a:t>隧道报文</a:t>
            </a:r>
            <a:endParaRPr lang="zh-CN" altLang="en-US">
              <a:solidFill>
                <a:schemeClr val="bg1"/>
              </a:solidFill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2" name="Rectangle 497"/>
          <p:cNvSpPr>
            <a:spLocks noChangeArrowheads="1"/>
          </p:cNvSpPr>
          <p:nvPr/>
        </p:nvSpPr>
        <p:spPr bwMode="auto">
          <a:xfrm>
            <a:off x="1014413" y="2766995"/>
            <a:ext cx="5588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zh-CN" altLang="en-US" sz="1100">
                <a:solidFill>
                  <a:schemeClr val="bg1"/>
                </a:solidFill>
                <a:latin typeface="华文细黑" pitchFamily="2" charset="-122"/>
                <a:ea typeface="华文细黑" pitchFamily="2" charset="-122"/>
              </a:rPr>
              <a:t>数据报文</a:t>
            </a:r>
            <a:endParaRPr lang="zh-CN" altLang="en-US">
              <a:solidFill>
                <a:schemeClr val="bg1"/>
              </a:solidFill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3" name="Freeform 498"/>
          <p:cNvSpPr>
            <a:spLocks noEditPoints="1"/>
          </p:cNvSpPr>
          <p:nvPr/>
        </p:nvSpPr>
        <p:spPr bwMode="auto">
          <a:xfrm>
            <a:off x="441325" y="2793982"/>
            <a:ext cx="476250" cy="120650"/>
          </a:xfrm>
          <a:custGeom>
            <a:avLst/>
            <a:gdLst>
              <a:gd name="T0" fmla="*/ 0 w 300"/>
              <a:gd name="T1" fmla="*/ 31 h 76"/>
              <a:gd name="T2" fmla="*/ 255 w 300"/>
              <a:gd name="T3" fmla="*/ 31 h 76"/>
              <a:gd name="T4" fmla="*/ 255 w 300"/>
              <a:gd name="T5" fmla="*/ 45 h 76"/>
              <a:gd name="T6" fmla="*/ 0 w 300"/>
              <a:gd name="T7" fmla="*/ 45 h 76"/>
              <a:gd name="T8" fmla="*/ 0 w 300"/>
              <a:gd name="T9" fmla="*/ 31 h 76"/>
              <a:gd name="T10" fmla="*/ 255 w 300"/>
              <a:gd name="T11" fmla="*/ 38 h 76"/>
              <a:gd name="T12" fmla="*/ 226 w 300"/>
              <a:gd name="T13" fmla="*/ 0 h 76"/>
              <a:gd name="T14" fmla="*/ 300 w 300"/>
              <a:gd name="T15" fmla="*/ 38 h 76"/>
              <a:gd name="T16" fmla="*/ 226 w 300"/>
              <a:gd name="T17" fmla="*/ 76 h 76"/>
              <a:gd name="T18" fmla="*/ 255 w 300"/>
              <a:gd name="T19" fmla="*/ 38 h 7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300"/>
              <a:gd name="T31" fmla="*/ 0 h 76"/>
              <a:gd name="T32" fmla="*/ 300 w 300"/>
              <a:gd name="T33" fmla="*/ 76 h 7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300" h="76">
                <a:moveTo>
                  <a:pt x="0" y="31"/>
                </a:moveTo>
                <a:lnTo>
                  <a:pt x="255" y="31"/>
                </a:lnTo>
                <a:lnTo>
                  <a:pt x="255" y="45"/>
                </a:lnTo>
                <a:lnTo>
                  <a:pt x="0" y="45"/>
                </a:lnTo>
                <a:lnTo>
                  <a:pt x="0" y="31"/>
                </a:lnTo>
                <a:close/>
                <a:moveTo>
                  <a:pt x="255" y="38"/>
                </a:moveTo>
                <a:lnTo>
                  <a:pt x="226" y="0"/>
                </a:lnTo>
                <a:lnTo>
                  <a:pt x="300" y="38"/>
                </a:lnTo>
                <a:lnTo>
                  <a:pt x="226" y="76"/>
                </a:lnTo>
                <a:lnTo>
                  <a:pt x="255" y="38"/>
                </a:lnTo>
                <a:close/>
              </a:path>
            </a:pathLst>
          </a:custGeom>
          <a:solidFill>
            <a:srgbClr val="0000FF"/>
          </a:solidFill>
          <a:ln w="3175">
            <a:solidFill>
              <a:srgbClr val="0070C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4" name="Line 499"/>
          <p:cNvSpPr>
            <a:spLocks noChangeShapeType="1"/>
          </p:cNvSpPr>
          <p:nvPr/>
        </p:nvSpPr>
        <p:spPr bwMode="auto">
          <a:xfrm>
            <a:off x="436563" y="2482832"/>
            <a:ext cx="457200" cy="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</p:spPr>
        <p:txBody>
          <a:bodyPr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5" name="Freeform 503"/>
          <p:cNvSpPr>
            <a:spLocks/>
          </p:cNvSpPr>
          <p:nvPr/>
        </p:nvSpPr>
        <p:spPr bwMode="auto">
          <a:xfrm>
            <a:off x="2703513" y="2193907"/>
            <a:ext cx="915987" cy="2282825"/>
          </a:xfrm>
          <a:custGeom>
            <a:avLst/>
            <a:gdLst>
              <a:gd name="T0" fmla="*/ 577 w 577"/>
              <a:gd name="T1" fmla="*/ 1438 h 1438"/>
              <a:gd name="T2" fmla="*/ 449 w 577"/>
              <a:gd name="T3" fmla="*/ 1092 h 1438"/>
              <a:gd name="T4" fmla="*/ 63 w 577"/>
              <a:gd name="T5" fmla="*/ 431 h 1438"/>
              <a:gd name="T6" fmla="*/ 70 w 577"/>
              <a:gd name="T7" fmla="*/ 0 h 1438"/>
              <a:gd name="T8" fmla="*/ 0 60000 65536"/>
              <a:gd name="T9" fmla="*/ 0 60000 65536"/>
              <a:gd name="T10" fmla="*/ 0 60000 65536"/>
              <a:gd name="T11" fmla="*/ 0 60000 65536"/>
              <a:gd name="T12" fmla="*/ 0 w 577"/>
              <a:gd name="T13" fmla="*/ 0 h 1438"/>
              <a:gd name="T14" fmla="*/ 577 w 577"/>
              <a:gd name="T15" fmla="*/ 1438 h 143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77" h="1438">
                <a:moveTo>
                  <a:pt x="577" y="1438"/>
                </a:moveTo>
                <a:cubicBezTo>
                  <a:pt x="556" y="1380"/>
                  <a:pt x="535" y="1260"/>
                  <a:pt x="449" y="1092"/>
                </a:cubicBezTo>
                <a:cubicBezTo>
                  <a:pt x="363" y="924"/>
                  <a:pt x="126" y="613"/>
                  <a:pt x="63" y="431"/>
                </a:cubicBezTo>
                <a:cubicBezTo>
                  <a:pt x="0" y="249"/>
                  <a:pt x="69" y="90"/>
                  <a:pt x="70" y="0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</p:spPr>
        <p:txBody>
          <a:bodyPr lIns="90000" tIns="46800" rIns="90000" bIns="46800"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6" name="AutoShape 504"/>
          <p:cNvSpPr>
            <a:spLocks noChangeArrowheads="1"/>
          </p:cNvSpPr>
          <p:nvPr/>
        </p:nvSpPr>
        <p:spPr bwMode="auto">
          <a:xfrm>
            <a:off x="3797300" y="2911457"/>
            <a:ext cx="1350963" cy="990600"/>
          </a:xfrm>
          <a:prstGeom prst="wedgeRoundRectCallout">
            <a:avLst>
              <a:gd name="adj1" fmla="val -34134"/>
              <a:gd name="adj2" fmla="val 99838"/>
              <a:gd name="adj3" fmla="val 16667"/>
            </a:avLst>
          </a:prstGeom>
          <a:ln>
            <a:headEnd/>
            <a:tailEnd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晚上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10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点后关闭学生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SSID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，但保留教师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SSID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正常工作</a:t>
            </a:r>
          </a:p>
        </p:txBody>
      </p:sp>
      <p:sp>
        <p:nvSpPr>
          <p:cNvPr id="17" name="Line 507"/>
          <p:cNvSpPr>
            <a:spLocks noChangeShapeType="1"/>
          </p:cNvSpPr>
          <p:nvPr/>
        </p:nvSpPr>
        <p:spPr bwMode="auto">
          <a:xfrm>
            <a:off x="2978150" y="3605195"/>
            <a:ext cx="576263" cy="86360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8" name="AutoShape 510"/>
          <p:cNvSpPr>
            <a:spLocks noChangeArrowheads="1"/>
          </p:cNvSpPr>
          <p:nvPr/>
        </p:nvSpPr>
        <p:spPr bwMode="auto">
          <a:xfrm>
            <a:off x="242888" y="3406757"/>
            <a:ext cx="1079500" cy="674688"/>
          </a:xfrm>
          <a:prstGeom prst="wedgeRoundRectCallout">
            <a:avLst>
              <a:gd name="adj1" fmla="val 33384"/>
              <a:gd name="adj2" fmla="val 103884"/>
              <a:gd name="adj3" fmla="val 16667"/>
            </a:avLst>
          </a:prstGeom>
          <a:ln>
            <a:headEnd/>
            <a:tailEnd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晚上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11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点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-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上午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9:00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关闭</a:t>
            </a:r>
            <a:r>
              <a:rPr lang="en-US" altLang="zh-CN" sz="1200" b="1" dirty="0">
                <a:latin typeface="微软雅黑" pitchFamily="34" charset="-122"/>
                <a:ea typeface="微软雅黑" pitchFamily="34" charset="-122"/>
              </a:rPr>
              <a:t>AP</a:t>
            </a:r>
            <a:r>
              <a:rPr lang="zh-CN" altLang="en-US" sz="1200" b="1" dirty="0">
                <a:latin typeface="微软雅黑" pitchFamily="34" charset="-122"/>
                <a:ea typeface="微软雅黑" pitchFamily="34" charset="-122"/>
              </a:rPr>
              <a:t>射频口</a:t>
            </a:r>
          </a:p>
        </p:txBody>
      </p:sp>
      <p:pic>
        <p:nvPicPr>
          <p:cNvPr id="19" name="Picture 5" descr="通用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538288" y="3509945"/>
            <a:ext cx="674687" cy="490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" name="Picture 5" descr="通用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700338" y="3487720"/>
            <a:ext cx="673100" cy="492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" name="Picture 23" descr="教育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348038" y="5110145"/>
            <a:ext cx="1295400" cy="1031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" name="Picture 34" descr="WX6100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051050" y="1941495"/>
            <a:ext cx="1182688" cy="100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6" name="任意多边形 25"/>
          <p:cNvSpPr/>
          <p:nvPr/>
        </p:nvSpPr>
        <p:spPr>
          <a:xfrm>
            <a:off x="2836863" y="1430320"/>
            <a:ext cx="1049337" cy="3800475"/>
          </a:xfrm>
          <a:custGeom>
            <a:avLst/>
            <a:gdLst>
              <a:gd name="connsiteX0" fmla="*/ 1048657 w 1048657"/>
              <a:gd name="connsiteY0" fmla="*/ 3799115 h 3799115"/>
              <a:gd name="connsiteX1" fmla="*/ 145143 w 1048657"/>
              <a:gd name="connsiteY1" fmla="*/ 2231572 h 3799115"/>
              <a:gd name="connsiteX2" fmla="*/ 177800 w 1048657"/>
              <a:gd name="connsiteY2" fmla="*/ 794658 h 3799115"/>
              <a:gd name="connsiteX3" fmla="*/ 624114 w 1048657"/>
              <a:gd name="connsiteY3" fmla="*/ 0 h 3799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48657" h="3799115">
                <a:moveTo>
                  <a:pt x="1048657" y="3799115"/>
                </a:moveTo>
                <a:cubicBezTo>
                  <a:pt x="669471" y="3265715"/>
                  <a:pt x="290286" y="2732315"/>
                  <a:pt x="145143" y="2231572"/>
                </a:cubicBezTo>
                <a:cubicBezTo>
                  <a:pt x="0" y="1730829"/>
                  <a:pt x="97972" y="1166587"/>
                  <a:pt x="177800" y="794658"/>
                </a:cubicBezTo>
                <a:cubicBezTo>
                  <a:pt x="257628" y="422729"/>
                  <a:pt x="440871" y="211364"/>
                  <a:pt x="624114" y="0"/>
                </a:cubicBezTo>
              </a:path>
            </a:pathLst>
          </a:cu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27" name="任意多边形 26"/>
          <p:cNvSpPr/>
          <p:nvPr/>
        </p:nvSpPr>
        <p:spPr>
          <a:xfrm>
            <a:off x="1214414" y="1311257"/>
            <a:ext cx="2084411" cy="3260751"/>
          </a:xfrm>
          <a:custGeom>
            <a:avLst/>
            <a:gdLst>
              <a:gd name="connsiteX0" fmla="*/ 54428 w 1981199"/>
              <a:gd name="connsiteY0" fmla="*/ 3777342 h 3864428"/>
              <a:gd name="connsiteX1" fmla="*/ 54428 w 1981199"/>
              <a:gd name="connsiteY1" fmla="*/ 3614057 h 3864428"/>
              <a:gd name="connsiteX2" fmla="*/ 380999 w 1981199"/>
              <a:gd name="connsiteY2" fmla="*/ 2275114 h 3864428"/>
              <a:gd name="connsiteX3" fmla="*/ 1121228 w 1981199"/>
              <a:gd name="connsiteY3" fmla="*/ 892628 h 3864428"/>
              <a:gd name="connsiteX4" fmla="*/ 1981199 w 1981199"/>
              <a:gd name="connsiteY4" fmla="*/ 0 h 3864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81199" h="3864428">
                <a:moveTo>
                  <a:pt x="54428" y="3777342"/>
                </a:moveTo>
                <a:cubicBezTo>
                  <a:pt x="27214" y="3820885"/>
                  <a:pt x="0" y="3864428"/>
                  <a:pt x="54428" y="3614057"/>
                </a:cubicBezTo>
                <a:cubicBezTo>
                  <a:pt x="108856" y="3363686"/>
                  <a:pt x="203199" y="2728686"/>
                  <a:pt x="380999" y="2275114"/>
                </a:cubicBezTo>
                <a:cubicBezTo>
                  <a:pt x="558799" y="1821543"/>
                  <a:pt x="854528" y="1271814"/>
                  <a:pt x="1121228" y="892628"/>
                </a:cubicBezTo>
                <a:cubicBezTo>
                  <a:pt x="1387928" y="513442"/>
                  <a:pt x="1684563" y="256721"/>
                  <a:pt x="1981199" y="0"/>
                </a:cubicBezTo>
              </a:path>
            </a:pathLst>
          </a:cu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28" name="Freeform 503"/>
          <p:cNvSpPr>
            <a:spLocks/>
          </p:cNvSpPr>
          <p:nvPr/>
        </p:nvSpPr>
        <p:spPr bwMode="auto">
          <a:xfrm rot="2230743">
            <a:off x="1577057" y="2726613"/>
            <a:ext cx="1448444" cy="1487467"/>
          </a:xfrm>
          <a:custGeom>
            <a:avLst/>
            <a:gdLst>
              <a:gd name="T0" fmla="*/ 577 w 577"/>
              <a:gd name="T1" fmla="*/ 1438 h 1438"/>
              <a:gd name="T2" fmla="*/ 449 w 577"/>
              <a:gd name="T3" fmla="*/ 1092 h 1438"/>
              <a:gd name="T4" fmla="*/ 63 w 577"/>
              <a:gd name="T5" fmla="*/ 431 h 1438"/>
              <a:gd name="T6" fmla="*/ 70 w 577"/>
              <a:gd name="T7" fmla="*/ 0 h 1438"/>
              <a:gd name="T8" fmla="*/ 0 60000 65536"/>
              <a:gd name="T9" fmla="*/ 0 60000 65536"/>
              <a:gd name="T10" fmla="*/ 0 60000 65536"/>
              <a:gd name="T11" fmla="*/ 0 60000 65536"/>
              <a:gd name="T12" fmla="*/ 0 w 577"/>
              <a:gd name="T13" fmla="*/ 0 h 1438"/>
              <a:gd name="T14" fmla="*/ 577 w 577"/>
              <a:gd name="T15" fmla="*/ 1438 h 143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77" h="1438">
                <a:moveTo>
                  <a:pt x="577" y="1438"/>
                </a:moveTo>
                <a:cubicBezTo>
                  <a:pt x="556" y="1380"/>
                  <a:pt x="535" y="1260"/>
                  <a:pt x="449" y="1092"/>
                </a:cubicBezTo>
                <a:cubicBezTo>
                  <a:pt x="363" y="924"/>
                  <a:pt x="126" y="613"/>
                  <a:pt x="63" y="431"/>
                </a:cubicBezTo>
                <a:cubicBezTo>
                  <a:pt x="0" y="249"/>
                  <a:pt x="69" y="90"/>
                  <a:pt x="70" y="0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</p:spPr>
        <p:txBody>
          <a:bodyPr lIns="90000" tIns="46800" rIns="90000" bIns="46800"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pic>
        <p:nvPicPr>
          <p:cNvPr id="29" name="Picture 16" descr="无线覆盖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rot="6483301">
            <a:off x="1969294" y="4787089"/>
            <a:ext cx="647700" cy="588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" name="Picture 16" descr="无线覆盖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rot="3781541">
            <a:off x="985044" y="4734701"/>
            <a:ext cx="647700" cy="588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" name="Picture 23" descr="Network  management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679450" y="1025507"/>
            <a:ext cx="1444625" cy="839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2" name="Line 489"/>
          <p:cNvSpPr>
            <a:spLocks noChangeShapeType="1"/>
          </p:cNvSpPr>
          <p:nvPr/>
        </p:nvSpPr>
        <p:spPr bwMode="auto">
          <a:xfrm>
            <a:off x="1692275" y="1720832"/>
            <a:ext cx="503238" cy="4365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33" name="Rectangle 496"/>
          <p:cNvSpPr>
            <a:spLocks noChangeArrowheads="1"/>
          </p:cNvSpPr>
          <p:nvPr/>
        </p:nvSpPr>
        <p:spPr bwMode="auto">
          <a:xfrm>
            <a:off x="3331764" y="2232001"/>
            <a:ext cx="102592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细黑" pitchFamily="2" charset="-122"/>
                <a:ea typeface="华文细黑" pitchFamily="2" charset="-122"/>
              </a:rPr>
              <a:t>无</a:t>
            </a:r>
            <a:r>
              <a:rPr lang="zh-CN" altLang="en-U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细黑" pitchFamily="2" charset="-122"/>
                <a:ea typeface="华文细黑" pitchFamily="2" charset="-122"/>
              </a:rPr>
              <a:t>线控制器</a:t>
            </a:r>
          </a:p>
        </p:txBody>
      </p:sp>
      <p:sp>
        <p:nvSpPr>
          <p:cNvPr id="34" name="Text Box 203"/>
          <p:cNvSpPr txBox="1">
            <a:spLocks noChangeArrowheads="1"/>
          </p:cNvSpPr>
          <p:nvPr/>
        </p:nvSpPr>
        <p:spPr bwMode="auto">
          <a:xfrm>
            <a:off x="1619250" y="3070207"/>
            <a:ext cx="1757363" cy="40005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anchor="ctr">
            <a:spAutoFit/>
          </a:bodyPr>
          <a:lstStyle/>
          <a:p>
            <a:pPr fontAlgn="auto">
              <a:spcBef>
                <a:spcPct val="50000"/>
              </a:spcBef>
              <a:spcAft>
                <a:spcPts val="0"/>
              </a:spcAft>
              <a:defRPr/>
            </a:pPr>
            <a:r>
              <a:rPr kumimoji="1" lang="zh-CN" altLang="en-US"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细黑" pitchFamily="2" charset="-122"/>
                <a:ea typeface="华文细黑" pitchFamily="2" charset="-122"/>
              </a:rPr>
              <a:t>一体化校园网</a:t>
            </a:r>
          </a:p>
        </p:txBody>
      </p:sp>
      <p:pic>
        <p:nvPicPr>
          <p:cNvPr id="35" name="Picture 17" descr="Internet_网络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984500" y="928670"/>
            <a:ext cx="1520825" cy="1011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" name="Picture 31" descr="通用大楼07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1187450" y="5102207"/>
            <a:ext cx="1223963" cy="101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7" name="Text Box 3"/>
          <p:cNvSpPr txBox="1">
            <a:spLocks noChangeArrowheads="1"/>
          </p:cNvSpPr>
          <p:nvPr/>
        </p:nvSpPr>
        <p:spPr bwMode="auto">
          <a:xfrm>
            <a:off x="5095905" y="1660497"/>
            <a:ext cx="3762375" cy="383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l">
              <a:lnSpc>
                <a:spcPct val="150000"/>
              </a:lnSpc>
              <a:buClr>
                <a:srgbClr val="CC0000"/>
              </a:buClr>
              <a:buFont typeface="Wingdings" pitchFamily="2" charset="2"/>
              <a:buChar char="p"/>
            </a:pPr>
            <a:r>
              <a:rPr lang="zh-CN" altLang="en-US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控制学生上网时间</a:t>
            </a:r>
          </a:p>
          <a:p>
            <a:pPr lvl="1" algn="l">
              <a:lnSpc>
                <a:spcPct val="150000"/>
              </a:lnSpc>
              <a:buClr>
                <a:srgbClr val="CC0000"/>
              </a:buClr>
              <a:buFont typeface="Wingdings" pitchFamily="2" charset="2"/>
              <a:buNone/>
            </a:pP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AC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可以要求指定区域的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AP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在指定时间开启或者关闭某个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SSID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的接入服务</a:t>
            </a:r>
          </a:p>
          <a:p>
            <a:pPr lvl="1" algn="l">
              <a:lnSpc>
                <a:spcPct val="150000"/>
              </a:lnSpc>
              <a:buClr>
                <a:srgbClr val="CC0000"/>
              </a:buClr>
              <a:buFont typeface="Wingdings" pitchFamily="2" charset="2"/>
              <a:buNone/>
            </a:pPr>
            <a:endParaRPr lang="zh-CN" altLang="en-US" sz="1400" b="1" dirty="0">
              <a:solidFill>
                <a:srgbClr val="333333"/>
              </a:solidFill>
              <a:latin typeface="华文细黑" pitchFamily="2" charset="-122"/>
              <a:ea typeface="华文细黑" pitchFamily="2" charset="-122"/>
            </a:endParaRPr>
          </a:p>
          <a:p>
            <a:pPr algn="l">
              <a:lnSpc>
                <a:spcPct val="150000"/>
              </a:lnSpc>
              <a:buClr>
                <a:srgbClr val="CC0000"/>
              </a:buClr>
              <a:buFont typeface="Wingdings" pitchFamily="2" charset="2"/>
              <a:buChar char="p"/>
            </a:pPr>
            <a:r>
              <a:rPr lang="zh-CN" altLang="en-US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节电和降低辐射功能</a:t>
            </a:r>
          </a:p>
          <a:p>
            <a:pPr lvl="1" algn="l">
              <a:lnSpc>
                <a:spcPct val="150000"/>
              </a:lnSpc>
              <a:buClr>
                <a:srgbClr val="CC0000"/>
              </a:buClr>
              <a:buFont typeface="Wingdings" pitchFamily="2" charset="2"/>
              <a:buNone/>
            </a:pP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AC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可以要求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AP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按指定时间打开或者关闭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AP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射频以节约能耗，降低辐射。</a:t>
            </a:r>
          </a:p>
          <a:p>
            <a:pPr lvl="1" algn="l">
              <a:lnSpc>
                <a:spcPct val="150000"/>
              </a:lnSpc>
              <a:buClr>
                <a:srgbClr val="CC0000"/>
              </a:buClr>
              <a:buFont typeface="Wingdings" pitchFamily="2" charset="2"/>
              <a:buNone/>
            </a:pP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例如：每天上午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8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：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00-18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：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00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打开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AP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射频，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18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：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01-7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：</a:t>
            </a:r>
            <a:r>
              <a:rPr lang="en-US" altLang="zh-CN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59</a:t>
            </a:r>
            <a:r>
              <a:rPr lang="zh-CN" altLang="en-US" sz="1400" b="1" dirty="0">
                <a:solidFill>
                  <a:srgbClr val="333333"/>
                </a:solidFill>
                <a:latin typeface="华文细黑" pitchFamily="2" charset="-122"/>
                <a:ea typeface="华文细黑" pitchFamily="2" charset="-122"/>
              </a:rPr>
              <a:t>关闭射频。或者周一到周五打开射频，周六、周日关闭射频等等</a:t>
            </a:r>
          </a:p>
        </p:txBody>
      </p:sp>
      <p:pic>
        <p:nvPicPr>
          <p:cNvPr id="38" name="Picture 10" descr="WA2612-AGN"/>
          <p:cNvPicPr>
            <a:picLocks noChangeAspect="1" noChangeArrowheads="1"/>
          </p:cNvPicPr>
          <p:nvPr/>
        </p:nvPicPr>
        <p:blipFill>
          <a:blip r:embed="rId10"/>
          <a:srcRect l="19238" t="14180" r="18236" b="14919"/>
          <a:stretch>
            <a:fillRect/>
          </a:stretch>
        </p:blipFill>
        <p:spPr bwMode="auto">
          <a:xfrm>
            <a:off x="928662" y="4500570"/>
            <a:ext cx="465065" cy="357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" name="Picture 10" descr="WA2612-AGN"/>
          <p:cNvPicPr>
            <a:picLocks noChangeAspect="1" noChangeArrowheads="1"/>
          </p:cNvPicPr>
          <p:nvPr/>
        </p:nvPicPr>
        <p:blipFill>
          <a:blip r:embed="rId10"/>
          <a:srcRect l="19238" t="14180" r="18236" b="14919"/>
          <a:stretch>
            <a:fillRect/>
          </a:stretch>
        </p:blipFill>
        <p:spPr bwMode="auto">
          <a:xfrm>
            <a:off x="2178109" y="4429132"/>
            <a:ext cx="465065" cy="357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" name="Picture 10" descr="WA2612-AGN"/>
          <p:cNvPicPr>
            <a:picLocks noChangeAspect="1" noChangeArrowheads="1"/>
          </p:cNvPicPr>
          <p:nvPr/>
        </p:nvPicPr>
        <p:blipFill>
          <a:blip r:embed="rId10"/>
          <a:srcRect l="19238" t="14180" r="18236" b="14919"/>
          <a:stretch>
            <a:fillRect/>
          </a:stretch>
        </p:blipFill>
        <p:spPr bwMode="auto">
          <a:xfrm>
            <a:off x="3500430" y="4429132"/>
            <a:ext cx="465065" cy="357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1"/>
          <p:cNvSpPr txBox="1">
            <a:spLocks/>
          </p:cNvSpPr>
          <p:nvPr/>
        </p:nvSpPr>
        <p:spPr bwMode="auto">
          <a:xfrm>
            <a:off x="214282" y="21429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解决思路：高效管理解决方案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sp>
        <p:nvSpPr>
          <p:cNvPr id="64" name="对角圆角矩形 63"/>
          <p:cNvSpPr/>
          <p:nvPr/>
        </p:nvSpPr>
        <p:spPr>
          <a:xfrm>
            <a:off x="1643042" y="1142984"/>
            <a:ext cx="1285884" cy="1857388"/>
          </a:xfrm>
          <a:prstGeom prst="round2DiagRect">
            <a:avLst>
              <a:gd name="adj1" fmla="val 0"/>
              <a:gd name="adj2" fmla="val 17124"/>
            </a:avLst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zh-CN" altLang="en-US" sz="20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设备</a:t>
            </a:r>
            <a:endParaRPr lang="zh-CN" altLang="en-US" sz="2000" b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0" name="流程图: 磁盘 69"/>
          <p:cNvSpPr/>
          <p:nvPr/>
        </p:nvSpPr>
        <p:spPr>
          <a:xfrm>
            <a:off x="2700473" y="3143248"/>
            <a:ext cx="3085973" cy="1872364"/>
          </a:xfrm>
          <a:prstGeom prst="flowChartMagneticDisk">
            <a:avLst/>
          </a:prstGeom>
          <a:solidFill>
            <a:schemeClr val="accent1">
              <a:lumMod val="90000"/>
              <a:alpha val="79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rtlCol="0" anchor="ctr"/>
          <a:lstStyle/>
          <a:p>
            <a:pPr algn="ctr"/>
            <a:r>
              <a:rPr lang="zh-CN" altLang="en-US" sz="28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统一的网管平台</a:t>
            </a:r>
            <a:endParaRPr lang="zh-CN" altLang="en-US" sz="28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1" name="对角圆角矩形 70"/>
          <p:cNvSpPr/>
          <p:nvPr/>
        </p:nvSpPr>
        <p:spPr>
          <a:xfrm>
            <a:off x="3643306" y="1071546"/>
            <a:ext cx="1285884" cy="1857388"/>
          </a:xfrm>
          <a:prstGeom prst="round2DiagRect">
            <a:avLst>
              <a:gd name="adj1" fmla="val 0"/>
              <a:gd name="adj2" fmla="val 17124"/>
            </a:avLst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zh-CN" altLang="en-US" sz="20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用户</a:t>
            </a:r>
            <a:endParaRPr lang="zh-CN" altLang="en-US" sz="2000" b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2" name="对角圆角矩形 71"/>
          <p:cNvSpPr/>
          <p:nvPr/>
        </p:nvSpPr>
        <p:spPr>
          <a:xfrm>
            <a:off x="5572132" y="1142984"/>
            <a:ext cx="1285884" cy="1857388"/>
          </a:xfrm>
          <a:prstGeom prst="round2DiagRect">
            <a:avLst>
              <a:gd name="adj1" fmla="val 0"/>
              <a:gd name="adj2" fmla="val 17124"/>
            </a:avLst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zh-CN" altLang="en-US" sz="2000" b="1" dirty="0" smtClean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</a:rPr>
              <a:t>业务</a:t>
            </a:r>
            <a:endParaRPr lang="zh-CN" altLang="en-US" sz="2000" b="1" dirty="0">
              <a:solidFill>
                <a:srgbClr val="0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6" name="AutoShape 107"/>
          <p:cNvSpPr>
            <a:spLocks noChangeArrowheads="1"/>
          </p:cNvSpPr>
          <p:nvPr/>
        </p:nvSpPr>
        <p:spPr bwMode="gray">
          <a:xfrm>
            <a:off x="2285984" y="3000372"/>
            <a:ext cx="1026807" cy="419078"/>
          </a:xfrm>
          <a:prstGeom prst="upArrow">
            <a:avLst>
              <a:gd name="adj1" fmla="val 54079"/>
              <a:gd name="adj2" fmla="val 51330"/>
            </a:avLst>
          </a:prstGeom>
          <a:solidFill>
            <a:sysClr val="window" lastClr="FFFFFF">
              <a:lumMod val="65000"/>
            </a:sys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8" name="AutoShape 107"/>
          <p:cNvSpPr>
            <a:spLocks noChangeArrowheads="1"/>
          </p:cNvSpPr>
          <p:nvPr/>
        </p:nvSpPr>
        <p:spPr bwMode="gray">
          <a:xfrm>
            <a:off x="3759507" y="2857496"/>
            <a:ext cx="1026807" cy="419078"/>
          </a:xfrm>
          <a:prstGeom prst="upArrow">
            <a:avLst>
              <a:gd name="adj1" fmla="val 54079"/>
              <a:gd name="adj2" fmla="val 51330"/>
            </a:avLst>
          </a:prstGeom>
          <a:solidFill>
            <a:sysClr val="window" lastClr="FFFFFF">
              <a:lumMod val="65000"/>
            </a:sys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9" name="AutoShape 107"/>
          <p:cNvSpPr>
            <a:spLocks noChangeArrowheads="1"/>
          </p:cNvSpPr>
          <p:nvPr/>
        </p:nvSpPr>
        <p:spPr bwMode="gray">
          <a:xfrm>
            <a:off x="5143504" y="3000372"/>
            <a:ext cx="1026807" cy="419078"/>
          </a:xfrm>
          <a:prstGeom prst="upArrow">
            <a:avLst>
              <a:gd name="adj1" fmla="val 54079"/>
              <a:gd name="adj2" fmla="val 51330"/>
            </a:avLst>
          </a:prstGeom>
          <a:solidFill>
            <a:sysClr val="window" lastClr="FFFFFF">
              <a:lumMod val="65000"/>
            </a:sys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华文细黑" pitchFamily="2" charset="-122"/>
              <a:ea typeface="华文细黑" pitchFamily="2" charset="-122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0" y="5072074"/>
            <a:ext cx="9144000" cy="1759690"/>
            <a:chOff x="0" y="5072074"/>
            <a:chExt cx="9144000" cy="1759690"/>
          </a:xfrm>
        </p:grpSpPr>
        <p:sp>
          <p:nvSpPr>
            <p:cNvPr id="13" name="Dark Gray"/>
            <p:cNvSpPr/>
            <p:nvPr/>
          </p:nvSpPr>
          <p:spPr bwMode="auto">
            <a:xfrm>
              <a:off x="0" y="5072074"/>
              <a:ext cx="9144000" cy="1428760"/>
            </a:xfrm>
            <a:prstGeom prst="roundRect">
              <a:avLst>
                <a:gd name="adj" fmla="val 0"/>
              </a:avLst>
            </a:prstGeom>
            <a:solidFill>
              <a:srgbClr val="0070C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/>
          </p:spPr>
          <p:txBody>
            <a:bodyPr vert="horz" wrap="square" lIns="68583" tIns="34292" rIns="68583" bIns="34292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637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alpha val="99000"/>
                  </a:srgbClr>
                </a:solidFill>
                <a:effectLst/>
                <a:uLnTx/>
                <a:uFillTx/>
                <a:latin typeface="Segoe UI" pitchFamily="34" charset="0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85720" y="5077438"/>
              <a:ext cx="864399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altLang="zh-CN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IMC</a:t>
              </a: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智能网管平台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just">
                <a:lnSpc>
                  <a:spcPct val="150000"/>
                </a:lnSpc>
              </a:pP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图形化界面                                业务监控</a:t>
              </a:r>
              <a:r>
                <a:rPr lang="en-US" altLang="zh-CN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&amp;</a:t>
              </a: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分析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just">
                <a:lnSpc>
                  <a:spcPct val="150000"/>
                </a:lnSpc>
              </a:pP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快速定位故障、实现告警            用户管理（</a:t>
              </a:r>
              <a:r>
                <a:rPr lang="en-US" altLang="zh-CN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BYOD</a:t>
              </a:r>
              <a:r>
                <a:rPr lang="zh-CN" altLang="en-US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）</a:t>
              </a: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  <a:p>
              <a:pPr algn="just">
                <a:lnSpc>
                  <a:spcPct val="150000"/>
                </a:lnSpc>
              </a:pPr>
              <a:endParaRPr lang="en-US" altLang="zh-CN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953152" y="1500174"/>
            <a:ext cx="2476500" cy="28765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图片 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14309" y="2357451"/>
            <a:ext cx="671514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14282" y="1357298"/>
            <a:ext cx="8343922" cy="53486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" name="Picture 11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285852" y="1428736"/>
            <a:ext cx="6795204" cy="52864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8" name="标题 1"/>
          <p:cNvSpPr txBox="1">
            <a:spLocks/>
          </p:cNvSpPr>
          <p:nvPr/>
        </p:nvSpPr>
        <p:spPr bwMode="auto">
          <a:xfrm>
            <a:off x="214282" y="21429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图形化管理界面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Grp="1" noChangeArrowheads="1"/>
          </p:cNvSpPr>
          <p:nvPr>
            <p:ph type="title"/>
          </p:nvPr>
        </p:nvSpPr>
        <p:spPr>
          <a:xfrm>
            <a:off x="214282" y="142852"/>
            <a:ext cx="7239000" cy="6096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zh-CN" altLang="en-US" dirty="0" smtClean="0">
                <a:solidFill>
                  <a:srgbClr val="C00000"/>
                </a:solidFill>
                <a:latin typeface="Arial" pitchFamily="34" charset="0"/>
                <a:ea typeface="微软雅黑" pitchFamily="34" charset="-122"/>
                <a:cs typeface="Arial" pitchFamily="34" charset="0"/>
              </a:rPr>
              <a:t>直观、多视角的网络拓扑</a:t>
            </a:r>
          </a:p>
        </p:txBody>
      </p:sp>
      <p:grpSp>
        <p:nvGrpSpPr>
          <p:cNvPr id="28" name="组合 27"/>
          <p:cNvGrpSpPr/>
          <p:nvPr/>
        </p:nvGrpSpPr>
        <p:grpSpPr>
          <a:xfrm>
            <a:off x="500034" y="1142984"/>
            <a:ext cx="7447000" cy="5293218"/>
            <a:chOff x="357156" y="990590"/>
            <a:chExt cx="8161382" cy="5874990"/>
          </a:xfrm>
        </p:grpSpPr>
        <p:pic>
          <p:nvPicPr>
            <p:cNvPr id="23555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99298" y="5000636"/>
              <a:ext cx="1946278" cy="1415785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23568" name="Picture 130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3490080" y="5053014"/>
              <a:ext cx="1939176" cy="1431931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sp>
          <p:nvSpPr>
            <p:cNvPr id="23570" name="Rectangle 18"/>
            <p:cNvSpPr>
              <a:spLocks noChangeArrowheads="1"/>
            </p:cNvSpPr>
            <p:nvPr/>
          </p:nvSpPr>
          <p:spPr bwMode="auto">
            <a:xfrm>
              <a:off x="928662" y="6353174"/>
              <a:ext cx="1223963" cy="51240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lnSpc>
                  <a:spcPct val="150000"/>
                </a:lnSpc>
                <a:buClr>
                  <a:srgbClr val="C00000"/>
                </a:buClr>
                <a:buFont typeface="Wingdings" pitchFamily="2" charset="2"/>
                <a:buNone/>
              </a:pPr>
              <a:r>
                <a:rPr lang="zh-CN" altLang="en-US" sz="1600" b="1" dirty="0">
                  <a:ea typeface="微软雅黑" pitchFamily="34" charset="-122"/>
                  <a:cs typeface="Arial" pitchFamily="34" charset="0"/>
                </a:rPr>
                <a:t>二层拓扑</a:t>
              </a:r>
            </a:p>
          </p:txBody>
        </p:sp>
        <p:sp>
          <p:nvSpPr>
            <p:cNvPr id="23571" name="Rectangle 19"/>
            <p:cNvSpPr>
              <a:spLocks noChangeArrowheads="1"/>
            </p:cNvSpPr>
            <p:nvPr/>
          </p:nvSpPr>
          <p:spPr bwMode="auto">
            <a:xfrm>
              <a:off x="3990980" y="6348416"/>
              <a:ext cx="1223962" cy="51240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lnSpc>
                  <a:spcPct val="150000"/>
                </a:lnSpc>
                <a:buClr>
                  <a:srgbClr val="C00000"/>
                </a:buClr>
                <a:buFont typeface="Wingdings" pitchFamily="2" charset="2"/>
                <a:buNone/>
              </a:pPr>
              <a:r>
                <a:rPr lang="en-US" altLang="zh-CN" sz="1600" b="1" dirty="0">
                  <a:ea typeface="微软雅黑" pitchFamily="34" charset="-122"/>
                  <a:cs typeface="Arial" pitchFamily="34" charset="0"/>
                </a:rPr>
                <a:t>IP</a:t>
              </a:r>
              <a:r>
                <a:rPr lang="zh-CN" altLang="en-US" sz="1600" b="1" dirty="0">
                  <a:ea typeface="微软雅黑" pitchFamily="34" charset="-122"/>
                  <a:cs typeface="Arial" pitchFamily="34" charset="0"/>
                </a:rPr>
                <a:t>拓扑</a:t>
              </a:r>
            </a:p>
          </p:txBody>
        </p:sp>
        <p:sp>
          <p:nvSpPr>
            <p:cNvPr id="23572" name="Rectangle 20"/>
            <p:cNvSpPr>
              <a:spLocks noChangeArrowheads="1"/>
            </p:cNvSpPr>
            <p:nvPr/>
          </p:nvSpPr>
          <p:spPr bwMode="auto">
            <a:xfrm>
              <a:off x="711173" y="2347912"/>
              <a:ext cx="1574809" cy="51240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buClr>
                  <a:srgbClr val="C00000"/>
                </a:buClr>
                <a:buFont typeface="Wingdings" pitchFamily="2" charset="2"/>
                <a:buNone/>
              </a:pPr>
              <a:r>
                <a:rPr lang="zh-CN" altLang="en-US" sz="1600" b="1" dirty="0" smtClean="0">
                  <a:ea typeface="微软雅黑" pitchFamily="34" charset="-122"/>
                  <a:cs typeface="Arial" pitchFamily="34" charset="0"/>
                </a:rPr>
                <a:t>数据中心拓</a:t>
              </a:r>
              <a:r>
                <a:rPr lang="zh-CN" altLang="en-US" sz="1600" b="1" dirty="0">
                  <a:ea typeface="微软雅黑" pitchFamily="34" charset="-122"/>
                  <a:cs typeface="Arial" pitchFamily="34" charset="0"/>
                </a:rPr>
                <a:t>扑</a:t>
              </a:r>
            </a:p>
          </p:txBody>
        </p:sp>
        <p:pic>
          <p:nvPicPr>
            <p:cNvPr id="23573" name="Picture 22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6357950" y="4991094"/>
              <a:ext cx="2160588" cy="1471612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sp>
          <p:nvSpPr>
            <p:cNvPr id="23574" name="Rectangle 23"/>
            <p:cNvSpPr>
              <a:spLocks noChangeArrowheads="1"/>
            </p:cNvSpPr>
            <p:nvPr/>
          </p:nvSpPr>
          <p:spPr bwMode="auto">
            <a:xfrm>
              <a:off x="6700866" y="6348416"/>
              <a:ext cx="1657349" cy="51240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  <a:buClr>
                  <a:srgbClr val="C00000"/>
                </a:buClr>
                <a:buFont typeface="Wingdings" pitchFamily="2" charset="2"/>
                <a:buNone/>
              </a:pPr>
              <a:r>
                <a:rPr lang="zh-CN" altLang="en-US" sz="1600" b="1" dirty="0" smtClean="0">
                  <a:ea typeface="微软雅黑" pitchFamily="34" charset="-122"/>
                  <a:cs typeface="Arial" pitchFamily="34" charset="0"/>
                </a:rPr>
                <a:t>自定义拓</a:t>
              </a:r>
              <a:r>
                <a:rPr lang="zh-CN" altLang="en-US" sz="1600" b="1" dirty="0">
                  <a:ea typeface="微软雅黑" pitchFamily="34" charset="-122"/>
                  <a:cs typeface="Arial" pitchFamily="34" charset="0"/>
                </a:rPr>
                <a:t>扑</a:t>
              </a:r>
            </a:p>
          </p:txBody>
        </p:sp>
        <p:sp>
          <p:nvSpPr>
            <p:cNvPr id="23576" name="Rectangle 20"/>
            <p:cNvSpPr>
              <a:spLocks noChangeArrowheads="1"/>
            </p:cNvSpPr>
            <p:nvPr/>
          </p:nvSpPr>
          <p:spPr bwMode="auto">
            <a:xfrm>
              <a:off x="3657579" y="2339977"/>
              <a:ext cx="1584325" cy="51240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lnSpc>
                  <a:spcPct val="150000"/>
                </a:lnSpc>
                <a:buClr>
                  <a:srgbClr val="C00000"/>
                </a:buClr>
                <a:buFont typeface="Wingdings" pitchFamily="2" charset="2"/>
                <a:buNone/>
              </a:pPr>
              <a:r>
                <a:rPr lang="zh-CN" altLang="en-US" sz="1600" b="1" dirty="0" smtClean="0">
                  <a:ea typeface="微软雅黑" pitchFamily="34" charset="-122"/>
                  <a:cs typeface="Arial" pitchFamily="34" charset="0"/>
                </a:rPr>
                <a:t>楼层拓扑</a:t>
              </a:r>
              <a:endParaRPr lang="zh-CN" altLang="en-US" sz="1600" b="1" dirty="0">
                <a:ea typeface="微软雅黑" pitchFamily="34" charset="-122"/>
                <a:cs typeface="Arial" pitchFamily="34" charset="0"/>
              </a:endParaRPr>
            </a:p>
          </p:txBody>
        </p:sp>
        <p:pic>
          <p:nvPicPr>
            <p:cNvPr id="48129" name="Picture 1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3071802" y="1204904"/>
              <a:ext cx="2786081" cy="1066793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25" name="Picture 2"/>
            <p:cNvPicPr>
              <a:picLocks noChangeAspect="1" noChangeArrowheads="1"/>
            </p:cNvPicPr>
            <p:nvPr/>
          </p:nvPicPr>
          <p:blipFill>
            <a:blip r:embed="rId7"/>
            <a:srcRect/>
            <a:stretch>
              <a:fillRect/>
            </a:stretch>
          </p:blipFill>
          <p:spPr bwMode="auto">
            <a:xfrm>
              <a:off x="357156" y="990590"/>
              <a:ext cx="2286016" cy="1285956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23" name="Picture 4"/>
            <p:cNvPicPr>
              <a:picLocks noChangeAspect="1" noChangeArrowheads="1"/>
            </p:cNvPicPr>
            <p:nvPr/>
          </p:nvPicPr>
          <p:blipFill>
            <a:blip r:embed="rId8" cstate="print"/>
            <a:srcRect l="19008" t="11917" r="1962" b="8731"/>
            <a:stretch>
              <a:fillRect/>
            </a:stretch>
          </p:blipFill>
          <p:spPr bwMode="auto">
            <a:xfrm>
              <a:off x="6215073" y="1062028"/>
              <a:ext cx="2160000" cy="1357322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sp>
          <p:nvSpPr>
            <p:cNvPr id="26" name="矩形 25"/>
            <p:cNvSpPr/>
            <p:nvPr/>
          </p:nvSpPr>
          <p:spPr>
            <a:xfrm>
              <a:off x="6821589" y="2431878"/>
              <a:ext cx="1101850" cy="3757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rPr>
                <a:t>机房拓扑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pic>
          <p:nvPicPr>
            <p:cNvPr id="27" name="图片 26" descr="图片11.png"/>
            <p:cNvPicPr>
              <a:picLocks noChangeAspect="1"/>
            </p:cNvPicPr>
            <p:nvPr/>
          </p:nvPicPr>
          <p:blipFill>
            <a:blip r:embed="rId9" cstate="print"/>
            <a:srcRect l="129" t="4924" b="16193"/>
            <a:stretch>
              <a:fillRect/>
            </a:stretch>
          </p:blipFill>
          <p:spPr>
            <a:xfrm>
              <a:off x="428595" y="2919416"/>
              <a:ext cx="2143140" cy="1419026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grpSp>
          <p:nvGrpSpPr>
            <p:cNvPr id="2" name="组合 19"/>
            <p:cNvGrpSpPr/>
            <p:nvPr/>
          </p:nvGrpSpPr>
          <p:grpSpPr>
            <a:xfrm>
              <a:off x="3286115" y="2919416"/>
              <a:ext cx="2160000" cy="1440000"/>
              <a:chOff x="3071802" y="2571744"/>
              <a:chExt cx="2071702" cy="1643074"/>
            </a:xfrm>
          </p:grpSpPr>
          <p:pic>
            <p:nvPicPr>
              <p:cNvPr id="29" name="Picture 5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 r="57302" b="67347"/>
              <a:stretch>
                <a:fillRect/>
              </a:stretch>
            </p:blipFill>
            <p:spPr bwMode="auto">
              <a:xfrm>
                <a:off x="3071802" y="3500438"/>
                <a:ext cx="2071702" cy="714380"/>
              </a:xfrm>
              <a:prstGeom prst="rect">
                <a:avLst/>
              </a:prstGeom>
              <a:ln>
                <a:noFill/>
              </a:ln>
              <a:effectLst>
                <a:outerShdw blurRad="292100" dist="139700" dir="2700000" algn="tl" rotWithShape="0">
                  <a:srgbClr val="333333">
                    <a:alpha val="65000"/>
                  </a:srgbClr>
                </a:outerShdw>
              </a:effectLst>
            </p:spPr>
          </p:pic>
          <p:pic>
            <p:nvPicPr>
              <p:cNvPr id="30" name="Picture 5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 t="52245" r="57302" b="4482"/>
              <a:stretch>
                <a:fillRect/>
              </a:stretch>
            </p:blipFill>
            <p:spPr bwMode="auto">
              <a:xfrm>
                <a:off x="3071802" y="2571744"/>
                <a:ext cx="2071702" cy="946722"/>
              </a:xfrm>
              <a:prstGeom prst="rect">
                <a:avLst/>
              </a:prstGeom>
              <a:ln>
                <a:noFill/>
              </a:ln>
              <a:effectLst>
                <a:outerShdw blurRad="292100" dist="139700" dir="2700000" algn="tl" rotWithShape="0">
                  <a:srgbClr val="333333">
                    <a:alpha val="65000"/>
                  </a:srgbClr>
                </a:outerShdw>
              </a:effectLst>
            </p:spPr>
          </p:pic>
        </p:grpSp>
        <p:sp>
          <p:nvSpPr>
            <p:cNvPr id="31" name="矩形 30"/>
            <p:cNvSpPr/>
            <p:nvPr/>
          </p:nvSpPr>
          <p:spPr>
            <a:xfrm>
              <a:off x="961165" y="4407471"/>
              <a:ext cx="1035093" cy="3757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6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rPr>
                <a:t>GIS</a:t>
              </a:r>
              <a:r>
                <a:rPr lang="zh-CN" altLang="en-US" sz="16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rPr>
                <a:t>拓扑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2" name="矩形 31"/>
            <p:cNvSpPr/>
            <p:nvPr/>
          </p:nvSpPr>
          <p:spPr>
            <a:xfrm>
              <a:off x="3786181" y="4419614"/>
              <a:ext cx="1101850" cy="3757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rPr>
                <a:t>设备面板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  <p:grpSp>
          <p:nvGrpSpPr>
            <p:cNvPr id="3" name="组合 30"/>
            <p:cNvGrpSpPr/>
            <p:nvPr/>
          </p:nvGrpSpPr>
          <p:grpSpPr>
            <a:xfrm>
              <a:off x="6286511" y="2919416"/>
              <a:ext cx="2160000" cy="1440000"/>
              <a:chOff x="3439133" y="2786058"/>
              <a:chExt cx="2160000" cy="1440000"/>
            </a:xfrm>
          </p:grpSpPr>
          <p:pic>
            <p:nvPicPr>
              <p:cNvPr id="34" name="图片 33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 l="48649" t="16666"/>
              <a:stretch>
                <a:fillRect/>
              </a:stretch>
            </p:blipFill>
            <p:spPr bwMode="auto">
              <a:xfrm>
                <a:off x="3457622" y="2786058"/>
                <a:ext cx="2141511" cy="1440000"/>
              </a:xfrm>
              <a:prstGeom prst="rect">
                <a:avLst/>
              </a:prstGeom>
              <a:ln>
                <a:noFill/>
              </a:ln>
              <a:effectLst>
                <a:outerShdw blurRad="292100" dist="139700" dir="2700000" algn="tl" rotWithShape="0">
                  <a:srgbClr val="333333">
                    <a:alpha val="65000"/>
                  </a:srgbClr>
                </a:outerShdw>
              </a:effectLst>
            </p:spPr>
          </p:pic>
          <p:pic>
            <p:nvPicPr>
              <p:cNvPr id="35" name="图片 34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 l="6306" t="33333" r="83783" b="47619"/>
              <a:stretch>
                <a:fillRect/>
              </a:stretch>
            </p:blipFill>
            <p:spPr bwMode="auto">
              <a:xfrm rot="485083">
                <a:off x="3439133" y="3175659"/>
                <a:ext cx="413277" cy="329144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</p:pic>
        </p:grpSp>
        <p:sp>
          <p:nvSpPr>
            <p:cNvPr id="36" name="矩形 35"/>
            <p:cNvSpPr/>
            <p:nvPr/>
          </p:nvSpPr>
          <p:spPr>
            <a:xfrm>
              <a:off x="6821590" y="4419614"/>
              <a:ext cx="1101850" cy="3757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 smtClean="0">
                  <a:solidFill>
                    <a:srgbClr val="000000"/>
                  </a:solidFill>
                  <a:latin typeface="微软雅黑" pitchFamily="34" charset="-122"/>
                  <a:ea typeface="微软雅黑" pitchFamily="34" charset="-122"/>
                </a:rPr>
                <a:t>流量拓扑</a:t>
              </a:r>
              <a:endParaRPr lang="zh-CN" altLang="en-US" sz="1600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标题 1"/>
          <p:cNvSpPr txBox="1">
            <a:spLocks/>
          </p:cNvSpPr>
          <p:nvPr/>
        </p:nvSpPr>
        <p:spPr bwMode="auto">
          <a:xfrm>
            <a:off x="214282" y="21429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  <a:cs typeface="+mj-cs"/>
              </a:rPr>
              <a:t>快速处理网络故障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grpSp>
        <p:nvGrpSpPr>
          <p:cNvPr id="134" name="组合 72"/>
          <p:cNvGrpSpPr/>
          <p:nvPr/>
        </p:nvGrpSpPr>
        <p:grpSpPr>
          <a:xfrm>
            <a:off x="5514947" y="2214554"/>
            <a:ext cx="1997075" cy="544519"/>
            <a:chOff x="5768975" y="2724150"/>
            <a:chExt cx="1997075" cy="320675"/>
          </a:xfrm>
        </p:grpSpPr>
        <p:sp>
          <p:nvSpPr>
            <p:cNvPr id="135" name="Rectangle 18"/>
            <p:cNvSpPr>
              <a:spLocks noChangeArrowheads="1"/>
            </p:cNvSpPr>
            <p:nvPr/>
          </p:nvSpPr>
          <p:spPr bwMode="gray">
            <a:xfrm>
              <a:off x="5946775" y="2724150"/>
              <a:ext cx="1819275" cy="314325"/>
            </a:xfrm>
            <a:prstGeom prst="rect">
              <a:avLst/>
            </a:prstGeom>
            <a:gradFill rotWithShape="1">
              <a:gsLst>
                <a:gs pos="0">
                  <a:srgbClr val="EAEAEA"/>
                </a:gs>
                <a:gs pos="50000">
                  <a:srgbClr val="EAEAEA">
                    <a:gamma/>
                    <a:tint val="38039"/>
                    <a:invGamma/>
                  </a:srgbClr>
                </a:gs>
                <a:gs pos="100000">
                  <a:srgbClr val="EAEAEA"/>
                </a:gs>
              </a:gsLst>
              <a:lin ang="2700000" scaled="1"/>
            </a:gra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Plastic">
              <a:bevelT w="13500" h="13500" prst="angle"/>
              <a:bevelB w="13500" h="13500" prst="angle"/>
              <a:extrusionClr>
                <a:srgbClr val="EAEAEA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6" name="Rectangle 35"/>
            <p:cNvSpPr>
              <a:spLocks noChangeArrowheads="1"/>
            </p:cNvSpPr>
            <p:nvPr/>
          </p:nvSpPr>
          <p:spPr bwMode="gray">
            <a:xfrm>
              <a:off x="5768975" y="2724150"/>
              <a:ext cx="176213" cy="320675"/>
            </a:xfrm>
            <a:prstGeom prst="rect">
              <a:avLst/>
            </a:prstGeom>
            <a:solidFill>
              <a:srgbClr val="8CB929"/>
            </a:soli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Metal">
              <a:bevelT w="13500" h="13500" prst="angle"/>
              <a:bevelB w="13500" h="13500" prst="angle"/>
              <a:extrusionClr>
                <a:srgbClr val="8CB929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37" name="Group 2"/>
          <p:cNvGrpSpPr>
            <a:grpSpLocks/>
          </p:cNvGrpSpPr>
          <p:nvPr/>
        </p:nvGrpSpPr>
        <p:grpSpPr bwMode="auto">
          <a:xfrm>
            <a:off x="838172" y="2533648"/>
            <a:ext cx="1422400" cy="1584325"/>
            <a:chOff x="2608" y="1076"/>
            <a:chExt cx="466" cy="518"/>
          </a:xfrm>
        </p:grpSpPr>
        <p:grpSp>
          <p:nvGrpSpPr>
            <p:cNvPr id="138" name="Group 3"/>
            <p:cNvGrpSpPr>
              <a:grpSpLocks/>
            </p:cNvGrpSpPr>
            <p:nvPr/>
          </p:nvGrpSpPr>
          <p:grpSpPr bwMode="auto">
            <a:xfrm>
              <a:off x="2608" y="1076"/>
              <a:ext cx="466" cy="518"/>
              <a:chOff x="2608" y="1076"/>
              <a:chExt cx="466" cy="518"/>
            </a:xfrm>
          </p:grpSpPr>
          <p:pic>
            <p:nvPicPr>
              <p:cNvPr id="140" name="Picture 4" descr="light_shadow"/>
              <p:cNvPicPr>
                <a:picLocks noChangeAspect="1" noChangeArrowheads="1"/>
              </p:cNvPicPr>
              <p:nvPr/>
            </p:nvPicPr>
            <p:blipFill>
              <a:blip r:embed="rId2" cstate="print">
                <a:lum bright="-78000" contrast="-78000"/>
              </a:blip>
              <a:srcRect/>
              <a:stretch>
                <a:fillRect/>
              </a:stretch>
            </p:blipFill>
            <p:spPr bwMode="gray">
              <a:xfrm>
                <a:off x="2652" y="1482"/>
                <a:ext cx="384" cy="112"/>
              </a:xfrm>
              <a:prstGeom prst="rect">
                <a:avLst/>
              </a:prstGeom>
              <a:noFill/>
            </p:spPr>
          </p:pic>
          <p:pic>
            <p:nvPicPr>
              <p:cNvPr id="141" name="Picture 5" descr="circuler_1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gray">
              <a:xfrm>
                <a:off x="2608" y="1076"/>
                <a:ext cx="466" cy="478"/>
              </a:xfrm>
              <a:prstGeom prst="rect">
                <a:avLst/>
              </a:prstGeom>
              <a:noFill/>
            </p:spPr>
          </p:pic>
          <p:sp>
            <p:nvSpPr>
              <p:cNvPr id="142" name="Oval 6"/>
              <p:cNvSpPr>
                <a:spLocks noChangeArrowheads="1"/>
              </p:cNvSpPr>
              <p:nvPr/>
            </p:nvSpPr>
            <p:spPr bwMode="gray">
              <a:xfrm>
                <a:off x="2608" y="1076"/>
                <a:ext cx="463" cy="479"/>
              </a:xfrm>
              <a:prstGeom prst="ellipse">
                <a:avLst/>
              </a:prstGeom>
              <a:gradFill rotWithShape="1">
                <a:gsLst>
                  <a:gs pos="0">
                    <a:srgbClr val="E8BE0A">
                      <a:gamma/>
                      <a:shade val="46275"/>
                      <a:invGamma/>
                      <a:alpha val="89999"/>
                    </a:srgbClr>
                  </a:gs>
                  <a:gs pos="50000">
                    <a:srgbClr val="E8BE0A">
                      <a:alpha val="55000"/>
                    </a:srgbClr>
                  </a:gs>
                  <a:gs pos="100000">
                    <a:srgbClr val="E8BE0A">
                      <a:gamma/>
                      <a:shade val="46275"/>
                      <a:invGamma/>
                      <a:alpha val="89999"/>
                    </a:srgbClr>
                  </a:gs>
                </a:gsLst>
                <a:lin ang="5400000" scaled="1"/>
              </a:gradFill>
              <a:ln w="9525" algn="ctr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139" name="Picture 7" descr="Picture2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gray">
            <a:xfrm>
              <a:off x="2665" y="1081"/>
              <a:ext cx="359" cy="169"/>
            </a:xfrm>
            <a:prstGeom prst="rect">
              <a:avLst/>
            </a:prstGeom>
            <a:noFill/>
          </p:spPr>
        </p:pic>
      </p:grpSp>
      <p:sp>
        <p:nvSpPr>
          <p:cNvPr id="143" name="Rectangle 8"/>
          <p:cNvSpPr>
            <a:spLocks noChangeArrowheads="1"/>
          </p:cNvSpPr>
          <p:nvPr/>
        </p:nvSpPr>
        <p:spPr bwMode="gray">
          <a:xfrm>
            <a:off x="3014635" y="2000237"/>
            <a:ext cx="1819275" cy="674688"/>
          </a:xfrm>
          <a:prstGeom prst="rect">
            <a:avLst/>
          </a:prstGeom>
          <a:gradFill rotWithShape="1">
            <a:gsLst>
              <a:gs pos="0">
                <a:srgbClr val="F8F8F8"/>
              </a:gs>
              <a:gs pos="100000">
                <a:srgbClr val="F8F8F8">
                  <a:gamma/>
                  <a:shade val="89020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F8F8F8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4" name="Rectangle 9"/>
          <p:cNvSpPr>
            <a:spLocks noChangeArrowheads="1"/>
          </p:cNvSpPr>
          <p:nvPr/>
        </p:nvSpPr>
        <p:spPr bwMode="gray">
          <a:xfrm>
            <a:off x="3103526" y="2143106"/>
            <a:ext cx="161607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sz="1600" dirty="0" smtClean="0">
                <a:solidFill>
                  <a:srgbClr val="080808"/>
                </a:solidFill>
                <a:latin typeface="微软雅黑" pitchFamily="34" charset="-122"/>
                <a:ea typeface="微软雅黑" pitchFamily="34" charset="-122"/>
              </a:rPr>
              <a:t>尽早发现</a:t>
            </a:r>
            <a:endParaRPr lang="en-US" altLang="zh-CN" sz="1600" dirty="0">
              <a:solidFill>
                <a:srgbClr val="080808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5" name="Rectangle 10"/>
          <p:cNvSpPr>
            <a:spLocks noChangeArrowheads="1"/>
          </p:cNvSpPr>
          <p:nvPr/>
        </p:nvSpPr>
        <p:spPr bwMode="gray">
          <a:xfrm>
            <a:off x="3009872" y="3529011"/>
            <a:ext cx="1819275" cy="674687"/>
          </a:xfrm>
          <a:prstGeom prst="rect">
            <a:avLst/>
          </a:prstGeom>
          <a:gradFill rotWithShape="1">
            <a:gsLst>
              <a:gs pos="0">
                <a:srgbClr val="F8F8F8"/>
              </a:gs>
              <a:gs pos="100000">
                <a:srgbClr val="F8F8F8">
                  <a:gamma/>
                  <a:shade val="89020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F8F8F8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6" name="Rectangle 11"/>
          <p:cNvSpPr>
            <a:spLocks noChangeArrowheads="1"/>
          </p:cNvSpPr>
          <p:nvPr/>
        </p:nvSpPr>
        <p:spPr bwMode="gray">
          <a:xfrm>
            <a:off x="3130525" y="3661950"/>
            <a:ext cx="161607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sz="1600" dirty="0" smtClean="0">
                <a:solidFill>
                  <a:srgbClr val="080808"/>
                </a:solidFill>
                <a:latin typeface="微软雅黑" pitchFamily="34" charset="-122"/>
                <a:ea typeface="微软雅黑" pitchFamily="34" charset="-122"/>
              </a:rPr>
              <a:t>屏蔽无效告警</a:t>
            </a:r>
            <a:endParaRPr lang="en-US" altLang="zh-CN" sz="1600" dirty="0">
              <a:solidFill>
                <a:srgbClr val="080808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7" name="Rectangle 12"/>
          <p:cNvSpPr>
            <a:spLocks noChangeArrowheads="1"/>
          </p:cNvSpPr>
          <p:nvPr/>
        </p:nvSpPr>
        <p:spPr bwMode="gray">
          <a:xfrm>
            <a:off x="3009872" y="4911723"/>
            <a:ext cx="1819275" cy="674688"/>
          </a:xfrm>
          <a:prstGeom prst="rect">
            <a:avLst/>
          </a:prstGeom>
          <a:gradFill rotWithShape="1">
            <a:gsLst>
              <a:gs pos="0">
                <a:srgbClr val="F8F8F8"/>
              </a:gs>
              <a:gs pos="100000">
                <a:srgbClr val="F8F8F8">
                  <a:gamma/>
                  <a:shade val="89020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F8F8F8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8" name="Rectangle 13"/>
          <p:cNvSpPr>
            <a:spLocks noChangeArrowheads="1"/>
          </p:cNvSpPr>
          <p:nvPr/>
        </p:nvSpPr>
        <p:spPr bwMode="gray">
          <a:xfrm>
            <a:off x="3130522" y="5019272"/>
            <a:ext cx="157797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sz="1600" dirty="0" smtClean="0">
                <a:solidFill>
                  <a:srgbClr val="080808"/>
                </a:solidFill>
                <a:latin typeface="微软雅黑" pitchFamily="34" charset="-122"/>
                <a:ea typeface="微软雅黑" pitchFamily="34" charset="-122"/>
              </a:rPr>
              <a:t>体现效率</a:t>
            </a:r>
            <a:endParaRPr lang="en-US" altLang="zh-CN" sz="1600" dirty="0">
              <a:solidFill>
                <a:srgbClr val="080808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49" name="Rectangle 19"/>
          <p:cNvSpPr>
            <a:spLocks noChangeArrowheads="1"/>
          </p:cNvSpPr>
          <p:nvPr/>
        </p:nvSpPr>
        <p:spPr bwMode="gray">
          <a:xfrm>
            <a:off x="5707035" y="2224084"/>
            <a:ext cx="16843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拓扑、大屏、告警信息及时展示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0" name="Rectangle 22"/>
          <p:cNvSpPr>
            <a:spLocks noChangeArrowheads="1"/>
          </p:cNvSpPr>
          <p:nvPr/>
        </p:nvSpPr>
        <p:spPr bwMode="gray">
          <a:xfrm>
            <a:off x="5692747" y="2857496"/>
            <a:ext cx="1819275" cy="519116"/>
          </a:xfrm>
          <a:prstGeom prst="rect">
            <a:avLst/>
          </a:prstGeom>
          <a:gradFill rotWithShape="1">
            <a:gsLst>
              <a:gs pos="0">
                <a:srgbClr val="EAEAEA"/>
              </a:gs>
              <a:gs pos="50000">
                <a:srgbClr val="EAEAEA">
                  <a:gamma/>
                  <a:tint val="38039"/>
                  <a:invGamma/>
                </a:srgbClr>
              </a:gs>
              <a:gs pos="100000">
                <a:srgbClr val="EAEAEA"/>
              </a:gs>
            </a:gsLst>
            <a:lin ang="27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EAEAEA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1" name="Rectangle 23"/>
          <p:cNvSpPr>
            <a:spLocks noChangeArrowheads="1"/>
          </p:cNvSpPr>
          <p:nvPr/>
        </p:nvSpPr>
        <p:spPr bwMode="gray">
          <a:xfrm>
            <a:off x="5707035" y="2857496"/>
            <a:ext cx="16843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二级告警定义屏蔽非核心告警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2" name="Rectangle 26"/>
          <p:cNvSpPr>
            <a:spLocks noChangeArrowheads="1"/>
          </p:cNvSpPr>
          <p:nvPr/>
        </p:nvSpPr>
        <p:spPr bwMode="gray">
          <a:xfrm>
            <a:off x="5710218" y="4786323"/>
            <a:ext cx="1819275" cy="632764"/>
          </a:xfrm>
          <a:prstGeom prst="rect">
            <a:avLst/>
          </a:prstGeom>
          <a:gradFill rotWithShape="1">
            <a:gsLst>
              <a:gs pos="0">
                <a:srgbClr val="EAEAEA"/>
              </a:gs>
              <a:gs pos="50000">
                <a:srgbClr val="EAEAEA">
                  <a:gamma/>
                  <a:tint val="22353"/>
                  <a:invGamma/>
                </a:srgbClr>
              </a:gs>
              <a:gs pos="100000">
                <a:srgbClr val="EAEAEA"/>
              </a:gs>
            </a:gsLst>
            <a:lin ang="27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EAEAEA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3" name="Rectangle 27"/>
          <p:cNvSpPr>
            <a:spLocks noChangeArrowheads="1"/>
          </p:cNvSpPr>
          <p:nvPr/>
        </p:nvSpPr>
        <p:spPr bwMode="gray">
          <a:xfrm>
            <a:off x="5724506" y="4830773"/>
            <a:ext cx="16843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配置回滚到上一基线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154" name="组合 80"/>
          <p:cNvGrpSpPr/>
          <p:nvPr/>
        </p:nvGrpSpPr>
        <p:grpSpPr>
          <a:xfrm>
            <a:off x="5514947" y="4071943"/>
            <a:ext cx="1997075" cy="499524"/>
            <a:chOff x="5768975" y="4536543"/>
            <a:chExt cx="1997075" cy="320675"/>
          </a:xfrm>
        </p:grpSpPr>
        <p:sp>
          <p:nvSpPr>
            <p:cNvPr id="155" name="Rectangle 14"/>
            <p:cNvSpPr>
              <a:spLocks noChangeArrowheads="1"/>
            </p:cNvSpPr>
            <p:nvPr/>
          </p:nvSpPr>
          <p:spPr bwMode="gray">
            <a:xfrm>
              <a:off x="5946775" y="4536543"/>
              <a:ext cx="1819275" cy="314325"/>
            </a:xfrm>
            <a:prstGeom prst="rect">
              <a:avLst/>
            </a:prstGeom>
            <a:gradFill rotWithShape="1">
              <a:gsLst>
                <a:gs pos="0">
                  <a:srgbClr val="EAEAEA"/>
                </a:gs>
                <a:gs pos="50000">
                  <a:srgbClr val="EAEAEA">
                    <a:gamma/>
                    <a:tint val="38039"/>
                    <a:invGamma/>
                  </a:srgbClr>
                </a:gs>
                <a:gs pos="100000">
                  <a:srgbClr val="EAEAEA"/>
                </a:gs>
              </a:gsLst>
              <a:lin ang="2700000" scaled="1"/>
            </a:gra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Plastic">
              <a:bevelT w="13500" h="13500" prst="angle"/>
              <a:bevelB w="13500" h="13500" prst="angle"/>
              <a:extrusionClr>
                <a:srgbClr val="EAEAEA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6" name="Rectangle 30"/>
            <p:cNvSpPr>
              <a:spLocks noChangeArrowheads="1"/>
            </p:cNvSpPr>
            <p:nvPr/>
          </p:nvSpPr>
          <p:spPr bwMode="gray">
            <a:xfrm>
              <a:off x="5768975" y="4536543"/>
              <a:ext cx="176213" cy="320675"/>
            </a:xfrm>
            <a:prstGeom prst="rect">
              <a:avLst/>
            </a:prstGeom>
            <a:solidFill>
              <a:srgbClr val="C072AA"/>
            </a:soli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Metal">
              <a:bevelT w="13500" h="13500" prst="angle"/>
              <a:bevelB w="13500" h="13500" prst="angle"/>
              <a:extrusionClr>
                <a:srgbClr val="C072AA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57" name="Rectangle 31"/>
          <p:cNvSpPr>
            <a:spLocks noChangeArrowheads="1"/>
          </p:cNvSpPr>
          <p:nvPr/>
        </p:nvSpPr>
        <p:spPr bwMode="gray">
          <a:xfrm>
            <a:off x="3009872" y="1662100"/>
            <a:ext cx="1819275" cy="333375"/>
          </a:xfrm>
          <a:prstGeom prst="rect">
            <a:avLst/>
          </a:prstGeom>
          <a:solidFill>
            <a:srgbClr val="8CB929"/>
          </a:soli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8CB929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8" name="Rectangle 32"/>
          <p:cNvSpPr>
            <a:spLocks noChangeArrowheads="1"/>
          </p:cNvSpPr>
          <p:nvPr/>
        </p:nvSpPr>
        <p:spPr bwMode="gray">
          <a:xfrm>
            <a:off x="3009872" y="3200398"/>
            <a:ext cx="1819275" cy="333375"/>
          </a:xfrm>
          <a:prstGeom prst="rect">
            <a:avLst/>
          </a:prstGeom>
          <a:solidFill>
            <a:srgbClr val="C072AA"/>
          </a:soli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C072AA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9" name="Rectangle 33"/>
          <p:cNvSpPr>
            <a:spLocks noChangeArrowheads="1"/>
          </p:cNvSpPr>
          <p:nvPr/>
        </p:nvSpPr>
        <p:spPr bwMode="gray">
          <a:xfrm>
            <a:off x="3009872" y="4583111"/>
            <a:ext cx="1819275" cy="333375"/>
          </a:xfrm>
          <a:prstGeom prst="rect">
            <a:avLst/>
          </a:prstGeom>
          <a:solidFill>
            <a:srgbClr val="4792D7"/>
          </a:soli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4792D7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160" name="组合 71"/>
          <p:cNvGrpSpPr/>
          <p:nvPr/>
        </p:nvGrpSpPr>
        <p:grpSpPr>
          <a:xfrm>
            <a:off x="5514947" y="1607077"/>
            <a:ext cx="1997075" cy="487373"/>
            <a:chOff x="5768975" y="2095500"/>
            <a:chExt cx="1997075" cy="320675"/>
          </a:xfrm>
        </p:grpSpPr>
        <p:sp>
          <p:nvSpPr>
            <p:cNvPr id="161" name="Rectangle 16"/>
            <p:cNvSpPr>
              <a:spLocks noChangeArrowheads="1"/>
            </p:cNvSpPr>
            <p:nvPr/>
          </p:nvSpPr>
          <p:spPr bwMode="gray">
            <a:xfrm>
              <a:off x="5946775" y="2095500"/>
              <a:ext cx="1819275" cy="314325"/>
            </a:xfrm>
            <a:prstGeom prst="rect">
              <a:avLst/>
            </a:prstGeom>
            <a:gradFill rotWithShape="1">
              <a:gsLst>
                <a:gs pos="0">
                  <a:srgbClr val="EAEAEA"/>
                </a:gs>
                <a:gs pos="50000">
                  <a:srgbClr val="EAEAEA">
                    <a:gamma/>
                    <a:tint val="38039"/>
                    <a:invGamma/>
                  </a:srgbClr>
                </a:gs>
                <a:gs pos="100000">
                  <a:srgbClr val="EAEAEA"/>
                </a:gs>
              </a:gsLst>
              <a:lin ang="2700000" scaled="1"/>
            </a:gra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Plastic">
              <a:bevelT w="13500" h="13500" prst="angle"/>
              <a:bevelB w="13500" h="13500" prst="angle"/>
              <a:extrusionClr>
                <a:srgbClr val="EAEAEA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2" name="Rectangle 34"/>
            <p:cNvSpPr>
              <a:spLocks noChangeArrowheads="1"/>
            </p:cNvSpPr>
            <p:nvPr/>
          </p:nvSpPr>
          <p:spPr bwMode="gray">
            <a:xfrm>
              <a:off x="5768975" y="2095500"/>
              <a:ext cx="176213" cy="320675"/>
            </a:xfrm>
            <a:prstGeom prst="rect">
              <a:avLst/>
            </a:prstGeom>
            <a:solidFill>
              <a:srgbClr val="8CB929"/>
            </a:soli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Metal">
              <a:bevelT w="13500" h="13500" prst="angle"/>
              <a:bevelB w="13500" h="13500" prst="angle"/>
              <a:extrusionClr>
                <a:srgbClr val="8CB929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63" name="组合 79"/>
          <p:cNvGrpSpPr/>
          <p:nvPr/>
        </p:nvGrpSpPr>
        <p:grpSpPr>
          <a:xfrm>
            <a:off x="5514947" y="3464466"/>
            <a:ext cx="1997075" cy="475714"/>
            <a:chOff x="5768975" y="4155543"/>
            <a:chExt cx="1997075" cy="320675"/>
          </a:xfrm>
        </p:grpSpPr>
        <p:sp>
          <p:nvSpPr>
            <p:cNvPr id="164" name="Rectangle 20"/>
            <p:cNvSpPr>
              <a:spLocks noChangeArrowheads="1"/>
            </p:cNvSpPr>
            <p:nvPr/>
          </p:nvSpPr>
          <p:spPr bwMode="gray">
            <a:xfrm>
              <a:off x="5946775" y="4155543"/>
              <a:ext cx="1819275" cy="314325"/>
            </a:xfrm>
            <a:prstGeom prst="rect">
              <a:avLst/>
            </a:prstGeom>
            <a:gradFill rotWithShape="1">
              <a:gsLst>
                <a:gs pos="0">
                  <a:srgbClr val="EAEAEA"/>
                </a:gs>
                <a:gs pos="50000">
                  <a:srgbClr val="EAEAEA">
                    <a:gamma/>
                    <a:tint val="38039"/>
                    <a:invGamma/>
                  </a:srgbClr>
                </a:gs>
                <a:gs pos="100000">
                  <a:srgbClr val="EAEAEA"/>
                </a:gs>
              </a:gsLst>
              <a:lin ang="2700000" scaled="1"/>
            </a:gra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Plastic">
              <a:bevelT w="13500" h="13500" prst="angle"/>
              <a:bevelB w="13500" h="13500" prst="angle"/>
              <a:extrusionClr>
                <a:srgbClr val="EAEAEA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5" name="Rectangle 36"/>
            <p:cNvSpPr>
              <a:spLocks noChangeArrowheads="1"/>
            </p:cNvSpPr>
            <p:nvPr/>
          </p:nvSpPr>
          <p:spPr bwMode="gray">
            <a:xfrm>
              <a:off x="5768975" y="4155543"/>
              <a:ext cx="176213" cy="320675"/>
            </a:xfrm>
            <a:prstGeom prst="rect">
              <a:avLst/>
            </a:prstGeom>
            <a:solidFill>
              <a:srgbClr val="C072AA"/>
            </a:solidFill>
            <a:ln w="9525">
              <a:noFill/>
              <a:miter lim="800000"/>
              <a:headEnd/>
              <a:tailEnd/>
            </a:ln>
            <a:effectLst/>
            <a:scene3d>
              <a:camera prst="legacyPerspectiveTopLeft"/>
              <a:lightRig rig="legacyFlat3" dir="r"/>
            </a:scene3d>
            <a:sp3d extrusionH="430200" prstMaterial="legacyMetal">
              <a:bevelT w="13500" h="13500" prst="angle"/>
              <a:bevelB w="13500" h="13500" prst="angle"/>
              <a:extrusionClr>
                <a:srgbClr val="C072AA"/>
              </a:extrusionClr>
            </a:sp3d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66" name="Rectangle 37"/>
          <p:cNvSpPr>
            <a:spLocks noChangeArrowheads="1"/>
          </p:cNvSpPr>
          <p:nvPr/>
        </p:nvSpPr>
        <p:spPr bwMode="gray">
          <a:xfrm>
            <a:off x="5514947" y="2857497"/>
            <a:ext cx="176213" cy="529603"/>
          </a:xfrm>
          <a:prstGeom prst="rect">
            <a:avLst/>
          </a:prstGeom>
          <a:solidFill>
            <a:srgbClr val="C072AA"/>
          </a:soli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C072AA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67" name="Rectangle 38"/>
          <p:cNvSpPr>
            <a:spLocks noChangeArrowheads="1"/>
          </p:cNvSpPr>
          <p:nvPr/>
        </p:nvSpPr>
        <p:spPr bwMode="gray">
          <a:xfrm>
            <a:off x="5532418" y="4786322"/>
            <a:ext cx="176213" cy="630953"/>
          </a:xfrm>
          <a:prstGeom prst="rect">
            <a:avLst/>
          </a:prstGeom>
          <a:solidFill>
            <a:srgbClr val="4792D7"/>
          </a:soli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4792D7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168" name="AutoShape 39"/>
          <p:cNvCxnSpPr>
            <a:cxnSpLocks noChangeShapeType="1"/>
            <a:endCxn id="157" idx="1"/>
          </p:cNvCxnSpPr>
          <p:nvPr/>
        </p:nvCxnSpPr>
        <p:spPr bwMode="black">
          <a:xfrm flipV="1">
            <a:off x="2327247" y="1828787"/>
            <a:ext cx="682625" cy="1398588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69" name="AutoShape 40"/>
          <p:cNvCxnSpPr>
            <a:cxnSpLocks noChangeShapeType="1"/>
            <a:endCxn id="158" idx="1"/>
          </p:cNvCxnSpPr>
          <p:nvPr/>
        </p:nvCxnSpPr>
        <p:spPr bwMode="black">
          <a:xfrm flipV="1">
            <a:off x="2327247" y="3367086"/>
            <a:ext cx="682625" cy="317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0" name="AutoShape 41"/>
          <p:cNvCxnSpPr>
            <a:cxnSpLocks noChangeShapeType="1"/>
            <a:endCxn id="159" idx="1"/>
          </p:cNvCxnSpPr>
          <p:nvPr/>
        </p:nvCxnSpPr>
        <p:spPr bwMode="black">
          <a:xfrm>
            <a:off x="2327247" y="3370261"/>
            <a:ext cx="682625" cy="137953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1" name="AutoShape 42"/>
          <p:cNvCxnSpPr>
            <a:cxnSpLocks noChangeShapeType="1"/>
            <a:stCxn id="157" idx="3"/>
          </p:cNvCxnSpPr>
          <p:nvPr/>
        </p:nvCxnSpPr>
        <p:spPr bwMode="black">
          <a:xfrm>
            <a:off x="4829147" y="1828788"/>
            <a:ext cx="685800" cy="2197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2" name="AutoShape 43"/>
          <p:cNvCxnSpPr>
            <a:cxnSpLocks noChangeShapeType="1"/>
            <a:stCxn id="157" idx="3"/>
          </p:cNvCxnSpPr>
          <p:nvPr/>
        </p:nvCxnSpPr>
        <p:spPr bwMode="black">
          <a:xfrm>
            <a:off x="4829147" y="1828788"/>
            <a:ext cx="685800" cy="65802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3" name="AutoShape 44"/>
          <p:cNvCxnSpPr>
            <a:cxnSpLocks noChangeShapeType="1"/>
            <a:stCxn id="158" idx="3"/>
            <a:endCxn id="166" idx="1"/>
          </p:cNvCxnSpPr>
          <p:nvPr/>
        </p:nvCxnSpPr>
        <p:spPr bwMode="black">
          <a:xfrm flipV="1">
            <a:off x="4829147" y="3122299"/>
            <a:ext cx="685800" cy="2447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4" name="AutoShape 45"/>
          <p:cNvCxnSpPr>
            <a:cxnSpLocks noChangeShapeType="1"/>
            <a:stCxn id="158" idx="3"/>
          </p:cNvCxnSpPr>
          <p:nvPr/>
        </p:nvCxnSpPr>
        <p:spPr bwMode="black">
          <a:xfrm>
            <a:off x="4829147" y="3367086"/>
            <a:ext cx="685800" cy="33523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5" name="AutoShape 46"/>
          <p:cNvCxnSpPr>
            <a:cxnSpLocks noChangeShapeType="1"/>
            <a:stCxn id="158" idx="3"/>
          </p:cNvCxnSpPr>
          <p:nvPr/>
        </p:nvCxnSpPr>
        <p:spPr bwMode="black">
          <a:xfrm>
            <a:off x="4829147" y="3367086"/>
            <a:ext cx="685800" cy="954619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6" name="AutoShape 47"/>
          <p:cNvCxnSpPr>
            <a:cxnSpLocks noChangeShapeType="1"/>
          </p:cNvCxnSpPr>
          <p:nvPr/>
        </p:nvCxnSpPr>
        <p:spPr bwMode="black">
          <a:xfrm>
            <a:off x="4851372" y="4738686"/>
            <a:ext cx="663575" cy="29845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cxnSp>
        <p:nvCxnSpPr>
          <p:cNvPr id="177" name="AutoShape 48"/>
          <p:cNvCxnSpPr>
            <a:cxnSpLocks noChangeShapeType="1"/>
            <a:endCxn id="180" idx="0"/>
          </p:cNvCxnSpPr>
          <p:nvPr/>
        </p:nvCxnSpPr>
        <p:spPr bwMode="black">
          <a:xfrm rot="5400000">
            <a:off x="1290609" y="4302124"/>
            <a:ext cx="542925" cy="0"/>
          </a:xfrm>
          <a:prstGeom prst="straightConnector1">
            <a:avLst/>
          </a:prstGeom>
          <a:noFill/>
          <a:ln w="9525">
            <a:solidFill>
              <a:srgbClr val="DDDDDD"/>
            </a:solidFill>
            <a:round/>
            <a:headEnd/>
            <a:tailEnd/>
          </a:ln>
          <a:effectLst/>
        </p:spPr>
      </p:cxnSp>
      <p:sp>
        <p:nvSpPr>
          <p:cNvPr id="178" name="Rectangle 49"/>
          <p:cNvSpPr>
            <a:spLocks noChangeArrowheads="1"/>
          </p:cNvSpPr>
          <p:nvPr/>
        </p:nvSpPr>
        <p:spPr bwMode="gray">
          <a:xfrm>
            <a:off x="642910" y="4573586"/>
            <a:ext cx="1819275" cy="333375"/>
          </a:xfrm>
          <a:prstGeom prst="rect">
            <a:avLst/>
          </a:prstGeom>
          <a:solidFill>
            <a:srgbClr val="FF0000"/>
          </a:soli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79" name="Rectangle 50"/>
          <p:cNvSpPr>
            <a:spLocks noChangeArrowheads="1"/>
          </p:cNvSpPr>
          <p:nvPr/>
        </p:nvSpPr>
        <p:spPr bwMode="gray">
          <a:xfrm>
            <a:off x="854047" y="4591048"/>
            <a:ext cx="1430338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  <a:flatTx/>
          </a:bodyPr>
          <a:lstStyle/>
          <a:p>
            <a:pPr algn="ctr"/>
            <a:r>
              <a:rPr lang="en-US" altLang="zh-CN" sz="1400" b="1">
                <a:solidFill>
                  <a:srgbClr val="F8F8F8"/>
                </a:solidFill>
                <a:ea typeface="宋体" pitchFamily="2" charset="-122"/>
              </a:rPr>
              <a:t>Text in here</a:t>
            </a:r>
          </a:p>
        </p:txBody>
      </p:sp>
      <p:sp>
        <p:nvSpPr>
          <p:cNvPr id="180" name="Rectangle 51"/>
          <p:cNvSpPr>
            <a:spLocks noChangeArrowheads="1"/>
          </p:cNvSpPr>
          <p:nvPr/>
        </p:nvSpPr>
        <p:spPr bwMode="ltGray">
          <a:xfrm>
            <a:off x="652435" y="4573586"/>
            <a:ext cx="1819275" cy="333375"/>
          </a:xfrm>
          <a:prstGeom prst="rect">
            <a:avLst/>
          </a:prstGeom>
          <a:solidFill>
            <a:srgbClr val="F6750A"/>
          </a:solidFill>
          <a:ln w="9525">
            <a:noFill/>
            <a:miter lim="800000"/>
            <a:headEnd/>
            <a:tailEnd/>
          </a:ln>
          <a:effectLst/>
          <a:scene3d>
            <a:camera prst="legacyPerspectiveTop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F6750A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81" name="Rectangle 52"/>
          <p:cNvSpPr>
            <a:spLocks noChangeArrowheads="1"/>
          </p:cNvSpPr>
          <p:nvPr/>
        </p:nvSpPr>
        <p:spPr bwMode="auto">
          <a:xfrm>
            <a:off x="888948" y="2935428"/>
            <a:ext cx="1281137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itchFamily="34" charset="-122"/>
                <a:ea typeface="微软雅黑" pitchFamily="34" charset="-122"/>
              </a:rPr>
              <a:t>快速解决网络故障</a:t>
            </a:r>
            <a:endParaRPr kumimoji="0" lang="en-US" altLang="zh-CN" sz="2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2" name="Rectangle 53"/>
          <p:cNvSpPr>
            <a:spLocks noChangeArrowheads="1"/>
          </p:cNvSpPr>
          <p:nvPr/>
        </p:nvSpPr>
        <p:spPr bwMode="white">
          <a:xfrm>
            <a:off x="777847" y="4546598"/>
            <a:ext cx="1557338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dirty="0" smtClean="0">
                <a:solidFill>
                  <a:srgbClr val="FEFFFF"/>
                </a:solidFill>
                <a:latin typeface="华文细黑" pitchFamily="2" charset="-122"/>
                <a:ea typeface="华文细黑" pitchFamily="2" charset="-122"/>
              </a:rPr>
              <a:t>效率体现价值</a:t>
            </a:r>
            <a:endParaRPr lang="en-US" altLang="zh-CN" dirty="0">
              <a:solidFill>
                <a:srgbClr val="FEFFFF"/>
              </a:solidFill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183" name="Rectangle 54"/>
          <p:cNvSpPr>
            <a:spLocks noChangeArrowheads="1"/>
          </p:cNvSpPr>
          <p:nvPr/>
        </p:nvSpPr>
        <p:spPr bwMode="white">
          <a:xfrm>
            <a:off x="3136872" y="1643050"/>
            <a:ext cx="1557338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sz="1600" dirty="0" smtClean="0">
                <a:solidFill>
                  <a:srgbClr val="FEFFFF"/>
                </a:solidFill>
                <a:latin typeface="微软雅黑" pitchFamily="34" charset="-122"/>
                <a:ea typeface="微软雅黑" pitchFamily="34" charset="-122"/>
              </a:rPr>
              <a:t>及时提醒</a:t>
            </a:r>
            <a:endParaRPr lang="en-US" altLang="zh-CN" sz="1600" dirty="0">
              <a:solidFill>
                <a:srgbClr val="FEFF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4" name="Rectangle 55"/>
          <p:cNvSpPr>
            <a:spLocks noChangeArrowheads="1"/>
          </p:cNvSpPr>
          <p:nvPr/>
        </p:nvSpPr>
        <p:spPr bwMode="white">
          <a:xfrm>
            <a:off x="3136872" y="3200398"/>
            <a:ext cx="1557338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sz="1600" dirty="0" smtClean="0">
                <a:solidFill>
                  <a:srgbClr val="FEFFFF"/>
                </a:solidFill>
                <a:latin typeface="微软雅黑" pitchFamily="34" charset="-122"/>
                <a:ea typeface="微软雅黑" pitchFamily="34" charset="-122"/>
              </a:rPr>
              <a:t>快速聚焦</a:t>
            </a:r>
            <a:endParaRPr lang="en-US" altLang="zh-CN" sz="1600" dirty="0">
              <a:solidFill>
                <a:srgbClr val="FEFF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5" name="Rectangle 56"/>
          <p:cNvSpPr>
            <a:spLocks noChangeArrowheads="1"/>
          </p:cNvSpPr>
          <p:nvPr/>
        </p:nvSpPr>
        <p:spPr bwMode="white">
          <a:xfrm>
            <a:off x="3136872" y="4591048"/>
            <a:ext cx="1557338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r>
              <a:rPr lang="zh-CN" altLang="en-US" sz="1600" dirty="0" smtClean="0">
                <a:solidFill>
                  <a:srgbClr val="FEFFFF"/>
                </a:solidFill>
                <a:latin typeface="微软雅黑" pitchFamily="34" charset="-122"/>
                <a:ea typeface="微软雅黑" pitchFamily="34" charset="-122"/>
              </a:rPr>
              <a:t>快速恢复</a:t>
            </a:r>
            <a:endParaRPr lang="en-US" altLang="zh-CN" sz="1600" dirty="0">
              <a:solidFill>
                <a:srgbClr val="FEFFF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186" name="肘形连接符 185"/>
          <p:cNvCxnSpPr>
            <a:stCxn id="157" idx="3"/>
            <a:endCxn id="189" idx="1"/>
          </p:cNvCxnSpPr>
          <p:nvPr/>
        </p:nvCxnSpPr>
        <p:spPr bwMode="auto">
          <a:xfrm flipV="1">
            <a:off x="4829147" y="1178704"/>
            <a:ext cx="703271" cy="650084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  <p:sp>
        <p:nvSpPr>
          <p:cNvPr id="187" name="Rectangle 16"/>
          <p:cNvSpPr>
            <a:spLocks noChangeArrowheads="1"/>
          </p:cNvSpPr>
          <p:nvPr/>
        </p:nvSpPr>
        <p:spPr bwMode="gray">
          <a:xfrm>
            <a:off x="5710218" y="857233"/>
            <a:ext cx="1819275" cy="636592"/>
          </a:xfrm>
          <a:prstGeom prst="rect">
            <a:avLst/>
          </a:prstGeom>
          <a:gradFill rotWithShape="1">
            <a:gsLst>
              <a:gs pos="0">
                <a:srgbClr val="EAEAEA"/>
              </a:gs>
              <a:gs pos="50000">
                <a:srgbClr val="EAEAEA">
                  <a:gamma/>
                  <a:tint val="38039"/>
                  <a:invGamma/>
                </a:srgbClr>
              </a:gs>
              <a:gs pos="100000">
                <a:srgbClr val="EAEAEA"/>
              </a:gs>
            </a:gsLst>
            <a:lin ang="27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EAEAEA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8" name="Rectangle 17"/>
          <p:cNvSpPr>
            <a:spLocks noChangeArrowheads="1"/>
          </p:cNvSpPr>
          <p:nvPr/>
        </p:nvSpPr>
        <p:spPr bwMode="gray">
          <a:xfrm>
            <a:off x="5746732" y="785794"/>
            <a:ext cx="1684337" cy="7571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en-US" altLang="zh-CN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Trap</a:t>
            </a: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、</a:t>
            </a:r>
            <a:r>
              <a:rPr lang="en-US" altLang="zh-CN" sz="1600" dirty="0" err="1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Syslog</a:t>
            </a: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、性能阈值均可触发告警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89" name="Rectangle 34"/>
          <p:cNvSpPr>
            <a:spLocks noChangeArrowheads="1"/>
          </p:cNvSpPr>
          <p:nvPr/>
        </p:nvSpPr>
        <p:spPr bwMode="gray">
          <a:xfrm>
            <a:off x="5532418" y="857232"/>
            <a:ext cx="176213" cy="642943"/>
          </a:xfrm>
          <a:prstGeom prst="rect">
            <a:avLst/>
          </a:prstGeom>
          <a:solidFill>
            <a:srgbClr val="8CB929"/>
          </a:soli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8CB929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0" name="Rectangle 17"/>
          <p:cNvSpPr>
            <a:spLocks noChangeArrowheads="1"/>
          </p:cNvSpPr>
          <p:nvPr/>
        </p:nvSpPr>
        <p:spPr bwMode="gray">
          <a:xfrm>
            <a:off x="5707035" y="1571612"/>
            <a:ext cx="16843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短信、</a:t>
            </a:r>
            <a:r>
              <a:rPr lang="en-US" altLang="zh-CN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E-Mail</a:t>
            </a: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、手机、声光告警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1" name="Rectangle 21"/>
          <p:cNvSpPr>
            <a:spLocks noChangeArrowheads="1"/>
          </p:cNvSpPr>
          <p:nvPr/>
        </p:nvSpPr>
        <p:spPr bwMode="gray">
          <a:xfrm>
            <a:off x="5707035" y="3429000"/>
            <a:ext cx="16843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自定义告警过滤规则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2" name="Rectangle 15"/>
          <p:cNvSpPr>
            <a:spLocks noChangeArrowheads="1"/>
          </p:cNvSpPr>
          <p:nvPr/>
        </p:nvSpPr>
        <p:spPr bwMode="gray">
          <a:xfrm>
            <a:off x="5707035" y="4071942"/>
            <a:ext cx="182564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告警根因分析</a:t>
            </a:r>
            <a:endParaRPr lang="en-US" altLang="zh-CN" sz="1600" dirty="0" smtClean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帮助寻找根因告警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3" name="Rectangle 26"/>
          <p:cNvSpPr>
            <a:spLocks noChangeArrowheads="1"/>
          </p:cNvSpPr>
          <p:nvPr/>
        </p:nvSpPr>
        <p:spPr bwMode="gray">
          <a:xfrm>
            <a:off x="5710218" y="5643577"/>
            <a:ext cx="1819275" cy="569713"/>
          </a:xfrm>
          <a:prstGeom prst="rect">
            <a:avLst/>
          </a:prstGeom>
          <a:gradFill rotWithShape="1">
            <a:gsLst>
              <a:gs pos="0">
                <a:srgbClr val="EAEAEA"/>
              </a:gs>
              <a:gs pos="50000">
                <a:srgbClr val="EAEAEA">
                  <a:gamma/>
                  <a:tint val="22353"/>
                  <a:invGamma/>
                </a:srgbClr>
              </a:gs>
              <a:gs pos="100000">
                <a:srgbClr val="EAEAEA"/>
              </a:gs>
            </a:gsLst>
            <a:lin ang="2700000" scaled="1"/>
          </a:gra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Plastic">
            <a:bevelT w="13500" h="13500" prst="angle"/>
            <a:bevelB w="13500" h="13500" prst="angle"/>
            <a:extrusionClr>
              <a:srgbClr val="EAEAEA"/>
            </a:extrusionClr>
          </a:sp3d>
        </p:spPr>
        <p:txBody>
          <a:bodyPr wrap="none" anchor="ctr">
            <a:flatTx/>
          </a:bodyPr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4" name="Rectangle 28"/>
          <p:cNvSpPr>
            <a:spLocks noChangeArrowheads="1"/>
          </p:cNvSpPr>
          <p:nvPr/>
        </p:nvSpPr>
        <p:spPr bwMode="gray">
          <a:xfrm>
            <a:off x="5675294" y="5643578"/>
            <a:ext cx="16843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eaLnBrk="0" hangingPunct="0">
              <a:lnSpc>
                <a:spcPct val="90000"/>
              </a:lnSpc>
            </a:pPr>
            <a:r>
              <a:rPr lang="zh-CN" altLang="en-US" sz="1600" dirty="0" smtClean="0">
                <a:solidFill>
                  <a:srgbClr val="1C1C1C"/>
                </a:solidFill>
                <a:latin typeface="微软雅黑" pitchFamily="34" charset="-122"/>
                <a:ea typeface="微软雅黑" pitchFamily="34" charset="-122"/>
              </a:rPr>
              <a:t>快速找到故障设备在机房中位置</a:t>
            </a:r>
            <a:endParaRPr lang="en-US" altLang="zh-CN" sz="1600" dirty="0">
              <a:solidFill>
                <a:srgbClr val="1C1C1C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95" name="Rectangle 38"/>
          <p:cNvSpPr>
            <a:spLocks noChangeArrowheads="1"/>
          </p:cNvSpPr>
          <p:nvPr/>
        </p:nvSpPr>
        <p:spPr bwMode="gray">
          <a:xfrm>
            <a:off x="5532418" y="5643577"/>
            <a:ext cx="176213" cy="568083"/>
          </a:xfrm>
          <a:prstGeom prst="rect">
            <a:avLst/>
          </a:prstGeom>
          <a:solidFill>
            <a:srgbClr val="4792D7"/>
          </a:solidFill>
          <a:ln w="9525">
            <a:noFill/>
            <a:miter lim="800000"/>
            <a:headEnd/>
            <a:tailEnd/>
          </a:ln>
          <a:effectLst/>
          <a:scene3d>
            <a:camera prst="legacyPerspectiveTopLeft"/>
            <a:lightRig rig="legacyFlat3" dir="r"/>
          </a:scene3d>
          <a:sp3d extrusionH="430200" prstMaterial="legacyMetal">
            <a:bevelT w="13500" h="13500" prst="angle"/>
            <a:bevelB w="13500" h="13500" prst="angle"/>
            <a:extrusionClr>
              <a:srgbClr val="4792D7"/>
            </a:extrusionClr>
          </a:sp3d>
        </p:spPr>
        <p:txBody>
          <a:bodyPr wrap="none" anchor="ctr"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196" name="AutoShape 47"/>
          <p:cNvCxnSpPr>
            <a:cxnSpLocks noChangeShapeType="1"/>
            <a:stCxn id="159" idx="3"/>
            <a:endCxn id="195" idx="1"/>
          </p:cNvCxnSpPr>
          <p:nvPr/>
        </p:nvCxnSpPr>
        <p:spPr bwMode="black">
          <a:xfrm>
            <a:off x="4829147" y="4749799"/>
            <a:ext cx="703271" cy="117782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DDDDDD"/>
            </a:solidFill>
            <a:miter lim="800000"/>
            <a:headEnd/>
            <a:tailEnd/>
          </a:ln>
          <a:effectLst/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云形 37"/>
          <p:cNvSpPr/>
          <p:nvPr/>
        </p:nvSpPr>
        <p:spPr bwMode="auto">
          <a:xfrm>
            <a:off x="2857488" y="3857628"/>
            <a:ext cx="1214446" cy="714380"/>
          </a:xfrm>
          <a:prstGeom prst="cloud">
            <a:avLst/>
          </a:prstGeom>
          <a:ln>
            <a:headEnd/>
            <a:tailEnd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73025" tIns="36512" rIns="73025" bIns="36512" rtlCol="0" anchor="ctr">
            <a:spAutoFit/>
          </a:bodyPr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1800" b="0" i="0" u="none" strike="noStrike" kern="0" cap="none" spc="0" normalizeH="0" baseline="0" noProof="0" smtClean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34509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71414"/>
            <a:ext cx="7239000" cy="609600"/>
          </a:xfrm>
        </p:spPr>
        <p:txBody>
          <a:bodyPr/>
          <a:lstStyle/>
          <a:p>
            <a:r>
              <a:rPr lang="zh-CN" altLang="en-US" kern="120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业务监控</a:t>
            </a:r>
            <a:endParaRPr lang="zh-CN" altLang="en-US" kern="1200" dirty="0">
              <a:solidFill>
                <a:srgbClr val="CC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2" name="Group 37"/>
          <p:cNvGrpSpPr>
            <a:grpSpLocks/>
          </p:cNvGrpSpPr>
          <p:nvPr/>
        </p:nvGrpSpPr>
        <p:grpSpPr bwMode="auto">
          <a:xfrm>
            <a:off x="727099" y="1214422"/>
            <a:ext cx="7273925" cy="3775075"/>
            <a:chOff x="113" y="663"/>
            <a:chExt cx="4989" cy="3234"/>
          </a:xfrm>
        </p:grpSpPr>
        <p:sp>
          <p:nvSpPr>
            <p:cNvPr id="345092" name="Text Box 4"/>
            <p:cNvSpPr txBox="1">
              <a:spLocks noChangeArrowheads="1"/>
            </p:cNvSpPr>
            <p:nvPr/>
          </p:nvSpPr>
          <p:spPr bwMode="auto">
            <a:xfrm>
              <a:off x="113" y="1389"/>
              <a:ext cx="443" cy="31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l"/>
              <a:r>
                <a:rPr lang="zh-CN" altLang="en-US" dirty="0" smtClean="0">
                  <a:latin typeface="微软雅黑" pitchFamily="34" charset="-122"/>
                  <a:ea typeface="微软雅黑" pitchFamily="34" charset="-122"/>
                </a:rPr>
                <a:t>师生</a:t>
              </a:r>
              <a:endParaRPr lang="zh-CN" altLang="en-US" dirty="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45093" name="Line 5"/>
            <p:cNvSpPr>
              <a:spLocks noChangeShapeType="1"/>
            </p:cNvSpPr>
            <p:nvPr/>
          </p:nvSpPr>
          <p:spPr bwMode="auto">
            <a:xfrm>
              <a:off x="975" y="1435"/>
              <a:ext cx="226" cy="2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5094" name="Line 6"/>
            <p:cNvSpPr>
              <a:spLocks noChangeShapeType="1"/>
            </p:cNvSpPr>
            <p:nvPr/>
          </p:nvSpPr>
          <p:spPr bwMode="auto">
            <a:xfrm flipH="1">
              <a:off x="748" y="1435"/>
              <a:ext cx="181" cy="3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45095" name="Line 7"/>
            <p:cNvSpPr>
              <a:spLocks noChangeShapeType="1"/>
            </p:cNvSpPr>
            <p:nvPr/>
          </p:nvSpPr>
          <p:spPr bwMode="auto">
            <a:xfrm flipV="1">
              <a:off x="748" y="1707"/>
              <a:ext cx="453" cy="9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345096" name="Object 8"/>
            <p:cNvGraphicFramePr>
              <a:graphicFrameLocks noChangeAspect="1"/>
            </p:cNvGraphicFramePr>
            <p:nvPr/>
          </p:nvGraphicFramePr>
          <p:xfrm>
            <a:off x="612" y="1707"/>
            <a:ext cx="227" cy="16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2" name="Photo Editor 照片" r:id="rId3" imgW="2247619" imgH="1638529" progId="">
                    <p:embed/>
                  </p:oleObj>
                </mc:Choice>
                <mc:Fallback>
                  <p:oleObj name="Photo Editor 照片" r:id="rId3" imgW="2247619" imgH="1638529" progId="">
                    <p:embed/>
                    <p:pic>
                      <p:nvPicPr>
                        <p:cNvPr id="0" name="Picture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12" y="1707"/>
                          <a:ext cx="227" cy="16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5097" name="Line 9"/>
            <p:cNvSpPr>
              <a:spLocks noChangeShapeType="1"/>
            </p:cNvSpPr>
            <p:nvPr/>
          </p:nvSpPr>
          <p:spPr bwMode="auto">
            <a:xfrm>
              <a:off x="1247" y="1707"/>
              <a:ext cx="273" cy="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345098" name="Object 10"/>
            <p:cNvGraphicFramePr>
              <a:graphicFrameLocks noChangeAspect="1"/>
            </p:cNvGraphicFramePr>
            <p:nvPr/>
          </p:nvGraphicFramePr>
          <p:xfrm>
            <a:off x="1111" y="1616"/>
            <a:ext cx="227" cy="16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3" name="Photo Editor 照片" r:id="rId5" imgW="2247619" imgH="1638529" progId="">
                    <p:embed/>
                  </p:oleObj>
                </mc:Choice>
                <mc:Fallback>
                  <p:oleObj name="Photo Editor 照片" r:id="rId5" imgW="2247619" imgH="1638529" progId="">
                    <p:embed/>
                    <p:pic>
                      <p:nvPicPr>
                        <p:cNvPr id="0" name="Picture 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11" y="1616"/>
                          <a:ext cx="227" cy="16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5099" name="Line 11"/>
            <p:cNvSpPr>
              <a:spLocks noChangeShapeType="1"/>
            </p:cNvSpPr>
            <p:nvPr/>
          </p:nvSpPr>
          <p:spPr bwMode="auto">
            <a:xfrm>
              <a:off x="702" y="1208"/>
              <a:ext cx="227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45100" name="Picture 12" descr="笔记本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521" y="981"/>
              <a:ext cx="281" cy="3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aphicFrame>
          <p:nvGraphicFramePr>
            <p:cNvPr id="345101" name="Object 13"/>
            <p:cNvGraphicFramePr>
              <a:graphicFrameLocks noChangeAspect="1"/>
            </p:cNvGraphicFramePr>
            <p:nvPr/>
          </p:nvGraphicFramePr>
          <p:xfrm>
            <a:off x="839" y="1344"/>
            <a:ext cx="227" cy="16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4" name="Photo Editor 照片" r:id="rId7" imgW="2247619" imgH="1638529" progId="">
                    <p:embed/>
                  </p:oleObj>
                </mc:Choice>
                <mc:Fallback>
                  <p:oleObj name="Photo Editor 照片" r:id="rId7" imgW="2247619" imgH="1638529" progId="">
                    <p:embed/>
                    <p:pic>
                      <p:nvPicPr>
                        <p:cNvPr id="0" name="Picture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39" y="1344"/>
                          <a:ext cx="227" cy="16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5102" name="Line 14"/>
            <p:cNvSpPr>
              <a:spLocks noChangeShapeType="1"/>
            </p:cNvSpPr>
            <p:nvPr/>
          </p:nvSpPr>
          <p:spPr bwMode="auto">
            <a:xfrm>
              <a:off x="1565" y="2115"/>
              <a:ext cx="454" cy="771"/>
            </a:xfrm>
            <a:prstGeom prst="line">
              <a:avLst/>
            </a:prstGeom>
            <a:noFill/>
            <a:ln w="57150" cmpd="thickThin">
              <a:solidFill>
                <a:schemeClr val="tx1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en-US"/>
            </a:p>
          </p:txBody>
        </p:sp>
        <p:graphicFrame>
          <p:nvGraphicFramePr>
            <p:cNvPr id="345106" name="Object 18"/>
            <p:cNvGraphicFramePr>
              <a:graphicFrameLocks noChangeAspect="1"/>
            </p:cNvGraphicFramePr>
            <p:nvPr/>
          </p:nvGraphicFramePr>
          <p:xfrm>
            <a:off x="1384" y="2024"/>
            <a:ext cx="272" cy="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5" name="Photo Editor 照片" r:id="rId8" imgW="2066667" imgH="1523810" progId="">
                    <p:embed/>
                  </p:oleObj>
                </mc:Choice>
                <mc:Fallback>
                  <p:oleObj name="Photo Editor 照片" r:id="rId8" imgW="2066667" imgH="1523810" progId="">
                    <p:embed/>
                    <p:pic>
                      <p:nvPicPr>
                        <p:cNvPr id="0" name="Picture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84" y="2024"/>
                          <a:ext cx="272" cy="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5107" name="Rectangle 19"/>
            <p:cNvSpPr>
              <a:spLocks noChangeArrowheads="1"/>
            </p:cNvSpPr>
            <p:nvPr/>
          </p:nvSpPr>
          <p:spPr bwMode="auto">
            <a:xfrm>
              <a:off x="2245" y="981"/>
              <a:ext cx="1121" cy="1225"/>
            </a:xfrm>
            <a:prstGeom prst="rect">
              <a:avLst/>
            </a:prstGeom>
            <a:noFill/>
            <a:ln w="9525" algn="ctr">
              <a:solidFill>
                <a:schemeClr val="accent1">
                  <a:lumMod val="75000"/>
                </a:schemeClr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/>
            <a:p>
              <a:pPr algn="l"/>
              <a:endParaRPr lang="zh-CN" altLang="zh-CN" b="0">
                <a:latin typeface="华文中宋" pitchFamily="2" charset="-122"/>
              </a:endParaRPr>
            </a:p>
          </p:txBody>
        </p:sp>
        <p:graphicFrame>
          <p:nvGraphicFramePr>
            <p:cNvPr id="345108" name="Object 20"/>
            <p:cNvGraphicFramePr>
              <a:graphicFrameLocks noChangeAspect="1"/>
            </p:cNvGraphicFramePr>
            <p:nvPr/>
          </p:nvGraphicFramePr>
          <p:xfrm>
            <a:off x="2414" y="1117"/>
            <a:ext cx="320" cy="45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6" name="Photo Editor 照片" r:id="rId10" imgW="2534004" imgH="3638095" progId="">
                    <p:embed/>
                  </p:oleObj>
                </mc:Choice>
                <mc:Fallback>
                  <p:oleObj name="Photo Editor 照片" r:id="rId10" imgW="2534004" imgH="3638095" progId="">
                    <p:embed/>
                    <p:pic>
                      <p:nvPicPr>
                        <p:cNvPr id="0" name="Picture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14" y="1117"/>
                          <a:ext cx="320" cy="45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5109" name="Object 21"/>
            <p:cNvGraphicFramePr>
              <a:graphicFrameLocks noChangeAspect="1"/>
            </p:cNvGraphicFramePr>
            <p:nvPr/>
          </p:nvGraphicFramePr>
          <p:xfrm>
            <a:off x="2640" y="1707"/>
            <a:ext cx="320" cy="45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7" name="Photo Editor 照片" r:id="rId12" imgW="2534004" imgH="3638095" progId="">
                    <p:embed/>
                  </p:oleObj>
                </mc:Choice>
                <mc:Fallback>
                  <p:oleObj name="Photo Editor 照片" r:id="rId12" imgW="2534004" imgH="3638095" progId="">
                    <p:embed/>
                    <p:pic>
                      <p:nvPicPr>
                        <p:cNvPr id="0" name="Picture 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40" y="1707"/>
                          <a:ext cx="320" cy="45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5110" name="Object 22"/>
            <p:cNvGraphicFramePr>
              <a:graphicFrameLocks noChangeAspect="1"/>
            </p:cNvGraphicFramePr>
            <p:nvPr/>
          </p:nvGraphicFramePr>
          <p:xfrm>
            <a:off x="2958" y="1163"/>
            <a:ext cx="320" cy="45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8" name="Photo Editor 照片" r:id="rId13" imgW="2534004" imgH="3638095" progId="">
                    <p:embed/>
                  </p:oleObj>
                </mc:Choice>
                <mc:Fallback>
                  <p:oleObj name="Photo Editor 照片" r:id="rId13" imgW="2534004" imgH="3638095" progId="">
                    <p:embed/>
                    <p:pic>
                      <p:nvPicPr>
                        <p:cNvPr id="0" name="Picture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58" y="1163"/>
                          <a:ext cx="320" cy="45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5112" name="Freeform 24"/>
            <p:cNvSpPr>
              <a:spLocks/>
            </p:cNvSpPr>
            <p:nvPr/>
          </p:nvSpPr>
          <p:spPr bwMode="auto">
            <a:xfrm>
              <a:off x="1792" y="1662"/>
              <a:ext cx="453" cy="771"/>
            </a:xfrm>
            <a:custGeom>
              <a:avLst/>
              <a:gdLst>
                <a:gd name="T0" fmla="*/ 0 w 590"/>
                <a:gd name="T1" fmla="*/ 908 h 908"/>
                <a:gd name="T2" fmla="*/ 136 w 590"/>
                <a:gd name="T3" fmla="*/ 273 h 908"/>
                <a:gd name="T4" fmla="*/ 590 w 590"/>
                <a:gd name="T5" fmla="*/ 0 h 908"/>
                <a:gd name="T6" fmla="*/ 0 60000 65536"/>
                <a:gd name="T7" fmla="*/ 0 60000 65536"/>
                <a:gd name="T8" fmla="*/ 0 60000 65536"/>
                <a:gd name="T9" fmla="*/ 0 w 590"/>
                <a:gd name="T10" fmla="*/ 0 h 908"/>
                <a:gd name="T11" fmla="*/ 590 w 590"/>
                <a:gd name="T12" fmla="*/ 908 h 9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0" h="908">
                  <a:moveTo>
                    <a:pt x="0" y="908"/>
                  </a:moveTo>
                  <a:cubicBezTo>
                    <a:pt x="19" y="666"/>
                    <a:pt x="38" y="424"/>
                    <a:pt x="136" y="273"/>
                  </a:cubicBezTo>
                  <a:cubicBezTo>
                    <a:pt x="234" y="122"/>
                    <a:pt x="412" y="61"/>
                    <a:pt x="590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/>
              <a:endParaRPr lang="zh-CN" altLang="zh-CN" b="0">
                <a:latin typeface="华文中宋" pitchFamily="2" charset="-122"/>
              </a:endParaRPr>
            </a:p>
          </p:txBody>
        </p:sp>
        <p:graphicFrame>
          <p:nvGraphicFramePr>
            <p:cNvPr id="345113" name="Object 25"/>
            <p:cNvGraphicFramePr>
              <a:graphicFrameLocks noChangeAspect="1"/>
            </p:cNvGraphicFramePr>
            <p:nvPr/>
          </p:nvGraphicFramePr>
          <p:xfrm>
            <a:off x="3424" y="663"/>
            <a:ext cx="1661" cy="19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9009" name="位图图像" r:id="rId14" imgW="3266667" imgH="3753374" progId="PBrush">
                    <p:embed/>
                  </p:oleObj>
                </mc:Choice>
                <mc:Fallback>
                  <p:oleObj name="位图图像" r:id="rId14" imgW="3266667" imgH="3753374" progId="PBrush">
                    <p:embed/>
                    <p:pic>
                      <p:nvPicPr>
                        <p:cNvPr id="0" name="Picture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24" y="663"/>
                          <a:ext cx="1661" cy="19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5114" name="Oval 26"/>
            <p:cNvSpPr>
              <a:spLocks noChangeArrowheads="1"/>
            </p:cNvSpPr>
            <p:nvPr/>
          </p:nvSpPr>
          <p:spPr bwMode="auto">
            <a:xfrm>
              <a:off x="4105" y="1933"/>
              <a:ext cx="997" cy="726"/>
            </a:xfrm>
            <a:prstGeom prst="ellips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/>
              <a:endParaRPr lang="zh-CN" altLang="zh-CN" b="0">
                <a:latin typeface="华文中宋" pitchFamily="2" charset="-122"/>
              </a:endParaRPr>
            </a:p>
          </p:txBody>
        </p:sp>
        <p:sp>
          <p:nvSpPr>
            <p:cNvPr id="345115" name="Text Box 27"/>
            <p:cNvSpPr txBox="1">
              <a:spLocks noChangeArrowheads="1"/>
            </p:cNvSpPr>
            <p:nvPr/>
          </p:nvSpPr>
          <p:spPr bwMode="auto">
            <a:xfrm>
              <a:off x="2098" y="2296"/>
              <a:ext cx="1534" cy="3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l"/>
              <a:r>
                <a:rPr lang="en-US" altLang="zh-CN" sz="2000" b="1" dirty="0" err="1">
                  <a:solidFill>
                    <a:srgbClr val="C00000"/>
                  </a:solidFill>
                  <a:latin typeface="微软雅黑" pitchFamily="34" charset="-122"/>
                  <a:ea typeface="微软雅黑" pitchFamily="34" charset="-122"/>
                </a:rPr>
                <a:t>iMC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itchFamily="34" charset="-122"/>
                  <a:ea typeface="微软雅黑" pitchFamily="34" charset="-122"/>
                </a:rPr>
                <a:t>智能管理中心</a:t>
              </a:r>
            </a:p>
          </p:txBody>
        </p:sp>
        <p:grpSp>
          <p:nvGrpSpPr>
            <p:cNvPr id="4" name="Group 28"/>
            <p:cNvGrpSpPr>
              <a:grpSpLocks/>
            </p:cNvGrpSpPr>
            <p:nvPr/>
          </p:nvGrpSpPr>
          <p:grpSpPr bwMode="auto">
            <a:xfrm>
              <a:off x="2608" y="2750"/>
              <a:ext cx="1859" cy="1147"/>
              <a:chOff x="2782" y="2795"/>
              <a:chExt cx="2184" cy="1337"/>
            </a:xfrm>
          </p:grpSpPr>
          <p:grpSp>
            <p:nvGrpSpPr>
              <p:cNvPr id="5" name="Group 29"/>
              <p:cNvGrpSpPr>
                <a:grpSpLocks/>
              </p:cNvGrpSpPr>
              <p:nvPr/>
            </p:nvGrpSpPr>
            <p:grpSpPr bwMode="auto">
              <a:xfrm>
                <a:off x="3560" y="2795"/>
                <a:ext cx="1406" cy="1270"/>
                <a:chOff x="3560" y="2795"/>
                <a:chExt cx="1406" cy="1270"/>
              </a:xfrm>
            </p:grpSpPr>
            <p:pic>
              <p:nvPicPr>
                <p:cNvPr id="345118" name="Picture 30"/>
                <p:cNvPicPr>
                  <a:picLocks noChangeAspect="1" noChangeArrowheads="1"/>
                </p:cNvPicPr>
                <p:nvPr/>
              </p:nvPicPr>
              <p:blipFill>
                <a:blip r:embed="rId16" cstate="print"/>
                <a:srcRect/>
                <a:stretch>
                  <a:fillRect/>
                </a:stretch>
              </p:blipFill>
              <p:spPr bwMode="auto">
                <a:xfrm>
                  <a:off x="3560" y="3249"/>
                  <a:ext cx="953" cy="49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45119" name="Picture 31"/>
                <p:cNvPicPr>
                  <a:picLocks noChangeArrowheads="1"/>
                </p:cNvPicPr>
                <p:nvPr/>
              </p:nvPicPr>
              <p:blipFill>
                <a:blip r:embed="rId17" cstate="print"/>
                <a:srcRect/>
                <a:stretch>
                  <a:fillRect/>
                </a:stretch>
              </p:blipFill>
              <p:spPr bwMode="auto">
                <a:xfrm>
                  <a:off x="3605" y="2795"/>
                  <a:ext cx="862" cy="36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45120" name="Picture 32"/>
                <p:cNvPicPr>
                  <a:picLocks noChangeArrowheads="1"/>
                </p:cNvPicPr>
                <p:nvPr/>
              </p:nvPicPr>
              <p:blipFill>
                <a:blip r:embed="rId18" cstate="print"/>
                <a:srcRect/>
                <a:stretch>
                  <a:fillRect/>
                </a:stretch>
              </p:blipFill>
              <p:spPr bwMode="auto">
                <a:xfrm>
                  <a:off x="3605" y="3702"/>
                  <a:ext cx="907" cy="36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345121" name="Freeform 33"/>
                <p:cNvSpPr>
                  <a:spLocks/>
                </p:cNvSpPr>
                <p:nvPr/>
              </p:nvSpPr>
              <p:spPr bwMode="gray">
                <a:xfrm>
                  <a:off x="4558" y="2886"/>
                  <a:ext cx="408" cy="772"/>
                </a:xfrm>
                <a:custGeom>
                  <a:avLst/>
                  <a:gdLst>
                    <a:gd name="T0" fmla="*/ 580 w 580"/>
                    <a:gd name="T1" fmla="*/ 0 h 798"/>
                    <a:gd name="T2" fmla="*/ 578 w 580"/>
                    <a:gd name="T3" fmla="*/ 90 h 798"/>
                    <a:gd name="T4" fmla="*/ 568 w 580"/>
                    <a:gd name="T5" fmla="*/ 174 h 798"/>
                    <a:gd name="T6" fmla="*/ 552 w 580"/>
                    <a:gd name="T7" fmla="*/ 252 h 798"/>
                    <a:gd name="T8" fmla="*/ 526 w 580"/>
                    <a:gd name="T9" fmla="*/ 324 h 798"/>
                    <a:gd name="T10" fmla="*/ 494 w 580"/>
                    <a:gd name="T11" fmla="*/ 390 h 798"/>
                    <a:gd name="T12" fmla="*/ 452 w 580"/>
                    <a:gd name="T13" fmla="*/ 450 h 798"/>
                    <a:gd name="T14" fmla="*/ 402 w 580"/>
                    <a:gd name="T15" fmla="*/ 508 h 798"/>
                    <a:gd name="T16" fmla="*/ 342 w 580"/>
                    <a:gd name="T17" fmla="*/ 560 h 798"/>
                    <a:gd name="T18" fmla="*/ 270 w 580"/>
                    <a:gd name="T19" fmla="*/ 610 h 798"/>
                    <a:gd name="T20" fmla="*/ 188 w 580"/>
                    <a:gd name="T21" fmla="*/ 656 h 798"/>
                    <a:gd name="T22" fmla="*/ 188 w 580"/>
                    <a:gd name="T23" fmla="*/ 798 h 798"/>
                    <a:gd name="T24" fmla="*/ 0 w 580"/>
                    <a:gd name="T25" fmla="*/ 514 h 798"/>
                    <a:gd name="T26" fmla="*/ 188 w 580"/>
                    <a:gd name="T27" fmla="*/ 230 h 798"/>
                    <a:gd name="T28" fmla="*/ 188 w 580"/>
                    <a:gd name="T29" fmla="*/ 372 h 798"/>
                    <a:gd name="T30" fmla="*/ 224 w 580"/>
                    <a:gd name="T31" fmla="*/ 368 h 798"/>
                    <a:gd name="T32" fmla="*/ 264 w 580"/>
                    <a:gd name="T33" fmla="*/ 356 h 798"/>
                    <a:gd name="T34" fmla="*/ 306 w 580"/>
                    <a:gd name="T35" fmla="*/ 336 h 798"/>
                    <a:gd name="T36" fmla="*/ 348 w 580"/>
                    <a:gd name="T37" fmla="*/ 310 h 798"/>
                    <a:gd name="T38" fmla="*/ 392 w 580"/>
                    <a:gd name="T39" fmla="*/ 280 h 798"/>
                    <a:gd name="T40" fmla="*/ 432 w 580"/>
                    <a:gd name="T41" fmla="*/ 246 h 798"/>
                    <a:gd name="T42" fmla="*/ 472 w 580"/>
                    <a:gd name="T43" fmla="*/ 208 h 798"/>
                    <a:gd name="T44" fmla="*/ 506 w 580"/>
                    <a:gd name="T45" fmla="*/ 166 h 798"/>
                    <a:gd name="T46" fmla="*/ 536 w 580"/>
                    <a:gd name="T47" fmla="*/ 124 h 798"/>
                    <a:gd name="T48" fmla="*/ 558 w 580"/>
                    <a:gd name="T49" fmla="*/ 82 h 798"/>
                    <a:gd name="T50" fmla="*/ 574 w 580"/>
                    <a:gd name="T51" fmla="*/ 40 h 798"/>
                    <a:gd name="T52" fmla="*/ 578 w 580"/>
                    <a:gd name="T53" fmla="*/ 0 h 798"/>
                    <a:gd name="T54" fmla="*/ 580 w 580"/>
                    <a:gd name="T55" fmla="*/ 0 h 79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580"/>
                    <a:gd name="T85" fmla="*/ 0 h 798"/>
                    <a:gd name="T86" fmla="*/ 580 w 580"/>
                    <a:gd name="T87" fmla="*/ 798 h 798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580" h="798">
                      <a:moveTo>
                        <a:pt x="580" y="0"/>
                      </a:moveTo>
                      <a:lnTo>
                        <a:pt x="578" y="90"/>
                      </a:lnTo>
                      <a:lnTo>
                        <a:pt x="568" y="174"/>
                      </a:lnTo>
                      <a:lnTo>
                        <a:pt x="552" y="252"/>
                      </a:lnTo>
                      <a:lnTo>
                        <a:pt x="526" y="324"/>
                      </a:lnTo>
                      <a:lnTo>
                        <a:pt x="494" y="390"/>
                      </a:lnTo>
                      <a:lnTo>
                        <a:pt x="452" y="450"/>
                      </a:lnTo>
                      <a:lnTo>
                        <a:pt x="402" y="508"/>
                      </a:lnTo>
                      <a:lnTo>
                        <a:pt x="342" y="560"/>
                      </a:lnTo>
                      <a:lnTo>
                        <a:pt x="270" y="610"/>
                      </a:lnTo>
                      <a:lnTo>
                        <a:pt x="188" y="656"/>
                      </a:lnTo>
                      <a:lnTo>
                        <a:pt x="188" y="798"/>
                      </a:lnTo>
                      <a:lnTo>
                        <a:pt x="0" y="514"/>
                      </a:lnTo>
                      <a:lnTo>
                        <a:pt x="188" y="230"/>
                      </a:lnTo>
                      <a:lnTo>
                        <a:pt x="188" y="372"/>
                      </a:lnTo>
                      <a:lnTo>
                        <a:pt x="224" y="368"/>
                      </a:lnTo>
                      <a:lnTo>
                        <a:pt x="264" y="356"/>
                      </a:lnTo>
                      <a:lnTo>
                        <a:pt x="306" y="336"/>
                      </a:lnTo>
                      <a:lnTo>
                        <a:pt x="348" y="310"/>
                      </a:lnTo>
                      <a:lnTo>
                        <a:pt x="392" y="280"/>
                      </a:lnTo>
                      <a:lnTo>
                        <a:pt x="432" y="246"/>
                      </a:lnTo>
                      <a:lnTo>
                        <a:pt x="472" y="208"/>
                      </a:lnTo>
                      <a:lnTo>
                        <a:pt x="506" y="166"/>
                      </a:lnTo>
                      <a:lnTo>
                        <a:pt x="536" y="124"/>
                      </a:lnTo>
                      <a:lnTo>
                        <a:pt x="558" y="82"/>
                      </a:lnTo>
                      <a:lnTo>
                        <a:pt x="574" y="40"/>
                      </a:lnTo>
                      <a:lnTo>
                        <a:pt x="578" y="0"/>
                      </a:lnTo>
                      <a:lnTo>
                        <a:pt x="58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72"/>
                    </a:gs>
                    <a:gs pos="100000">
                      <a:srgbClr val="AEAED2"/>
                    </a:gs>
                  </a:gsLst>
                  <a:lin ang="0" scaled="1"/>
                </a:gradFill>
                <a:ln w="0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algn="l"/>
                  <a:endParaRPr lang="zh-CN" altLang="zh-CN" b="0">
                    <a:latin typeface="华文中宋" pitchFamily="2" charset="-122"/>
                  </a:endParaRPr>
                </a:p>
              </p:txBody>
            </p:sp>
          </p:grpSp>
          <p:sp>
            <p:nvSpPr>
              <p:cNvPr id="345122" name="Text Box 34"/>
              <p:cNvSpPr txBox="1">
                <a:spLocks noChangeArrowheads="1"/>
              </p:cNvSpPr>
              <p:nvPr/>
            </p:nvSpPr>
            <p:spPr bwMode="auto">
              <a:xfrm>
                <a:off x="2847" y="2887"/>
                <a:ext cx="801" cy="305"/>
              </a:xfrm>
              <a:prstGeom prst="rect">
                <a:avLst/>
              </a:prstGeom>
              <a:solidFill>
                <a:schemeClr val="hlink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l"/>
                <a:r>
                  <a:rPr lang="en-US" altLang="zh-CN" sz="1400" dirty="0" err="1">
                    <a:latin typeface="华文中宋" pitchFamily="2" charset="-122"/>
                  </a:rPr>
                  <a:t>TopN</a:t>
                </a:r>
                <a:r>
                  <a:rPr lang="zh-CN" altLang="en-US" sz="1400" dirty="0">
                    <a:latin typeface="华文中宋" pitchFamily="2" charset="-122"/>
                  </a:rPr>
                  <a:t>会话</a:t>
                </a:r>
              </a:p>
            </p:txBody>
          </p:sp>
          <p:sp>
            <p:nvSpPr>
              <p:cNvPr id="345123" name="Text Box 35"/>
              <p:cNvSpPr txBox="1">
                <a:spLocks noChangeArrowheads="1"/>
              </p:cNvSpPr>
              <p:nvPr/>
            </p:nvSpPr>
            <p:spPr bwMode="auto">
              <a:xfrm>
                <a:off x="2831" y="3363"/>
                <a:ext cx="864" cy="304"/>
              </a:xfrm>
              <a:prstGeom prst="rect">
                <a:avLst/>
              </a:prstGeom>
              <a:solidFill>
                <a:schemeClr val="hlink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l"/>
                <a:r>
                  <a:rPr lang="zh-CN" altLang="en-US" sz="1400">
                    <a:latin typeface="华文中宋" pitchFamily="2" charset="-122"/>
                  </a:rPr>
                  <a:t>带宽利用率</a:t>
                </a:r>
              </a:p>
            </p:txBody>
          </p:sp>
          <p:sp>
            <p:nvSpPr>
              <p:cNvPr id="345124" name="Text Box 36"/>
              <p:cNvSpPr txBox="1">
                <a:spLocks noChangeArrowheads="1"/>
              </p:cNvSpPr>
              <p:nvPr/>
            </p:nvSpPr>
            <p:spPr bwMode="auto">
              <a:xfrm>
                <a:off x="2782" y="3828"/>
                <a:ext cx="1008" cy="304"/>
              </a:xfrm>
              <a:prstGeom prst="rect">
                <a:avLst/>
              </a:prstGeom>
              <a:solidFill>
                <a:schemeClr val="hlink"/>
              </a:solidFill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l"/>
                <a:r>
                  <a:rPr lang="zh-CN" altLang="en-US" sz="1400">
                    <a:latin typeface="华文中宋" pitchFamily="2" charset="-122"/>
                  </a:rPr>
                  <a:t>应用协议分布</a:t>
                </a:r>
              </a:p>
            </p:txBody>
          </p:sp>
        </p:grpSp>
        <p:sp>
          <p:nvSpPr>
            <p:cNvPr id="345105" name="Text Box 17"/>
            <p:cNvSpPr txBox="1">
              <a:spLocks noChangeArrowheads="1"/>
            </p:cNvSpPr>
            <p:nvPr/>
          </p:nvSpPr>
          <p:spPr bwMode="auto">
            <a:xfrm>
              <a:off x="1770" y="3066"/>
              <a:ext cx="533" cy="29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l"/>
              <a:r>
                <a:rPr lang="zh-CN" altLang="en-US" sz="1600" b="1" dirty="0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外网</a:t>
              </a:r>
              <a:endParaRPr lang="zh-CN" altLang="en-US" sz="16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345126" name="Rectangle 38"/>
          <p:cNvSpPr>
            <a:spLocks noChangeArrowheads="1"/>
          </p:cNvSpPr>
          <p:nvPr/>
        </p:nvSpPr>
        <p:spPr bwMode="auto">
          <a:xfrm>
            <a:off x="571472" y="5072074"/>
            <a:ext cx="6929485" cy="1506639"/>
          </a:xfrm>
          <a:prstGeom prst="rect">
            <a:avLst/>
          </a:prstGeom>
          <a:noFill/>
          <a:ln w="9525" algn="ctr">
            <a:noFill/>
            <a:prstDash val="sysDot"/>
            <a:miter lim="800000"/>
            <a:headEnd/>
            <a:tailEnd/>
          </a:ln>
          <a:effectLst/>
        </p:spPr>
        <p:txBody>
          <a:bodyPr wrap="square" lIns="29028" tIns="14514" rIns="29028" bIns="14514">
            <a:spAutoFit/>
          </a:bodyPr>
          <a:lstStyle/>
          <a:p>
            <a:pPr algn="l">
              <a:lnSpc>
                <a:spcPct val="150000"/>
              </a:lnSpc>
            </a:pP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对全网运行中的流量进行分析时刻了解全网的流量及拥塞情况：</a:t>
            </a:r>
          </a:p>
          <a:p>
            <a:pPr algn="l">
              <a:lnSpc>
                <a:spcPct val="150000"/>
              </a:lnSpc>
            </a:pP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1.</a:t>
            </a: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带宽利用率如何</a:t>
            </a:r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？  </a:t>
            </a:r>
            <a:endParaRPr lang="en-US" altLang="zh-CN" sz="1600" b="1" dirty="0" smtClean="0">
              <a:latin typeface="微软雅黑" pitchFamily="34" charset="-122"/>
              <a:ea typeface="微软雅黑" pitchFamily="34" charset="-122"/>
            </a:endParaRPr>
          </a:p>
          <a:p>
            <a:pPr algn="l">
              <a:lnSpc>
                <a:spcPct val="150000"/>
              </a:lnSpc>
            </a:pPr>
            <a:r>
              <a:rPr lang="en-US" altLang="zh-CN" sz="1600" b="1" dirty="0" smtClean="0">
                <a:latin typeface="微软雅黑" pitchFamily="34" charset="-122"/>
                <a:ea typeface="微软雅黑" pitchFamily="34" charset="-122"/>
              </a:rPr>
              <a:t>2</a:t>
            </a: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.</a:t>
            </a: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那些应用占用的带宽最大</a:t>
            </a:r>
            <a:r>
              <a:rPr lang="zh-CN" altLang="en-US" sz="1600" b="1" dirty="0" smtClean="0">
                <a:latin typeface="微软雅黑" pitchFamily="34" charset="-122"/>
                <a:ea typeface="微软雅黑" pitchFamily="34" charset="-122"/>
              </a:rPr>
              <a:t>？</a:t>
            </a:r>
            <a:endParaRPr lang="en-US" altLang="zh-CN" sz="1600" b="1" dirty="0" smtClean="0">
              <a:latin typeface="微软雅黑" pitchFamily="34" charset="-122"/>
              <a:ea typeface="微软雅黑" pitchFamily="34" charset="-122"/>
            </a:endParaRPr>
          </a:p>
          <a:p>
            <a:pPr algn="l">
              <a:lnSpc>
                <a:spcPct val="150000"/>
              </a:lnSpc>
            </a:pPr>
            <a:r>
              <a:rPr lang="en-US" altLang="zh-CN" sz="1600" b="1" dirty="0" smtClean="0">
                <a:latin typeface="微软雅黑" pitchFamily="34" charset="-122"/>
                <a:ea typeface="微软雅黑" pitchFamily="34" charset="-122"/>
              </a:rPr>
              <a:t>3</a:t>
            </a:r>
            <a:r>
              <a:rPr lang="en-US" altLang="zh-CN" sz="1600" b="1" dirty="0">
                <a:latin typeface="微软雅黑" pitchFamily="34" charset="-122"/>
                <a:ea typeface="微软雅黑" pitchFamily="34" charset="-122"/>
              </a:rPr>
              <a:t>.</a:t>
            </a:r>
            <a:r>
              <a:rPr lang="zh-CN" altLang="en-US" sz="1600" b="1" dirty="0">
                <a:latin typeface="微软雅黑" pitchFamily="34" charset="-122"/>
                <a:ea typeface="微软雅黑" pitchFamily="34" charset="-122"/>
              </a:rPr>
              <a:t>用户的访问取向如何？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1438" y="71414"/>
            <a:ext cx="8101012" cy="609600"/>
          </a:xfrm>
        </p:spPr>
        <p:txBody>
          <a:bodyPr/>
          <a:lstStyle/>
          <a:p>
            <a:r>
              <a:rPr lang="zh-CN" altLang="en-US" kern="120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网</a:t>
            </a:r>
            <a:r>
              <a:rPr lang="zh-CN" altLang="en-US" kern="1200" dirty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络应用分布展示</a:t>
            </a:r>
          </a:p>
        </p:txBody>
      </p:sp>
      <p:sp>
        <p:nvSpPr>
          <p:cNvPr id="347139" name="Text Box 3"/>
          <p:cNvSpPr txBox="1">
            <a:spLocks noChangeArrowheads="1"/>
          </p:cNvSpPr>
          <p:nvPr/>
        </p:nvSpPr>
        <p:spPr bwMode="auto">
          <a:xfrm>
            <a:off x="3255963" y="136525"/>
            <a:ext cx="18415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1436" tIns="45719" rIns="91436" bIns="45719">
            <a:spAutoFit/>
          </a:bodyPr>
          <a:lstStyle/>
          <a:p>
            <a:pPr algn="l" eaLnBrk="0" hangingPunct="0"/>
            <a:endParaRPr kumimoji="1" lang="zh-CN" altLang="zh-CN" sz="2800" b="0">
              <a:solidFill>
                <a:srgbClr val="006699"/>
              </a:solidFill>
              <a:latin typeface="Times New Roman" pitchFamily="18" charset="0"/>
            </a:endParaRPr>
          </a:p>
        </p:txBody>
      </p:sp>
      <p:sp>
        <p:nvSpPr>
          <p:cNvPr id="347173" name="Rectangle 37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74" name="Rectangle 38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77" name="Rectangle 41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78" name="Rectangle 42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81" name="Rectangle 45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82" name="Rectangle 46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85" name="Rectangle 49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86" name="Rectangle 50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89" name="Rectangle 53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90" name="Rectangle 54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93" name="Rectangle 57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94" name="Rectangle 58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97" name="Rectangle 61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198" name="Rectangle 62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201" name="Rectangle 65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202" name="Rectangle 66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205" name="Rectangle 69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206" name="Rectangle 70"/>
          <p:cNvSpPr>
            <a:spLocks noChangeArrowheads="1"/>
          </p:cNvSpPr>
          <p:nvPr/>
        </p:nvSpPr>
        <p:spPr bwMode="auto">
          <a:xfrm>
            <a:off x="-174621" y="1000108"/>
            <a:ext cx="0" cy="274638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zh-CN" altLang="zh-CN">
              <a:latin typeface="华文中宋" pitchFamily="2" charset="-122"/>
            </a:endParaRPr>
          </a:p>
        </p:txBody>
      </p:sp>
      <p:sp>
        <p:nvSpPr>
          <p:cNvPr id="347211" name="Rectangle 75"/>
          <p:cNvSpPr>
            <a:spLocks noChangeArrowheads="1"/>
          </p:cNvSpPr>
          <p:nvPr/>
        </p:nvSpPr>
        <p:spPr bwMode="auto">
          <a:xfrm>
            <a:off x="971550" y="4868863"/>
            <a:ext cx="6400800" cy="998808"/>
          </a:xfrm>
          <a:prstGeom prst="rect">
            <a:avLst/>
          </a:prstGeom>
          <a:noFill/>
          <a:ln w="9525" algn="ctr">
            <a:noFill/>
            <a:prstDash val="sysDot"/>
            <a:miter lim="800000"/>
            <a:headEnd/>
            <a:tailEnd/>
          </a:ln>
          <a:effectLst/>
        </p:spPr>
        <p:txBody>
          <a:bodyPr lIns="29028" tIns="14514" rIns="29028" bIns="14514">
            <a:spAutoFit/>
          </a:bodyPr>
          <a:lstStyle/>
          <a:p>
            <a:pPr algn="l">
              <a:lnSpc>
                <a:spcPct val="150000"/>
              </a:lnSpc>
              <a:spcBef>
                <a:spcPct val="50000"/>
              </a:spcBef>
              <a:buClr>
                <a:schemeClr val="accent2"/>
              </a:buClr>
              <a:buFont typeface="Wingdings" pitchFamily="2" charset="2"/>
              <a:buChar char="n"/>
            </a:pPr>
            <a:r>
              <a:rPr lang="zh-CN" altLang="en-US" b="0" dirty="0">
                <a:latin typeface="微软雅黑" pitchFamily="34" charset="-122"/>
                <a:ea typeface="微软雅黑" pitchFamily="34" charset="-122"/>
              </a:rPr>
              <a:t>准确显示占用带宽的应用及占用百分比，掌握带宽应用组成。</a:t>
            </a:r>
          </a:p>
          <a:p>
            <a:pPr algn="l">
              <a:lnSpc>
                <a:spcPct val="150000"/>
              </a:lnSpc>
              <a:spcBef>
                <a:spcPct val="50000"/>
              </a:spcBef>
              <a:buClr>
                <a:schemeClr val="accent2"/>
              </a:buClr>
              <a:buFont typeface="Wingdings" pitchFamily="2" charset="2"/>
              <a:buChar char="n"/>
            </a:pPr>
            <a:r>
              <a:rPr lang="zh-CN" altLang="en-US" b="0" dirty="0">
                <a:latin typeface="微软雅黑" pitchFamily="34" charset="-122"/>
                <a:ea typeface="微软雅黑" pitchFamily="34" charset="-122"/>
              </a:rPr>
              <a:t>为制定带宽容量规划和巩固安全策略提供依据。</a:t>
            </a:r>
          </a:p>
        </p:txBody>
      </p:sp>
      <p:sp>
        <p:nvSpPr>
          <p:cNvPr id="347143" name="Freeform 7"/>
          <p:cNvSpPr>
            <a:spLocks/>
          </p:cNvSpPr>
          <p:nvPr/>
        </p:nvSpPr>
        <p:spPr bwMode="auto">
          <a:xfrm>
            <a:off x="2401892" y="2081196"/>
            <a:ext cx="146050" cy="544512"/>
          </a:xfrm>
          <a:custGeom>
            <a:avLst/>
            <a:gdLst>
              <a:gd name="T0" fmla="*/ 0 w 126"/>
              <a:gd name="T1" fmla="*/ 390 h 510"/>
              <a:gd name="T2" fmla="*/ 126 w 126"/>
              <a:gd name="T3" fmla="*/ 0 h 510"/>
              <a:gd name="T4" fmla="*/ 126 w 126"/>
              <a:gd name="T5" fmla="*/ 120 h 510"/>
              <a:gd name="T6" fmla="*/ 0 w 126"/>
              <a:gd name="T7" fmla="*/ 510 h 510"/>
              <a:gd name="T8" fmla="*/ 0 w 126"/>
              <a:gd name="T9" fmla="*/ 390 h 5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6"/>
              <a:gd name="T16" fmla="*/ 0 h 510"/>
              <a:gd name="T17" fmla="*/ 126 w 126"/>
              <a:gd name="T18" fmla="*/ 510 h 51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6" h="510">
                <a:moveTo>
                  <a:pt x="0" y="390"/>
                </a:moveTo>
                <a:lnTo>
                  <a:pt x="126" y="0"/>
                </a:lnTo>
                <a:lnTo>
                  <a:pt x="126" y="120"/>
                </a:lnTo>
                <a:lnTo>
                  <a:pt x="0" y="510"/>
                </a:lnTo>
                <a:lnTo>
                  <a:pt x="0" y="390"/>
                </a:lnTo>
                <a:close/>
              </a:path>
            </a:pathLst>
          </a:custGeom>
          <a:solidFill>
            <a:srgbClr val="80804D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44" name="Freeform 8"/>
          <p:cNvSpPr>
            <a:spLocks/>
          </p:cNvSpPr>
          <p:nvPr/>
        </p:nvSpPr>
        <p:spPr bwMode="auto">
          <a:xfrm>
            <a:off x="2401892" y="2074846"/>
            <a:ext cx="152400" cy="422275"/>
          </a:xfrm>
          <a:custGeom>
            <a:avLst/>
            <a:gdLst>
              <a:gd name="T0" fmla="*/ 0 w 132"/>
              <a:gd name="T1" fmla="*/ 0 h 396"/>
              <a:gd name="T2" fmla="*/ 18 w 132"/>
              <a:gd name="T3" fmla="*/ 0 h 396"/>
              <a:gd name="T4" fmla="*/ 48 w 132"/>
              <a:gd name="T5" fmla="*/ 0 h 396"/>
              <a:gd name="T6" fmla="*/ 66 w 132"/>
              <a:gd name="T7" fmla="*/ 0 h 396"/>
              <a:gd name="T8" fmla="*/ 84 w 132"/>
              <a:gd name="T9" fmla="*/ 0 h 396"/>
              <a:gd name="T10" fmla="*/ 114 w 132"/>
              <a:gd name="T11" fmla="*/ 0 h 396"/>
              <a:gd name="T12" fmla="*/ 132 w 132"/>
              <a:gd name="T13" fmla="*/ 0 h 396"/>
              <a:gd name="T14" fmla="*/ 0 w 132"/>
              <a:gd name="T15" fmla="*/ 396 h 396"/>
              <a:gd name="T16" fmla="*/ 0 w 132"/>
              <a:gd name="T17" fmla="*/ 0 h 39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32"/>
              <a:gd name="T28" fmla="*/ 0 h 396"/>
              <a:gd name="T29" fmla="*/ 132 w 132"/>
              <a:gd name="T30" fmla="*/ 396 h 39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32" h="396">
                <a:moveTo>
                  <a:pt x="0" y="0"/>
                </a:moveTo>
                <a:lnTo>
                  <a:pt x="18" y="0"/>
                </a:lnTo>
                <a:lnTo>
                  <a:pt x="48" y="0"/>
                </a:lnTo>
                <a:lnTo>
                  <a:pt x="66" y="0"/>
                </a:lnTo>
                <a:lnTo>
                  <a:pt x="84" y="0"/>
                </a:lnTo>
                <a:lnTo>
                  <a:pt x="114" y="0"/>
                </a:lnTo>
                <a:lnTo>
                  <a:pt x="132" y="0"/>
                </a:lnTo>
                <a:lnTo>
                  <a:pt x="0" y="396"/>
                </a:lnTo>
                <a:lnTo>
                  <a:pt x="0" y="0"/>
                </a:lnTo>
                <a:close/>
              </a:path>
            </a:pathLst>
          </a:custGeom>
          <a:solidFill>
            <a:srgbClr val="FFFF99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05" name="Freeform 9"/>
          <p:cNvSpPr>
            <a:spLocks/>
          </p:cNvSpPr>
          <p:nvPr/>
        </p:nvSpPr>
        <p:spPr bwMode="auto">
          <a:xfrm>
            <a:off x="1703392" y="2049446"/>
            <a:ext cx="774700" cy="25400"/>
          </a:xfrm>
          <a:custGeom>
            <a:avLst/>
            <a:gdLst>
              <a:gd name="T0" fmla="*/ 0 w 112"/>
              <a:gd name="T1" fmla="*/ 0 h 4"/>
              <a:gd name="T2" fmla="*/ 9 w 112"/>
              <a:gd name="T3" fmla="*/ 0 h 4"/>
              <a:gd name="T4" fmla="*/ 112 w 112"/>
              <a:gd name="T5" fmla="*/ 4 h 4"/>
              <a:gd name="T6" fmla="*/ 0 60000 65536"/>
              <a:gd name="T7" fmla="*/ 0 60000 65536"/>
              <a:gd name="T8" fmla="*/ 0 60000 65536"/>
              <a:gd name="T9" fmla="*/ 0 w 112"/>
              <a:gd name="T10" fmla="*/ 0 h 4"/>
              <a:gd name="T11" fmla="*/ 112 w 112"/>
              <a:gd name="T12" fmla="*/ 4 h 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2" h="4">
                <a:moveTo>
                  <a:pt x="0" y="0"/>
                </a:moveTo>
                <a:lnTo>
                  <a:pt x="9" y="0"/>
                </a:lnTo>
                <a:lnTo>
                  <a:pt x="112" y="4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46" name="Freeform 10"/>
          <p:cNvSpPr>
            <a:spLocks/>
          </p:cNvSpPr>
          <p:nvPr/>
        </p:nvSpPr>
        <p:spPr bwMode="auto">
          <a:xfrm>
            <a:off x="2430467" y="2093896"/>
            <a:ext cx="311150" cy="531812"/>
          </a:xfrm>
          <a:custGeom>
            <a:avLst/>
            <a:gdLst>
              <a:gd name="T0" fmla="*/ 0 w 270"/>
              <a:gd name="T1" fmla="*/ 378 h 498"/>
              <a:gd name="T2" fmla="*/ 270 w 270"/>
              <a:gd name="T3" fmla="*/ 0 h 498"/>
              <a:gd name="T4" fmla="*/ 270 w 270"/>
              <a:gd name="T5" fmla="*/ 120 h 498"/>
              <a:gd name="T6" fmla="*/ 0 w 270"/>
              <a:gd name="T7" fmla="*/ 498 h 498"/>
              <a:gd name="T8" fmla="*/ 0 w 270"/>
              <a:gd name="T9" fmla="*/ 378 h 4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0"/>
              <a:gd name="T16" fmla="*/ 0 h 498"/>
              <a:gd name="T17" fmla="*/ 270 w 270"/>
              <a:gd name="T18" fmla="*/ 498 h 49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0" h="498">
                <a:moveTo>
                  <a:pt x="0" y="378"/>
                </a:moveTo>
                <a:lnTo>
                  <a:pt x="270" y="0"/>
                </a:lnTo>
                <a:lnTo>
                  <a:pt x="270" y="120"/>
                </a:lnTo>
                <a:lnTo>
                  <a:pt x="0" y="498"/>
                </a:lnTo>
                <a:lnTo>
                  <a:pt x="0" y="378"/>
                </a:lnTo>
                <a:close/>
              </a:path>
            </a:pathLst>
          </a:custGeom>
          <a:solidFill>
            <a:srgbClr val="00333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47" name="Freeform 11"/>
          <p:cNvSpPr>
            <a:spLocks/>
          </p:cNvSpPr>
          <p:nvPr/>
        </p:nvSpPr>
        <p:spPr bwMode="auto">
          <a:xfrm>
            <a:off x="2430467" y="2074846"/>
            <a:ext cx="317500" cy="422275"/>
          </a:xfrm>
          <a:custGeom>
            <a:avLst/>
            <a:gdLst>
              <a:gd name="T0" fmla="*/ 132 w 276"/>
              <a:gd name="T1" fmla="*/ 0 h 396"/>
              <a:gd name="T2" fmla="*/ 162 w 276"/>
              <a:gd name="T3" fmla="*/ 6 h 396"/>
              <a:gd name="T4" fmla="*/ 180 w 276"/>
              <a:gd name="T5" fmla="*/ 6 h 396"/>
              <a:gd name="T6" fmla="*/ 210 w 276"/>
              <a:gd name="T7" fmla="*/ 6 h 396"/>
              <a:gd name="T8" fmla="*/ 228 w 276"/>
              <a:gd name="T9" fmla="*/ 12 h 396"/>
              <a:gd name="T10" fmla="*/ 258 w 276"/>
              <a:gd name="T11" fmla="*/ 12 h 396"/>
              <a:gd name="T12" fmla="*/ 276 w 276"/>
              <a:gd name="T13" fmla="*/ 18 h 396"/>
              <a:gd name="T14" fmla="*/ 0 w 276"/>
              <a:gd name="T15" fmla="*/ 396 h 396"/>
              <a:gd name="T16" fmla="*/ 132 w 276"/>
              <a:gd name="T17" fmla="*/ 0 h 39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76"/>
              <a:gd name="T28" fmla="*/ 0 h 396"/>
              <a:gd name="T29" fmla="*/ 276 w 276"/>
              <a:gd name="T30" fmla="*/ 396 h 39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76" h="396">
                <a:moveTo>
                  <a:pt x="132" y="0"/>
                </a:moveTo>
                <a:lnTo>
                  <a:pt x="162" y="6"/>
                </a:lnTo>
                <a:lnTo>
                  <a:pt x="180" y="6"/>
                </a:lnTo>
                <a:lnTo>
                  <a:pt x="210" y="6"/>
                </a:lnTo>
                <a:lnTo>
                  <a:pt x="228" y="12"/>
                </a:lnTo>
                <a:lnTo>
                  <a:pt x="258" y="12"/>
                </a:lnTo>
                <a:lnTo>
                  <a:pt x="276" y="18"/>
                </a:lnTo>
                <a:lnTo>
                  <a:pt x="0" y="396"/>
                </a:lnTo>
                <a:lnTo>
                  <a:pt x="132" y="0"/>
                </a:lnTo>
                <a:close/>
              </a:path>
            </a:pathLst>
          </a:custGeom>
          <a:solidFill>
            <a:srgbClr val="006666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08" name="Freeform 12"/>
          <p:cNvSpPr>
            <a:spLocks/>
          </p:cNvSpPr>
          <p:nvPr/>
        </p:nvSpPr>
        <p:spPr bwMode="auto">
          <a:xfrm>
            <a:off x="2166942" y="1600183"/>
            <a:ext cx="484187" cy="481013"/>
          </a:xfrm>
          <a:custGeom>
            <a:avLst/>
            <a:gdLst>
              <a:gd name="T0" fmla="*/ 0 w 70"/>
              <a:gd name="T1" fmla="*/ 0 h 75"/>
              <a:gd name="T2" fmla="*/ 9 w 70"/>
              <a:gd name="T3" fmla="*/ 0 h 75"/>
              <a:gd name="T4" fmla="*/ 70 w 70"/>
              <a:gd name="T5" fmla="*/ 75 h 75"/>
              <a:gd name="T6" fmla="*/ 0 60000 65536"/>
              <a:gd name="T7" fmla="*/ 0 60000 65536"/>
              <a:gd name="T8" fmla="*/ 0 60000 65536"/>
              <a:gd name="T9" fmla="*/ 0 w 70"/>
              <a:gd name="T10" fmla="*/ 0 h 75"/>
              <a:gd name="T11" fmla="*/ 70 w 70"/>
              <a:gd name="T12" fmla="*/ 75 h 7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0" h="75">
                <a:moveTo>
                  <a:pt x="0" y="0"/>
                </a:moveTo>
                <a:lnTo>
                  <a:pt x="9" y="0"/>
                </a:lnTo>
                <a:lnTo>
                  <a:pt x="70" y="7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49" name="Freeform 13"/>
          <p:cNvSpPr>
            <a:spLocks/>
          </p:cNvSpPr>
          <p:nvPr/>
        </p:nvSpPr>
        <p:spPr bwMode="auto">
          <a:xfrm>
            <a:off x="2486029" y="2157396"/>
            <a:ext cx="601663" cy="474662"/>
          </a:xfrm>
          <a:custGeom>
            <a:avLst/>
            <a:gdLst>
              <a:gd name="T0" fmla="*/ 0 w 522"/>
              <a:gd name="T1" fmla="*/ 324 h 444"/>
              <a:gd name="T2" fmla="*/ 522 w 522"/>
              <a:gd name="T3" fmla="*/ 0 h 444"/>
              <a:gd name="T4" fmla="*/ 522 w 522"/>
              <a:gd name="T5" fmla="*/ 120 h 444"/>
              <a:gd name="T6" fmla="*/ 0 w 522"/>
              <a:gd name="T7" fmla="*/ 444 h 444"/>
              <a:gd name="T8" fmla="*/ 0 w 522"/>
              <a:gd name="T9" fmla="*/ 324 h 4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22"/>
              <a:gd name="T16" fmla="*/ 0 h 444"/>
              <a:gd name="T17" fmla="*/ 522 w 522"/>
              <a:gd name="T18" fmla="*/ 444 h 4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22" h="444">
                <a:moveTo>
                  <a:pt x="0" y="324"/>
                </a:moveTo>
                <a:lnTo>
                  <a:pt x="522" y="0"/>
                </a:lnTo>
                <a:lnTo>
                  <a:pt x="522" y="120"/>
                </a:lnTo>
                <a:lnTo>
                  <a:pt x="0" y="444"/>
                </a:lnTo>
                <a:lnTo>
                  <a:pt x="0" y="324"/>
                </a:lnTo>
                <a:close/>
              </a:path>
            </a:pathLst>
          </a:custGeom>
          <a:solidFill>
            <a:srgbClr val="40004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0" name="Freeform 14"/>
          <p:cNvSpPr>
            <a:spLocks/>
          </p:cNvSpPr>
          <p:nvPr/>
        </p:nvSpPr>
        <p:spPr bwMode="auto">
          <a:xfrm>
            <a:off x="2486029" y="2100246"/>
            <a:ext cx="601663" cy="403225"/>
          </a:xfrm>
          <a:custGeom>
            <a:avLst/>
            <a:gdLst>
              <a:gd name="T0" fmla="*/ 276 w 522"/>
              <a:gd name="T1" fmla="*/ 0 h 378"/>
              <a:gd name="T2" fmla="*/ 288 w 522"/>
              <a:gd name="T3" fmla="*/ 0 h 378"/>
              <a:gd name="T4" fmla="*/ 318 w 522"/>
              <a:gd name="T5" fmla="*/ 6 h 378"/>
              <a:gd name="T6" fmla="*/ 336 w 522"/>
              <a:gd name="T7" fmla="*/ 6 h 378"/>
              <a:gd name="T8" fmla="*/ 366 w 522"/>
              <a:gd name="T9" fmla="*/ 12 h 378"/>
              <a:gd name="T10" fmla="*/ 378 w 522"/>
              <a:gd name="T11" fmla="*/ 12 h 378"/>
              <a:gd name="T12" fmla="*/ 408 w 522"/>
              <a:gd name="T13" fmla="*/ 18 h 378"/>
              <a:gd name="T14" fmla="*/ 426 w 522"/>
              <a:gd name="T15" fmla="*/ 24 h 378"/>
              <a:gd name="T16" fmla="*/ 438 w 522"/>
              <a:gd name="T17" fmla="*/ 24 h 378"/>
              <a:gd name="T18" fmla="*/ 468 w 522"/>
              <a:gd name="T19" fmla="*/ 36 h 378"/>
              <a:gd name="T20" fmla="*/ 480 w 522"/>
              <a:gd name="T21" fmla="*/ 36 h 378"/>
              <a:gd name="T22" fmla="*/ 510 w 522"/>
              <a:gd name="T23" fmla="*/ 42 h 378"/>
              <a:gd name="T24" fmla="*/ 522 w 522"/>
              <a:gd name="T25" fmla="*/ 48 h 378"/>
              <a:gd name="T26" fmla="*/ 0 w 522"/>
              <a:gd name="T27" fmla="*/ 378 h 378"/>
              <a:gd name="T28" fmla="*/ 276 w 522"/>
              <a:gd name="T29" fmla="*/ 0 h 37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522"/>
              <a:gd name="T46" fmla="*/ 0 h 378"/>
              <a:gd name="T47" fmla="*/ 522 w 522"/>
              <a:gd name="T48" fmla="*/ 378 h 378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522" h="378">
                <a:moveTo>
                  <a:pt x="276" y="0"/>
                </a:moveTo>
                <a:lnTo>
                  <a:pt x="288" y="0"/>
                </a:lnTo>
                <a:lnTo>
                  <a:pt x="318" y="6"/>
                </a:lnTo>
                <a:lnTo>
                  <a:pt x="336" y="6"/>
                </a:lnTo>
                <a:lnTo>
                  <a:pt x="366" y="12"/>
                </a:lnTo>
                <a:lnTo>
                  <a:pt x="378" y="12"/>
                </a:lnTo>
                <a:lnTo>
                  <a:pt x="408" y="18"/>
                </a:lnTo>
                <a:lnTo>
                  <a:pt x="426" y="24"/>
                </a:lnTo>
                <a:lnTo>
                  <a:pt x="438" y="24"/>
                </a:lnTo>
                <a:lnTo>
                  <a:pt x="468" y="36"/>
                </a:lnTo>
                <a:lnTo>
                  <a:pt x="480" y="36"/>
                </a:lnTo>
                <a:lnTo>
                  <a:pt x="510" y="42"/>
                </a:lnTo>
                <a:lnTo>
                  <a:pt x="522" y="48"/>
                </a:lnTo>
                <a:lnTo>
                  <a:pt x="0" y="378"/>
                </a:lnTo>
                <a:lnTo>
                  <a:pt x="276" y="0"/>
                </a:lnTo>
                <a:close/>
              </a:path>
            </a:pathLst>
          </a:custGeom>
          <a:solidFill>
            <a:srgbClr val="80008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11" name="Freeform 15"/>
          <p:cNvSpPr>
            <a:spLocks/>
          </p:cNvSpPr>
          <p:nvPr/>
        </p:nvSpPr>
        <p:spPr bwMode="auto">
          <a:xfrm>
            <a:off x="2941642" y="1631933"/>
            <a:ext cx="152400" cy="487363"/>
          </a:xfrm>
          <a:custGeom>
            <a:avLst/>
            <a:gdLst>
              <a:gd name="T0" fmla="*/ 22 w 22"/>
              <a:gd name="T1" fmla="*/ 0 h 76"/>
              <a:gd name="T2" fmla="*/ 22 w 22"/>
              <a:gd name="T3" fmla="*/ 9 h 76"/>
              <a:gd name="T4" fmla="*/ 0 w 22"/>
              <a:gd name="T5" fmla="*/ 76 h 76"/>
              <a:gd name="T6" fmla="*/ 0 60000 65536"/>
              <a:gd name="T7" fmla="*/ 0 60000 65536"/>
              <a:gd name="T8" fmla="*/ 0 60000 65536"/>
              <a:gd name="T9" fmla="*/ 0 w 22"/>
              <a:gd name="T10" fmla="*/ 0 h 76"/>
              <a:gd name="T11" fmla="*/ 22 w 22"/>
              <a:gd name="T12" fmla="*/ 76 h 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2" h="76">
                <a:moveTo>
                  <a:pt x="22" y="0"/>
                </a:moveTo>
                <a:lnTo>
                  <a:pt x="22" y="9"/>
                </a:lnTo>
                <a:lnTo>
                  <a:pt x="0" y="76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2" name="Freeform 16"/>
          <p:cNvSpPr>
            <a:spLocks/>
          </p:cNvSpPr>
          <p:nvPr/>
        </p:nvSpPr>
        <p:spPr bwMode="auto">
          <a:xfrm>
            <a:off x="2562229" y="2305033"/>
            <a:ext cx="912813" cy="352425"/>
          </a:xfrm>
          <a:custGeom>
            <a:avLst/>
            <a:gdLst>
              <a:gd name="T0" fmla="*/ 0 w 792"/>
              <a:gd name="T1" fmla="*/ 210 h 330"/>
              <a:gd name="T2" fmla="*/ 792 w 792"/>
              <a:gd name="T3" fmla="*/ 0 h 330"/>
              <a:gd name="T4" fmla="*/ 792 w 792"/>
              <a:gd name="T5" fmla="*/ 120 h 330"/>
              <a:gd name="T6" fmla="*/ 0 w 792"/>
              <a:gd name="T7" fmla="*/ 330 h 330"/>
              <a:gd name="T8" fmla="*/ 0 w 792"/>
              <a:gd name="T9" fmla="*/ 210 h 3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2"/>
              <a:gd name="T16" fmla="*/ 0 h 330"/>
              <a:gd name="T17" fmla="*/ 792 w 792"/>
              <a:gd name="T18" fmla="*/ 330 h 3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2" h="330">
                <a:moveTo>
                  <a:pt x="0" y="210"/>
                </a:moveTo>
                <a:lnTo>
                  <a:pt x="792" y="0"/>
                </a:lnTo>
                <a:lnTo>
                  <a:pt x="792" y="120"/>
                </a:lnTo>
                <a:lnTo>
                  <a:pt x="0" y="330"/>
                </a:lnTo>
                <a:lnTo>
                  <a:pt x="0" y="210"/>
                </a:lnTo>
                <a:close/>
              </a:path>
            </a:pathLst>
          </a:custGeom>
          <a:solidFill>
            <a:srgbClr val="8033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3" name="Freeform 17"/>
          <p:cNvSpPr>
            <a:spLocks/>
          </p:cNvSpPr>
          <p:nvPr/>
        </p:nvSpPr>
        <p:spPr bwMode="auto">
          <a:xfrm>
            <a:off x="2562229" y="2176446"/>
            <a:ext cx="912813" cy="352425"/>
          </a:xfrm>
          <a:custGeom>
            <a:avLst/>
            <a:gdLst>
              <a:gd name="T0" fmla="*/ 522 w 792"/>
              <a:gd name="T1" fmla="*/ 0 h 330"/>
              <a:gd name="T2" fmla="*/ 552 w 792"/>
              <a:gd name="T3" fmla="*/ 6 h 330"/>
              <a:gd name="T4" fmla="*/ 564 w 792"/>
              <a:gd name="T5" fmla="*/ 12 h 330"/>
              <a:gd name="T6" fmla="*/ 588 w 792"/>
              <a:gd name="T7" fmla="*/ 18 h 330"/>
              <a:gd name="T8" fmla="*/ 600 w 792"/>
              <a:gd name="T9" fmla="*/ 24 h 330"/>
              <a:gd name="T10" fmla="*/ 624 w 792"/>
              <a:gd name="T11" fmla="*/ 36 h 330"/>
              <a:gd name="T12" fmla="*/ 648 w 792"/>
              <a:gd name="T13" fmla="*/ 42 h 330"/>
              <a:gd name="T14" fmla="*/ 660 w 792"/>
              <a:gd name="T15" fmla="*/ 48 h 330"/>
              <a:gd name="T16" fmla="*/ 684 w 792"/>
              <a:gd name="T17" fmla="*/ 60 h 330"/>
              <a:gd name="T18" fmla="*/ 696 w 792"/>
              <a:gd name="T19" fmla="*/ 66 h 330"/>
              <a:gd name="T20" fmla="*/ 714 w 792"/>
              <a:gd name="T21" fmla="*/ 72 h 330"/>
              <a:gd name="T22" fmla="*/ 738 w 792"/>
              <a:gd name="T23" fmla="*/ 84 h 330"/>
              <a:gd name="T24" fmla="*/ 744 w 792"/>
              <a:gd name="T25" fmla="*/ 90 h 330"/>
              <a:gd name="T26" fmla="*/ 768 w 792"/>
              <a:gd name="T27" fmla="*/ 102 h 330"/>
              <a:gd name="T28" fmla="*/ 774 w 792"/>
              <a:gd name="T29" fmla="*/ 108 h 330"/>
              <a:gd name="T30" fmla="*/ 792 w 792"/>
              <a:gd name="T31" fmla="*/ 120 h 330"/>
              <a:gd name="T32" fmla="*/ 0 w 792"/>
              <a:gd name="T33" fmla="*/ 330 h 330"/>
              <a:gd name="T34" fmla="*/ 522 w 792"/>
              <a:gd name="T35" fmla="*/ 0 h 33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792"/>
              <a:gd name="T55" fmla="*/ 0 h 330"/>
              <a:gd name="T56" fmla="*/ 792 w 792"/>
              <a:gd name="T57" fmla="*/ 330 h 330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792" h="330">
                <a:moveTo>
                  <a:pt x="522" y="0"/>
                </a:moveTo>
                <a:lnTo>
                  <a:pt x="552" y="6"/>
                </a:lnTo>
                <a:lnTo>
                  <a:pt x="564" y="12"/>
                </a:lnTo>
                <a:lnTo>
                  <a:pt x="588" y="18"/>
                </a:lnTo>
                <a:lnTo>
                  <a:pt x="600" y="24"/>
                </a:lnTo>
                <a:lnTo>
                  <a:pt x="624" y="36"/>
                </a:lnTo>
                <a:lnTo>
                  <a:pt x="648" y="42"/>
                </a:lnTo>
                <a:lnTo>
                  <a:pt x="660" y="48"/>
                </a:lnTo>
                <a:lnTo>
                  <a:pt x="684" y="60"/>
                </a:lnTo>
                <a:lnTo>
                  <a:pt x="696" y="66"/>
                </a:lnTo>
                <a:lnTo>
                  <a:pt x="714" y="72"/>
                </a:lnTo>
                <a:lnTo>
                  <a:pt x="738" y="84"/>
                </a:lnTo>
                <a:lnTo>
                  <a:pt x="744" y="90"/>
                </a:lnTo>
                <a:lnTo>
                  <a:pt x="768" y="102"/>
                </a:lnTo>
                <a:lnTo>
                  <a:pt x="774" y="108"/>
                </a:lnTo>
                <a:lnTo>
                  <a:pt x="792" y="120"/>
                </a:lnTo>
                <a:lnTo>
                  <a:pt x="0" y="330"/>
                </a:lnTo>
                <a:lnTo>
                  <a:pt x="522" y="0"/>
                </a:lnTo>
                <a:close/>
              </a:path>
            </a:pathLst>
          </a:custGeom>
          <a:solidFill>
            <a:srgbClr val="FF66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14" name="Freeform 18"/>
          <p:cNvSpPr>
            <a:spLocks/>
          </p:cNvSpPr>
          <p:nvPr/>
        </p:nvSpPr>
        <p:spPr bwMode="auto">
          <a:xfrm>
            <a:off x="3336929" y="1638283"/>
            <a:ext cx="554038" cy="596900"/>
          </a:xfrm>
          <a:custGeom>
            <a:avLst/>
            <a:gdLst>
              <a:gd name="T0" fmla="*/ 80 w 80"/>
              <a:gd name="T1" fmla="*/ 0 h 93"/>
              <a:gd name="T2" fmla="*/ 71 w 80"/>
              <a:gd name="T3" fmla="*/ 0 h 93"/>
              <a:gd name="T4" fmla="*/ 0 w 80"/>
              <a:gd name="T5" fmla="*/ 93 h 93"/>
              <a:gd name="T6" fmla="*/ 0 60000 65536"/>
              <a:gd name="T7" fmla="*/ 0 60000 65536"/>
              <a:gd name="T8" fmla="*/ 0 60000 65536"/>
              <a:gd name="T9" fmla="*/ 0 w 80"/>
              <a:gd name="T10" fmla="*/ 0 h 93"/>
              <a:gd name="T11" fmla="*/ 80 w 80"/>
              <a:gd name="T12" fmla="*/ 93 h 9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93">
                <a:moveTo>
                  <a:pt x="80" y="0"/>
                </a:moveTo>
                <a:lnTo>
                  <a:pt x="71" y="0"/>
                </a:lnTo>
                <a:lnTo>
                  <a:pt x="0" y="9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5" name="Freeform 19"/>
          <p:cNvSpPr>
            <a:spLocks/>
          </p:cNvSpPr>
          <p:nvPr/>
        </p:nvSpPr>
        <p:spPr bwMode="auto">
          <a:xfrm>
            <a:off x="2616204" y="2503471"/>
            <a:ext cx="1066800" cy="185737"/>
          </a:xfrm>
          <a:custGeom>
            <a:avLst/>
            <a:gdLst>
              <a:gd name="T0" fmla="*/ 0 w 924"/>
              <a:gd name="T1" fmla="*/ 54 h 174"/>
              <a:gd name="T2" fmla="*/ 924 w 924"/>
              <a:gd name="T3" fmla="*/ 0 h 174"/>
              <a:gd name="T4" fmla="*/ 924 w 924"/>
              <a:gd name="T5" fmla="*/ 120 h 174"/>
              <a:gd name="T6" fmla="*/ 0 w 924"/>
              <a:gd name="T7" fmla="*/ 174 h 174"/>
              <a:gd name="T8" fmla="*/ 0 w 924"/>
              <a:gd name="T9" fmla="*/ 54 h 17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24"/>
              <a:gd name="T16" fmla="*/ 0 h 174"/>
              <a:gd name="T17" fmla="*/ 924 w 924"/>
              <a:gd name="T18" fmla="*/ 174 h 17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24" h="174">
                <a:moveTo>
                  <a:pt x="0" y="54"/>
                </a:moveTo>
                <a:lnTo>
                  <a:pt x="924" y="0"/>
                </a:lnTo>
                <a:lnTo>
                  <a:pt x="924" y="120"/>
                </a:lnTo>
                <a:lnTo>
                  <a:pt x="0" y="174"/>
                </a:lnTo>
                <a:lnTo>
                  <a:pt x="0" y="54"/>
                </a:lnTo>
                <a:close/>
              </a:path>
            </a:pathLst>
          </a:custGeom>
          <a:solidFill>
            <a:srgbClr val="4B4B4B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6" name="Freeform 20"/>
          <p:cNvSpPr>
            <a:spLocks/>
          </p:cNvSpPr>
          <p:nvPr/>
        </p:nvSpPr>
        <p:spPr bwMode="auto">
          <a:xfrm>
            <a:off x="2616204" y="2336783"/>
            <a:ext cx="1066800" cy="223838"/>
          </a:xfrm>
          <a:custGeom>
            <a:avLst/>
            <a:gdLst>
              <a:gd name="T0" fmla="*/ 792 w 924"/>
              <a:gd name="T1" fmla="*/ 0 h 210"/>
              <a:gd name="T2" fmla="*/ 810 w 924"/>
              <a:gd name="T3" fmla="*/ 12 h 210"/>
              <a:gd name="T4" fmla="*/ 816 w 924"/>
              <a:gd name="T5" fmla="*/ 18 h 210"/>
              <a:gd name="T6" fmla="*/ 834 w 924"/>
              <a:gd name="T7" fmla="*/ 30 h 210"/>
              <a:gd name="T8" fmla="*/ 840 w 924"/>
              <a:gd name="T9" fmla="*/ 36 h 210"/>
              <a:gd name="T10" fmla="*/ 852 w 924"/>
              <a:gd name="T11" fmla="*/ 48 h 210"/>
              <a:gd name="T12" fmla="*/ 864 w 924"/>
              <a:gd name="T13" fmla="*/ 60 h 210"/>
              <a:gd name="T14" fmla="*/ 870 w 924"/>
              <a:gd name="T15" fmla="*/ 66 h 210"/>
              <a:gd name="T16" fmla="*/ 882 w 924"/>
              <a:gd name="T17" fmla="*/ 78 h 210"/>
              <a:gd name="T18" fmla="*/ 888 w 924"/>
              <a:gd name="T19" fmla="*/ 84 h 210"/>
              <a:gd name="T20" fmla="*/ 900 w 924"/>
              <a:gd name="T21" fmla="*/ 102 h 210"/>
              <a:gd name="T22" fmla="*/ 906 w 924"/>
              <a:gd name="T23" fmla="*/ 114 h 210"/>
              <a:gd name="T24" fmla="*/ 912 w 924"/>
              <a:gd name="T25" fmla="*/ 120 h 210"/>
              <a:gd name="T26" fmla="*/ 918 w 924"/>
              <a:gd name="T27" fmla="*/ 132 h 210"/>
              <a:gd name="T28" fmla="*/ 918 w 924"/>
              <a:gd name="T29" fmla="*/ 138 h 210"/>
              <a:gd name="T30" fmla="*/ 924 w 924"/>
              <a:gd name="T31" fmla="*/ 156 h 210"/>
              <a:gd name="T32" fmla="*/ 0 w 924"/>
              <a:gd name="T33" fmla="*/ 210 h 210"/>
              <a:gd name="T34" fmla="*/ 792 w 924"/>
              <a:gd name="T35" fmla="*/ 0 h 21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924"/>
              <a:gd name="T55" fmla="*/ 0 h 210"/>
              <a:gd name="T56" fmla="*/ 924 w 924"/>
              <a:gd name="T57" fmla="*/ 210 h 210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924" h="210">
                <a:moveTo>
                  <a:pt x="792" y="0"/>
                </a:moveTo>
                <a:lnTo>
                  <a:pt x="810" y="12"/>
                </a:lnTo>
                <a:lnTo>
                  <a:pt x="816" y="18"/>
                </a:lnTo>
                <a:lnTo>
                  <a:pt x="834" y="30"/>
                </a:lnTo>
                <a:lnTo>
                  <a:pt x="840" y="36"/>
                </a:lnTo>
                <a:lnTo>
                  <a:pt x="852" y="48"/>
                </a:lnTo>
                <a:lnTo>
                  <a:pt x="864" y="60"/>
                </a:lnTo>
                <a:lnTo>
                  <a:pt x="870" y="66"/>
                </a:lnTo>
                <a:lnTo>
                  <a:pt x="882" y="78"/>
                </a:lnTo>
                <a:lnTo>
                  <a:pt x="888" y="84"/>
                </a:lnTo>
                <a:lnTo>
                  <a:pt x="900" y="102"/>
                </a:lnTo>
                <a:lnTo>
                  <a:pt x="906" y="114"/>
                </a:lnTo>
                <a:lnTo>
                  <a:pt x="912" y="120"/>
                </a:lnTo>
                <a:lnTo>
                  <a:pt x="918" y="132"/>
                </a:lnTo>
                <a:lnTo>
                  <a:pt x="918" y="138"/>
                </a:lnTo>
                <a:lnTo>
                  <a:pt x="924" y="156"/>
                </a:lnTo>
                <a:lnTo>
                  <a:pt x="0" y="210"/>
                </a:lnTo>
                <a:lnTo>
                  <a:pt x="792" y="0"/>
                </a:lnTo>
                <a:close/>
              </a:path>
            </a:pathLst>
          </a:custGeom>
          <a:solidFill>
            <a:srgbClr val="969696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17" name="Freeform 21"/>
          <p:cNvSpPr>
            <a:spLocks/>
          </p:cNvSpPr>
          <p:nvPr/>
        </p:nvSpPr>
        <p:spPr bwMode="auto">
          <a:xfrm>
            <a:off x="3635379" y="2205021"/>
            <a:ext cx="747713" cy="293687"/>
          </a:xfrm>
          <a:custGeom>
            <a:avLst/>
            <a:gdLst>
              <a:gd name="T0" fmla="*/ 108 w 108"/>
              <a:gd name="T1" fmla="*/ 0 h 46"/>
              <a:gd name="T2" fmla="*/ 99 w 108"/>
              <a:gd name="T3" fmla="*/ 0 h 46"/>
              <a:gd name="T4" fmla="*/ 0 w 108"/>
              <a:gd name="T5" fmla="*/ 46 h 46"/>
              <a:gd name="T6" fmla="*/ 0 60000 65536"/>
              <a:gd name="T7" fmla="*/ 0 60000 65536"/>
              <a:gd name="T8" fmla="*/ 0 60000 65536"/>
              <a:gd name="T9" fmla="*/ 0 w 108"/>
              <a:gd name="T10" fmla="*/ 0 h 46"/>
              <a:gd name="T11" fmla="*/ 108 w 108"/>
              <a:gd name="T12" fmla="*/ 46 h 4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" h="46">
                <a:moveTo>
                  <a:pt x="108" y="0"/>
                </a:moveTo>
                <a:lnTo>
                  <a:pt x="99" y="0"/>
                </a:lnTo>
                <a:lnTo>
                  <a:pt x="0" y="46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8" name="Freeform 22"/>
          <p:cNvSpPr>
            <a:spLocks/>
          </p:cNvSpPr>
          <p:nvPr/>
        </p:nvSpPr>
        <p:spPr bwMode="auto">
          <a:xfrm>
            <a:off x="3662367" y="2592371"/>
            <a:ext cx="49212" cy="250825"/>
          </a:xfrm>
          <a:custGeom>
            <a:avLst/>
            <a:gdLst>
              <a:gd name="T0" fmla="*/ 42 w 42"/>
              <a:gd name="T1" fmla="*/ 0 h 234"/>
              <a:gd name="T2" fmla="*/ 42 w 42"/>
              <a:gd name="T3" fmla="*/ 6 h 234"/>
              <a:gd name="T4" fmla="*/ 42 w 42"/>
              <a:gd name="T5" fmla="*/ 24 h 234"/>
              <a:gd name="T6" fmla="*/ 36 w 42"/>
              <a:gd name="T7" fmla="*/ 30 h 234"/>
              <a:gd name="T8" fmla="*/ 36 w 42"/>
              <a:gd name="T9" fmla="*/ 42 h 234"/>
              <a:gd name="T10" fmla="*/ 36 w 42"/>
              <a:gd name="T11" fmla="*/ 48 h 234"/>
              <a:gd name="T12" fmla="*/ 30 w 42"/>
              <a:gd name="T13" fmla="*/ 60 h 234"/>
              <a:gd name="T14" fmla="*/ 24 w 42"/>
              <a:gd name="T15" fmla="*/ 72 h 234"/>
              <a:gd name="T16" fmla="*/ 24 w 42"/>
              <a:gd name="T17" fmla="*/ 78 h 234"/>
              <a:gd name="T18" fmla="*/ 18 w 42"/>
              <a:gd name="T19" fmla="*/ 90 h 234"/>
              <a:gd name="T20" fmla="*/ 12 w 42"/>
              <a:gd name="T21" fmla="*/ 96 h 234"/>
              <a:gd name="T22" fmla="*/ 6 w 42"/>
              <a:gd name="T23" fmla="*/ 108 h 234"/>
              <a:gd name="T24" fmla="*/ 0 w 42"/>
              <a:gd name="T25" fmla="*/ 114 h 234"/>
              <a:gd name="T26" fmla="*/ 0 w 42"/>
              <a:gd name="T27" fmla="*/ 234 h 234"/>
              <a:gd name="T28" fmla="*/ 6 w 42"/>
              <a:gd name="T29" fmla="*/ 228 h 234"/>
              <a:gd name="T30" fmla="*/ 12 w 42"/>
              <a:gd name="T31" fmla="*/ 216 h 234"/>
              <a:gd name="T32" fmla="*/ 18 w 42"/>
              <a:gd name="T33" fmla="*/ 210 h 234"/>
              <a:gd name="T34" fmla="*/ 24 w 42"/>
              <a:gd name="T35" fmla="*/ 198 h 234"/>
              <a:gd name="T36" fmla="*/ 24 w 42"/>
              <a:gd name="T37" fmla="*/ 192 h 234"/>
              <a:gd name="T38" fmla="*/ 30 w 42"/>
              <a:gd name="T39" fmla="*/ 180 h 234"/>
              <a:gd name="T40" fmla="*/ 36 w 42"/>
              <a:gd name="T41" fmla="*/ 168 h 234"/>
              <a:gd name="T42" fmla="*/ 36 w 42"/>
              <a:gd name="T43" fmla="*/ 162 h 234"/>
              <a:gd name="T44" fmla="*/ 36 w 42"/>
              <a:gd name="T45" fmla="*/ 150 h 234"/>
              <a:gd name="T46" fmla="*/ 42 w 42"/>
              <a:gd name="T47" fmla="*/ 144 h 234"/>
              <a:gd name="T48" fmla="*/ 42 w 42"/>
              <a:gd name="T49" fmla="*/ 126 h 234"/>
              <a:gd name="T50" fmla="*/ 42 w 42"/>
              <a:gd name="T51" fmla="*/ 120 h 234"/>
              <a:gd name="T52" fmla="*/ 42 w 42"/>
              <a:gd name="T53" fmla="*/ 0 h 23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42"/>
              <a:gd name="T82" fmla="*/ 0 h 234"/>
              <a:gd name="T83" fmla="*/ 42 w 42"/>
              <a:gd name="T84" fmla="*/ 234 h 234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42" h="234">
                <a:moveTo>
                  <a:pt x="42" y="0"/>
                </a:moveTo>
                <a:lnTo>
                  <a:pt x="42" y="6"/>
                </a:lnTo>
                <a:lnTo>
                  <a:pt x="42" y="24"/>
                </a:lnTo>
                <a:lnTo>
                  <a:pt x="36" y="30"/>
                </a:lnTo>
                <a:lnTo>
                  <a:pt x="36" y="42"/>
                </a:lnTo>
                <a:lnTo>
                  <a:pt x="36" y="48"/>
                </a:lnTo>
                <a:lnTo>
                  <a:pt x="30" y="60"/>
                </a:lnTo>
                <a:lnTo>
                  <a:pt x="24" y="72"/>
                </a:lnTo>
                <a:lnTo>
                  <a:pt x="24" y="78"/>
                </a:lnTo>
                <a:lnTo>
                  <a:pt x="18" y="90"/>
                </a:lnTo>
                <a:lnTo>
                  <a:pt x="12" y="96"/>
                </a:lnTo>
                <a:lnTo>
                  <a:pt x="6" y="108"/>
                </a:lnTo>
                <a:lnTo>
                  <a:pt x="0" y="114"/>
                </a:lnTo>
                <a:lnTo>
                  <a:pt x="0" y="234"/>
                </a:lnTo>
                <a:lnTo>
                  <a:pt x="6" y="228"/>
                </a:lnTo>
                <a:lnTo>
                  <a:pt x="12" y="216"/>
                </a:lnTo>
                <a:lnTo>
                  <a:pt x="18" y="210"/>
                </a:lnTo>
                <a:lnTo>
                  <a:pt x="24" y="198"/>
                </a:lnTo>
                <a:lnTo>
                  <a:pt x="24" y="192"/>
                </a:lnTo>
                <a:lnTo>
                  <a:pt x="30" y="180"/>
                </a:lnTo>
                <a:lnTo>
                  <a:pt x="36" y="168"/>
                </a:lnTo>
                <a:lnTo>
                  <a:pt x="36" y="162"/>
                </a:lnTo>
                <a:lnTo>
                  <a:pt x="36" y="150"/>
                </a:lnTo>
                <a:lnTo>
                  <a:pt x="42" y="144"/>
                </a:lnTo>
                <a:lnTo>
                  <a:pt x="42" y="126"/>
                </a:lnTo>
                <a:lnTo>
                  <a:pt x="42" y="120"/>
                </a:lnTo>
                <a:lnTo>
                  <a:pt x="42" y="0"/>
                </a:lnTo>
                <a:close/>
              </a:path>
            </a:pathLst>
          </a:custGeom>
          <a:solidFill>
            <a:srgbClr val="00004D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59" name="Freeform 23"/>
          <p:cNvSpPr>
            <a:spLocks/>
          </p:cNvSpPr>
          <p:nvPr/>
        </p:nvSpPr>
        <p:spPr bwMode="auto">
          <a:xfrm>
            <a:off x="2630492" y="2598721"/>
            <a:ext cx="1025525" cy="250825"/>
          </a:xfrm>
          <a:custGeom>
            <a:avLst/>
            <a:gdLst>
              <a:gd name="T0" fmla="*/ 0 w 888"/>
              <a:gd name="T1" fmla="*/ 0 h 234"/>
              <a:gd name="T2" fmla="*/ 888 w 888"/>
              <a:gd name="T3" fmla="*/ 114 h 234"/>
              <a:gd name="T4" fmla="*/ 888 w 888"/>
              <a:gd name="T5" fmla="*/ 234 h 234"/>
              <a:gd name="T6" fmla="*/ 0 w 888"/>
              <a:gd name="T7" fmla="*/ 120 h 234"/>
              <a:gd name="T8" fmla="*/ 0 w 888"/>
              <a:gd name="T9" fmla="*/ 0 h 2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88"/>
              <a:gd name="T16" fmla="*/ 0 h 234"/>
              <a:gd name="T17" fmla="*/ 888 w 888"/>
              <a:gd name="T18" fmla="*/ 234 h 2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88" h="234">
                <a:moveTo>
                  <a:pt x="0" y="0"/>
                </a:moveTo>
                <a:lnTo>
                  <a:pt x="888" y="114"/>
                </a:lnTo>
                <a:lnTo>
                  <a:pt x="888" y="234"/>
                </a:lnTo>
                <a:lnTo>
                  <a:pt x="0" y="120"/>
                </a:lnTo>
                <a:lnTo>
                  <a:pt x="0" y="0"/>
                </a:lnTo>
                <a:close/>
              </a:path>
            </a:pathLst>
          </a:custGeom>
          <a:solidFill>
            <a:srgbClr val="00004D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0" name="Freeform 24"/>
          <p:cNvSpPr>
            <a:spLocks/>
          </p:cNvSpPr>
          <p:nvPr/>
        </p:nvSpPr>
        <p:spPr bwMode="auto">
          <a:xfrm>
            <a:off x="2630492" y="2541571"/>
            <a:ext cx="1081087" cy="179387"/>
          </a:xfrm>
          <a:custGeom>
            <a:avLst/>
            <a:gdLst>
              <a:gd name="T0" fmla="*/ 924 w 936"/>
              <a:gd name="T1" fmla="*/ 0 h 168"/>
              <a:gd name="T2" fmla="*/ 930 w 936"/>
              <a:gd name="T3" fmla="*/ 12 h 168"/>
              <a:gd name="T4" fmla="*/ 930 w 936"/>
              <a:gd name="T5" fmla="*/ 18 h 168"/>
              <a:gd name="T6" fmla="*/ 936 w 936"/>
              <a:gd name="T7" fmla="*/ 30 h 168"/>
              <a:gd name="T8" fmla="*/ 936 w 936"/>
              <a:gd name="T9" fmla="*/ 48 h 168"/>
              <a:gd name="T10" fmla="*/ 936 w 936"/>
              <a:gd name="T11" fmla="*/ 54 h 168"/>
              <a:gd name="T12" fmla="*/ 936 w 936"/>
              <a:gd name="T13" fmla="*/ 66 h 168"/>
              <a:gd name="T14" fmla="*/ 930 w 936"/>
              <a:gd name="T15" fmla="*/ 78 h 168"/>
              <a:gd name="T16" fmla="*/ 930 w 936"/>
              <a:gd name="T17" fmla="*/ 90 h 168"/>
              <a:gd name="T18" fmla="*/ 930 w 936"/>
              <a:gd name="T19" fmla="*/ 102 h 168"/>
              <a:gd name="T20" fmla="*/ 924 w 936"/>
              <a:gd name="T21" fmla="*/ 114 h 168"/>
              <a:gd name="T22" fmla="*/ 918 w 936"/>
              <a:gd name="T23" fmla="*/ 120 h 168"/>
              <a:gd name="T24" fmla="*/ 912 w 936"/>
              <a:gd name="T25" fmla="*/ 132 h 168"/>
              <a:gd name="T26" fmla="*/ 906 w 936"/>
              <a:gd name="T27" fmla="*/ 150 h 168"/>
              <a:gd name="T28" fmla="*/ 900 w 936"/>
              <a:gd name="T29" fmla="*/ 156 h 168"/>
              <a:gd name="T30" fmla="*/ 894 w 936"/>
              <a:gd name="T31" fmla="*/ 168 h 168"/>
              <a:gd name="T32" fmla="*/ 0 w 936"/>
              <a:gd name="T33" fmla="*/ 54 h 168"/>
              <a:gd name="T34" fmla="*/ 924 w 936"/>
              <a:gd name="T35" fmla="*/ 0 h 168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936"/>
              <a:gd name="T55" fmla="*/ 0 h 168"/>
              <a:gd name="T56" fmla="*/ 936 w 936"/>
              <a:gd name="T57" fmla="*/ 168 h 168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936" h="168">
                <a:moveTo>
                  <a:pt x="924" y="0"/>
                </a:moveTo>
                <a:lnTo>
                  <a:pt x="930" y="12"/>
                </a:lnTo>
                <a:lnTo>
                  <a:pt x="930" y="18"/>
                </a:lnTo>
                <a:lnTo>
                  <a:pt x="936" y="30"/>
                </a:lnTo>
                <a:lnTo>
                  <a:pt x="936" y="48"/>
                </a:lnTo>
                <a:lnTo>
                  <a:pt x="936" y="54"/>
                </a:lnTo>
                <a:lnTo>
                  <a:pt x="936" y="66"/>
                </a:lnTo>
                <a:lnTo>
                  <a:pt x="930" y="78"/>
                </a:lnTo>
                <a:lnTo>
                  <a:pt x="930" y="90"/>
                </a:lnTo>
                <a:lnTo>
                  <a:pt x="930" y="102"/>
                </a:lnTo>
                <a:lnTo>
                  <a:pt x="924" y="114"/>
                </a:lnTo>
                <a:lnTo>
                  <a:pt x="918" y="120"/>
                </a:lnTo>
                <a:lnTo>
                  <a:pt x="912" y="132"/>
                </a:lnTo>
                <a:lnTo>
                  <a:pt x="906" y="150"/>
                </a:lnTo>
                <a:lnTo>
                  <a:pt x="900" y="156"/>
                </a:lnTo>
                <a:lnTo>
                  <a:pt x="894" y="168"/>
                </a:lnTo>
                <a:lnTo>
                  <a:pt x="0" y="54"/>
                </a:lnTo>
                <a:lnTo>
                  <a:pt x="924" y="0"/>
                </a:lnTo>
                <a:close/>
              </a:path>
            </a:pathLst>
          </a:custGeom>
          <a:solidFill>
            <a:srgbClr val="000099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21" name="Freeform 25"/>
          <p:cNvSpPr>
            <a:spLocks/>
          </p:cNvSpPr>
          <p:nvPr/>
        </p:nvSpPr>
        <p:spPr bwMode="auto">
          <a:xfrm>
            <a:off x="3711579" y="2759058"/>
            <a:ext cx="422275" cy="141288"/>
          </a:xfrm>
          <a:custGeom>
            <a:avLst/>
            <a:gdLst>
              <a:gd name="T0" fmla="*/ 61 w 61"/>
              <a:gd name="T1" fmla="*/ 22 h 22"/>
              <a:gd name="T2" fmla="*/ 52 w 61"/>
              <a:gd name="T3" fmla="*/ 22 h 22"/>
              <a:gd name="T4" fmla="*/ 0 w 61"/>
              <a:gd name="T5" fmla="*/ 0 h 22"/>
              <a:gd name="T6" fmla="*/ 0 60000 65536"/>
              <a:gd name="T7" fmla="*/ 0 60000 65536"/>
              <a:gd name="T8" fmla="*/ 0 60000 65536"/>
              <a:gd name="T9" fmla="*/ 0 w 61"/>
              <a:gd name="T10" fmla="*/ 0 h 22"/>
              <a:gd name="T11" fmla="*/ 61 w 61"/>
              <a:gd name="T12" fmla="*/ 22 h 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1" h="22">
                <a:moveTo>
                  <a:pt x="61" y="22"/>
                </a:moveTo>
                <a:lnTo>
                  <a:pt x="52" y="22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2" name="Freeform 26"/>
          <p:cNvSpPr>
            <a:spLocks/>
          </p:cNvSpPr>
          <p:nvPr/>
        </p:nvSpPr>
        <p:spPr bwMode="auto">
          <a:xfrm>
            <a:off x="3357567" y="2759058"/>
            <a:ext cx="269875" cy="307975"/>
          </a:xfrm>
          <a:custGeom>
            <a:avLst/>
            <a:gdLst>
              <a:gd name="T0" fmla="*/ 234 w 234"/>
              <a:gd name="T1" fmla="*/ 0 h 288"/>
              <a:gd name="T2" fmla="*/ 222 w 234"/>
              <a:gd name="T3" fmla="*/ 18 h 288"/>
              <a:gd name="T4" fmla="*/ 216 w 234"/>
              <a:gd name="T5" fmla="*/ 24 h 288"/>
              <a:gd name="T6" fmla="*/ 204 w 234"/>
              <a:gd name="T7" fmla="*/ 36 h 288"/>
              <a:gd name="T8" fmla="*/ 198 w 234"/>
              <a:gd name="T9" fmla="*/ 42 h 288"/>
              <a:gd name="T10" fmla="*/ 186 w 234"/>
              <a:gd name="T11" fmla="*/ 54 h 288"/>
              <a:gd name="T12" fmla="*/ 180 w 234"/>
              <a:gd name="T13" fmla="*/ 60 h 288"/>
              <a:gd name="T14" fmla="*/ 168 w 234"/>
              <a:gd name="T15" fmla="*/ 72 h 288"/>
              <a:gd name="T16" fmla="*/ 156 w 234"/>
              <a:gd name="T17" fmla="*/ 78 h 288"/>
              <a:gd name="T18" fmla="*/ 144 w 234"/>
              <a:gd name="T19" fmla="*/ 90 h 288"/>
              <a:gd name="T20" fmla="*/ 126 w 234"/>
              <a:gd name="T21" fmla="*/ 102 h 288"/>
              <a:gd name="T22" fmla="*/ 114 w 234"/>
              <a:gd name="T23" fmla="*/ 108 h 288"/>
              <a:gd name="T24" fmla="*/ 96 w 234"/>
              <a:gd name="T25" fmla="*/ 120 h 288"/>
              <a:gd name="T26" fmla="*/ 84 w 234"/>
              <a:gd name="T27" fmla="*/ 126 h 288"/>
              <a:gd name="T28" fmla="*/ 66 w 234"/>
              <a:gd name="T29" fmla="*/ 132 h 288"/>
              <a:gd name="T30" fmla="*/ 54 w 234"/>
              <a:gd name="T31" fmla="*/ 138 h 288"/>
              <a:gd name="T32" fmla="*/ 36 w 234"/>
              <a:gd name="T33" fmla="*/ 150 h 288"/>
              <a:gd name="T34" fmla="*/ 24 w 234"/>
              <a:gd name="T35" fmla="*/ 156 h 288"/>
              <a:gd name="T36" fmla="*/ 0 w 234"/>
              <a:gd name="T37" fmla="*/ 168 h 288"/>
              <a:gd name="T38" fmla="*/ 0 w 234"/>
              <a:gd name="T39" fmla="*/ 288 h 288"/>
              <a:gd name="T40" fmla="*/ 24 w 234"/>
              <a:gd name="T41" fmla="*/ 276 h 288"/>
              <a:gd name="T42" fmla="*/ 36 w 234"/>
              <a:gd name="T43" fmla="*/ 270 h 288"/>
              <a:gd name="T44" fmla="*/ 54 w 234"/>
              <a:gd name="T45" fmla="*/ 258 h 288"/>
              <a:gd name="T46" fmla="*/ 66 w 234"/>
              <a:gd name="T47" fmla="*/ 252 h 288"/>
              <a:gd name="T48" fmla="*/ 84 w 234"/>
              <a:gd name="T49" fmla="*/ 246 h 288"/>
              <a:gd name="T50" fmla="*/ 96 w 234"/>
              <a:gd name="T51" fmla="*/ 240 h 288"/>
              <a:gd name="T52" fmla="*/ 114 w 234"/>
              <a:gd name="T53" fmla="*/ 228 h 288"/>
              <a:gd name="T54" fmla="*/ 126 w 234"/>
              <a:gd name="T55" fmla="*/ 222 h 288"/>
              <a:gd name="T56" fmla="*/ 144 w 234"/>
              <a:gd name="T57" fmla="*/ 210 h 288"/>
              <a:gd name="T58" fmla="*/ 156 w 234"/>
              <a:gd name="T59" fmla="*/ 198 h 288"/>
              <a:gd name="T60" fmla="*/ 168 w 234"/>
              <a:gd name="T61" fmla="*/ 192 h 288"/>
              <a:gd name="T62" fmla="*/ 180 w 234"/>
              <a:gd name="T63" fmla="*/ 180 h 288"/>
              <a:gd name="T64" fmla="*/ 186 w 234"/>
              <a:gd name="T65" fmla="*/ 174 h 288"/>
              <a:gd name="T66" fmla="*/ 198 w 234"/>
              <a:gd name="T67" fmla="*/ 162 h 288"/>
              <a:gd name="T68" fmla="*/ 204 w 234"/>
              <a:gd name="T69" fmla="*/ 156 h 288"/>
              <a:gd name="T70" fmla="*/ 216 w 234"/>
              <a:gd name="T71" fmla="*/ 144 h 288"/>
              <a:gd name="T72" fmla="*/ 222 w 234"/>
              <a:gd name="T73" fmla="*/ 138 h 288"/>
              <a:gd name="T74" fmla="*/ 234 w 234"/>
              <a:gd name="T75" fmla="*/ 120 h 288"/>
              <a:gd name="T76" fmla="*/ 234 w 234"/>
              <a:gd name="T77" fmla="*/ 0 h 288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234"/>
              <a:gd name="T118" fmla="*/ 0 h 288"/>
              <a:gd name="T119" fmla="*/ 234 w 234"/>
              <a:gd name="T120" fmla="*/ 288 h 288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234" h="288">
                <a:moveTo>
                  <a:pt x="234" y="0"/>
                </a:moveTo>
                <a:lnTo>
                  <a:pt x="222" y="18"/>
                </a:lnTo>
                <a:lnTo>
                  <a:pt x="216" y="24"/>
                </a:lnTo>
                <a:lnTo>
                  <a:pt x="204" y="36"/>
                </a:lnTo>
                <a:lnTo>
                  <a:pt x="198" y="42"/>
                </a:lnTo>
                <a:lnTo>
                  <a:pt x="186" y="54"/>
                </a:lnTo>
                <a:lnTo>
                  <a:pt x="180" y="60"/>
                </a:lnTo>
                <a:lnTo>
                  <a:pt x="168" y="72"/>
                </a:lnTo>
                <a:lnTo>
                  <a:pt x="156" y="78"/>
                </a:lnTo>
                <a:lnTo>
                  <a:pt x="144" y="90"/>
                </a:lnTo>
                <a:lnTo>
                  <a:pt x="126" y="102"/>
                </a:lnTo>
                <a:lnTo>
                  <a:pt x="114" y="108"/>
                </a:lnTo>
                <a:lnTo>
                  <a:pt x="96" y="120"/>
                </a:lnTo>
                <a:lnTo>
                  <a:pt x="84" y="126"/>
                </a:lnTo>
                <a:lnTo>
                  <a:pt x="66" y="132"/>
                </a:lnTo>
                <a:lnTo>
                  <a:pt x="54" y="138"/>
                </a:lnTo>
                <a:lnTo>
                  <a:pt x="36" y="150"/>
                </a:lnTo>
                <a:lnTo>
                  <a:pt x="24" y="156"/>
                </a:lnTo>
                <a:lnTo>
                  <a:pt x="0" y="168"/>
                </a:lnTo>
                <a:lnTo>
                  <a:pt x="0" y="288"/>
                </a:lnTo>
                <a:lnTo>
                  <a:pt x="24" y="276"/>
                </a:lnTo>
                <a:lnTo>
                  <a:pt x="36" y="270"/>
                </a:lnTo>
                <a:lnTo>
                  <a:pt x="54" y="258"/>
                </a:lnTo>
                <a:lnTo>
                  <a:pt x="66" y="252"/>
                </a:lnTo>
                <a:lnTo>
                  <a:pt x="84" y="246"/>
                </a:lnTo>
                <a:lnTo>
                  <a:pt x="96" y="240"/>
                </a:lnTo>
                <a:lnTo>
                  <a:pt x="114" y="228"/>
                </a:lnTo>
                <a:lnTo>
                  <a:pt x="126" y="222"/>
                </a:lnTo>
                <a:lnTo>
                  <a:pt x="144" y="210"/>
                </a:lnTo>
                <a:lnTo>
                  <a:pt x="156" y="198"/>
                </a:lnTo>
                <a:lnTo>
                  <a:pt x="168" y="192"/>
                </a:lnTo>
                <a:lnTo>
                  <a:pt x="180" y="180"/>
                </a:lnTo>
                <a:lnTo>
                  <a:pt x="186" y="174"/>
                </a:lnTo>
                <a:lnTo>
                  <a:pt x="198" y="162"/>
                </a:lnTo>
                <a:lnTo>
                  <a:pt x="204" y="156"/>
                </a:lnTo>
                <a:lnTo>
                  <a:pt x="216" y="144"/>
                </a:lnTo>
                <a:lnTo>
                  <a:pt x="222" y="138"/>
                </a:lnTo>
                <a:lnTo>
                  <a:pt x="234" y="120"/>
                </a:lnTo>
                <a:lnTo>
                  <a:pt x="234" y="0"/>
                </a:lnTo>
                <a:close/>
              </a:path>
            </a:pathLst>
          </a:custGeom>
          <a:solidFill>
            <a:srgbClr val="003366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3" name="Freeform 27"/>
          <p:cNvSpPr>
            <a:spLocks/>
          </p:cNvSpPr>
          <p:nvPr/>
        </p:nvSpPr>
        <p:spPr bwMode="auto">
          <a:xfrm>
            <a:off x="2595567" y="2644758"/>
            <a:ext cx="762000" cy="422275"/>
          </a:xfrm>
          <a:custGeom>
            <a:avLst/>
            <a:gdLst>
              <a:gd name="T0" fmla="*/ 0 w 660"/>
              <a:gd name="T1" fmla="*/ 0 h 396"/>
              <a:gd name="T2" fmla="*/ 660 w 660"/>
              <a:gd name="T3" fmla="*/ 276 h 396"/>
              <a:gd name="T4" fmla="*/ 660 w 660"/>
              <a:gd name="T5" fmla="*/ 396 h 396"/>
              <a:gd name="T6" fmla="*/ 0 w 660"/>
              <a:gd name="T7" fmla="*/ 120 h 396"/>
              <a:gd name="T8" fmla="*/ 0 w 660"/>
              <a:gd name="T9" fmla="*/ 0 h 3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60"/>
              <a:gd name="T16" fmla="*/ 0 h 396"/>
              <a:gd name="T17" fmla="*/ 660 w 660"/>
              <a:gd name="T18" fmla="*/ 396 h 3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60" h="396">
                <a:moveTo>
                  <a:pt x="0" y="0"/>
                </a:moveTo>
                <a:lnTo>
                  <a:pt x="660" y="276"/>
                </a:lnTo>
                <a:lnTo>
                  <a:pt x="660" y="396"/>
                </a:lnTo>
                <a:lnTo>
                  <a:pt x="0" y="120"/>
                </a:lnTo>
                <a:lnTo>
                  <a:pt x="0" y="0"/>
                </a:lnTo>
                <a:close/>
              </a:path>
            </a:pathLst>
          </a:custGeom>
          <a:solidFill>
            <a:srgbClr val="003366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4" name="Freeform 28"/>
          <p:cNvSpPr>
            <a:spLocks/>
          </p:cNvSpPr>
          <p:nvPr/>
        </p:nvSpPr>
        <p:spPr bwMode="auto">
          <a:xfrm>
            <a:off x="2595567" y="2644758"/>
            <a:ext cx="1031875" cy="293688"/>
          </a:xfrm>
          <a:custGeom>
            <a:avLst/>
            <a:gdLst>
              <a:gd name="T0" fmla="*/ 894 w 894"/>
              <a:gd name="T1" fmla="*/ 114 h 276"/>
              <a:gd name="T2" fmla="*/ 882 w 894"/>
              <a:gd name="T3" fmla="*/ 126 h 276"/>
              <a:gd name="T4" fmla="*/ 876 w 894"/>
              <a:gd name="T5" fmla="*/ 132 h 276"/>
              <a:gd name="T6" fmla="*/ 864 w 894"/>
              <a:gd name="T7" fmla="*/ 144 h 276"/>
              <a:gd name="T8" fmla="*/ 858 w 894"/>
              <a:gd name="T9" fmla="*/ 156 h 276"/>
              <a:gd name="T10" fmla="*/ 846 w 894"/>
              <a:gd name="T11" fmla="*/ 168 h 276"/>
              <a:gd name="T12" fmla="*/ 840 w 894"/>
              <a:gd name="T13" fmla="*/ 174 h 276"/>
              <a:gd name="T14" fmla="*/ 828 w 894"/>
              <a:gd name="T15" fmla="*/ 186 h 276"/>
              <a:gd name="T16" fmla="*/ 816 w 894"/>
              <a:gd name="T17" fmla="*/ 192 h 276"/>
              <a:gd name="T18" fmla="*/ 804 w 894"/>
              <a:gd name="T19" fmla="*/ 204 h 276"/>
              <a:gd name="T20" fmla="*/ 786 w 894"/>
              <a:gd name="T21" fmla="*/ 216 h 276"/>
              <a:gd name="T22" fmla="*/ 774 w 894"/>
              <a:gd name="T23" fmla="*/ 222 h 276"/>
              <a:gd name="T24" fmla="*/ 756 w 894"/>
              <a:gd name="T25" fmla="*/ 234 h 276"/>
              <a:gd name="T26" fmla="*/ 744 w 894"/>
              <a:gd name="T27" fmla="*/ 234 h 276"/>
              <a:gd name="T28" fmla="*/ 726 w 894"/>
              <a:gd name="T29" fmla="*/ 246 h 276"/>
              <a:gd name="T30" fmla="*/ 714 w 894"/>
              <a:gd name="T31" fmla="*/ 252 h 276"/>
              <a:gd name="T32" fmla="*/ 696 w 894"/>
              <a:gd name="T33" fmla="*/ 264 h 276"/>
              <a:gd name="T34" fmla="*/ 684 w 894"/>
              <a:gd name="T35" fmla="*/ 270 h 276"/>
              <a:gd name="T36" fmla="*/ 660 w 894"/>
              <a:gd name="T37" fmla="*/ 276 h 276"/>
              <a:gd name="T38" fmla="*/ 0 w 894"/>
              <a:gd name="T39" fmla="*/ 0 h 276"/>
              <a:gd name="T40" fmla="*/ 894 w 894"/>
              <a:gd name="T41" fmla="*/ 114 h 27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894"/>
              <a:gd name="T64" fmla="*/ 0 h 276"/>
              <a:gd name="T65" fmla="*/ 894 w 894"/>
              <a:gd name="T66" fmla="*/ 276 h 27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894" h="276">
                <a:moveTo>
                  <a:pt x="894" y="114"/>
                </a:moveTo>
                <a:lnTo>
                  <a:pt x="882" y="126"/>
                </a:lnTo>
                <a:lnTo>
                  <a:pt x="876" y="132"/>
                </a:lnTo>
                <a:lnTo>
                  <a:pt x="864" y="144"/>
                </a:lnTo>
                <a:lnTo>
                  <a:pt x="858" y="156"/>
                </a:lnTo>
                <a:lnTo>
                  <a:pt x="846" y="168"/>
                </a:lnTo>
                <a:lnTo>
                  <a:pt x="840" y="174"/>
                </a:lnTo>
                <a:lnTo>
                  <a:pt x="828" y="186"/>
                </a:lnTo>
                <a:lnTo>
                  <a:pt x="816" y="192"/>
                </a:lnTo>
                <a:lnTo>
                  <a:pt x="804" y="204"/>
                </a:lnTo>
                <a:lnTo>
                  <a:pt x="786" y="216"/>
                </a:lnTo>
                <a:lnTo>
                  <a:pt x="774" y="222"/>
                </a:lnTo>
                <a:lnTo>
                  <a:pt x="756" y="234"/>
                </a:lnTo>
                <a:lnTo>
                  <a:pt x="744" y="234"/>
                </a:lnTo>
                <a:lnTo>
                  <a:pt x="726" y="246"/>
                </a:lnTo>
                <a:lnTo>
                  <a:pt x="714" y="252"/>
                </a:lnTo>
                <a:lnTo>
                  <a:pt x="696" y="264"/>
                </a:lnTo>
                <a:lnTo>
                  <a:pt x="684" y="270"/>
                </a:lnTo>
                <a:lnTo>
                  <a:pt x="660" y="276"/>
                </a:lnTo>
                <a:lnTo>
                  <a:pt x="0" y="0"/>
                </a:lnTo>
                <a:lnTo>
                  <a:pt x="894" y="114"/>
                </a:lnTo>
                <a:close/>
              </a:path>
            </a:pathLst>
          </a:custGeom>
          <a:solidFill>
            <a:srgbClr val="0066CC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25" name="Freeform 29"/>
          <p:cNvSpPr>
            <a:spLocks/>
          </p:cNvSpPr>
          <p:nvPr/>
        </p:nvSpPr>
        <p:spPr bwMode="auto">
          <a:xfrm>
            <a:off x="3524254" y="2989246"/>
            <a:ext cx="504825" cy="550862"/>
          </a:xfrm>
          <a:custGeom>
            <a:avLst/>
            <a:gdLst>
              <a:gd name="T0" fmla="*/ 73 w 73"/>
              <a:gd name="T1" fmla="*/ 86 h 86"/>
              <a:gd name="T2" fmla="*/ 64 w 73"/>
              <a:gd name="T3" fmla="*/ 86 h 86"/>
              <a:gd name="T4" fmla="*/ 0 w 73"/>
              <a:gd name="T5" fmla="*/ 0 h 86"/>
              <a:gd name="T6" fmla="*/ 0 60000 65536"/>
              <a:gd name="T7" fmla="*/ 0 60000 65536"/>
              <a:gd name="T8" fmla="*/ 0 60000 65536"/>
              <a:gd name="T9" fmla="*/ 0 w 73"/>
              <a:gd name="T10" fmla="*/ 0 h 86"/>
              <a:gd name="T11" fmla="*/ 73 w 73"/>
              <a:gd name="T12" fmla="*/ 86 h 8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3" h="86">
                <a:moveTo>
                  <a:pt x="73" y="86"/>
                </a:moveTo>
                <a:lnTo>
                  <a:pt x="64" y="8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6" name="Freeform 30"/>
          <p:cNvSpPr>
            <a:spLocks/>
          </p:cNvSpPr>
          <p:nvPr/>
        </p:nvSpPr>
        <p:spPr bwMode="auto">
          <a:xfrm>
            <a:off x="1149354" y="2579671"/>
            <a:ext cx="885825" cy="544512"/>
          </a:xfrm>
          <a:custGeom>
            <a:avLst/>
            <a:gdLst>
              <a:gd name="T0" fmla="*/ 738 w 768"/>
              <a:gd name="T1" fmla="*/ 384 h 510"/>
              <a:gd name="T2" fmla="*/ 690 w 768"/>
              <a:gd name="T3" fmla="*/ 384 h 510"/>
              <a:gd name="T4" fmla="*/ 642 w 768"/>
              <a:gd name="T5" fmla="*/ 378 h 510"/>
              <a:gd name="T6" fmla="*/ 582 w 768"/>
              <a:gd name="T7" fmla="*/ 366 h 510"/>
              <a:gd name="T8" fmla="*/ 540 w 768"/>
              <a:gd name="T9" fmla="*/ 360 h 510"/>
              <a:gd name="T10" fmla="*/ 492 w 768"/>
              <a:gd name="T11" fmla="*/ 348 h 510"/>
              <a:gd name="T12" fmla="*/ 438 w 768"/>
              <a:gd name="T13" fmla="*/ 336 h 510"/>
              <a:gd name="T14" fmla="*/ 396 w 768"/>
              <a:gd name="T15" fmla="*/ 324 h 510"/>
              <a:gd name="T16" fmla="*/ 360 w 768"/>
              <a:gd name="T17" fmla="*/ 312 h 510"/>
              <a:gd name="T18" fmla="*/ 306 w 768"/>
              <a:gd name="T19" fmla="*/ 294 h 510"/>
              <a:gd name="T20" fmla="*/ 270 w 768"/>
              <a:gd name="T21" fmla="*/ 282 h 510"/>
              <a:gd name="T22" fmla="*/ 240 w 768"/>
              <a:gd name="T23" fmla="*/ 264 h 510"/>
              <a:gd name="T24" fmla="*/ 198 w 768"/>
              <a:gd name="T25" fmla="*/ 246 h 510"/>
              <a:gd name="T26" fmla="*/ 168 w 768"/>
              <a:gd name="T27" fmla="*/ 228 h 510"/>
              <a:gd name="T28" fmla="*/ 138 w 768"/>
              <a:gd name="T29" fmla="*/ 210 h 510"/>
              <a:gd name="T30" fmla="*/ 108 w 768"/>
              <a:gd name="T31" fmla="*/ 186 h 510"/>
              <a:gd name="T32" fmla="*/ 84 w 768"/>
              <a:gd name="T33" fmla="*/ 168 h 510"/>
              <a:gd name="T34" fmla="*/ 66 w 768"/>
              <a:gd name="T35" fmla="*/ 150 h 510"/>
              <a:gd name="T36" fmla="*/ 42 w 768"/>
              <a:gd name="T37" fmla="*/ 120 h 510"/>
              <a:gd name="T38" fmla="*/ 30 w 768"/>
              <a:gd name="T39" fmla="*/ 102 h 510"/>
              <a:gd name="T40" fmla="*/ 18 w 768"/>
              <a:gd name="T41" fmla="*/ 84 h 510"/>
              <a:gd name="T42" fmla="*/ 6 w 768"/>
              <a:gd name="T43" fmla="*/ 54 h 510"/>
              <a:gd name="T44" fmla="*/ 0 w 768"/>
              <a:gd name="T45" fmla="*/ 36 h 510"/>
              <a:gd name="T46" fmla="*/ 0 w 768"/>
              <a:gd name="T47" fmla="*/ 18 h 510"/>
              <a:gd name="T48" fmla="*/ 0 w 768"/>
              <a:gd name="T49" fmla="*/ 120 h 510"/>
              <a:gd name="T50" fmla="*/ 0 w 768"/>
              <a:gd name="T51" fmla="*/ 144 h 510"/>
              <a:gd name="T52" fmla="*/ 6 w 768"/>
              <a:gd name="T53" fmla="*/ 168 h 510"/>
              <a:gd name="T54" fmla="*/ 12 w 768"/>
              <a:gd name="T55" fmla="*/ 192 h 510"/>
              <a:gd name="T56" fmla="*/ 24 w 768"/>
              <a:gd name="T57" fmla="*/ 210 h 510"/>
              <a:gd name="T58" fmla="*/ 42 w 768"/>
              <a:gd name="T59" fmla="*/ 234 h 510"/>
              <a:gd name="T60" fmla="*/ 54 w 768"/>
              <a:gd name="T61" fmla="*/ 258 h 510"/>
              <a:gd name="T62" fmla="*/ 72 w 768"/>
              <a:gd name="T63" fmla="*/ 276 h 510"/>
              <a:gd name="T64" fmla="*/ 102 w 768"/>
              <a:gd name="T65" fmla="*/ 300 h 510"/>
              <a:gd name="T66" fmla="*/ 126 w 768"/>
              <a:gd name="T67" fmla="*/ 318 h 510"/>
              <a:gd name="T68" fmla="*/ 150 w 768"/>
              <a:gd name="T69" fmla="*/ 336 h 510"/>
              <a:gd name="T70" fmla="*/ 186 w 768"/>
              <a:gd name="T71" fmla="*/ 360 h 510"/>
              <a:gd name="T72" fmla="*/ 216 w 768"/>
              <a:gd name="T73" fmla="*/ 372 h 510"/>
              <a:gd name="T74" fmla="*/ 252 w 768"/>
              <a:gd name="T75" fmla="*/ 390 h 510"/>
              <a:gd name="T76" fmla="*/ 294 w 768"/>
              <a:gd name="T77" fmla="*/ 408 h 510"/>
              <a:gd name="T78" fmla="*/ 330 w 768"/>
              <a:gd name="T79" fmla="*/ 420 h 510"/>
              <a:gd name="T80" fmla="*/ 372 w 768"/>
              <a:gd name="T81" fmla="*/ 438 h 510"/>
              <a:gd name="T82" fmla="*/ 426 w 768"/>
              <a:gd name="T83" fmla="*/ 450 h 510"/>
              <a:gd name="T84" fmla="*/ 462 w 768"/>
              <a:gd name="T85" fmla="*/ 462 h 510"/>
              <a:gd name="T86" fmla="*/ 510 w 768"/>
              <a:gd name="T87" fmla="*/ 474 h 510"/>
              <a:gd name="T88" fmla="*/ 564 w 768"/>
              <a:gd name="T89" fmla="*/ 486 h 510"/>
              <a:gd name="T90" fmla="*/ 612 w 768"/>
              <a:gd name="T91" fmla="*/ 492 h 510"/>
              <a:gd name="T92" fmla="*/ 660 w 768"/>
              <a:gd name="T93" fmla="*/ 498 h 510"/>
              <a:gd name="T94" fmla="*/ 720 w 768"/>
              <a:gd name="T95" fmla="*/ 504 h 510"/>
              <a:gd name="T96" fmla="*/ 768 w 768"/>
              <a:gd name="T97" fmla="*/ 510 h 51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768"/>
              <a:gd name="T148" fmla="*/ 0 h 510"/>
              <a:gd name="T149" fmla="*/ 768 w 768"/>
              <a:gd name="T150" fmla="*/ 510 h 510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768" h="510">
                <a:moveTo>
                  <a:pt x="768" y="390"/>
                </a:moveTo>
                <a:lnTo>
                  <a:pt x="738" y="384"/>
                </a:lnTo>
                <a:lnTo>
                  <a:pt x="720" y="384"/>
                </a:lnTo>
                <a:lnTo>
                  <a:pt x="690" y="384"/>
                </a:lnTo>
                <a:lnTo>
                  <a:pt x="660" y="378"/>
                </a:lnTo>
                <a:lnTo>
                  <a:pt x="642" y="378"/>
                </a:lnTo>
                <a:lnTo>
                  <a:pt x="612" y="372"/>
                </a:lnTo>
                <a:lnTo>
                  <a:pt x="582" y="366"/>
                </a:lnTo>
                <a:lnTo>
                  <a:pt x="564" y="366"/>
                </a:lnTo>
                <a:lnTo>
                  <a:pt x="540" y="360"/>
                </a:lnTo>
                <a:lnTo>
                  <a:pt x="510" y="354"/>
                </a:lnTo>
                <a:lnTo>
                  <a:pt x="492" y="348"/>
                </a:lnTo>
                <a:lnTo>
                  <a:pt x="462" y="342"/>
                </a:lnTo>
                <a:lnTo>
                  <a:pt x="438" y="336"/>
                </a:lnTo>
                <a:lnTo>
                  <a:pt x="426" y="330"/>
                </a:lnTo>
                <a:lnTo>
                  <a:pt x="396" y="324"/>
                </a:lnTo>
                <a:lnTo>
                  <a:pt x="372" y="318"/>
                </a:lnTo>
                <a:lnTo>
                  <a:pt x="360" y="312"/>
                </a:lnTo>
                <a:lnTo>
                  <a:pt x="330" y="300"/>
                </a:lnTo>
                <a:lnTo>
                  <a:pt x="306" y="294"/>
                </a:lnTo>
                <a:lnTo>
                  <a:pt x="294" y="288"/>
                </a:lnTo>
                <a:lnTo>
                  <a:pt x="270" y="282"/>
                </a:lnTo>
                <a:lnTo>
                  <a:pt x="252" y="270"/>
                </a:lnTo>
                <a:lnTo>
                  <a:pt x="240" y="264"/>
                </a:lnTo>
                <a:lnTo>
                  <a:pt x="216" y="252"/>
                </a:lnTo>
                <a:lnTo>
                  <a:pt x="198" y="246"/>
                </a:lnTo>
                <a:lnTo>
                  <a:pt x="186" y="240"/>
                </a:lnTo>
                <a:lnTo>
                  <a:pt x="168" y="228"/>
                </a:lnTo>
                <a:lnTo>
                  <a:pt x="150" y="216"/>
                </a:lnTo>
                <a:lnTo>
                  <a:pt x="138" y="210"/>
                </a:lnTo>
                <a:lnTo>
                  <a:pt x="126" y="198"/>
                </a:lnTo>
                <a:lnTo>
                  <a:pt x="108" y="186"/>
                </a:lnTo>
                <a:lnTo>
                  <a:pt x="102" y="180"/>
                </a:lnTo>
                <a:lnTo>
                  <a:pt x="84" y="168"/>
                </a:lnTo>
                <a:lnTo>
                  <a:pt x="72" y="156"/>
                </a:lnTo>
                <a:lnTo>
                  <a:pt x="66" y="150"/>
                </a:lnTo>
                <a:lnTo>
                  <a:pt x="54" y="138"/>
                </a:lnTo>
                <a:lnTo>
                  <a:pt x="42" y="120"/>
                </a:lnTo>
                <a:lnTo>
                  <a:pt x="42" y="114"/>
                </a:lnTo>
                <a:lnTo>
                  <a:pt x="30" y="102"/>
                </a:lnTo>
                <a:lnTo>
                  <a:pt x="24" y="90"/>
                </a:lnTo>
                <a:lnTo>
                  <a:pt x="18" y="84"/>
                </a:lnTo>
                <a:lnTo>
                  <a:pt x="12" y="72"/>
                </a:lnTo>
                <a:lnTo>
                  <a:pt x="6" y="54"/>
                </a:lnTo>
                <a:lnTo>
                  <a:pt x="6" y="48"/>
                </a:lnTo>
                <a:lnTo>
                  <a:pt x="0" y="36"/>
                </a:lnTo>
                <a:lnTo>
                  <a:pt x="0" y="24"/>
                </a:lnTo>
                <a:lnTo>
                  <a:pt x="0" y="18"/>
                </a:lnTo>
                <a:lnTo>
                  <a:pt x="0" y="0"/>
                </a:lnTo>
                <a:lnTo>
                  <a:pt x="0" y="120"/>
                </a:lnTo>
                <a:lnTo>
                  <a:pt x="0" y="138"/>
                </a:lnTo>
                <a:lnTo>
                  <a:pt x="0" y="144"/>
                </a:lnTo>
                <a:lnTo>
                  <a:pt x="0" y="156"/>
                </a:lnTo>
                <a:lnTo>
                  <a:pt x="6" y="168"/>
                </a:lnTo>
                <a:lnTo>
                  <a:pt x="6" y="174"/>
                </a:lnTo>
                <a:lnTo>
                  <a:pt x="12" y="192"/>
                </a:lnTo>
                <a:lnTo>
                  <a:pt x="18" y="204"/>
                </a:lnTo>
                <a:lnTo>
                  <a:pt x="24" y="210"/>
                </a:lnTo>
                <a:lnTo>
                  <a:pt x="30" y="222"/>
                </a:lnTo>
                <a:lnTo>
                  <a:pt x="42" y="234"/>
                </a:lnTo>
                <a:lnTo>
                  <a:pt x="42" y="240"/>
                </a:lnTo>
                <a:lnTo>
                  <a:pt x="54" y="258"/>
                </a:lnTo>
                <a:lnTo>
                  <a:pt x="66" y="270"/>
                </a:lnTo>
                <a:lnTo>
                  <a:pt x="72" y="276"/>
                </a:lnTo>
                <a:lnTo>
                  <a:pt x="84" y="288"/>
                </a:lnTo>
                <a:lnTo>
                  <a:pt x="102" y="300"/>
                </a:lnTo>
                <a:lnTo>
                  <a:pt x="108" y="306"/>
                </a:lnTo>
                <a:lnTo>
                  <a:pt x="126" y="318"/>
                </a:lnTo>
                <a:lnTo>
                  <a:pt x="138" y="330"/>
                </a:lnTo>
                <a:lnTo>
                  <a:pt x="150" y="336"/>
                </a:lnTo>
                <a:lnTo>
                  <a:pt x="168" y="348"/>
                </a:lnTo>
                <a:lnTo>
                  <a:pt x="186" y="360"/>
                </a:lnTo>
                <a:lnTo>
                  <a:pt x="198" y="366"/>
                </a:lnTo>
                <a:lnTo>
                  <a:pt x="216" y="372"/>
                </a:lnTo>
                <a:lnTo>
                  <a:pt x="240" y="384"/>
                </a:lnTo>
                <a:lnTo>
                  <a:pt x="252" y="390"/>
                </a:lnTo>
                <a:lnTo>
                  <a:pt x="270" y="402"/>
                </a:lnTo>
                <a:lnTo>
                  <a:pt x="294" y="408"/>
                </a:lnTo>
                <a:lnTo>
                  <a:pt x="306" y="414"/>
                </a:lnTo>
                <a:lnTo>
                  <a:pt x="330" y="420"/>
                </a:lnTo>
                <a:lnTo>
                  <a:pt x="360" y="432"/>
                </a:lnTo>
                <a:lnTo>
                  <a:pt x="372" y="438"/>
                </a:lnTo>
                <a:lnTo>
                  <a:pt x="396" y="444"/>
                </a:lnTo>
                <a:lnTo>
                  <a:pt x="426" y="450"/>
                </a:lnTo>
                <a:lnTo>
                  <a:pt x="438" y="456"/>
                </a:lnTo>
                <a:lnTo>
                  <a:pt x="462" y="462"/>
                </a:lnTo>
                <a:lnTo>
                  <a:pt x="492" y="468"/>
                </a:lnTo>
                <a:lnTo>
                  <a:pt x="510" y="474"/>
                </a:lnTo>
                <a:lnTo>
                  <a:pt x="540" y="480"/>
                </a:lnTo>
                <a:lnTo>
                  <a:pt x="564" y="486"/>
                </a:lnTo>
                <a:lnTo>
                  <a:pt x="582" y="486"/>
                </a:lnTo>
                <a:lnTo>
                  <a:pt x="612" y="492"/>
                </a:lnTo>
                <a:lnTo>
                  <a:pt x="642" y="498"/>
                </a:lnTo>
                <a:lnTo>
                  <a:pt x="660" y="498"/>
                </a:lnTo>
                <a:lnTo>
                  <a:pt x="690" y="504"/>
                </a:lnTo>
                <a:lnTo>
                  <a:pt x="720" y="504"/>
                </a:lnTo>
                <a:lnTo>
                  <a:pt x="738" y="504"/>
                </a:lnTo>
                <a:lnTo>
                  <a:pt x="768" y="510"/>
                </a:lnTo>
                <a:lnTo>
                  <a:pt x="768" y="390"/>
                </a:lnTo>
                <a:close/>
              </a:path>
            </a:pathLst>
          </a:custGeom>
          <a:solidFill>
            <a:srgbClr val="8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7" name="Freeform 31"/>
          <p:cNvSpPr>
            <a:spLocks/>
          </p:cNvSpPr>
          <p:nvPr/>
        </p:nvSpPr>
        <p:spPr bwMode="auto">
          <a:xfrm>
            <a:off x="2035179" y="2586021"/>
            <a:ext cx="187325" cy="544512"/>
          </a:xfrm>
          <a:custGeom>
            <a:avLst/>
            <a:gdLst>
              <a:gd name="T0" fmla="*/ 162 w 162"/>
              <a:gd name="T1" fmla="*/ 0 h 510"/>
              <a:gd name="T2" fmla="*/ 0 w 162"/>
              <a:gd name="T3" fmla="*/ 390 h 510"/>
              <a:gd name="T4" fmla="*/ 0 w 162"/>
              <a:gd name="T5" fmla="*/ 510 h 510"/>
              <a:gd name="T6" fmla="*/ 162 w 162"/>
              <a:gd name="T7" fmla="*/ 120 h 510"/>
              <a:gd name="T8" fmla="*/ 162 w 162"/>
              <a:gd name="T9" fmla="*/ 0 h 5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2"/>
              <a:gd name="T16" fmla="*/ 0 h 510"/>
              <a:gd name="T17" fmla="*/ 162 w 162"/>
              <a:gd name="T18" fmla="*/ 510 h 51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2" h="510">
                <a:moveTo>
                  <a:pt x="162" y="0"/>
                </a:moveTo>
                <a:lnTo>
                  <a:pt x="0" y="390"/>
                </a:lnTo>
                <a:lnTo>
                  <a:pt x="0" y="510"/>
                </a:lnTo>
                <a:lnTo>
                  <a:pt x="162" y="120"/>
                </a:lnTo>
                <a:lnTo>
                  <a:pt x="162" y="0"/>
                </a:lnTo>
                <a:close/>
              </a:path>
            </a:pathLst>
          </a:custGeom>
          <a:solidFill>
            <a:srgbClr val="8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68" name="Freeform 32"/>
          <p:cNvSpPr>
            <a:spLocks/>
          </p:cNvSpPr>
          <p:nvPr/>
        </p:nvSpPr>
        <p:spPr bwMode="auto">
          <a:xfrm>
            <a:off x="1149354" y="2163746"/>
            <a:ext cx="1073150" cy="839787"/>
          </a:xfrm>
          <a:custGeom>
            <a:avLst/>
            <a:gdLst>
              <a:gd name="T0" fmla="*/ 738 w 930"/>
              <a:gd name="T1" fmla="*/ 780 h 786"/>
              <a:gd name="T2" fmla="*/ 690 w 930"/>
              <a:gd name="T3" fmla="*/ 780 h 786"/>
              <a:gd name="T4" fmla="*/ 642 w 930"/>
              <a:gd name="T5" fmla="*/ 774 h 786"/>
              <a:gd name="T6" fmla="*/ 582 w 930"/>
              <a:gd name="T7" fmla="*/ 762 h 786"/>
              <a:gd name="T8" fmla="*/ 540 w 930"/>
              <a:gd name="T9" fmla="*/ 756 h 786"/>
              <a:gd name="T10" fmla="*/ 492 w 930"/>
              <a:gd name="T11" fmla="*/ 744 h 786"/>
              <a:gd name="T12" fmla="*/ 438 w 930"/>
              <a:gd name="T13" fmla="*/ 732 h 786"/>
              <a:gd name="T14" fmla="*/ 396 w 930"/>
              <a:gd name="T15" fmla="*/ 720 h 786"/>
              <a:gd name="T16" fmla="*/ 360 w 930"/>
              <a:gd name="T17" fmla="*/ 708 h 786"/>
              <a:gd name="T18" fmla="*/ 306 w 930"/>
              <a:gd name="T19" fmla="*/ 690 h 786"/>
              <a:gd name="T20" fmla="*/ 270 w 930"/>
              <a:gd name="T21" fmla="*/ 672 h 786"/>
              <a:gd name="T22" fmla="*/ 240 w 930"/>
              <a:gd name="T23" fmla="*/ 660 h 786"/>
              <a:gd name="T24" fmla="*/ 198 w 930"/>
              <a:gd name="T25" fmla="*/ 636 h 786"/>
              <a:gd name="T26" fmla="*/ 168 w 930"/>
              <a:gd name="T27" fmla="*/ 624 h 786"/>
              <a:gd name="T28" fmla="*/ 138 w 930"/>
              <a:gd name="T29" fmla="*/ 606 h 786"/>
              <a:gd name="T30" fmla="*/ 108 w 930"/>
              <a:gd name="T31" fmla="*/ 582 h 786"/>
              <a:gd name="T32" fmla="*/ 84 w 930"/>
              <a:gd name="T33" fmla="*/ 564 h 786"/>
              <a:gd name="T34" fmla="*/ 66 w 930"/>
              <a:gd name="T35" fmla="*/ 540 h 786"/>
              <a:gd name="T36" fmla="*/ 42 w 930"/>
              <a:gd name="T37" fmla="*/ 516 h 786"/>
              <a:gd name="T38" fmla="*/ 30 w 930"/>
              <a:gd name="T39" fmla="*/ 498 h 786"/>
              <a:gd name="T40" fmla="*/ 18 w 930"/>
              <a:gd name="T41" fmla="*/ 474 h 786"/>
              <a:gd name="T42" fmla="*/ 6 w 930"/>
              <a:gd name="T43" fmla="*/ 450 h 786"/>
              <a:gd name="T44" fmla="*/ 0 w 930"/>
              <a:gd name="T45" fmla="*/ 432 h 786"/>
              <a:gd name="T46" fmla="*/ 0 w 930"/>
              <a:gd name="T47" fmla="*/ 408 h 786"/>
              <a:gd name="T48" fmla="*/ 0 w 930"/>
              <a:gd name="T49" fmla="*/ 378 h 786"/>
              <a:gd name="T50" fmla="*/ 0 w 930"/>
              <a:gd name="T51" fmla="*/ 360 h 786"/>
              <a:gd name="T52" fmla="*/ 6 w 930"/>
              <a:gd name="T53" fmla="*/ 342 h 786"/>
              <a:gd name="T54" fmla="*/ 18 w 930"/>
              <a:gd name="T55" fmla="*/ 312 h 786"/>
              <a:gd name="T56" fmla="*/ 30 w 930"/>
              <a:gd name="T57" fmla="*/ 294 h 786"/>
              <a:gd name="T58" fmla="*/ 42 w 930"/>
              <a:gd name="T59" fmla="*/ 270 h 786"/>
              <a:gd name="T60" fmla="*/ 66 w 930"/>
              <a:gd name="T61" fmla="*/ 246 h 786"/>
              <a:gd name="T62" fmla="*/ 84 w 930"/>
              <a:gd name="T63" fmla="*/ 228 h 786"/>
              <a:gd name="T64" fmla="*/ 108 w 930"/>
              <a:gd name="T65" fmla="*/ 210 h 786"/>
              <a:gd name="T66" fmla="*/ 138 w 930"/>
              <a:gd name="T67" fmla="*/ 186 h 786"/>
              <a:gd name="T68" fmla="*/ 168 w 930"/>
              <a:gd name="T69" fmla="*/ 168 h 786"/>
              <a:gd name="T70" fmla="*/ 198 w 930"/>
              <a:gd name="T71" fmla="*/ 150 h 786"/>
              <a:gd name="T72" fmla="*/ 240 w 930"/>
              <a:gd name="T73" fmla="*/ 132 h 786"/>
              <a:gd name="T74" fmla="*/ 270 w 930"/>
              <a:gd name="T75" fmla="*/ 114 h 786"/>
              <a:gd name="T76" fmla="*/ 306 w 930"/>
              <a:gd name="T77" fmla="*/ 102 h 786"/>
              <a:gd name="T78" fmla="*/ 360 w 930"/>
              <a:gd name="T79" fmla="*/ 84 h 786"/>
              <a:gd name="T80" fmla="*/ 396 w 930"/>
              <a:gd name="T81" fmla="*/ 72 h 786"/>
              <a:gd name="T82" fmla="*/ 438 w 930"/>
              <a:gd name="T83" fmla="*/ 60 h 786"/>
              <a:gd name="T84" fmla="*/ 492 w 930"/>
              <a:gd name="T85" fmla="*/ 42 h 786"/>
              <a:gd name="T86" fmla="*/ 540 w 930"/>
              <a:gd name="T87" fmla="*/ 36 h 786"/>
              <a:gd name="T88" fmla="*/ 582 w 930"/>
              <a:gd name="T89" fmla="*/ 30 h 786"/>
              <a:gd name="T90" fmla="*/ 642 w 930"/>
              <a:gd name="T91" fmla="*/ 18 h 786"/>
              <a:gd name="T92" fmla="*/ 690 w 930"/>
              <a:gd name="T93" fmla="*/ 12 h 786"/>
              <a:gd name="T94" fmla="*/ 738 w 930"/>
              <a:gd name="T95" fmla="*/ 6 h 786"/>
              <a:gd name="T96" fmla="*/ 804 w 930"/>
              <a:gd name="T97" fmla="*/ 0 h 786"/>
              <a:gd name="T98" fmla="*/ 852 w 930"/>
              <a:gd name="T99" fmla="*/ 0 h 786"/>
              <a:gd name="T100" fmla="*/ 900 w 930"/>
              <a:gd name="T101" fmla="*/ 0 h 786"/>
              <a:gd name="T102" fmla="*/ 930 w 930"/>
              <a:gd name="T103" fmla="*/ 396 h 78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930"/>
              <a:gd name="T157" fmla="*/ 0 h 786"/>
              <a:gd name="T158" fmla="*/ 930 w 930"/>
              <a:gd name="T159" fmla="*/ 786 h 78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930" h="786">
                <a:moveTo>
                  <a:pt x="768" y="786"/>
                </a:moveTo>
                <a:lnTo>
                  <a:pt x="738" y="780"/>
                </a:lnTo>
                <a:lnTo>
                  <a:pt x="720" y="780"/>
                </a:lnTo>
                <a:lnTo>
                  <a:pt x="690" y="780"/>
                </a:lnTo>
                <a:lnTo>
                  <a:pt x="660" y="774"/>
                </a:lnTo>
                <a:lnTo>
                  <a:pt x="642" y="774"/>
                </a:lnTo>
                <a:lnTo>
                  <a:pt x="612" y="768"/>
                </a:lnTo>
                <a:lnTo>
                  <a:pt x="582" y="762"/>
                </a:lnTo>
                <a:lnTo>
                  <a:pt x="564" y="762"/>
                </a:lnTo>
                <a:lnTo>
                  <a:pt x="540" y="756"/>
                </a:lnTo>
                <a:lnTo>
                  <a:pt x="510" y="750"/>
                </a:lnTo>
                <a:lnTo>
                  <a:pt x="492" y="744"/>
                </a:lnTo>
                <a:lnTo>
                  <a:pt x="462" y="738"/>
                </a:lnTo>
                <a:lnTo>
                  <a:pt x="438" y="732"/>
                </a:lnTo>
                <a:lnTo>
                  <a:pt x="426" y="726"/>
                </a:lnTo>
                <a:lnTo>
                  <a:pt x="396" y="720"/>
                </a:lnTo>
                <a:lnTo>
                  <a:pt x="372" y="708"/>
                </a:lnTo>
                <a:lnTo>
                  <a:pt x="360" y="708"/>
                </a:lnTo>
                <a:lnTo>
                  <a:pt x="330" y="696"/>
                </a:lnTo>
                <a:lnTo>
                  <a:pt x="306" y="690"/>
                </a:lnTo>
                <a:lnTo>
                  <a:pt x="294" y="684"/>
                </a:lnTo>
                <a:lnTo>
                  <a:pt x="270" y="672"/>
                </a:lnTo>
                <a:lnTo>
                  <a:pt x="252" y="666"/>
                </a:lnTo>
                <a:lnTo>
                  <a:pt x="240" y="660"/>
                </a:lnTo>
                <a:lnTo>
                  <a:pt x="216" y="648"/>
                </a:lnTo>
                <a:lnTo>
                  <a:pt x="198" y="636"/>
                </a:lnTo>
                <a:lnTo>
                  <a:pt x="186" y="630"/>
                </a:lnTo>
                <a:lnTo>
                  <a:pt x="168" y="624"/>
                </a:lnTo>
                <a:lnTo>
                  <a:pt x="150" y="612"/>
                </a:lnTo>
                <a:lnTo>
                  <a:pt x="138" y="606"/>
                </a:lnTo>
                <a:lnTo>
                  <a:pt x="126" y="594"/>
                </a:lnTo>
                <a:lnTo>
                  <a:pt x="108" y="582"/>
                </a:lnTo>
                <a:lnTo>
                  <a:pt x="102" y="576"/>
                </a:lnTo>
                <a:lnTo>
                  <a:pt x="84" y="564"/>
                </a:lnTo>
                <a:lnTo>
                  <a:pt x="72" y="552"/>
                </a:lnTo>
                <a:lnTo>
                  <a:pt x="66" y="540"/>
                </a:lnTo>
                <a:lnTo>
                  <a:pt x="54" y="528"/>
                </a:lnTo>
                <a:lnTo>
                  <a:pt x="42" y="516"/>
                </a:lnTo>
                <a:lnTo>
                  <a:pt x="42" y="510"/>
                </a:lnTo>
                <a:lnTo>
                  <a:pt x="30" y="498"/>
                </a:lnTo>
                <a:lnTo>
                  <a:pt x="24" y="486"/>
                </a:lnTo>
                <a:lnTo>
                  <a:pt x="18" y="474"/>
                </a:lnTo>
                <a:lnTo>
                  <a:pt x="12" y="462"/>
                </a:lnTo>
                <a:lnTo>
                  <a:pt x="6" y="450"/>
                </a:lnTo>
                <a:lnTo>
                  <a:pt x="6" y="444"/>
                </a:lnTo>
                <a:lnTo>
                  <a:pt x="0" y="432"/>
                </a:lnTo>
                <a:lnTo>
                  <a:pt x="0" y="414"/>
                </a:lnTo>
                <a:lnTo>
                  <a:pt x="0" y="408"/>
                </a:lnTo>
                <a:lnTo>
                  <a:pt x="0" y="396"/>
                </a:lnTo>
                <a:lnTo>
                  <a:pt x="0" y="378"/>
                </a:lnTo>
                <a:lnTo>
                  <a:pt x="0" y="372"/>
                </a:lnTo>
                <a:lnTo>
                  <a:pt x="0" y="360"/>
                </a:lnTo>
                <a:lnTo>
                  <a:pt x="6" y="348"/>
                </a:lnTo>
                <a:lnTo>
                  <a:pt x="6" y="342"/>
                </a:lnTo>
                <a:lnTo>
                  <a:pt x="12" y="324"/>
                </a:lnTo>
                <a:lnTo>
                  <a:pt x="18" y="312"/>
                </a:lnTo>
                <a:lnTo>
                  <a:pt x="24" y="306"/>
                </a:lnTo>
                <a:lnTo>
                  <a:pt x="30" y="294"/>
                </a:lnTo>
                <a:lnTo>
                  <a:pt x="42" y="276"/>
                </a:lnTo>
                <a:lnTo>
                  <a:pt x="42" y="270"/>
                </a:lnTo>
                <a:lnTo>
                  <a:pt x="54" y="258"/>
                </a:lnTo>
                <a:lnTo>
                  <a:pt x="66" y="246"/>
                </a:lnTo>
                <a:lnTo>
                  <a:pt x="72" y="240"/>
                </a:lnTo>
                <a:lnTo>
                  <a:pt x="84" y="228"/>
                </a:lnTo>
                <a:lnTo>
                  <a:pt x="102" y="216"/>
                </a:lnTo>
                <a:lnTo>
                  <a:pt x="108" y="210"/>
                </a:lnTo>
                <a:lnTo>
                  <a:pt x="126" y="198"/>
                </a:lnTo>
                <a:lnTo>
                  <a:pt x="138" y="186"/>
                </a:lnTo>
                <a:lnTo>
                  <a:pt x="150" y="180"/>
                </a:lnTo>
                <a:lnTo>
                  <a:pt x="168" y="168"/>
                </a:lnTo>
                <a:lnTo>
                  <a:pt x="186" y="156"/>
                </a:lnTo>
                <a:lnTo>
                  <a:pt x="198" y="150"/>
                </a:lnTo>
                <a:lnTo>
                  <a:pt x="216" y="138"/>
                </a:lnTo>
                <a:lnTo>
                  <a:pt x="240" y="132"/>
                </a:lnTo>
                <a:lnTo>
                  <a:pt x="252" y="126"/>
                </a:lnTo>
                <a:lnTo>
                  <a:pt x="270" y="114"/>
                </a:lnTo>
                <a:lnTo>
                  <a:pt x="294" y="102"/>
                </a:lnTo>
                <a:lnTo>
                  <a:pt x="306" y="102"/>
                </a:lnTo>
                <a:lnTo>
                  <a:pt x="330" y="90"/>
                </a:lnTo>
                <a:lnTo>
                  <a:pt x="360" y="84"/>
                </a:lnTo>
                <a:lnTo>
                  <a:pt x="372" y="78"/>
                </a:lnTo>
                <a:lnTo>
                  <a:pt x="396" y="72"/>
                </a:lnTo>
                <a:lnTo>
                  <a:pt x="426" y="60"/>
                </a:lnTo>
                <a:lnTo>
                  <a:pt x="438" y="60"/>
                </a:lnTo>
                <a:lnTo>
                  <a:pt x="462" y="54"/>
                </a:lnTo>
                <a:lnTo>
                  <a:pt x="492" y="42"/>
                </a:lnTo>
                <a:lnTo>
                  <a:pt x="510" y="42"/>
                </a:lnTo>
                <a:lnTo>
                  <a:pt x="540" y="36"/>
                </a:lnTo>
                <a:lnTo>
                  <a:pt x="564" y="30"/>
                </a:lnTo>
                <a:lnTo>
                  <a:pt x="582" y="30"/>
                </a:lnTo>
                <a:lnTo>
                  <a:pt x="612" y="24"/>
                </a:lnTo>
                <a:lnTo>
                  <a:pt x="642" y="18"/>
                </a:lnTo>
                <a:lnTo>
                  <a:pt x="660" y="18"/>
                </a:lnTo>
                <a:lnTo>
                  <a:pt x="690" y="12"/>
                </a:lnTo>
                <a:lnTo>
                  <a:pt x="720" y="6"/>
                </a:lnTo>
                <a:lnTo>
                  <a:pt x="738" y="6"/>
                </a:lnTo>
                <a:lnTo>
                  <a:pt x="768" y="6"/>
                </a:lnTo>
                <a:lnTo>
                  <a:pt x="804" y="0"/>
                </a:lnTo>
                <a:lnTo>
                  <a:pt x="816" y="0"/>
                </a:lnTo>
                <a:lnTo>
                  <a:pt x="852" y="0"/>
                </a:lnTo>
                <a:lnTo>
                  <a:pt x="882" y="0"/>
                </a:lnTo>
                <a:lnTo>
                  <a:pt x="900" y="0"/>
                </a:lnTo>
                <a:lnTo>
                  <a:pt x="930" y="0"/>
                </a:lnTo>
                <a:lnTo>
                  <a:pt x="930" y="396"/>
                </a:lnTo>
                <a:lnTo>
                  <a:pt x="768" y="786"/>
                </a:lnTo>
                <a:close/>
              </a:path>
            </a:pathLst>
          </a:custGeom>
          <a:solidFill>
            <a:srgbClr val="FF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29" name="Freeform 33"/>
          <p:cNvSpPr>
            <a:spLocks/>
          </p:cNvSpPr>
          <p:nvPr/>
        </p:nvSpPr>
        <p:spPr bwMode="auto">
          <a:xfrm>
            <a:off x="912817" y="2535221"/>
            <a:ext cx="236537" cy="12700"/>
          </a:xfrm>
          <a:custGeom>
            <a:avLst/>
            <a:gdLst>
              <a:gd name="T0" fmla="*/ 0 w 34"/>
              <a:gd name="T1" fmla="*/ 0 h 2"/>
              <a:gd name="T2" fmla="*/ 9 w 34"/>
              <a:gd name="T3" fmla="*/ 0 h 2"/>
              <a:gd name="T4" fmla="*/ 34 w 34"/>
              <a:gd name="T5" fmla="*/ 2 h 2"/>
              <a:gd name="T6" fmla="*/ 0 60000 65536"/>
              <a:gd name="T7" fmla="*/ 0 60000 65536"/>
              <a:gd name="T8" fmla="*/ 0 60000 65536"/>
              <a:gd name="T9" fmla="*/ 0 w 34"/>
              <a:gd name="T10" fmla="*/ 0 h 2"/>
              <a:gd name="T11" fmla="*/ 34 w 34"/>
              <a:gd name="T12" fmla="*/ 2 h 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" h="2">
                <a:moveTo>
                  <a:pt x="0" y="0"/>
                </a:moveTo>
                <a:lnTo>
                  <a:pt x="9" y="0"/>
                </a:lnTo>
                <a:lnTo>
                  <a:pt x="34" y="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70" name="Freeform 34"/>
          <p:cNvSpPr>
            <a:spLocks/>
          </p:cNvSpPr>
          <p:nvPr/>
        </p:nvSpPr>
        <p:spPr bwMode="auto">
          <a:xfrm>
            <a:off x="2270129" y="2976546"/>
            <a:ext cx="949325" cy="250825"/>
          </a:xfrm>
          <a:custGeom>
            <a:avLst/>
            <a:gdLst>
              <a:gd name="T0" fmla="*/ 798 w 822"/>
              <a:gd name="T1" fmla="*/ 6 h 234"/>
              <a:gd name="T2" fmla="*/ 762 w 822"/>
              <a:gd name="T3" fmla="*/ 18 h 234"/>
              <a:gd name="T4" fmla="*/ 726 w 822"/>
              <a:gd name="T5" fmla="*/ 36 h 234"/>
              <a:gd name="T6" fmla="*/ 672 w 822"/>
              <a:gd name="T7" fmla="*/ 48 h 234"/>
              <a:gd name="T8" fmla="*/ 630 w 822"/>
              <a:gd name="T9" fmla="*/ 60 h 234"/>
              <a:gd name="T10" fmla="*/ 588 w 822"/>
              <a:gd name="T11" fmla="*/ 72 h 234"/>
              <a:gd name="T12" fmla="*/ 528 w 822"/>
              <a:gd name="T13" fmla="*/ 84 h 234"/>
              <a:gd name="T14" fmla="*/ 480 w 822"/>
              <a:gd name="T15" fmla="*/ 90 h 234"/>
              <a:gd name="T16" fmla="*/ 438 w 822"/>
              <a:gd name="T17" fmla="*/ 96 h 234"/>
              <a:gd name="T18" fmla="*/ 372 w 822"/>
              <a:gd name="T19" fmla="*/ 102 h 234"/>
              <a:gd name="T20" fmla="*/ 324 w 822"/>
              <a:gd name="T21" fmla="*/ 108 h 234"/>
              <a:gd name="T22" fmla="*/ 276 w 822"/>
              <a:gd name="T23" fmla="*/ 108 h 234"/>
              <a:gd name="T24" fmla="*/ 210 w 822"/>
              <a:gd name="T25" fmla="*/ 114 h 234"/>
              <a:gd name="T26" fmla="*/ 162 w 822"/>
              <a:gd name="T27" fmla="*/ 114 h 234"/>
              <a:gd name="T28" fmla="*/ 114 w 822"/>
              <a:gd name="T29" fmla="*/ 114 h 234"/>
              <a:gd name="T30" fmla="*/ 48 w 822"/>
              <a:gd name="T31" fmla="*/ 108 h 234"/>
              <a:gd name="T32" fmla="*/ 0 w 822"/>
              <a:gd name="T33" fmla="*/ 108 h 234"/>
              <a:gd name="T34" fmla="*/ 36 w 822"/>
              <a:gd name="T35" fmla="*/ 228 h 234"/>
              <a:gd name="T36" fmla="*/ 84 w 822"/>
              <a:gd name="T37" fmla="*/ 234 h 234"/>
              <a:gd name="T38" fmla="*/ 132 w 822"/>
              <a:gd name="T39" fmla="*/ 234 h 234"/>
              <a:gd name="T40" fmla="*/ 198 w 822"/>
              <a:gd name="T41" fmla="*/ 234 h 234"/>
              <a:gd name="T42" fmla="*/ 246 w 822"/>
              <a:gd name="T43" fmla="*/ 234 h 234"/>
              <a:gd name="T44" fmla="*/ 294 w 822"/>
              <a:gd name="T45" fmla="*/ 228 h 234"/>
              <a:gd name="T46" fmla="*/ 360 w 822"/>
              <a:gd name="T47" fmla="*/ 222 h 234"/>
              <a:gd name="T48" fmla="*/ 402 w 822"/>
              <a:gd name="T49" fmla="*/ 222 h 234"/>
              <a:gd name="T50" fmla="*/ 450 w 822"/>
              <a:gd name="T51" fmla="*/ 216 h 234"/>
              <a:gd name="T52" fmla="*/ 516 w 822"/>
              <a:gd name="T53" fmla="*/ 204 h 234"/>
              <a:gd name="T54" fmla="*/ 558 w 822"/>
              <a:gd name="T55" fmla="*/ 198 h 234"/>
              <a:gd name="T56" fmla="*/ 600 w 822"/>
              <a:gd name="T57" fmla="*/ 186 h 234"/>
              <a:gd name="T58" fmla="*/ 660 w 822"/>
              <a:gd name="T59" fmla="*/ 174 h 234"/>
              <a:gd name="T60" fmla="*/ 696 w 822"/>
              <a:gd name="T61" fmla="*/ 162 h 234"/>
              <a:gd name="T62" fmla="*/ 738 w 822"/>
              <a:gd name="T63" fmla="*/ 150 h 234"/>
              <a:gd name="T64" fmla="*/ 786 w 822"/>
              <a:gd name="T65" fmla="*/ 132 h 234"/>
              <a:gd name="T66" fmla="*/ 822 w 822"/>
              <a:gd name="T67" fmla="*/ 120 h 2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822"/>
              <a:gd name="T103" fmla="*/ 0 h 234"/>
              <a:gd name="T104" fmla="*/ 822 w 822"/>
              <a:gd name="T105" fmla="*/ 234 h 234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822" h="234">
                <a:moveTo>
                  <a:pt x="822" y="0"/>
                </a:moveTo>
                <a:lnTo>
                  <a:pt x="798" y="6"/>
                </a:lnTo>
                <a:lnTo>
                  <a:pt x="786" y="12"/>
                </a:lnTo>
                <a:lnTo>
                  <a:pt x="762" y="18"/>
                </a:lnTo>
                <a:lnTo>
                  <a:pt x="738" y="30"/>
                </a:lnTo>
                <a:lnTo>
                  <a:pt x="726" y="36"/>
                </a:lnTo>
                <a:lnTo>
                  <a:pt x="696" y="42"/>
                </a:lnTo>
                <a:lnTo>
                  <a:pt x="672" y="48"/>
                </a:lnTo>
                <a:lnTo>
                  <a:pt x="660" y="54"/>
                </a:lnTo>
                <a:lnTo>
                  <a:pt x="630" y="60"/>
                </a:lnTo>
                <a:lnTo>
                  <a:pt x="600" y="66"/>
                </a:lnTo>
                <a:lnTo>
                  <a:pt x="588" y="72"/>
                </a:lnTo>
                <a:lnTo>
                  <a:pt x="558" y="78"/>
                </a:lnTo>
                <a:lnTo>
                  <a:pt x="528" y="84"/>
                </a:lnTo>
                <a:lnTo>
                  <a:pt x="516" y="84"/>
                </a:lnTo>
                <a:lnTo>
                  <a:pt x="480" y="90"/>
                </a:lnTo>
                <a:lnTo>
                  <a:pt x="450" y="96"/>
                </a:lnTo>
                <a:lnTo>
                  <a:pt x="438" y="96"/>
                </a:lnTo>
                <a:lnTo>
                  <a:pt x="402" y="102"/>
                </a:lnTo>
                <a:lnTo>
                  <a:pt x="372" y="102"/>
                </a:lnTo>
                <a:lnTo>
                  <a:pt x="360" y="102"/>
                </a:lnTo>
                <a:lnTo>
                  <a:pt x="324" y="108"/>
                </a:lnTo>
                <a:lnTo>
                  <a:pt x="294" y="108"/>
                </a:lnTo>
                <a:lnTo>
                  <a:pt x="276" y="108"/>
                </a:lnTo>
                <a:lnTo>
                  <a:pt x="246" y="114"/>
                </a:lnTo>
                <a:lnTo>
                  <a:pt x="210" y="114"/>
                </a:lnTo>
                <a:lnTo>
                  <a:pt x="198" y="114"/>
                </a:lnTo>
                <a:lnTo>
                  <a:pt x="162" y="114"/>
                </a:lnTo>
                <a:lnTo>
                  <a:pt x="132" y="114"/>
                </a:lnTo>
                <a:lnTo>
                  <a:pt x="114" y="114"/>
                </a:lnTo>
                <a:lnTo>
                  <a:pt x="84" y="114"/>
                </a:lnTo>
                <a:lnTo>
                  <a:pt x="48" y="108"/>
                </a:lnTo>
                <a:lnTo>
                  <a:pt x="36" y="108"/>
                </a:lnTo>
                <a:lnTo>
                  <a:pt x="0" y="108"/>
                </a:lnTo>
                <a:lnTo>
                  <a:pt x="0" y="228"/>
                </a:lnTo>
                <a:lnTo>
                  <a:pt x="36" y="228"/>
                </a:lnTo>
                <a:lnTo>
                  <a:pt x="48" y="228"/>
                </a:lnTo>
                <a:lnTo>
                  <a:pt x="84" y="234"/>
                </a:lnTo>
                <a:lnTo>
                  <a:pt x="114" y="234"/>
                </a:lnTo>
                <a:lnTo>
                  <a:pt x="132" y="234"/>
                </a:lnTo>
                <a:lnTo>
                  <a:pt x="162" y="234"/>
                </a:lnTo>
                <a:lnTo>
                  <a:pt x="198" y="234"/>
                </a:lnTo>
                <a:lnTo>
                  <a:pt x="210" y="234"/>
                </a:lnTo>
                <a:lnTo>
                  <a:pt x="246" y="234"/>
                </a:lnTo>
                <a:lnTo>
                  <a:pt x="276" y="228"/>
                </a:lnTo>
                <a:lnTo>
                  <a:pt x="294" y="228"/>
                </a:lnTo>
                <a:lnTo>
                  <a:pt x="324" y="228"/>
                </a:lnTo>
                <a:lnTo>
                  <a:pt x="360" y="222"/>
                </a:lnTo>
                <a:lnTo>
                  <a:pt x="372" y="222"/>
                </a:lnTo>
                <a:lnTo>
                  <a:pt x="402" y="222"/>
                </a:lnTo>
                <a:lnTo>
                  <a:pt x="438" y="216"/>
                </a:lnTo>
                <a:lnTo>
                  <a:pt x="450" y="216"/>
                </a:lnTo>
                <a:lnTo>
                  <a:pt x="480" y="210"/>
                </a:lnTo>
                <a:lnTo>
                  <a:pt x="516" y="204"/>
                </a:lnTo>
                <a:lnTo>
                  <a:pt x="528" y="204"/>
                </a:lnTo>
                <a:lnTo>
                  <a:pt x="558" y="198"/>
                </a:lnTo>
                <a:lnTo>
                  <a:pt x="588" y="192"/>
                </a:lnTo>
                <a:lnTo>
                  <a:pt x="600" y="186"/>
                </a:lnTo>
                <a:lnTo>
                  <a:pt x="630" y="180"/>
                </a:lnTo>
                <a:lnTo>
                  <a:pt x="660" y="174"/>
                </a:lnTo>
                <a:lnTo>
                  <a:pt x="672" y="168"/>
                </a:lnTo>
                <a:lnTo>
                  <a:pt x="696" y="162"/>
                </a:lnTo>
                <a:lnTo>
                  <a:pt x="726" y="156"/>
                </a:lnTo>
                <a:lnTo>
                  <a:pt x="738" y="150"/>
                </a:lnTo>
                <a:lnTo>
                  <a:pt x="762" y="138"/>
                </a:lnTo>
                <a:lnTo>
                  <a:pt x="786" y="132"/>
                </a:lnTo>
                <a:lnTo>
                  <a:pt x="798" y="126"/>
                </a:lnTo>
                <a:lnTo>
                  <a:pt x="822" y="120"/>
                </a:lnTo>
                <a:lnTo>
                  <a:pt x="822" y="0"/>
                </a:lnTo>
                <a:close/>
              </a:path>
            </a:pathLst>
          </a:custGeom>
          <a:solidFill>
            <a:srgbClr val="66668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347171" name="Freeform 35"/>
          <p:cNvSpPr>
            <a:spLocks/>
          </p:cNvSpPr>
          <p:nvPr/>
        </p:nvSpPr>
        <p:spPr bwMode="auto">
          <a:xfrm>
            <a:off x="2270129" y="2682858"/>
            <a:ext cx="949325" cy="422275"/>
          </a:xfrm>
          <a:custGeom>
            <a:avLst/>
            <a:gdLst>
              <a:gd name="T0" fmla="*/ 822 w 822"/>
              <a:gd name="T1" fmla="*/ 276 h 396"/>
              <a:gd name="T2" fmla="*/ 798 w 822"/>
              <a:gd name="T3" fmla="*/ 288 h 396"/>
              <a:gd name="T4" fmla="*/ 786 w 822"/>
              <a:gd name="T5" fmla="*/ 294 h 396"/>
              <a:gd name="T6" fmla="*/ 762 w 822"/>
              <a:gd name="T7" fmla="*/ 300 h 396"/>
              <a:gd name="T8" fmla="*/ 738 w 822"/>
              <a:gd name="T9" fmla="*/ 312 h 396"/>
              <a:gd name="T10" fmla="*/ 726 w 822"/>
              <a:gd name="T11" fmla="*/ 312 h 396"/>
              <a:gd name="T12" fmla="*/ 696 w 822"/>
              <a:gd name="T13" fmla="*/ 324 h 396"/>
              <a:gd name="T14" fmla="*/ 672 w 822"/>
              <a:gd name="T15" fmla="*/ 330 h 396"/>
              <a:gd name="T16" fmla="*/ 660 w 822"/>
              <a:gd name="T17" fmla="*/ 336 h 396"/>
              <a:gd name="T18" fmla="*/ 630 w 822"/>
              <a:gd name="T19" fmla="*/ 342 h 396"/>
              <a:gd name="T20" fmla="*/ 600 w 822"/>
              <a:gd name="T21" fmla="*/ 348 h 396"/>
              <a:gd name="T22" fmla="*/ 588 w 822"/>
              <a:gd name="T23" fmla="*/ 354 h 396"/>
              <a:gd name="T24" fmla="*/ 558 w 822"/>
              <a:gd name="T25" fmla="*/ 360 h 396"/>
              <a:gd name="T26" fmla="*/ 528 w 822"/>
              <a:gd name="T27" fmla="*/ 366 h 396"/>
              <a:gd name="T28" fmla="*/ 516 w 822"/>
              <a:gd name="T29" fmla="*/ 366 h 396"/>
              <a:gd name="T30" fmla="*/ 480 w 822"/>
              <a:gd name="T31" fmla="*/ 372 h 396"/>
              <a:gd name="T32" fmla="*/ 450 w 822"/>
              <a:gd name="T33" fmla="*/ 378 h 396"/>
              <a:gd name="T34" fmla="*/ 438 w 822"/>
              <a:gd name="T35" fmla="*/ 378 h 396"/>
              <a:gd name="T36" fmla="*/ 402 w 822"/>
              <a:gd name="T37" fmla="*/ 384 h 396"/>
              <a:gd name="T38" fmla="*/ 372 w 822"/>
              <a:gd name="T39" fmla="*/ 384 h 396"/>
              <a:gd name="T40" fmla="*/ 360 w 822"/>
              <a:gd name="T41" fmla="*/ 384 h 396"/>
              <a:gd name="T42" fmla="*/ 324 w 822"/>
              <a:gd name="T43" fmla="*/ 390 h 396"/>
              <a:gd name="T44" fmla="*/ 294 w 822"/>
              <a:gd name="T45" fmla="*/ 390 h 396"/>
              <a:gd name="T46" fmla="*/ 276 w 822"/>
              <a:gd name="T47" fmla="*/ 390 h 396"/>
              <a:gd name="T48" fmla="*/ 246 w 822"/>
              <a:gd name="T49" fmla="*/ 390 h 396"/>
              <a:gd name="T50" fmla="*/ 210 w 822"/>
              <a:gd name="T51" fmla="*/ 396 h 396"/>
              <a:gd name="T52" fmla="*/ 198 w 822"/>
              <a:gd name="T53" fmla="*/ 396 h 396"/>
              <a:gd name="T54" fmla="*/ 162 w 822"/>
              <a:gd name="T55" fmla="*/ 396 h 396"/>
              <a:gd name="T56" fmla="*/ 132 w 822"/>
              <a:gd name="T57" fmla="*/ 396 h 396"/>
              <a:gd name="T58" fmla="*/ 114 w 822"/>
              <a:gd name="T59" fmla="*/ 396 h 396"/>
              <a:gd name="T60" fmla="*/ 84 w 822"/>
              <a:gd name="T61" fmla="*/ 390 h 396"/>
              <a:gd name="T62" fmla="*/ 48 w 822"/>
              <a:gd name="T63" fmla="*/ 390 h 396"/>
              <a:gd name="T64" fmla="*/ 36 w 822"/>
              <a:gd name="T65" fmla="*/ 390 h 396"/>
              <a:gd name="T66" fmla="*/ 0 w 822"/>
              <a:gd name="T67" fmla="*/ 390 h 396"/>
              <a:gd name="T68" fmla="*/ 162 w 822"/>
              <a:gd name="T69" fmla="*/ 0 h 396"/>
              <a:gd name="T70" fmla="*/ 822 w 822"/>
              <a:gd name="T71" fmla="*/ 276 h 39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822"/>
              <a:gd name="T109" fmla="*/ 0 h 396"/>
              <a:gd name="T110" fmla="*/ 822 w 822"/>
              <a:gd name="T111" fmla="*/ 396 h 39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822" h="396">
                <a:moveTo>
                  <a:pt x="822" y="276"/>
                </a:moveTo>
                <a:lnTo>
                  <a:pt x="798" y="288"/>
                </a:lnTo>
                <a:lnTo>
                  <a:pt x="786" y="294"/>
                </a:lnTo>
                <a:lnTo>
                  <a:pt x="762" y="300"/>
                </a:lnTo>
                <a:lnTo>
                  <a:pt x="738" y="312"/>
                </a:lnTo>
                <a:lnTo>
                  <a:pt x="726" y="312"/>
                </a:lnTo>
                <a:lnTo>
                  <a:pt x="696" y="324"/>
                </a:lnTo>
                <a:lnTo>
                  <a:pt x="672" y="330"/>
                </a:lnTo>
                <a:lnTo>
                  <a:pt x="660" y="336"/>
                </a:lnTo>
                <a:lnTo>
                  <a:pt x="630" y="342"/>
                </a:lnTo>
                <a:lnTo>
                  <a:pt x="600" y="348"/>
                </a:lnTo>
                <a:lnTo>
                  <a:pt x="588" y="354"/>
                </a:lnTo>
                <a:lnTo>
                  <a:pt x="558" y="360"/>
                </a:lnTo>
                <a:lnTo>
                  <a:pt x="528" y="366"/>
                </a:lnTo>
                <a:lnTo>
                  <a:pt x="516" y="366"/>
                </a:lnTo>
                <a:lnTo>
                  <a:pt x="480" y="372"/>
                </a:lnTo>
                <a:lnTo>
                  <a:pt x="450" y="378"/>
                </a:lnTo>
                <a:lnTo>
                  <a:pt x="438" y="378"/>
                </a:lnTo>
                <a:lnTo>
                  <a:pt x="402" y="384"/>
                </a:lnTo>
                <a:lnTo>
                  <a:pt x="372" y="384"/>
                </a:lnTo>
                <a:lnTo>
                  <a:pt x="360" y="384"/>
                </a:lnTo>
                <a:lnTo>
                  <a:pt x="324" y="390"/>
                </a:lnTo>
                <a:lnTo>
                  <a:pt x="294" y="390"/>
                </a:lnTo>
                <a:lnTo>
                  <a:pt x="276" y="390"/>
                </a:lnTo>
                <a:lnTo>
                  <a:pt x="246" y="390"/>
                </a:lnTo>
                <a:lnTo>
                  <a:pt x="210" y="396"/>
                </a:lnTo>
                <a:lnTo>
                  <a:pt x="198" y="396"/>
                </a:lnTo>
                <a:lnTo>
                  <a:pt x="162" y="396"/>
                </a:lnTo>
                <a:lnTo>
                  <a:pt x="132" y="396"/>
                </a:lnTo>
                <a:lnTo>
                  <a:pt x="114" y="396"/>
                </a:lnTo>
                <a:lnTo>
                  <a:pt x="84" y="390"/>
                </a:lnTo>
                <a:lnTo>
                  <a:pt x="48" y="390"/>
                </a:lnTo>
                <a:lnTo>
                  <a:pt x="36" y="390"/>
                </a:lnTo>
                <a:lnTo>
                  <a:pt x="0" y="390"/>
                </a:lnTo>
                <a:lnTo>
                  <a:pt x="162" y="0"/>
                </a:lnTo>
                <a:lnTo>
                  <a:pt x="822" y="276"/>
                </a:lnTo>
                <a:close/>
              </a:path>
            </a:pathLst>
          </a:cu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32" name="Freeform 36"/>
          <p:cNvSpPr>
            <a:spLocks/>
          </p:cNvSpPr>
          <p:nvPr/>
        </p:nvSpPr>
        <p:spPr bwMode="auto">
          <a:xfrm>
            <a:off x="2789242" y="3214671"/>
            <a:ext cx="527050" cy="511175"/>
          </a:xfrm>
          <a:custGeom>
            <a:avLst/>
            <a:gdLst>
              <a:gd name="T0" fmla="*/ 76 w 76"/>
              <a:gd name="T1" fmla="*/ 80 h 80"/>
              <a:gd name="T2" fmla="*/ 76 w 76"/>
              <a:gd name="T3" fmla="*/ 71 h 80"/>
              <a:gd name="T4" fmla="*/ 0 w 76"/>
              <a:gd name="T5" fmla="*/ 0 h 80"/>
              <a:gd name="T6" fmla="*/ 0 60000 65536"/>
              <a:gd name="T7" fmla="*/ 0 60000 65536"/>
              <a:gd name="T8" fmla="*/ 0 60000 65536"/>
              <a:gd name="T9" fmla="*/ 0 w 76"/>
              <a:gd name="T10" fmla="*/ 0 h 80"/>
              <a:gd name="T11" fmla="*/ 76 w 76"/>
              <a:gd name="T12" fmla="*/ 80 h 8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" h="80">
                <a:moveTo>
                  <a:pt x="76" y="80"/>
                </a:moveTo>
                <a:lnTo>
                  <a:pt x="76" y="71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l"/>
            <a:endParaRPr lang="zh-CN" altLang="zh-CN" sz="1400" b="0">
              <a:latin typeface="华文细黑" pitchFamily="2" charset="-122"/>
            </a:endParaRPr>
          </a:p>
        </p:txBody>
      </p:sp>
      <p:sp>
        <p:nvSpPr>
          <p:cNvPr id="516135" name="Rectangle 39"/>
          <p:cNvSpPr>
            <a:spLocks noChangeArrowheads="1"/>
          </p:cNvSpPr>
          <p:nvPr/>
        </p:nvSpPr>
        <p:spPr bwMode="auto">
          <a:xfrm>
            <a:off x="247654" y="2152633"/>
            <a:ext cx="965200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Lotusnotes</a:t>
            </a:r>
          </a:p>
        </p:txBody>
      </p:sp>
      <p:sp>
        <p:nvSpPr>
          <p:cNvPr id="516136" name="Rectangle 40"/>
          <p:cNvSpPr>
            <a:spLocks noChangeArrowheads="1"/>
          </p:cNvSpPr>
          <p:nvPr/>
        </p:nvSpPr>
        <p:spPr bwMode="auto">
          <a:xfrm>
            <a:off x="390529" y="2651108"/>
            <a:ext cx="446088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47%</a:t>
            </a:r>
          </a:p>
        </p:txBody>
      </p:sp>
      <p:sp>
        <p:nvSpPr>
          <p:cNvPr id="516143" name="Rectangle 47"/>
          <p:cNvSpPr>
            <a:spLocks noChangeArrowheads="1"/>
          </p:cNvSpPr>
          <p:nvPr/>
        </p:nvSpPr>
        <p:spPr bwMode="auto">
          <a:xfrm>
            <a:off x="4102104" y="3406758"/>
            <a:ext cx="754063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Norton</a:t>
            </a:r>
          </a:p>
        </p:txBody>
      </p:sp>
      <p:sp>
        <p:nvSpPr>
          <p:cNvPr id="516147" name="Rectangle 51"/>
          <p:cNvSpPr>
            <a:spLocks noChangeArrowheads="1"/>
          </p:cNvSpPr>
          <p:nvPr/>
        </p:nvSpPr>
        <p:spPr bwMode="auto">
          <a:xfrm>
            <a:off x="1317629" y="1870058"/>
            <a:ext cx="585788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HTTP</a:t>
            </a:r>
          </a:p>
        </p:txBody>
      </p:sp>
      <p:sp>
        <p:nvSpPr>
          <p:cNvPr id="516148" name="Rectangle 52"/>
          <p:cNvSpPr>
            <a:spLocks noChangeArrowheads="1"/>
          </p:cNvSpPr>
          <p:nvPr/>
        </p:nvSpPr>
        <p:spPr bwMode="auto">
          <a:xfrm>
            <a:off x="1370017" y="2063733"/>
            <a:ext cx="258762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2%</a:t>
            </a:r>
          </a:p>
        </p:txBody>
      </p:sp>
      <p:sp>
        <p:nvSpPr>
          <p:cNvPr id="516151" name="Rectangle 55"/>
          <p:cNvSpPr>
            <a:spLocks noChangeArrowheads="1"/>
          </p:cNvSpPr>
          <p:nvPr/>
        </p:nvSpPr>
        <p:spPr bwMode="auto">
          <a:xfrm>
            <a:off x="1841504" y="1433496"/>
            <a:ext cx="317500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FTP</a:t>
            </a:r>
          </a:p>
        </p:txBody>
      </p:sp>
      <p:sp>
        <p:nvSpPr>
          <p:cNvPr id="516152" name="Rectangle 56"/>
          <p:cNvSpPr>
            <a:spLocks noChangeArrowheads="1"/>
          </p:cNvSpPr>
          <p:nvPr/>
        </p:nvSpPr>
        <p:spPr bwMode="auto">
          <a:xfrm>
            <a:off x="1846267" y="1627171"/>
            <a:ext cx="369887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3%</a:t>
            </a:r>
          </a:p>
        </p:txBody>
      </p:sp>
      <p:sp>
        <p:nvSpPr>
          <p:cNvPr id="516155" name="Rectangle 59"/>
          <p:cNvSpPr>
            <a:spLocks noChangeArrowheads="1"/>
          </p:cNvSpPr>
          <p:nvPr/>
        </p:nvSpPr>
        <p:spPr bwMode="auto">
          <a:xfrm>
            <a:off x="2930529" y="1289033"/>
            <a:ext cx="428625" cy="222250"/>
          </a:xfrm>
          <a:prstGeom prst="rect">
            <a:avLst/>
          </a:prstGeom>
          <a:solidFill>
            <a:srgbClr val="FFFF99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zh-CN" altLang="en-US" sz="1400">
                <a:latin typeface="华文细黑" pitchFamily="2" charset="-122"/>
              </a:rPr>
              <a:t>其他</a:t>
            </a:r>
          </a:p>
        </p:txBody>
      </p:sp>
      <p:sp>
        <p:nvSpPr>
          <p:cNvPr id="516156" name="Rectangle 60"/>
          <p:cNvSpPr>
            <a:spLocks noChangeArrowheads="1"/>
          </p:cNvSpPr>
          <p:nvPr/>
        </p:nvSpPr>
        <p:spPr bwMode="auto">
          <a:xfrm>
            <a:off x="3057529" y="1482708"/>
            <a:ext cx="301625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5%</a:t>
            </a:r>
          </a:p>
        </p:txBody>
      </p:sp>
      <p:sp>
        <p:nvSpPr>
          <p:cNvPr id="516159" name="Rectangle 63"/>
          <p:cNvSpPr>
            <a:spLocks noChangeArrowheads="1"/>
          </p:cNvSpPr>
          <p:nvPr/>
        </p:nvSpPr>
        <p:spPr bwMode="auto">
          <a:xfrm>
            <a:off x="3962404" y="1482708"/>
            <a:ext cx="444500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zh-CN" altLang="en-US" sz="1400">
                <a:solidFill>
                  <a:srgbClr val="FF3300"/>
                </a:solidFill>
                <a:latin typeface="华文细黑" pitchFamily="2" charset="-122"/>
              </a:rPr>
              <a:t>迅雷</a:t>
            </a:r>
          </a:p>
        </p:txBody>
      </p:sp>
      <p:sp>
        <p:nvSpPr>
          <p:cNvPr id="516160" name="Rectangle 64"/>
          <p:cNvSpPr>
            <a:spLocks noChangeArrowheads="1"/>
          </p:cNvSpPr>
          <p:nvPr/>
        </p:nvSpPr>
        <p:spPr bwMode="auto">
          <a:xfrm>
            <a:off x="4068767" y="1676383"/>
            <a:ext cx="427037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solidFill>
                  <a:srgbClr val="FF3300"/>
                </a:solidFill>
                <a:latin typeface="华文细黑" pitchFamily="2" charset="-122"/>
              </a:rPr>
              <a:t>6%</a:t>
            </a:r>
          </a:p>
        </p:txBody>
      </p:sp>
      <p:sp>
        <p:nvSpPr>
          <p:cNvPr id="516163" name="Rectangle 67"/>
          <p:cNvSpPr>
            <a:spLocks noChangeArrowheads="1"/>
          </p:cNvSpPr>
          <p:nvPr/>
        </p:nvSpPr>
        <p:spPr bwMode="auto">
          <a:xfrm>
            <a:off x="4468817" y="2108183"/>
            <a:ext cx="674687" cy="434975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zh-CN" altLang="en-US" sz="1400">
                <a:solidFill>
                  <a:srgbClr val="FF3300"/>
                </a:solidFill>
                <a:latin typeface="华文细黑" pitchFamily="2" charset="-122"/>
              </a:rPr>
              <a:t>网上视频</a:t>
            </a:r>
          </a:p>
        </p:txBody>
      </p:sp>
      <p:sp>
        <p:nvSpPr>
          <p:cNvPr id="516164" name="Rectangle 68"/>
          <p:cNvSpPr>
            <a:spLocks noChangeArrowheads="1"/>
          </p:cNvSpPr>
          <p:nvPr/>
        </p:nvSpPr>
        <p:spPr bwMode="auto">
          <a:xfrm>
            <a:off x="4567242" y="2362183"/>
            <a:ext cx="455612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solidFill>
                  <a:srgbClr val="FF3300"/>
                </a:solidFill>
                <a:latin typeface="华文细黑" pitchFamily="2" charset="-122"/>
              </a:rPr>
              <a:t>7%</a:t>
            </a:r>
          </a:p>
        </p:txBody>
      </p:sp>
      <p:sp>
        <p:nvSpPr>
          <p:cNvPr id="516167" name="Rectangle 71"/>
          <p:cNvSpPr>
            <a:spLocks noChangeArrowheads="1"/>
          </p:cNvSpPr>
          <p:nvPr/>
        </p:nvSpPr>
        <p:spPr bwMode="auto">
          <a:xfrm>
            <a:off x="4197354" y="2789221"/>
            <a:ext cx="946150" cy="434975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Netbios-ssn</a:t>
            </a:r>
          </a:p>
        </p:txBody>
      </p:sp>
      <p:sp>
        <p:nvSpPr>
          <p:cNvPr id="516168" name="Rectangle 72"/>
          <p:cNvSpPr>
            <a:spLocks noChangeArrowheads="1"/>
          </p:cNvSpPr>
          <p:nvPr/>
        </p:nvSpPr>
        <p:spPr bwMode="auto">
          <a:xfrm>
            <a:off x="4459292" y="3082908"/>
            <a:ext cx="468312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7%</a:t>
            </a:r>
          </a:p>
        </p:txBody>
      </p:sp>
      <p:sp>
        <p:nvSpPr>
          <p:cNvPr id="516139" name="Rectangle 43"/>
          <p:cNvSpPr>
            <a:spLocks noChangeArrowheads="1"/>
          </p:cNvSpPr>
          <p:nvPr/>
        </p:nvSpPr>
        <p:spPr bwMode="auto">
          <a:xfrm>
            <a:off x="2836867" y="3778233"/>
            <a:ext cx="1154112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Microsoft-ds</a:t>
            </a:r>
          </a:p>
        </p:txBody>
      </p:sp>
      <p:sp>
        <p:nvSpPr>
          <p:cNvPr id="516140" name="Rectangle 44"/>
          <p:cNvSpPr>
            <a:spLocks noChangeArrowheads="1"/>
          </p:cNvSpPr>
          <p:nvPr/>
        </p:nvSpPr>
        <p:spPr bwMode="auto">
          <a:xfrm>
            <a:off x="3198817" y="4019533"/>
            <a:ext cx="455612" cy="222250"/>
          </a:xfrm>
          <a:prstGeom prst="rect">
            <a:avLst/>
          </a:prstGeom>
          <a:solidFill>
            <a:srgbClr val="FFFF99"/>
          </a:solidFill>
          <a:ln w="9525" algn="ctr">
            <a:solidFill>
              <a:srgbClr val="FFFF00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altLang="zh-CN" sz="1400">
                <a:latin typeface="华文细黑" pitchFamily="2" charset="-122"/>
              </a:rPr>
              <a:t>15%</a:t>
            </a:r>
          </a:p>
        </p:txBody>
      </p:sp>
      <p:pic>
        <p:nvPicPr>
          <p:cNvPr id="347215" name="Picture 15" descr="Event_Viewer"/>
          <p:cNvPicPr>
            <a:picLocks noChangeAspect="1" noChangeArrowheads="1"/>
          </p:cNvPicPr>
          <p:nvPr/>
        </p:nvPicPr>
        <p:blipFill>
          <a:blip r:embed="rId3" cstate="print"/>
          <a:srcRect t="9938"/>
          <a:stretch>
            <a:fillRect/>
          </a:stretch>
        </p:blipFill>
        <p:spPr bwMode="auto">
          <a:xfrm>
            <a:off x="5580063" y="1677989"/>
            <a:ext cx="3097212" cy="196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Text Box 3"/>
          <p:cNvSpPr txBox="1">
            <a:spLocks noChangeAspect="1" noChangeArrowheads="1"/>
          </p:cNvSpPr>
          <p:nvPr/>
        </p:nvSpPr>
        <p:spPr bwMode="auto">
          <a:xfrm>
            <a:off x="684213" y="1414463"/>
            <a:ext cx="8316912" cy="792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457200" indent="-457200"/>
            <a:endParaRPr lang="zh-CN" altLang="zh-CN" sz="2400" b="1">
              <a:latin typeface="Times New Roman" pitchFamily="18" charset="0"/>
              <a:ea typeface="华文细黑" pitchFamily="2" charset="-122"/>
            </a:endParaRP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1477963" y="2709863"/>
            <a:ext cx="7631112" cy="1728787"/>
            <a:chOff x="431" y="845"/>
            <a:chExt cx="4807" cy="1166"/>
          </a:xfrm>
        </p:grpSpPr>
        <p:pic>
          <p:nvPicPr>
            <p:cNvPr id="52243" name="Object 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1" y="845"/>
              <a:ext cx="4807" cy="1166"/>
            </a:xfrm>
            <a:prstGeom prst="rect">
              <a:avLst/>
            </a:prstGeom>
            <a:noFill/>
            <a:ln w="38100" algn="ctr">
              <a:noFill/>
              <a:miter lim="800000"/>
              <a:headEnd/>
              <a:tailEnd/>
            </a:ln>
          </p:spPr>
        </p:pic>
        <p:sp>
          <p:nvSpPr>
            <p:cNvPr id="52244" name="Oval 7"/>
            <p:cNvSpPr>
              <a:spLocks noChangeArrowheads="1"/>
            </p:cNvSpPr>
            <p:nvPr/>
          </p:nvSpPr>
          <p:spPr bwMode="auto">
            <a:xfrm>
              <a:off x="2018" y="1661"/>
              <a:ext cx="725" cy="181"/>
            </a:xfrm>
            <a:prstGeom prst="ellipse">
              <a:avLst/>
            </a:prstGeom>
            <a:solidFill>
              <a:schemeClr val="bg1">
                <a:alpha val="0"/>
              </a:schemeClr>
            </a:solidFill>
            <a:ln w="25400" algn="ctr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zh-CN"/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50825" y="4725988"/>
            <a:ext cx="8424863" cy="1727200"/>
            <a:chOff x="204" y="2251"/>
            <a:chExt cx="5307" cy="1224"/>
          </a:xfrm>
        </p:grpSpPr>
        <p:pic>
          <p:nvPicPr>
            <p:cNvPr id="52241" name="Object 9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04" y="2296"/>
              <a:ext cx="5171" cy="11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2242" name="Oval 10"/>
            <p:cNvSpPr>
              <a:spLocks noChangeArrowheads="1"/>
            </p:cNvSpPr>
            <p:nvPr/>
          </p:nvSpPr>
          <p:spPr bwMode="auto">
            <a:xfrm>
              <a:off x="4694" y="2251"/>
              <a:ext cx="817" cy="227"/>
            </a:xfrm>
            <a:prstGeom prst="ellipse">
              <a:avLst/>
            </a:prstGeom>
            <a:solidFill>
              <a:schemeClr val="bg1">
                <a:alpha val="0"/>
              </a:schemeClr>
            </a:solidFill>
            <a:ln w="25400" algn="ctr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zh-CN" altLang="zh-CN"/>
            </a:p>
          </p:txBody>
        </p:sp>
      </p:grpSp>
      <p:grpSp>
        <p:nvGrpSpPr>
          <p:cNvPr id="4" name="Group 11"/>
          <p:cNvGrpSpPr>
            <a:grpSpLocks/>
          </p:cNvGrpSpPr>
          <p:nvPr/>
        </p:nvGrpSpPr>
        <p:grpSpPr bwMode="auto">
          <a:xfrm>
            <a:off x="34925" y="1114425"/>
            <a:ext cx="8585200" cy="1524000"/>
            <a:chOff x="22" y="1746"/>
            <a:chExt cx="5408" cy="960"/>
          </a:xfrm>
        </p:grpSpPr>
        <p:grpSp>
          <p:nvGrpSpPr>
            <p:cNvPr id="5" name="Rectangle 12"/>
            <p:cNvGrpSpPr>
              <a:grpSpLocks/>
            </p:cNvGrpSpPr>
            <p:nvPr/>
          </p:nvGrpSpPr>
          <p:grpSpPr bwMode="auto">
            <a:xfrm>
              <a:off x="902" y="1749"/>
              <a:ext cx="4531" cy="914"/>
              <a:chOff x="1432560" y="902208"/>
              <a:chExt cx="7193280" cy="1450848"/>
            </a:xfrm>
          </p:grpSpPr>
          <p:pic>
            <p:nvPicPr>
              <p:cNvPr id="52239" name="Rectangle 12"/>
              <p:cNvPicPr>
                <a:picLocks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1432560" y="902208"/>
                <a:ext cx="7193280" cy="145084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2240" name="Text Box 14"/>
              <p:cNvSpPr txBox="1">
                <a:spLocks noChangeArrowheads="1"/>
              </p:cNvSpPr>
              <p:nvPr/>
            </p:nvSpPr>
            <p:spPr bwMode="auto">
              <a:xfrm>
                <a:off x="1439863" y="906463"/>
                <a:ext cx="7180263" cy="14398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zh-CN" altLang="zh-CN"/>
              </a:p>
            </p:txBody>
          </p:sp>
        </p:grpSp>
        <p:pic>
          <p:nvPicPr>
            <p:cNvPr id="52232" name="Picture 13" descr="210264_shape4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22" y="1752"/>
              <a:ext cx="2072" cy="9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33" name="Picture 14" descr="Blue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158" y="1797"/>
              <a:ext cx="726" cy="8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2234" name="Rectangle 15"/>
            <p:cNvSpPr>
              <a:spLocks noChangeArrowheads="1"/>
            </p:cNvSpPr>
            <p:nvPr/>
          </p:nvSpPr>
          <p:spPr bwMode="auto">
            <a:xfrm>
              <a:off x="657" y="1842"/>
              <a:ext cx="3720" cy="772"/>
            </a:xfrm>
            <a:prstGeom prst="rect">
              <a:avLst/>
            </a:prstGeom>
            <a:gradFill rotWithShape="1">
              <a:gsLst>
                <a:gs pos="0">
                  <a:srgbClr val="800080"/>
                </a:gs>
                <a:gs pos="100000">
                  <a:srgbClr val="3B003B">
                    <a:alpha val="0"/>
                  </a:srgbClr>
                </a:gs>
              </a:gsLst>
              <a:lin ang="0" scaled="1"/>
            </a:gradFill>
            <a:ln w="127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zh-CN" altLang="zh-CN"/>
            </a:p>
          </p:txBody>
        </p:sp>
        <p:sp>
          <p:nvSpPr>
            <p:cNvPr id="52235" name="Rectangle 16"/>
            <p:cNvSpPr>
              <a:spLocks noChangeArrowheads="1"/>
            </p:cNvSpPr>
            <p:nvPr/>
          </p:nvSpPr>
          <p:spPr bwMode="auto">
            <a:xfrm>
              <a:off x="645" y="1842"/>
              <a:ext cx="1101" cy="772"/>
            </a:xfrm>
            <a:prstGeom prst="rect">
              <a:avLst/>
            </a:prstGeom>
            <a:gradFill rotWithShape="1">
              <a:gsLst>
                <a:gs pos="0">
                  <a:srgbClr val="777777">
                    <a:alpha val="50000"/>
                  </a:srgbClr>
                </a:gs>
                <a:gs pos="100000">
                  <a:srgbClr val="373737">
                    <a:alpha val="0"/>
                  </a:srgbClr>
                </a:gs>
              </a:gsLst>
              <a:lin ang="0" scaled="1"/>
            </a:gradFill>
            <a:ln w="127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zh-CN" altLang="zh-CN"/>
            </a:p>
          </p:txBody>
        </p:sp>
        <p:sp>
          <p:nvSpPr>
            <p:cNvPr id="52236" name="AutoShape 17"/>
            <p:cNvSpPr>
              <a:spLocks noChangeArrowheads="1"/>
            </p:cNvSpPr>
            <p:nvPr/>
          </p:nvSpPr>
          <p:spPr bwMode="auto">
            <a:xfrm>
              <a:off x="136" y="1982"/>
              <a:ext cx="1791" cy="484"/>
            </a:xfrm>
            <a:prstGeom prst="wedgeEllipseCallout">
              <a:avLst>
                <a:gd name="adj1" fmla="val 37213"/>
                <a:gd name="adj2" fmla="val 15704"/>
              </a:avLst>
            </a:prstGeom>
            <a:noFill/>
            <a:ln w="12700" algn="ctr">
              <a:noFill/>
              <a:miter lim="800000"/>
              <a:headEnd/>
              <a:tailEnd/>
            </a:ln>
          </p:spPr>
          <p:txBody>
            <a:bodyPr anchor="ctr"/>
            <a:lstStyle/>
            <a:p>
              <a:pPr algn="ctr">
                <a:lnSpc>
                  <a:spcPct val="75000"/>
                </a:lnSpc>
                <a:tabLst>
                  <a:tab pos="628650" algn="l"/>
                  <a:tab pos="985838" algn="l"/>
                </a:tabLst>
              </a:pPr>
              <a:endParaRPr lang="zh-CN" altLang="zh-CN" sz="2000" b="1">
                <a:solidFill>
                  <a:srgbClr val="FFFFFF"/>
                </a:solidFill>
                <a:latin typeface="华文细黑" pitchFamily="2" charset="-122"/>
                <a:ea typeface="华文细黑" pitchFamily="2" charset="-122"/>
              </a:endParaRPr>
            </a:p>
          </p:txBody>
        </p:sp>
        <p:sp>
          <p:nvSpPr>
            <p:cNvPr id="52237" name="Rectangle 18"/>
            <p:cNvSpPr>
              <a:spLocks noChangeArrowheads="1"/>
            </p:cNvSpPr>
            <p:nvPr/>
          </p:nvSpPr>
          <p:spPr bwMode="auto">
            <a:xfrm>
              <a:off x="793" y="1746"/>
              <a:ext cx="3448" cy="59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anchor="ctr"/>
            <a:lstStyle/>
            <a:p>
              <a:pPr eaLnBrk="0" hangingPunct="0">
                <a:lnSpc>
                  <a:spcPct val="150000"/>
                </a:lnSpc>
                <a:spcBef>
                  <a:spcPct val="10000"/>
                </a:spcBef>
                <a:buClr>
                  <a:srgbClr val="CC0000"/>
                </a:buClr>
                <a:buSzPct val="80000"/>
                <a:buFont typeface="Wingdings" pitchFamily="2" charset="2"/>
                <a:buNone/>
              </a:pPr>
              <a:r>
                <a:rPr lang="zh-CN" altLang="en-US" sz="1600" b="1">
                  <a:solidFill>
                    <a:schemeClr val="bg1"/>
                  </a:solidFill>
                  <a:latin typeface="华文中宋" pitchFamily="2" charset="-122"/>
                </a:rPr>
                <a:t>查询－基于用户名检索海量日志，掌握用户网络访问行为</a:t>
              </a:r>
            </a:p>
          </p:txBody>
        </p:sp>
        <p:sp>
          <p:nvSpPr>
            <p:cNvPr id="52238" name="Rectangle 19"/>
            <p:cNvSpPr>
              <a:spLocks noChangeArrowheads="1"/>
            </p:cNvSpPr>
            <p:nvPr/>
          </p:nvSpPr>
          <p:spPr bwMode="auto">
            <a:xfrm>
              <a:off x="793" y="2109"/>
              <a:ext cx="3448" cy="59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anchor="ctr"/>
            <a:lstStyle/>
            <a:p>
              <a:pPr eaLnBrk="0" hangingPunct="0">
                <a:lnSpc>
                  <a:spcPct val="150000"/>
                </a:lnSpc>
                <a:spcBef>
                  <a:spcPct val="10000"/>
                </a:spcBef>
                <a:buClr>
                  <a:srgbClr val="CC0000"/>
                </a:buClr>
                <a:buSzPct val="80000"/>
                <a:buFont typeface="Wingdings" pitchFamily="2" charset="2"/>
                <a:buNone/>
              </a:pPr>
              <a:r>
                <a:rPr lang="zh-CN" altLang="en-US" sz="1600" b="1">
                  <a:solidFill>
                    <a:schemeClr val="bg1"/>
                  </a:solidFill>
                  <a:latin typeface="华文中宋" pitchFamily="2" charset="-122"/>
                </a:rPr>
                <a:t>追踪－来源</a:t>
              </a:r>
              <a:r>
                <a:rPr lang="en-US" altLang="zh-CN" sz="1600" b="1">
                  <a:solidFill>
                    <a:schemeClr val="bg1"/>
                  </a:solidFill>
                  <a:latin typeface="华文中宋" pitchFamily="2" charset="-122"/>
                </a:rPr>
                <a:t>IP</a:t>
              </a:r>
              <a:r>
                <a:rPr lang="zh-CN" altLang="en-US" sz="1600" b="1">
                  <a:solidFill>
                    <a:schemeClr val="bg1"/>
                  </a:solidFill>
                  <a:latin typeface="华文中宋" pitchFamily="2" charset="-122"/>
                </a:rPr>
                <a:t>动态转换为内网用户，定位非法用户</a:t>
              </a:r>
            </a:p>
          </p:txBody>
        </p:sp>
      </p:grpSp>
      <p:sp>
        <p:nvSpPr>
          <p:cNvPr id="2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1438" y="227013"/>
            <a:ext cx="8101012" cy="609600"/>
          </a:xfrm>
        </p:spPr>
        <p:txBody>
          <a:bodyPr/>
          <a:lstStyle/>
          <a:p>
            <a:r>
              <a:rPr lang="zh-CN" altLang="en-US" kern="120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网络行为监控</a:t>
            </a:r>
            <a:endParaRPr lang="zh-CN" altLang="en-US" kern="1200" dirty="0">
              <a:solidFill>
                <a:srgbClr val="CC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标题 1"/>
          <p:cNvSpPr txBox="1">
            <a:spLocks/>
          </p:cNvSpPr>
          <p:nvPr/>
        </p:nvSpPr>
        <p:spPr bwMode="auto">
          <a:xfrm>
            <a:off x="214282" y="21429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用户管理：</a:t>
            </a:r>
            <a:r>
              <a:rPr lang="en-US" altLang="zh-CN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BYOD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  <p:pic>
        <p:nvPicPr>
          <p:cNvPr id="65" name="Picture 4" descr="C:\Users\ChHudson\Pictures\iStock\ComputerIcons\Woman5Left-sml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016" y="3117967"/>
            <a:ext cx="666708" cy="96624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10800000" rev="0"/>
            </a:camera>
            <a:lightRig rig="threePt" dir="t"/>
          </a:scene3d>
        </p:spPr>
      </p:pic>
      <p:pic>
        <p:nvPicPr>
          <p:cNvPr id="67" name="Picture 7" descr="C:\Users\ChHudson\Pictures\iStock\ComputerIcons\Man2-sml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 flipH="1">
            <a:off x="110554" y="1897631"/>
            <a:ext cx="662181" cy="96882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70" name="Rounded Rectangular Callout 69"/>
          <p:cNvSpPr/>
          <p:nvPr/>
        </p:nvSpPr>
        <p:spPr>
          <a:xfrm rot="10800000">
            <a:off x="652332" y="4218874"/>
            <a:ext cx="1188720" cy="975360"/>
          </a:xfrm>
          <a:prstGeom prst="wedgeRoundRectCallout">
            <a:avLst>
              <a:gd name="adj1" fmla="val 27468"/>
              <a:gd name="adj2" fmla="val 61046"/>
              <a:gd name="adj3" fmla="val 16667"/>
            </a:avLst>
          </a:prstGeom>
          <a:solidFill>
            <a:srgbClr val="BFD24E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lIns="91440" tIns="45720" rtlCol="0" anchor="ctr"/>
          <a:lstStyle/>
          <a:p>
            <a:pPr algn="ctr">
              <a:lnSpc>
                <a:spcPct val="85000"/>
              </a:lnSpc>
            </a:pPr>
            <a:endParaRPr lang="en-US" sz="1400" dirty="0" smtClean="0">
              <a:solidFill>
                <a:schemeClr val="tx1"/>
              </a:solidFill>
              <a:latin typeface="HP Simplified" pitchFamily="34" charset="0"/>
            </a:endParaRPr>
          </a:p>
        </p:txBody>
      </p:sp>
      <p:cxnSp>
        <p:nvCxnSpPr>
          <p:cNvPr id="116" name="Straight Connector 115"/>
          <p:cNvCxnSpPr/>
          <p:nvPr/>
        </p:nvCxnSpPr>
        <p:spPr>
          <a:xfrm>
            <a:off x="8134164" y="3718449"/>
            <a:ext cx="1" cy="966676"/>
          </a:xfrm>
          <a:prstGeom prst="line">
            <a:avLst/>
          </a:prstGeom>
          <a:ln w="12700" cmpd="sng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8" name="Rectangle 127"/>
          <p:cNvSpPr/>
          <p:nvPr/>
        </p:nvSpPr>
        <p:spPr>
          <a:xfrm>
            <a:off x="615185" y="4379405"/>
            <a:ext cx="1188720" cy="3016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85000"/>
              </a:lnSpc>
            </a:pPr>
            <a:r>
              <a:rPr lang="zh-CN" altLang="en-US" sz="1600" b="1" smtClean="0">
                <a:latin typeface="微软雅黑" pitchFamily="34" charset="-122"/>
                <a:ea typeface="微软雅黑" pitchFamily="34" charset="-122"/>
              </a:rPr>
              <a:t>我想接入</a:t>
            </a:r>
            <a:endParaRPr lang="en-US" sz="1600" b="1" dirty="0">
              <a:latin typeface="微软雅黑" pitchFamily="34" charset="-122"/>
              <a:ea typeface="微软雅黑" pitchFamily="34" charset="-122"/>
            </a:endParaRPr>
          </a:p>
        </p:txBody>
      </p:sp>
      <p:cxnSp>
        <p:nvCxnSpPr>
          <p:cNvPr id="75" name="Straight Connector 74"/>
          <p:cNvCxnSpPr/>
          <p:nvPr/>
        </p:nvCxnSpPr>
        <p:spPr>
          <a:xfrm>
            <a:off x="4438860" y="3222009"/>
            <a:ext cx="0" cy="1768837"/>
          </a:xfrm>
          <a:prstGeom prst="line">
            <a:avLst/>
          </a:prstGeom>
          <a:ln w="12700" cmpd="sng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Rectangle 5"/>
          <p:cNvSpPr/>
          <p:nvPr/>
        </p:nvSpPr>
        <p:spPr>
          <a:xfrm>
            <a:off x="615195" y="2922822"/>
            <a:ext cx="7295439" cy="458101"/>
          </a:xfrm>
          <a:prstGeom prst="rect">
            <a:avLst/>
          </a:prstGeom>
          <a:solidFill>
            <a:srgbClr val="B9B8BB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dirty="0">
              <a:solidFill>
                <a:schemeClr val="tx1"/>
              </a:solidFill>
              <a:latin typeface="HP Simplified" pitchFamily="34" charset="0"/>
            </a:endParaRPr>
          </a:p>
        </p:txBody>
      </p:sp>
      <p:grpSp>
        <p:nvGrpSpPr>
          <p:cNvPr id="2" name="Group 7"/>
          <p:cNvGrpSpPr/>
          <p:nvPr/>
        </p:nvGrpSpPr>
        <p:grpSpPr>
          <a:xfrm>
            <a:off x="1514902" y="1221028"/>
            <a:ext cx="1188721" cy="975360"/>
            <a:chOff x="3352830" y="1191557"/>
            <a:chExt cx="1188721" cy="731520"/>
          </a:xfrm>
        </p:grpSpPr>
        <p:sp>
          <p:nvSpPr>
            <p:cNvPr id="44" name="Rounded Rectangular Callout 43"/>
            <p:cNvSpPr/>
            <p:nvPr/>
          </p:nvSpPr>
          <p:spPr>
            <a:xfrm>
              <a:off x="3352830" y="1191557"/>
              <a:ext cx="1188720" cy="731520"/>
            </a:xfrm>
            <a:prstGeom prst="wedgeRoundRectCallout">
              <a:avLst/>
            </a:prstGeom>
            <a:solidFill>
              <a:srgbClr val="BFD24E"/>
            </a:solidFill>
            <a:ln>
              <a:noFill/>
            </a:ln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lIns="91440" tIns="45720" rtlCol="0" anchor="ctr"/>
            <a:lstStyle/>
            <a:p>
              <a:pPr algn="ctr">
                <a:lnSpc>
                  <a:spcPct val="85000"/>
                </a:lnSpc>
              </a:pPr>
              <a:endParaRPr lang="en-US" sz="1600" b="1" dirty="0" smtClean="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352831" y="1329835"/>
              <a:ext cx="1188720" cy="22621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zh-CN" altLang="en-US" sz="1600" b="1" smtClean="0">
                  <a:latin typeface="微软雅黑" pitchFamily="34" charset="-122"/>
                  <a:ea typeface="微软雅黑" pitchFamily="34" charset="-122"/>
                </a:rPr>
                <a:t>你是谁？</a:t>
              </a:r>
              <a:endParaRPr lang="en-US" sz="1600" b="1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067427" y="2702656"/>
            <a:ext cx="1488353" cy="1119773"/>
            <a:chOff x="664157" y="3293817"/>
            <a:chExt cx="1393705" cy="1005840"/>
          </a:xfrm>
        </p:grpSpPr>
        <p:sp>
          <p:nvSpPr>
            <p:cNvPr id="34" name="Rectangle 33"/>
            <p:cNvSpPr/>
            <p:nvPr/>
          </p:nvSpPr>
          <p:spPr>
            <a:xfrm>
              <a:off x="822161" y="3293817"/>
              <a:ext cx="1235701" cy="1005840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zh-CN" altLang="en-US" sz="2000" b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itchFamily="34" charset="-122"/>
                  <a:ea typeface="微软雅黑" pitchFamily="34" charset="-122"/>
                </a:rPr>
                <a:t>帐户识别</a:t>
              </a:r>
              <a:endParaRPr lang="en-US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7" name="Flowchart: Connector 46"/>
            <p:cNvSpPr/>
            <p:nvPr/>
          </p:nvSpPr>
          <p:spPr>
            <a:xfrm>
              <a:off x="664157" y="3624520"/>
              <a:ext cx="269843" cy="344433"/>
            </a:xfrm>
            <a:prstGeom prst="flowChartConnector">
              <a:avLst/>
            </a:prstGeom>
            <a:solidFill>
              <a:srgbClr val="CCCCCC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en-US" sz="20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itchFamily="34" charset="-122"/>
                  <a:ea typeface="微软雅黑" pitchFamily="34" charset="-122"/>
                </a:rPr>
                <a:t>1</a:t>
              </a:r>
            </a:p>
          </p:txBody>
        </p:sp>
      </p:grpSp>
      <p:sp>
        <p:nvSpPr>
          <p:cNvPr id="50" name="Oval 49"/>
          <p:cNvSpPr/>
          <p:nvPr/>
        </p:nvSpPr>
        <p:spPr>
          <a:xfrm>
            <a:off x="1673299" y="3352684"/>
            <a:ext cx="640080" cy="731520"/>
          </a:xfrm>
          <a:prstGeom prst="ellipse">
            <a:avLst/>
          </a:prstGeom>
          <a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-4130"/>
              <a:satOff val="150"/>
              <a:lumOff val="-492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1" name="TextBox 10"/>
          <p:cNvSpPr txBox="1"/>
          <p:nvPr/>
        </p:nvSpPr>
        <p:spPr>
          <a:xfrm>
            <a:off x="2448504" y="2996927"/>
            <a:ext cx="127470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defTabSz="430213">
              <a:spcAft>
                <a:spcPts val="400"/>
              </a:spcAft>
              <a:buSzPct val="100000"/>
            </a:pPr>
            <a:r>
              <a:rPr lang="en-US" sz="1100" b="1" dirty="0" smtClean="0">
                <a:latin typeface="HP Simplified" pitchFamily="34" charset="0"/>
                <a:ea typeface="+mj-ea"/>
                <a:cs typeface="HP Simplified" pitchFamily="34" charset="0"/>
              </a:rPr>
              <a:t>Authorized User</a:t>
            </a:r>
            <a:endParaRPr lang="en-US" sz="1100" b="1" dirty="0">
              <a:latin typeface="HP Simplified" pitchFamily="34" charset="0"/>
              <a:ea typeface="+mj-ea"/>
              <a:cs typeface="HP Simplified" pitchFamily="34" charset="0"/>
            </a:endParaRPr>
          </a:p>
        </p:txBody>
      </p:sp>
      <p:grpSp>
        <p:nvGrpSpPr>
          <p:cNvPr id="4" name="Group 50"/>
          <p:cNvGrpSpPr/>
          <p:nvPr/>
        </p:nvGrpSpPr>
        <p:grpSpPr>
          <a:xfrm>
            <a:off x="3684237" y="2702364"/>
            <a:ext cx="1463831" cy="1119773"/>
            <a:chOff x="664157" y="3293817"/>
            <a:chExt cx="1370742" cy="1005840"/>
          </a:xfrm>
        </p:grpSpPr>
        <p:sp>
          <p:nvSpPr>
            <p:cNvPr id="52" name="Rectangle 51"/>
            <p:cNvSpPr/>
            <p:nvPr/>
          </p:nvSpPr>
          <p:spPr>
            <a:xfrm>
              <a:off x="822161" y="3293817"/>
              <a:ext cx="1212738" cy="1005840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zh-CN" altLang="en-US" sz="2000" b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itchFamily="34" charset="-122"/>
                  <a:ea typeface="微软雅黑" pitchFamily="34" charset="-122"/>
                </a:rPr>
                <a:t>设备识别</a:t>
              </a:r>
              <a:endParaRPr lang="en-US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3" name="Flowchart: Connector 52"/>
            <p:cNvSpPr/>
            <p:nvPr/>
          </p:nvSpPr>
          <p:spPr>
            <a:xfrm>
              <a:off x="664157" y="3624520"/>
              <a:ext cx="269843" cy="344433"/>
            </a:xfrm>
            <a:prstGeom prst="flowChartConnector">
              <a:avLst/>
            </a:prstGeom>
            <a:solidFill>
              <a:srgbClr val="CCCCCC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en-US" sz="20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itchFamily="34" charset="-122"/>
                  <a:ea typeface="微软雅黑" pitchFamily="34" charset="-122"/>
                </a:rPr>
                <a:t>2</a:t>
              </a:r>
            </a:p>
          </p:txBody>
        </p:sp>
      </p:grpSp>
      <p:sp>
        <p:nvSpPr>
          <p:cNvPr id="49" name="Oval 48"/>
          <p:cNvSpPr/>
          <p:nvPr/>
        </p:nvSpPr>
        <p:spPr>
          <a:xfrm>
            <a:off x="4296351" y="3352684"/>
            <a:ext cx="640080" cy="731520"/>
          </a:xfrm>
          <a:prstGeom prst="ellipse">
            <a:avLst/>
          </a:prstGeom>
          <a:blipFill rotWithShape="0">
            <a:blip r:embed="rId6" cstate="print"/>
            <a:stretch>
              <a:fillRect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grpSp>
        <p:nvGrpSpPr>
          <p:cNvPr id="5" name="Group 53"/>
          <p:cNvGrpSpPr/>
          <p:nvPr/>
        </p:nvGrpSpPr>
        <p:grpSpPr>
          <a:xfrm>
            <a:off x="3828320" y="1221028"/>
            <a:ext cx="1188721" cy="975360"/>
            <a:chOff x="3352830" y="1191557"/>
            <a:chExt cx="1188721" cy="731520"/>
          </a:xfrm>
        </p:grpSpPr>
        <p:sp>
          <p:nvSpPr>
            <p:cNvPr id="55" name="Rounded Rectangular Callout 54"/>
            <p:cNvSpPr/>
            <p:nvPr/>
          </p:nvSpPr>
          <p:spPr>
            <a:xfrm>
              <a:off x="3352830" y="1191557"/>
              <a:ext cx="1188720" cy="731520"/>
            </a:xfrm>
            <a:prstGeom prst="wedgeRoundRectCallout">
              <a:avLst/>
            </a:prstGeom>
            <a:solidFill>
              <a:srgbClr val="BFD24E"/>
            </a:solidFill>
            <a:ln>
              <a:noFill/>
            </a:ln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lIns="91440" tIns="45720" rtlCol="0" anchor="ctr"/>
            <a:lstStyle/>
            <a:p>
              <a:pPr algn="ctr">
                <a:lnSpc>
                  <a:spcPct val="85000"/>
                </a:lnSpc>
              </a:pPr>
              <a:endParaRPr lang="en-US" sz="1600" b="1" dirty="0" smtClean="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3352831" y="1279097"/>
              <a:ext cx="1188720" cy="54014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你的设备兼容企业策略么？</a:t>
              </a:r>
              <a:endParaRPr lang="en-US" sz="1600" b="1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7" name="Group 56"/>
          <p:cNvGrpSpPr/>
          <p:nvPr/>
        </p:nvGrpSpPr>
        <p:grpSpPr>
          <a:xfrm>
            <a:off x="5878088" y="2702656"/>
            <a:ext cx="1340533" cy="1119773"/>
            <a:chOff x="664157" y="3293817"/>
            <a:chExt cx="1255285" cy="1005840"/>
          </a:xfrm>
        </p:grpSpPr>
        <p:sp>
          <p:nvSpPr>
            <p:cNvPr id="58" name="Rectangle 57"/>
            <p:cNvSpPr/>
            <p:nvPr/>
          </p:nvSpPr>
          <p:spPr>
            <a:xfrm>
              <a:off x="822162" y="3293817"/>
              <a:ext cx="1097280" cy="1005840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zh-CN" altLang="en-US" sz="2000" b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itchFamily="34" charset="-122"/>
                  <a:ea typeface="微软雅黑" pitchFamily="34" charset="-122"/>
                </a:rPr>
                <a:t>授权</a:t>
              </a:r>
              <a:endParaRPr lang="en-US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9" name="Flowchart: Connector 58"/>
            <p:cNvSpPr/>
            <p:nvPr/>
          </p:nvSpPr>
          <p:spPr>
            <a:xfrm>
              <a:off x="664157" y="3624520"/>
              <a:ext cx="269843" cy="344433"/>
            </a:xfrm>
            <a:prstGeom prst="flowChartConnector">
              <a:avLst/>
            </a:prstGeom>
            <a:solidFill>
              <a:srgbClr val="CCCCCC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en-US" sz="20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itchFamily="34" charset="-122"/>
                  <a:ea typeface="微软雅黑" pitchFamily="34" charset="-122"/>
                </a:rPr>
                <a:t>3</a:t>
              </a:r>
            </a:p>
          </p:txBody>
        </p:sp>
      </p:grpSp>
      <p:sp>
        <p:nvSpPr>
          <p:cNvPr id="60" name="Oval 59"/>
          <p:cNvSpPr/>
          <p:nvPr/>
        </p:nvSpPr>
        <p:spPr>
          <a:xfrm>
            <a:off x="6490202" y="3352977"/>
            <a:ext cx="640080" cy="731520"/>
          </a:xfrm>
          <a:prstGeom prst="ellipse">
            <a:avLst/>
          </a:prstGeom>
          <a:blipFill rotWithShape="0">
            <a:blip r:embed="rId6" cstate="print"/>
            <a:stretch>
              <a:fillRect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61" name="TextBox 60"/>
          <p:cNvSpPr txBox="1"/>
          <p:nvPr/>
        </p:nvSpPr>
        <p:spPr>
          <a:xfrm>
            <a:off x="5205514" y="2967202"/>
            <a:ext cx="56938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defTabSz="430213">
              <a:spcAft>
                <a:spcPts val="400"/>
              </a:spcAft>
              <a:buSzPct val="100000"/>
            </a:pPr>
            <a:r>
              <a:rPr lang="en-US" sz="1100" b="1" dirty="0" smtClean="0">
                <a:latin typeface="HP Simplified" pitchFamily="34" charset="0"/>
                <a:ea typeface="+mj-ea"/>
                <a:cs typeface="HP Simplified" pitchFamily="34" charset="0"/>
              </a:rPr>
              <a:t>Clean</a:t>
            </a:r>
            <a:endParaRPr lang="en-US" sz="1100" b="1" dirty="0">
              <a:latin typeface="HP Simplified" pitchFamily="34" charset="0"/>
              <a:ea typeface="+mj-ea"/>
              <a:cs typeface="HP Simplified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4083805" y="4293490"/>
            <a:ext cx="78258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defTabSz="430213">
              <a:spcAft>
                <a:spcPts val="400"/>
              </a:spcAft>
              <a:buSzPct val="100000"/>
            </a:pPr>
            <a:r>
              <a:rPr lang="en-US" sz="1200" b="1" dirty="0" smtClean="0">
                <a:latin typeface="HP Simplified" pitchFamily="34" charset="0"/>
                <a:ea typeface="+mj-ea"/>
                <a:cs typeface="HP Simplified" pitchFamily="34" charset="0"/>
              </a:rPr>
              <a:t>Unclean</a:t>
            </a:r>
            <a:endParaRPr lang="en-US" sz="1200" b="1" dirty="0">
              <a:latin typeface="HP Simplified" pitchFamily="34" charset="0"/>
              <a:ea typeface="+mj-ea"/>
              <a:cs typeface="HP Simplified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52962" y="4706563"/>
            <a:ext cx="1171798" cy="610703"/>
          </a:xfrm>
          <a:prstGeom prst="rect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tlCol="0" anchor="t" anchorCtr="0"/>
          <a:lstStyle/>
          <a:p>
            <a:pPr algn="ctr">
              <a:lnSpc>
                <a:spcPct val="85000"/>
              </a:lnSpc>
            </a:pPr>
            <a:r>
              <a:rPr lang="zh-CN" altLang="en-US" sz="1600" b="1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隔离区</a:t>
            </a:r>
            <a:endParaRPr lang="en-US" sz="1600" b="1" dirty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8" name="Group 67"/>
          <p:cNvGrpSpPr/>
          <p:nvPr/>
        </p:nvGrpSpPr>
        <p:grpSpPr>
          <a:xfrm>
            <a:off x="6721913" y="1214422"/>
            <a:ext cx="1188721" cy="975360"/>
            <a:chOff x="3352830" y="1191557"/>
            <a:chExt cx="1188721" cy="731520"/>
          </a:xfrm>
        </p:grpSpPr>
        <p:sp>
          <p:nvSpPr>
            <p:cNvPr id="69" name="Rounded Rectangular Callout 68"/>
            <p:cNvSpPr/>
            <p:nvPr/>
          </p:nvSpPr>
          <p:spPr>
            <a:xfrm>
              <a:off x="3352830" y="1191557"/>
              <a:ext cx="1188720" cy="731520"/>
            </a:xfrm>
            <a:prstGeom prst="wedgeRoundRectCallout">
              <a:avLst/>
            </a:prstGeom>
            <a:solidFill>
              <a:srgbClr val="BFD24E"/>
            </a:solidFill>
            <a:ln>
              <a:noFill/>
            </a:ln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lIns="91440" tIns="45720" rtlCol="0" anchor="ctr"/>
            <a:lstStyle/>
            <a:p>
              <a:pPr algn="ctr">
                <a:lnSpc>
                  <a:spcPct val="85000"/>
                </a:lnSpc>
              </a:pPr>
              <a:endParaRPr lang="en-US" sz="1600" b="1" dirty="0" smtClean="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3352831" y="1329835"/>
              <a:ext cx="1188720" cy="38318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zh-CN" altLang="en-US" sz="1600" b="1" dirty="0" smtClean="0">
                  <a:latin typeface="微软雅黑" pitchFamily="34" charset="-122"/>
                  <a:ea typeface="微软雅黑" pitchFamily="34" charset="-122"/>
                </a:rPr>
                <a:t>安排进入网络</a:t>
              </a:r>
              <a:endParaRPr lang="en-US" sz="1600" b="1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pic>
        <p:nvPicPr>
          <p:cNvPr id="73" name="Picture 59" descr="网云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7528711" y="2490074"/>
            <a:ext cx="1068979" cy="1463866"/>
          </a:xfrm>
          <a:prstGeom prst="rect">
            <a:avLst/>
          </a:prstGeom>
          <a:noFill/>
        </p:spPr>
      </p:pic>
      <p:sp>
        <p:nvSpPr>
          <p:cNvPr id="10" name="TextBox 9"/>
          <p:cNvSpPr txBox="1"/>
          <p:nvPr/>
        </p:nvSpPr>
        <p:spPr>
          <a:xfrm>
            <a:off x="7654282" y="2810726"/>
            <a:ext cx="10611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430213">
              <a:spcAft>
                <a:spcPts val="400"/>
              </a:spcAft>
              <a:buSzPct val="100000"/>
            </a:pPr>
            <a:r>
              <a:rPr lang="en-US" sz="2400" b="1" dirty="0" smtClean="0">
                <a:solidFill>
                  <a:schemeClr val="bg1"/>
                </a:solidFill>
                <a:latin typeface="HP Simplified" pitchFamily="34" charset="0"/>
              </a:rPr>
              <a:t>VAN</a:t>
            </a:r>
            <a:endParaRPr lang="en-US" sz="2400" b="1" dirty="0">
              <a:solidFill>
                <a:schemeClr val="bg1"/>
              </a:solidFill>
              <a:latin typeface="HP Simplified" pitchFamily="34" charset="0"/>
            </a:endParaRPr>
          </a:p>
        </p:txBody>
      </p:sp>
      <p:grpSp>
        <p:nvGrpSpPr>
          <p:cNvPr id="9" name="Group 77"/>
          <p:cNvGrpSpPr/>
          <p:nvPr/>
        </p:nvGrpSpPr>
        <p:grpSpPr>
          <a:xfrm>
            <a:off x="7429317" y="3953940"/>
            <a:ext cx="1340533" cy="1119773"/>
            <a:chOff x="664157" y="3293817"/>
            <a:chExt cx="1255285" cy="1005840"/>
          </a:xfrm>
        </p:grpSpPr>
        <p:sp>
          <p:nvSpPr>
            <p:cNvPr id="79" name="Rectangle 78"/>
            <p:cNvSpPr/>
            <p:nvPr/>
          </p:nvSpPr>
          <p:spPr>
            <a:xfrm>
              <a:off x="822162" y="3293817"/>
              <a:ext cx="1097280" cy="1005840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zh-CN" altLang="en-US" sz="1600" b="1" smtClean="0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行为审计</a:t>
              </a:r>
              <a:endParaRPr lang="en-US" sz="16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0" name="Flowchart: Connector 79"/>
            <p:cNvSpPr/>
            <p:nvPr/>
          </p:nvSpPr>
          <p:spPr>
            <a:xfrm>
              <a:off x="664157" y="3624520"/>
              <a:ext cx="269843" cy="344433"/>
            </a:xfrm>
            <a:prstGeom prst="flowChartConnector">
              <a:avLst/>
            </a:prstGeom>
            <a:solidFill>
              <a:srgbClr val="CCCCCC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40" tIns="45720" rtlCol="0" anchor="t" anchorCtr="0"/>
            <a:lstStyle/>
            <a:p>
              <a:pPr algn="ctr">
                <a:lnSpc>
                  <a:spcPct val="85000"/>
                </a:lnSpc>
              </a:pPr>
              <a:r>
                <a:rPr lang="en-US" sz="1600" b="1" dirty="0" smtClean="0">
                  <a:solidFill>
                    <a:schemeClr val="tx1"/>
                  </a:solidFill>
                  <a:latin typeface="微软雅黑" pitchFamily="34" charset="-122"/>
                  <a:ea typeface="微软雅黑" pitchFamily="34" charset="-122"/>
                </a:rPr>
                <a:t>4</a:t>
              </a:r>
              <a:endParaRPr lang="en-US" sz="1600" b="1" dirty="0">
                <a:solidFill>
                  <a:schemeClr val="tx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pic>
        <p:nvPicPr>
          <p:cNvPr id="74" name="Picture 7" descr="C:\Users\ChHudson\Pictures\iStock\ComputerIcons\Man2-sml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 flipH="1">
            <a:off x="8171471" y="4589305"/>
            <a:ext cx="662181" cy="96882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76" name="Rounded Rectangular Callout 75"/>
          <p:cNvSpPr/>
          <p:nvPr/>
        </p:nvSpPr>
        <p:spPr>
          <a:xfrm rot="10800000">
            <a:off x="6528761" y="4879341"/>
            <a:ext cx="1188720" cy="975360"/>
          </a:xfrm>
          <a:prstGeom prst="wedgeRoundRectCallout">
            <a:avLst>
              <a:gd name="adj1" fmla="val -96861"/>
              <a:gd name="adj2" fmla="val 53779"/>
              <a:gd name="adj3" fmla="val 16667"/>
            </a:avLst>
          </a:prstGeom>
          <a:solidFill>
            <a:srgbClr val="BFD24E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lIns="91440" tIns="45720" rtlCol="0" anchor="ctr"/>
          <a:lstStyle/>
          <a:p>
            <a:pPr algn="ctr">
              <a:lnSpc>
                <a:spcPct val="85000"/>
              </a:lnSpc>
            </a:pPr>
            <a:endParaRPr lang="en-US" sz="1400" dirty="0" smtClean="0">
              <a:solidFill>
                <a:schemeClr val="tx1"/>
              </a:solidFill>
              <a:latin typeface="HP Simplified" pitchFamily="34" charset="0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6535922" y="4939219"/>
            <a:ext cx="1188720" cy="3016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85000"/>
              </a:lnSpc>
            </a:pPr>
            <a:r>
              <a:rPr lang="zh-CN" altLang="en-US" sz="1600" b="1" smtClean="0">
                <a:latin typeface="微软雅黑" pitchFamily="34" charset="-122"/>
                <a:ea typeface="微软雅黑" pitchFamily="34" charset="-122"/>
              </a:rPr>
              <a:t>动态策略</a:t>
            </a:r>
            <a:endParaRPr lang="en-US" sz="1600" b="1" dirty="0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357190" y="5643578"/>
            <a:ext cx="564357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基于场景的授权模式：根据</a:t>
            </a:r>
            <a:r>
              <a:rPr lang="en-US" altLang="zh-CN" b="1" dirty="0" smtClean="0">
                <a:latin typeface="微软雅黑" pitchFamily="34" charset="-122"/>
                <a:ea typeface="微软雅黑" pitchFamily="34" charset="-122"/>
              </a:rPr>
              <a:t>【</a:t>
            </a:r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用户、位置、</a:t>
            </a:r>
            <a:r>
              <a:rPr lang="en-US" altLang="zh-CN" b="1" dirty="0" smtClean="0">
                <a:latin typeface="微软雅黑" pitchFamily="34" charset="-122"/>
                <a:ea typeface="微软雅黑" pitchFamily="34" charset="-122"/>
              </a:rPr>
              <a:t>SSID</a:t>
            </a:r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、接入时段、终端类型</a:t>
            </a:r>
            <a:r>
              <a:rPr lang="en-US" altLang="zh-CN" b="1" dirty="0" smtClean="0">
                <a:latin typeface="微软雅黑" pitchFamily="34" charset="-122"/>
                <a:ea typeface="微软雅黑" pitchFamily="34" charset="-122"/>
              </a:rPr>
              <a:t>】</a:t>
            </a:r>
            <a:r>
              <a:rPr lang="zh-CN" altLang="en-US" b="1" dirty="0" smtClean="0">
                <a:latin typeface="微软雅黑" pitchFamily="34" charset="-122"/>
                <a:ea typeface="微软雅黑" pitchFamily="34" charset="-122"/>
              </a:rPr>
              <a:t>进行网络接入授权</a:t>
            </a:r>
            <a:endParaRPr lang="zh-CN" altLang="en-US" b="1" dirty="0">
              <a:latin typeface="微软雅黑" pitchFamily="34" charset="-122"/>
              <a:ea typeface="微软雅黑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9556449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61" grpId="0"/>
      <p:bldP spid="6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8"/>
          <p:cNvSpPr txBox="1">
            <a:spLocks noChangeArrowheads="1"/>
          </p:cNvSpPr>
          <p:nvPr/>
        </p:nvSpPr>
        <p:spPr bwMode="auto">
          <a:xfrm>
            <a:off x="7239001" y="3185768"/>
            <a:ext cx="1919657" cy="2253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82800" tIns="39600" rIns="82800" bIns="39600">
            <a:spAutoFit/>
          </a:bodyPr>
          <a:lstStyle/>
          <a:p>
            <a:pPr defTabSz="814388" eaLnBrk="0" hangingPunct="0">
              <a:lnSpc>
                <a:spcPct val="90000"/>
              </a:lnSpc>
            </a:pPr>
            <a:r>
              <a:rPr lang="en-US" sz="1050" dirty="0">
                <a:solidFill>
                  <a:srgbClr val="FFFFFF"/>
                </a:solidFill>
                <a:ea typeface="ＭＳ Ｐゴシック" pitchFamily="34" charset="-128"/>
              </a:rPr>
              <a:t>Distributed Policy servers</a:t>
            </a:r>
          </a:p>
        </p:txBody>
      </p:sp>
      <p:grpSp>
        <p:nvGrpSpPr>
          <p:cNvPr id="5" name="Group 121"/>
          <p:cNvGrpSpPr>
            <a:grpSpLocks/>
          </p:cNvGrpSpPr>
          <p:nvPr/>
        </p:nvGrpSpPr>
        <p:grpSpPr bwMode="auto">
          <a:xfrm>
            <a:off x="3707905" y="2409400"/>
            <a:ext cx="1657622" cy="3732465"/>
            <a:chOff x="3195" y="1524"/>
            <a:chExt cx="1153" cy="2540"/>
          </a:xfrm>
        </p:grpSpPr>
        <p:sp>
          <p:nvSpPr>
            <p:cNvPr id="6" name="Rectangle 38"/>
            <p:cNvSpPr>
              <a:spLocks noChangeArrowheads="1"/>
            </p:cNvSpPr>
            <p:nvPr/>
          </p:nvSpPr>
          <p:spPr bwMode="auto">
            <a:xfrm>
              <a:off x="3195" y="1524"/>
              <a:ext cx="1153" cy="2540"/>
            </a:xfrm>
            <a:prstGeom prst="rect">
              <a:avLst/>
            </a:prstGeom>
            <a:gradFill rotWithShape="0">
              <a:gsLst>
                <a:gs pos="0">
                  <a:srgbClr val="0183B7"/>
                </a:gs>
                <a:gs pos="100000">
                  <a:srgbClr val="003D55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  <p:sp>
          <p:nvSpPr>
            <p:cNvPr id="7" name="Rectangle 38"/>
            <p:cNvSpPr>
              <a:spLocks noChangeArrowheads="1"/>
            </p:cNvSpPr>
            <p:nvPr/>
          </p:nvSpPr>
          <p:spPr bwMode="auto">
            <a:xfrm>
              <a:off x="3215" y="1548"/>
              <a:ext cx="1113" cy="2494"/>
            </a:xfrm>
            <a:prstGeom prst="rect">
              <a:avLst/>
            </a:prstGeom>
            <a:solidFill>
              <a:srgbClr val="000000">
                <a:alpha val="3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</p:grpSp>
      <p:sp>
        <p:nvSpPr>
          <p:cNvPr id="8" name="Rectangle 60"/>
          <p:cNvSpPr>
            <a:spLocks noChangeArrowheads="1"/>
          </p:cNvSpPr>
          <p:nvPr/>
        </p:nvSpPr>
        <p:spPr bwMode="auto">
          <a:xfrm>
            <a:off x="3707904" y="1341332"/>
            <a:ext cx="1584176" cy="780087"/>
          </a:xfrm>
          <a:prstGeom prst="rect">
            <a:avLst/>
          </a:prstGeom>
          <a:gradFill flip="none" rotWithShape="1">
            <a:gsLst>
              <a:gs pos="0">
                <a:srgbClr val="0183B7">
                  <a:shade val="30000"/>
                  <a:satMod val="115000"/>
                </a:srgbClr>
              </a:gs>
              <a:gs pos="50000">
                <a:srgbClr val="0183B7">
                  <a:shade val="67500"/>
                  <a:satMod val="115000"/>
                </a:srgbClr>
              </a:gs>
              <a:gs pos="100000">
                <a:srgbClr val="0183B7">
                  <a:shade val="100000"/>
                  <a:satMod val="115000"/>
                </a:srgbClr>
              </a:gs>
            </a:gsLst>
            <a:lin ang="16200000" scaled="1"/>
            <a:tileRect/>
          </a:gradFill>
          <a:ln w="9525" algn="ctr">
            <a:noFill/>
            <a:miter lim="800000"/>
            <a:headEnd/>
            <a:tailEnd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lIns="82124" tIns="41061" rIns="82124" bIns="41061" anchor="ctr"/>
          <a:lstStyle/>
          <a:p>
            <a:pPr algn="ctr">
              <a:defRPr/>
            </a:pPr>
            <a:r>
              <a:rPr lang="zh-CN" altLang="en-US" b="1" kern="0" dirty="0">
                <a:solidFill>
                  <a:srgbClr val="FFFFFF"/>
                </a:solidFill>
                <a:latin typeface="华文细黑"/>
                <a:cs typeface="ＭＳ Ｐゴシック" charset="0"/>
              </a:rPr>
              <a:t>终端识别</a:t>
            </a:r>
            <a:endParaRPr lang="en-US" b="1" kern="0" dirty="0">
              <a:solidFill>
                <a:srgbClr val="FFFFFF"/>
              </a:solidFill>
              <a:latin typeface="华文细黑"/>
              <a:cs typeface="ＭＳ Ｐゴシック" charset="0"/>
            </a:endParaRPr>
          </a:p>
        </p:txBody>
      </p:sp>
      <p:grpSp>
        <p:nvGrpSpPr>
          <p:cNvPr id="9" name="Group 121"/>
          <p:cNvGrpSpPr>
            <a:grpSpLocks/>
          </p:cNvGrpSpPr>
          <p:nvPr/>
        </p:nvGrpSpPr>
        <p:grpSpPr bwMode="auto">
          <a:xfrm>
            <a:off x="125506" y="2409400"/>
            <a:ext cx="1656184" cy="3732465"/>
            <a:chOff x="3195" y="1524"/>
            <a:chExt cx="1152" cy="2540"/>
          </a:xfrm>
        </p:grpSpPr>
        <p:sp>
          <p:nvSpPr>
            <p:cNvPr id="10" name="Rectangle 38"/>
            <p:cNvSpPr>
              <a:spLocks noChangeArrowheads="1"/>
            </p:cNvSpPr>
            <p:nvPr/>
          </p:nvSpPr>
          <p:spPr bwMode="auto">
            <a:xfrm>
              <a:off x="3195" y="1524"/>
              <a:ext cx="1153" cy="2540"/>
            </a:xfrm>
            <a:prstGeom prst="rect">
              <a:avLst/>
            </a:prstGeom>
            <a:gradFill rotWithShape="0">
              <a:gsLst>
                <a:gs pos="0">
                  <a:srgbClr val="0183B7"/>
                </a:gs>
                <a:gs pos="100000">
                  <a:srgbClr val="003D55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  <p:sp>
          <p:nvSpPr>
            <p:cNvPr id="11" name="Rectangle 38"/>
            <p:cNvSpPr>
              <a:spLocks noChangeArrowheads="1"/>
            </p:cNvSpPr>
            <p:nvPr/>
          </p:nvSpPr>
          <p:spPr bwMode="auto">
            <a:xfrm>
              <a:off x="3215" y="1548"/>
              <a:ext cx="1113" cy="2494"/>
            </a:xfrm>
            <a:prstGeom prst="rect">
              <a:avLst/>
            </a:prstGeom>
            <a:solidFill>
              <a:srgbClr val="000000">
                <a:alpha val="3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 dirty="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</p:grpSp>
      <p:sp>
        <p:nvSpPr>
          <p:cNvPr id="12" name="Rectangle 60"/>
          <p:cNvSpPr>
            <a:spLocks noChangeArrowheads="1"/>
          </p:cNvSpPr>
          <p:nvPr/>
        </p:nvSpPr>
        <p:spPr bwMode="auto">
          <a:xfrm>
            <a:off x="125506" y="1341332"/>
            <a:ext cx="1584176" cy="780087"/>
          </a:xfrm>
          <a:prstGeom prst="rect">
            <a:avLst/>
          </a:prstGeom>
          <a:gradFill flip="none" rotWithShape="1">
            <a:gsLst>
              <a:gs pos="0">
                <a:srgbClr val="0183B7">
                  <a:shade val="30000"/>
                  <a:satMod val="115000"/>
                </a:srgbClr>
              </a:gs>
              <a:gs pos="50000">
                <a:srgbClr val="0183B7">
                  <a:shade val="67500"/>
                  <a:satMod val="115000"/>
                </a:srgbClr>
              </a:gs>
              <a:gs pos="100000">
                <a:srgbClr val="0183B7">
                  <a:shade val="100000"/>
                  <a:satMod val="115000"/>
                </a:srgbClr>
              </a:gs>
            </a:gsLst>
            <a:lin ang="16200000" scaled="1"/>
            <a:tileRect/>
          </a:gradFill>
          <a:ln w="9525" algn="ctr">
            <a:noFill/>
            <a:miter lim="800000"/>
            <a:headEnd/>
            <a:tailEnd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lIns="82124" tIns="41061" rIns="82124" bIns="41061" anchor="ctr"/>
          <a:lstStyle/>
          <a:p>
            <a:pPr algn="ctr">
              <a:defRPr/>
            </a:pPr>
            <a:r>
              <a:rPr lang="zh-CN" altLang="en-US" b="1" kern="0" dirty="0">
                <a:solidFill>
                  <a:srgbClr val="FFFFFF"/>
                </a:solidFill>
                <a:latin typeface="华文细黑"/>
                <a:cs typeface="ＭＳ Ｐゴシック" charset="0"/>
              </a:rPr>
              <a:t>终端接入</a:t>
            </a:r>
            <a:endParaRPr lang="en-US" b="1" kern="0" dirty="0">
              <a:solidFill>
                <a:srgbClr val="FFFFFF"/>
              </a:solidFill>
              <a:latin typeface="华文细黑"/>
              <a:cs typeface="ＭＳ Ｐゴシック" charset="0"/>
            </a:endParaRPr>
          </a:p>
        </p:txBody>
      </p:sp>
      <p:grpSp>
        <p:nvGrpSpPr>
          <p:cNvPr id="13" name="Group 121"/>
          <p:cNvGrpSpPr>
            <a:grpSpLocks/>
          </p:cNvGrpSpPr>
          <p:nvPr/>
        </p:nvGrpSpPr>
        <p:grpSpPr bwMode="auto">
          <a:xfrm>
            <a:off x="1943708" y="2409400"/>
            <a:ext cx="1656184" cy="3732465"/>
            <a:chOff x="3195" y="1524"/>
            <a:chExt cx="1152" cy="2540"/>
          </a:xfrm>
        </p:grpSpPr>
        <p:sp>
          <p:nvSpPr>
            <p:cNvPr id="14" name="Rectangle 38"/>
            <p:cNvSpPr>
              <a:spLocks noChangeArrowheads="1"/>
            </p:cNvSpPr>
            <p:nvPr/>
          </p:nvSpPr>
          <p:spPr bwMode="auto">
            <a:xfrm>
              <a:off x="3195" y="1524"/>
              <a:ext cx="1153" cy="2540"/>
            </a:xfrm>
            <a:prstGeom prst="rect">
              <a:avLst/>
            </a:prstGeom>
            <a:gradFill rotWithShape="0">
              <a:gsLst>
                <a:gs pos="0">
                  <a:srgbClr val="0183B7"/>
                </a:gs>
                <a:gs pos="100000">
                  <a:srgbClr val="003D55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  <p:sp>
          <p:nvSpPr>
            <p:cNvPr id="15" name="Rectangle 38"/>
            <p:cNvSpPr>
              <a:spLocks noChangeArrowheads="1"/>
            </p:cNvSpPr>
            <p:nvPr/>
          </p:nvSpPr>
          <p:spPr bwMode="auto">
            <a:xfrm>
              <a:off x="3215" y="1548"/>
              <a:ext cx="1113" cy="2494"/>
            </a:xfrm>
            <a:prstGeom prst="rect">
              <a:avLst/>
            </a:prstGeom>
            <a:solidFill>
              <a:srgbClr val="000000">
                <a:alpha val="3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</p:grpSp>
      <p:sp>
        <p:nvSpPr>
          <p:cNvPr id="16" name="Rectangle 60"/>
          <p:cNvSpPr>
            <a:spLocks noChangeArrowheads="1"/>
          </p:cNvSpPr>
          <p:nvPr/>
        </p:nvSpPr>
        <p:spPr bwMode="auto">
          <a:xfrm>
            <a:off x="1943708" y="1341332"/>
            <a:ext cx="1584176" cy="780087"/>
          </a:xfrm>
          <a:prstGeom prst="rect">
            <a:avLst/>
          </a:prstGeom>
          <a:gradFill flip="none" rotWithShape="1">
            <a:gsLst>
              <a:gs pos="0">
                <a:srgbClr val="0183B7">
                  <a:shade val="30000"/>
                  <a:satMod val="115000"/>
                </a:srgbClr>
              </a:gs>
              <a:gs pos="50000">
                <a:srgbClr val="0183B7">
                  <a:shade val="67500"/>
                  <a:satMod val="115000"/>
                </a:srgbClr>
              </a:gs>
              <a:gs pos="100000">
                <a:srgbClr val="0183B7">
                  <a:shade val="100000"/>
                  <a:satMod val="115000"/>
                </a:srgbClr>
              </a:gs>
            </a:gsLst>
            <a:lin ang="16200000" scaled="1"/>
            <a:tileRect/>
          </a:gradFill>
          <a:ln w="9525" algn="ctr">
            <a:noFill/>
            <a:miter lim="800000"/>
            <a:headEnd/>
            <a:tailEnd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lIns="82124" tIns="41061" rIns="82124" bIns="41061" anchor="ctr"/>
          <a:lstStyle/>
          <a:p>
            <a:pPr algn="ctr">
              <a:defRPr/>
            </a:pPr>
            <a:r>
              <a:rPr lang="zh-CN" altLang="en-US" b="1" kern="0" dirty="0">
                <a:solidFill>
                  <a:srgbClr val="FFFFFF"/>
                </a:solidFill>
                <a:latin typeface="华文细黑"/>
                <a:cs typeface="ＭＳ Ｐゴシック" charset="0"/>
              </a:rPr>
              <a:t>身份识别</a:t>
            </a:r>
            <a:endParaRPr lang="en-US" b="1" kern="0" dirty="0">
              <a:solidFill>
                <a:srgbClr val="FFFFFF"/>
              </a:solidFill>
              <a:latin typeface="华文细黑"/>
              <a:cs typeface="ＭＳ Ｐゴシック" charset="0"/>
            </a:endParaRPr>
          </a:p>
        </p:txBody>
      </p:sp>
      <p:grpSp>
        <p:nvGrpSpPr>
          <p:cNvPr id="17" name="Group 121"/>
          <p:cNvGrpSpPr>
            <a:grpSpLocks/>
          </p:cNvGrpSpPr>
          <p:nvPr/>
        </p:nvGrpSpPr>
        <p:grpSpPr bwMode="auto">
          <a:xfrm>
            <a:off x="5490102" y="2409400"/>
            <a:ext cx="1656184" cy="3732465"/>
            <a:chOff x="3195" y="1524"/>
            <a:chExt cx="1152" cy="2540"/>
          </a:xfrm>
        </p:grpSpPr>
        <p:sp>
          <p:nvSpPr>
            <p:cNvPr id="18" name="Rectangle 38"/>
            <p:cNvSpPr>
              <a:spLocks noChangeArrowheads="1"/>
            </p:cNvSpPr>
            <p:nvPr/>
          </p:nvSpPr>
          <p:spPr bwMode="auto">
            <a:xfrm>
              <a:off x="3195" y="1524"/>
              <a:ext cx="1153" cy="2540"/>
            </a:xfrm>
            <a:prstGeom prst="rect">
              <a:avLst/>
            </a:prstGeom>
            <a:gradFill rotWithShape="0">
              <a:gsLst>
                <a:gs pos="0">
                  <a:srgbClr val="0183B7"/>
                </a:gs>
                <a:gs pos="100000">
                  <a:srgbClr val="003D55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  <p:sp>
          <p:nvSpPr>
            <p:cNvPr id="19" name="Rectangle 38"/>
            <p:cNvSpPr>
              <a:spLocks noChangeArrowheads="1"/>
            </p:cNvSpPr>
            <p:nvPr/>
          </p:nvSpPr>
          <p:spPr bwMode="auto">
            <a:xfrm>
              <a:off x="3215" y="1548"/>
              <a:ext cx="1113" cy="2494"/>
            </a:xfrm>
            <a:prstGeom prst="rect">
              <a:avLst/>
            </a:prstGeom>
            <a:solidFill>
              <a:srgbClr val="000000">
                <a:alpha val="3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</p:grpSp>
      <p:sp>
        <p:nvSpPr>
          <p:cNvPr id="20" name="Rectangle 60"/>
          <p:cNvSpPr>
            <a:spLocks noChangeArrowheads="1"/>
          </p:cNvSpPr>
          <p:nvPr/>
        </p:nvSpPr>
        <p:spPr bwMode="auto">
          <a:xfrm>
            <a:off x="5490102" y="1341332"/>
            <a:ext cx="1584176" cy="780087"/>
          </a:xfrm>
          <a:prstGeom prst="rect">
            <a:avLst/>
          </a:prstGeom>
          <a:gradFill flip="none" rotWithShape="1">
            <a:gsLst>
              <a:gs pos="0">
                <a:srgbClr val="0183B7">
                  <a:shade val="30000"/>
                  <a:satMod val="115000"/>
                </a:srgbClr>
              </a:gs>
              <a:gs pos="50000">
                <a:srgbClr val="0183B7">
                  <a:shade val="67500"/>
                  <a:satMod val="115000"/>
                </a:srgbClr>
              </a:gs>
              <a:gs pos="100000">
                <a:srgbClr val="0183B7">
                  <a:shade val="100000"/>
                  <a:satMod val="115000"/>
                </a:srgbClr>
              </a:gs>
            </a:gsLst>
            <a:lin ang="16200000" scaled="1"/>
            <a:tileRect/>
          </a:gradFill>
          <a:ln w="9525" algn="ctr">
            <a:noFill/>
            <a:miter lim="800000"/>
            <a:headEnd/>
            <a:tailEnd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lIns="82124" tIns="41061" rIns="82124" bIns="41061" anchor="ctr"/>
          <a:lstStyle/>
          <a:p>
            <a:pPr algn="ctr">
              <a:defRPr/>
            </a:pPr>
            <a:r>
              <a:rPr lang="zh-CN" altLang="en-US" b="1" kern="0" dirty="0">
                <a:solidFill>
                  <a:srgbClr val="FFFFFF"/>
                </a:solidFill>
                <a:latin typeface="华文细黑"/>
                <a:cs typeface="ＭＳ Ｐゴシック" charset="0"/>
              </a:rPr>
              <a:t>接入策略</a:t>
            </a:r>
            <a:endParaRPr lang="en-US" b="1" kern="0" dirty="0">
              <a:solidFill>
                <a:srgbClr val="FFFFFF"/>
              </a:solidFill>
              <a:latin typeface="华文细黑"/>
              <a:cs typeface="ＭＳ Ｐゴシック" charset="0"/>
            </a:endParaRPr>
          </a:p>
        </p:txBody>
      </p:sp>
      <p:grpSp>
        <p:nvGrpSpPr>
          <p:cNvPr id="21" name="Group 121"/>
          <p:cNvGrpSpPr>
            <a:grpSpLocks/>
          </p:cNvGrpSpPr>
          <p:nvPr/>
        </p:nvGrpSpPr>
        <p:grpSpPr bwMode="auto">
          <a:xfrm>
            <a:off x="7308304" y="2409400"/>
            <a:ext cx="1656184" cy="3732465"/>
            <a:chOff x="3195" y="1524"/>
            <a:chExt cx="1152" cy="2540"/>
          </a:xfrm>
        </p:grpSpPr>
        <p:sp>
          <p:nvSpPr>
            <p:cNvPr id="22" name="Rectangle 38"/>
            <p:cNvSpPr>
              <a:spLocks noChangeArrowheads="1"/>
            </p:cNvSpPr>
            <p:nvPr/>
          </p:nvSpPr>
          <p:spPr bwMode="auto">
            <a:xfrm>
              <a:off x="3195" y="1524"/>
              <a:ext cx="1153" cy="2540"/>
            </a:xfrm>
            <a:prstGeom prst="rect">
              <a:avLst/>
            </a:prstGeom>
            <a:gradFill rotWithShape="0">
              <a:gsLst>
                <a:gs pos="0">
                  <a:srgbClr val="0183B7"/>
                </a:gs>
                <a:gs pos="100000">
                  <a:srgbClr val="003D55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  <p:sp>
          <p:nvSpPr>
            <p:cNvPr id="23" name="Rectangle 38"/>
            <p:cNvSpPr>
              <a:spLocks noChangeArrowheads="1"/>
            </p:cNvSpPr>
            <p:nvPr/>
          </p:nvSpPr>
          <p:spPr bwMode="auto">
            <a:xfrm>
              <a:off x="3215" y="1548"/>
              <a:ext cx="1113" cy="2494"/>
            </a:xfrm>
            <a:prstGeom prst="rect">
              <a:avLst/>
            </a:prstGeom>
            <a:solidFill>
              <a:srgbClr val="000000">
                <a:alpha val="3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ctr">
              <a:prstTxWarp prst="textNoShape">
                <a:avLst/>
              </a:prstTxWarp>
            </a:bodyPr>
            <a:lstStyle/>
            <a:p>
              <a:pPr>
                <a:buClr>
                  <a:srgbClr val="000000"/>
                </a:buClr>
                <a:buFont typeface="Arial" charset="0"/>
                <a:buNone/>
              </a:pPr>
              <a:endParaRPr lang="en-US" sz="1400" dirty="0">
                <a:solidFill>
                  <a:srgbClr val="000000"/>
                </a:solidFill>
                <a:latin typeface="Arial" charset="0"/>
                <a:ea typeface="ＭＳ Ｐゴシック" charset="-128"/>
                <a:cs typeface="ＭＳ Ｐゴシック" charset="-128"/>
                <a:sym typeface="Arial" charset="0"/>
              </a:endParaRPr>
            </a:p>
          </p:txBody>
        </p:sp>
      </p:grpSp>
      <p:sp>
        <p:nvSpPr>
          <p:cNvPr id="24" name="Rectangle 60"/>
          <p:cNvSpPr>
            <a:spLocks noChangeArrowheads="1"/>
          </p:cNvSpPr>
          <p:nvPr/>
        </p:nvSpPr>
        <p:spPr bwMode="auto">
          <a:xfrm>
            <a:off x="7308304" y="1341332"/>
            <a:ext cx="1584176" cy="780087"/>
          </a:xfrm>
          <a:prstGeom prst="rect">
            <a:avLst/>
          </a:prstGeom>
          <a:gradFill flip="none" rotWithShape="1">
            <a:gsLst>
              <a:gs pos="0">
                <a:srgbClr val="0183B7">
                  <a:shade val="30000"/>
                  <a:satMod val="115000"/>
                </a:srgbClr>
              </a:gs>
              <a:gs pos="50000">
                <a:srgbClr val="0183B7">
                  <a:shade val="67500"/>
                  <a:satMod val="115000"/>
                </a:srgbClr>
              </a:gs>
              <a:gs pos="100000">
                <a:srgbClr val="0183B7">
                  <a:shade val="100000"/>
                  <a:satMod val="115000"/>
                </a:srgbClr>
              </a:gs>
            </a:gsLst>
            <a:lin ang="16200000" scaled="1"/>
            <a:tileRect/>
          </a:gradFill>
          <a:ln w="9525" algn="ctr">
            <a:noFill/>
            <a:miter lim="800000"/>
            <a:headEnd/>
            <a:tailEnd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lIns="82124" tIns="41061" rIns="82124" bIns="41061" anchor="ctr"/>
          <a:lstStyle/>
          <a:p>
            <a:pPr algn="ctr">
              <a:defRPr/>
            </a:pPr>
            <a:r>
              <a:rPr lang="zh-CN" altLang="en-US" b="1" kern="0" dirty="0">
                <a:solidFill>
                  <a:srgbClr val="FFFFFF"/>
                </a:solidFill>
                <a:latin typeface="华文细黑"/>
                <a:cs typeface="ＭＳ Ｐゴシック" charset="0"/>
              </a:rPr>
              <a:t>统一管理</a:t>
            </a:r>
            <a:endParaRPr lang="en-US" b="1" kern="0" dirty="0">
              <a:solidFill>
                <a:srgbClr val="FFFFFF"/>
              </a:solidFill>
              <a:latin typeface="华文细黑"/>
              <a:cs typeface="ＭＳ Ｐゴシック" charset="0"/>
            </a:endParaRPr>
          </a:p>
        </p:txBody>
      </p:sp>
      <p:grpSp>
        <p:nvGrpSpPr>
          <p:cNvPr id="25" name="Group 22"/>
          <p:cNvGrpSpPr>
            <a:grpSpLocks/>
          </p:cNvGrpSpPr>
          <p:nvPr/>
        </p:nvGrpSpPr>
        <p:grpSpPr bwMode="auto">
          <a:xfrm>
            <a:off x="5004049" y="2439125"/>
            <a:ext cx="1654175" cy="587375"/>
            <a:chOff x="3243" y="1735"/>
            <a:chExt cx="1042" cy="444"/>
          </a:xfrm>
        </p:grpSpPr>
        <p:sp>
          <p:nvSpPr>
            <p:cNvPr id="26" name="Rectangle 23"/>
            <p:cNvSpPr>
              <a:spLocks noChangeArrowheads="1"/>
            </p:cNvSpPr>
            <p:nvPr/>
          </p:nvSpPr>
          <p:spPr bwMode="auto">
            <a:xfrm>
              <a:off x="3243" y="1735"/>
              <a:ext cx="1042" cy="2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2124" tIns="41061" rIns="82124" bIns="41061" anchor="b">
              <a:prstTxWarp prst="textNoShape">
                <a:avLst/>
              </a:prstTxWarp>
              <a:spAutoFit/>
            </a:bodyPr>
            <a:lstStyle/>
            <a:p>
              <a:pPr algn="ctr" defTabSz="814388" eaLnBrk="0" hangingPunct="0">
                <a:lnSpc>
                  <a:spcPct val="90000"/>
                </a:lnSpc>
                <a:buClr>
                  <a:srgbClr val="62D1FE"/>
                </a:buClr>
                <a:buFont typeface="Arial" charset="0"/>
                <a:buNone/>
              </a:pPr>
              <a:r>
                <a:rPr lang="zh-CN" altLang="en-US" sz="1400" dirty="0">
                  <a:solidFill>
                    <a:srgbClr val="62D1FE"/>
                  </a:solidFill>
                  <a:latin typeface="华文细黑"/>
                  <a:cs typeface="ＭＳ Ｐゴシック" charset="-128"/>
                  <a:sym typeface="Arial" charset="0"/>
                </a:rPr>
                <a:t>时间</a:t>
              </a:r>
              <a:endParaRPr 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endParaRPr>
            </a:p>
          </p:txBody>
        </p:sp>
        <p:grpSp>
          <p:nvGrpSpPr>
            <p:cNvPr id="27" name="Group 24"/>
            <p:cNvGrpSpPr>
              <a:grpSpLocks/>
            </p:cNvGrpSpPr>
            <p:nvPr/>
          </p:nvGrpSpPr>
          <p:grpSpPr bwMode="auto">
            <a:xfrm>
              <a:off x="3753" y="2037"/>
              <a:ext cx="48" cy="142"/>
              <a:chOff x="3753" y="2037"/>
              <a:chExt cx="48" cy="142"/>
            </a:xfrm>
          </p:grpSpPr>
          <p:sp>
            <p:nvSpPr>
              <p:cNvPr id="28" name="Line 28"/>
              <p:cNvSpPr>
                <a:spLocks noChangeShapeType="1"/>
              </p:cNvSpPr>
              <p:nvPr/>
            </p:nvSpPr>
            <p:spPr bwMode="auto">
              <a:xfrm>
                <a:off x="3763" y="2037"/>
                <a:ext cx="0" cy="116"/>
              </a:xfrm>
              <a:prstGeom prst="line">
                <a:avLst/>
              </a:prstGeom>
              <a:noFill/>
              <a:ln w="15875">
                <a:solidFill>
                  <a:srgbClr val="015C89"/>
                </a:solidFill>
                <a:round/>
                <a:headEnd/>
                <a:tailEnd/>
              </a:ln>
            </p:spPr>
            <p:txBody>
              <a:bodyPr lIns="82800" tIns="39600" rIns="82800" bIns="39600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29" name="Line 29"/>
              <p:cNvSpPr>
                <a:spLocks noChangeShapeType="1"/>
              </p:cNvSpPr>
              <p:nvPr/>
            </p:nvSpPr>
            <p:spPr bwMode="auto">
              <a:xfrm>
                <a:off x="3753" y="2131"/>
                <a:ext cx="48" cy="48"/>
              </a:xfrm>
              <a:prstGeom prst="line">
                <a:avLst/>
              </a:prstGeom>
              <a:noFill/>
              <a:ln w="15875">
                <a:solidFill>
                  <a:srgbClr val="015C89"/>
                </a:solidFill>
                <a:round/>
                <a:headEnd/>
                <a:tailEnd/>
              </a:ln>
            </p:spPr>
            <p:txBody>
              <a:bodyPr lIns="82800" tIns="39600" rIns="82800" bIns="39600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000000"/>
                  </a:solidFill>
                  <a:latin typeface="Arial" charset="0"/>
                </a:endParaRPr>
              </a:p>
            </p:txBody>
          </p:sp>
        </p:grpSp>
      </p:grpSp>
      <p:sp>
        <p:nvSpPr>
          <p:cNvPr id="30" name="Rectangle 32"/>
          <p:cNvSpPr>
            <a:spLocks noChangeArrowheads="1"/>
          </p:cNvSpPr>
          <p:nvPr/>
        </p:nvSpPr>
        <p:spPr bwMode="auto">
          <a:xfrm>
            <a:off x="6194450" y="3998487"/>
            <a:ext cx="1185862" cy="276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SSID</a:t>
            </a:r>
          </a:p>
        </p:txBody>
      </p:sp>
      <p:sp>
        <p:nvSpPr>
          <p:cNvPr id="31" name="Rectangle 137"/>
          <p:cNvSpPr>
            <a:spLocks noChangeArrowheads="1"/>
          </p:cNvSpPr>
          <p:nvPr/>
        </p:nvSpPr>
        <p:spPr bwMode="auto">
          <a:xfrm>
            <a:off x="6228184" y="2438792"/>
            <a:ext cx="1090612" cy="276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位置</a:t>
            </a:r>
            <a:endParaRPr lang="en-US" sz="14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grpSp>
        <p:nvGrpSpPr>
          <p:cNvPr id="32" name="Group 198"/>
          <p:cNvGrpSpPr>
            <a:grpSpLocks/>
          </p:cNvGrpSpPr>
          <p:nvPr/>
        </p:nvGrpSpPr>
        <p:grpSpPr bwMode="auto">
          <a:xfrm>
            <a:off x="5582146" y="3527103"/>
            <a:ext cx="690562" cy="505354"/>
            <a:chOff x="3335" y="3233"/>
            <a:chExt cx="435" cy="382"/>
          </a:xfrm>
        </p:grpSpPr>
        <p:grpSp>
          <p:nvGrpSpPr>
            <p:cNvPr id="33" name="Group 194"/>
            <p:cNvGrpSpPr>
              <a:grpSpLocks/>
            </p:cNvGrpSpPr>
            <p:nvPr/>
          </p:nvGrpSpPr>
          <p:grpSpPr bwMode="auto">
            <a:xfrm>
              <a:off x="3417" y="3233"/>
              <a:ext cx="353" cy="382"/>
              <a:chOff x="3417" y="3233"/>
              <a:chExt cx="353" cy="382"/>
            </a:xfrm>
          </p:grpSpPr>
          <p:sp>
            <p:nvSpPr>
              <p:cNvPr id="35" name="Rounded Rectangle 182"/>
              <p:cNvSpPr>
                <a:spLocks noChangeArrowheads="1"/>
              </p:cNvSpPr>
              <p:nvPr/>
            </p:nvSpPr>
            <p:spPr bwMode="auto">
              <a:xfrm rot="-2724294">
                <a:off x="3352" y="3476"/>
                <a:ext cx="238" cy="39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 lIns="82124" tIns="41061" rIns="82124" bIns="41061">
                <a:prstTxWarp prst="textNoShape">
                  <a:avLst/>
                </a:prstTxWarp>
              </a:bodyPr>
              <a:lstStyle/>
              <a:p>
                <a:pPr defTabSz="814388" eaLnBrk="0" hangingPunct="0">
                  <a:lnSpc>
                    <a:spcPct val="90000"/>
                  </a:lnSpc>
                  <a:buClr>
                    <a:srgbClr val="62D1FE"/>
                  </a:buClr>
                  <a:buFont typeface="Arial" charset="0"/>
                  <a:buNone/>
                </a:pPr>
                <a:endParaRPr lang="en-US" sz="2800">
                  <a:solidFill>
                    <a:srgbClr val="62D1FE"/>
                  </a:solidFill>
                  <a:latin typeface="Arial" charset="0"/>
                  <a:ea typeface="Arial" charset="0"/>
                  <a:cs typeface="Arial" charset="0"/>
                  <a:sym typeface="Arial" charset="0"/>
                </a:endParaRPr>
              </a:p>
            </p:txBody>
          </p:sp>
          <p:sp>
            <p:nvSpPr>
              <p:cNvPr id="36" name="Rounded Rectangle 177"/>
              <p:cNvSpPr>
                <a:spLocks noChangeArrowheads="1"/>
              </p:cNvSpPr>
              <p:nvPr/>
            </p:nvSpPr>
            <p:spPr bwMode="auto">
              <a:xfrm rot="734464">
                <a:off x="3417" y="3244"/>
                <a:ext cx="353" cy="143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 w="285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 lIns="82124" tIns="41061" rIns="82124" bIns="41061">
                <a:prstTxWarp prst="textNoShape">
                  <a:avLst/>
                </a:prstTxWarp>
              </a:bodyPr>
              <a:lstStyle/>
              <a:p>
                <a:pPr defTabSz="814388" eaLnBrk="0" hangingPunct="0">
                  <a:lnSpc>
                    <a:spcPct val="90000"/>
                  </a:lnSpc>
                  <a:buClr>
                    <a:srgbClr val="62D1FE"/>
                  </a:buClr>
                  <a:buFont typeface="Arial" charset="0"/>
                  <a:buNone/>
                </a:pPr>
                <a:endParaRPr lang="en-US" sz="2800">
                  <a:solidFill>
                    <a:srgbClr val="62D1FE"/>
                  </a:solidFill>
                  <a:latin typeface="Arial" charset="0"/>
                  <a:ea typeface="Arial" charset="0"/>
                  <a:cs typeface="Arial" charset="0"/>
                  <a:sym typeface="Arial" charset="0"/>
                </a:endParaRPr>
              </a:p>
            </p:txBody>
          </p:sp>
          <p:sp>
            <p:nvSpPr>
              <p:cNvPr id="37" name="Oval 178"/>
              <p:cNvSpPr>
                <a:spLocks noChangeArrowheads="1"/>
              </p:cNvSpPr>
              <p:nvPr/>
            </p:nvSpPr>
            <p:spPr bwMode="auto">
              <a:xfrm rot="734464">
                <a:off x="3505" y="3389"/>
                <a:ext cx="72" cy="72"/>
              </a:xfrm>
              <a:prstGeom prst="ellipse">
                <a:avLst/>
              </a:prstGeom>
              <a:solidFill>
                <a:srgbClr val="FFFFFF"/>
              </a:solidFill>
              <a:ln w="2222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 lIns="82124" tIns="41061" rIns="82124" bIns="41061">
                <a:prstTxWarp prst="textNoShape">
                  <a:avLst/>
                </a:prstTxWarp>
              </a:bodyPr>
              <a:lstStyle/>
              <a:p>
                <a:pPr defTabSz="814388" eaLnBrk="0" hangingPunct="0">
                  <a:lnSpc>
                    <a:spcPct val="90000"/>
                  </a:lnSpc>
                  <a:buClr>
                    <a:srgbClr val="62D1FE"/>
                  </a:buClr>
                  <a:buFont typeface="Arial" charset="0"/>
                  <a:buNone/>
                </a:pPr>
                <a:endParaRPr lang="en-US" sz="2800">
                  <a:solidFill>
                    <a:srgbClr val="62D1FE"/>
                  </a:solidFill>
                  <a:latin typeface="Arial" charset="0"/>
                  <a:ea typeface="Arial" charset="0"/>
                  <a:cs typeface="Arial" charset="0"/>
                  <a:sym typeface="Arial" charset="0"/>
                </a:endParaRPr>
              </a:p>
            </p:txBody>
          </p:sp>
          <p:sp>
            <p:nvSpPr>
              <p:cNvPr id="38" name="Rounded Rectangle 179"/>
              <p:cNvSpPr>
                <a:spLocks noChangeArrowheads="1"/>
              </p:cNvSpPr>
              <p:nvPr/>
            </p:nvSpPr>
            <p:spPr bwMode="auto">
              <a:xfrm rot="734464">
                <a:off x="3659" y="3270"/>
                <a:ext cx="108" cy="141"/>
              </a:xfrm>
              <a:prstGeom prst="roundRect">
                <a:avLst>
                  <a:gd name="adj" fmla="val 16667"/>
                </a:avLst>
              </a:prstGeom>
              <a:solidFill>
                <a:schemeClr val="accent1"/>
              </a:solidFill>
              <a:ln w="15875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 lIns="82124" tIns="41061" rIns="82124" bIns="41061">
                <a:prstTxWarp prst="textNoShape">
                  <a:avLst/>
                </a:prstTxWarp>
              </a:bodyPr>
              <a:lstStyle/>
              <a:p>
                <a:pPr defTabSz="814388" eaLnBrk="0" hangingPunct="0">
                  <a:lnSpc>
                    <a:spcPct val="90000"/>
                  </a:lnSpc>
                  <a:buClr>
                    <a:srgbClr val="62D1FE"/>
                  </a:buClr>
                  <a:buFont typeface="Arial" charset="0"/>
                  <a:buNone/>
                </a:pPr>
                <a:endParaRPr lang="en-US" sz="2800">
                  <a:solidFill>
                    <a:srgbClr val="62D1FE"/>
                  </a:solidFill>
                  <a:latin typeface="Arial" charset="0"/>
                  <a:ea typeface="Arial" charset="0"/>
                  <a:cs typeface="Arial" charset="0"/>
                  <a:sym typeface="Arial" charset="0"/>
                </a:endParaRPr>
              </a:p>
            </p:txBody>
          </p:sp>
          <p:sp>
            <p:nvSpPr>
              <p:cNvPr id="39" name="Oval 180"/>
              <p:cNvSpPr>
                <a:spLocks noChangeArrowheads="1"/>
              </p:cNvSpPr>
              <p:nvPr/>
            </p:nvSpPr>
            <p:spPr bwMode="auto">
              <a:xfrm rot="734464">
                <a:off x="3674" y="3298"/>
                <a:ext cx="77" cy="86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 lIns="82124" tIns="41061" rIns="82124" bIns="41061">
                <a:prstTxWarp prst="textNoShape">
                  <a:avLst/>
                </a:prstTxWarp>
              </a:bodyPr>
              <a:lstStyle/>
              <a:p>
                <a:pPr defTabSz="814388" eaLnBrk="0" hangingPunct="0">
                  <a:lnSpc>
                    <a:spcPct val="90000"/>
                  </a:lnSpc>
                  <a:buClr>
                    <a:srgbClr val="62D1FE"/>
                  </a:buClr>
                  <a:buFont typeface="Arial" charset="0"/>
                  <a:buNone/>
                </a:pPr>
                <a:endParaRPr lang="en-US" sz="2800">
                  <a:solidFill>
                    <a:srgbClr val="62D1FE"/>
                  </a:solidFill>
                  <a:latin typeface="Arial" charset="0"/>
                  <a:ea typeface="Arial" charset="0"/>
                  <a:cs typeface="Arial" charset="0"/>
                  <a:sym typeface="Arial" charset="0"/>
                </a:endParaRPr>
              </a:p>
            </p:txBody>
          </p:sp>
          <p:cxnSp>
            <p:nvCxnSpPr>
              <p:cNvPr id="40" name="Straight Connector 184"/>
              <p:cNvCxnSpPr>
                <a:cxnSpLocks noChangeShapeType="1"/>
              </p:cNvCxnSpPr>
              <p:nvPr/>
            </p:nvCxnSpPr>
            <p:spPr bwMode="auto">
              <a:xfrm rot="5400000">
                <a:off x="3546" y="3289"/>
                <a:ext cx="112" cy="25"/>
              </a:xfrm>
              <a:prstGeom prst="line">
                <a:avLst/>
              </a:prstGeom>
              <a:noFill/>
              <a:ln w="12700">
                <a:solidFill>
                  <a:srgbClr val="FF6600"/>
                </a:solidFill>
                <a:round/>
                <a:headEnd/>
                <a:tailEnd/>
              </a:ln>
            </p:spPr>
          </p:cxnSp>
          <p:cxnSp>
            <p:nvCxnSpPr>
              <p:cNvPr id="41" name="Straight Connector 190"/>
              <p:cNvCxnSpPr>
                <a:cxnSpLocks noChangeShapeType="1"/>
              </p:cNvCxnSpPr>
              <p:nvPr/>
            </p:nvCxnSpPr>
            <p:spPr bwMode="auto">
              <a:xfrm rot="5400000">
                <a:off x="3518" y="3281"/>
                <a:ext cx="112" cy="25"/>
              </a:xfrm>
              <a:prstGeom prst="line">
                <a:avLst/>
              </a:prstGeom>
              <a:noFill/>
              <a:ln w="12700">
                <a:solidFill>
                  <a:srgbClr val="FF6600"/>
                </a:solidFill>
                <a:round/>
                <a:headEnd/>
                <a:tailEnd/>
              </a:ln>
            </p:spPr>
          </p:cxnSp>
          <p:cxnSp>
            <p:nvCxnSpPr>
              <p:cNvPr id="42" name="Straight Connector 191"/>
              <p:cNvCxnSpPr>
                <a:cxnSpLocks noChangeShapeType="1"/>
              </p:cNvCxnSpPr>
              <p:nvPr/>
            </p:nvCxnSpPr>
            <p:spPr bwMode="auto">
              <a:xfrm rot="5400000">
                <a:off x="3489" y="3276"/>
                <a:ext cx="112" cy="25"/>
              </a:xfrm>
              <a:prstGeom prst="line">
                <a:avLst/>
              </a:prstGeom>
              <a:noFill/>
              <a:ln w="12700">
                <a:solidFill>
                  <a:srgbClr val="FF6600"/>
                </a:solidFill>
                <a:round/>
                <a:headEnd/>
                <a:tailEnd/>
              </a:ln>
            </p:spPr>
          </p:cxnSp>
          <p:sp>
            <p:nvSpPr>
              <p:cNvPr id="43" name="Oval 192"/>
              <p:cNvSpPr>
                <a:spLocks noChangeArrowheads="1"/>
              </p:cNvSpPr>
              <p:nvPr/>
            </p:nvSpPr>
            <p:spPr bwMode="auto">
              <a:xfrm rot="734464">
                <a:off x="3526" y="3407"/>
                <a:ext cx="32" cy="3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FF6600"/>
                </a:solidFill>
                <a:round/>
                <a:headEnd/>
                <a:tailEnd/>
              </a:ln>
            </p:spPr>
            <p:txBody>
              <a:bodyPr lIns="82124" tIns="41061" rIns="82124" bIns="41061">
                <a:prstTxWarp prst="textNoShape">
                  <a:avLst/>
                </a:prstTxWarp>
              </a:bodyPr>
              <a:lstStyle/>
              <a:p>
                <a:pPr defTabSz="814388" eaLnBrk="0" hangingPunct="0">
                  <a:lnSpc>
                    <a:spcPct val="90000"/>
                  </a:lnSpc>
                  <a:buClr>
                    <a:srgbClr val="62D1FE"/>
                  </a:buClr>
                  <a:buFont typeface="Arial" charset="0"/>
                  <a:buNone/>
                </a:pPr>
                <a:endParaRPr lang="en-US" sz="2800">
                  <a:solidFill>
                    <a:srgbClr val="62D1FE"/>
                  </a:solidFill>
                  <a:latin typeface="Arial" charset="0"/>
                  <a:ea typeface="Arial" charset="0"/>
                  <a:cs typeface="Arial" charset="0"/>
                  <a:sym typeface="Arial" charset="0"/>
                </a:endParaRPr>
              </a:p>
            </p:txBody>
          </p:sp>
        </p:grpSp>
        <p:sp>
          <p:nvSpPr>
            <p:cNvPr id="34" name="Freeform 197"/>
            <p:cNvSpPr>
              <a:spLocks noChangeArrowheads="1"/>
            </p:cNvSpPr>
            <p:nvPr/>
          </p:nvSpPr>
          <p:spPr bwMode="auto">
            <a:xfrm>
              <a:off x="3335" y="3281"/>
              <a:ext cx="127" cy="213"/>
            </a:xfrm>
            <a:custGeom>
              <a:avLst/>
              <a:gdLst>
                <a:gd name="T0" fmla="*/ 0 w 127336"/>
                <a:gd name="T1" fmla="*/ 0 h 338431"/>
                <a:gd name="T2" fmla="*/ 0 w 127336"/>
                <a:gd name="T3" fmla="*/ 0 h 338431"/>
                <a:gd name="T4" fmla="*/ 0 w 127336"/>
                <a:gd name="T5" fmla="*/ 0 h 338431"/>
                <a:gd name="T6" fmla="*/ 0 w 127336"/>
                <a:gd name="T7" fmla="*/ 0 h 3384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336"/>
                <a:gd name="T13" fmla="*/ 0 h 338431"/>
                <a:gd name="T14" fmla="*/ 127336 w 127336"/>
                <a:gd name="T15" fmla="*/ 338431 h 3384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336" h="338431">
                  <a:moveTo>
                    <a:pt x="86217" y="0"/>
                  </a:moveTo>
                  <a:cubicBezTo>
                    <a:pt x="86793" y="18123"/>
                    <a:pt x="17640" y="4887"/>
                    <a:pt x="12487" y="86989"/>
                  </a:cubicBezTo>
                  <a:cubicBezTo>
                    <a:pt x="0" y="159110"/>
                    <a:pt x="127336" y="153750"/>
                    <a:pt x="107922" y="223174"/>
                  </a:cubicBezTo>
                  <a:cubicBezTo>
                    <a:pt x="99777" y="285246"/>
                    <a:pt x="32319" y="326101"/>
                    <a:pt x="4703" y="338431"/>
                  </a:cubicBezTo>
                </a:path>
              </a:pathLst>
            </a:custGeom>
            <a:noFill/>
            <a:ln w="25400">
              <a:solidFill>
                <a:srgbClr val="FF6600"/>
              </a:solidFill>
              <a:round/>
              <a:headEnd/>
              <a:tailEnd/>
            </a:ln>
          </p:spPr>
          <p:txBody>
            <a:bodyPr lIns="82124" tIns="41061" rIns="82124" bIns="41061">
              <a:prstTxWarp prst="textNoShape">
                <a:avLst/>
              </a:prstTxWarp>
            </a:bodyPr>
            <a:lstStyle/>
            <a:p>
              <a:pPr defTabSz="814388" eaLnBrk="0" hangingPunct="0">
                <a:lnSpc>
                  <a:spcPct val="90000"/>
                </a:lnSpc>
                <a:buClr>
                  <a:srgbClr val="62D1FE"/>
                </a:buClr>
                <a:buFont typeface="Arial" charset="0"/>
                <a:buNone/>
              </a:pPr>
              <a:endParaRPr lang="en-US" sz="2800">
                <a:solidFill>
                  <a:srgbClr val="62D1FE"/>
                </a:solidFill>
                <a:latin typeface="Arial" charset="0"/>
                <a:ea typeface="Arial" charset="0"/>
                <a:cs typeface="Arial" charset="0"/>
                <a:sym typeface="Arial" charset="0"/>
              </a:endParaRPr>
            </a:p>
          </p:txBody>
        </p:sp>
      </p:grpSp>
      <p:sp>
        <p:nvSpPr>
          <p:cNvPr id="44" name="Rectangle 32"/>
          <p:cNvSpPr>
            <a:spLocks noChangeArrowheads="1"/>
          </p:cNvSpPr>
          <p:nvPr/>
        </p:nvSpPr>
        <p:spPr bwMode="auto">
          <a:xfrm>
            <a:off x="5292080" y="3998487"/>
            <a:ext cx="1185862" cy="276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终端类型</a:t>
            </a:r>
            <a:endParaRPr lang="en-US" sz="14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pic>
        <p:nvPicPr>
          <p:cNvPr id="45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51920" y="2612825"/>
            <a:ext cx="432048" cy="4086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6" name="Rectangle 32"/>
          <p:cNvSpPr>
            <a:spLocks noChangeArrowheads="1"/>
          </p:cNvSpPr>
          <p:nvPr/>
        </p:nvSpPr>
        <p:spPr bwMode="auto">
          <a:xfrm>
            <a:off x="4211960" y="2679965"/>
            <a:ext cx="1185862" cy="2491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en-US" altLang="zh-CN" sz="1200" dirty="0" err="1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iNode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客户端</a:t>
            </a:r>
            <a:endParaRPr lang="en-US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pic>
        <p:nvPicPr>
          <p:cNvPr id="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51921" y="3261545"/>
            <a:ext cx="513057" cy="360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8" name="Rectangle 32"/>
          <p:cNvSpPr>
            <a:spLocks noChangeArrowheads="1"/>
          </p:cNvSpPr>
          <p:nvPr/>
        </p:nvSpPr>
        <p:spPr bwMode="auto">
          <a:xfrm>
            <a:off x="4355976" y="3192325"/>
            <a:ext cx="1185862" cy="4153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设备指纹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(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与我司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AC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配合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)</a:t>
            </a:r>
            <a:endParaRPr lang="en-US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pic>
        <p:nvPicPr>
          <p:cNvPr id="49" name="Picture 4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851921" y="3887326"/>
            <a:ext cx="430909" cy="334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0" name="Rectangle 32"/>
          <p:cNvSpPr>
            <a:spLocks noChangeArrowheads="1"/>
          </p:cNvSpPr>
          <p:nvPr/>
        </p:nvSpPr>
        <p:spPr bwMode="auto">
          <a:xfrm>
            <a:off x="4211960" y="3880099"/>
            <a:ext cx="1185862" cy="2491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HTTP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识别</a:t>
            </a:r>
            <a:endParaRPr lang="en-US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51" name="Rectangle 32"/>
          <p:cNvSpPr>
            <a:spLocks noChangeArrowheads="1"/>
          </p:cNvSpPr>
          <p:nvPr/>
        </p:nvSpPr>
        <p:spPr bwMode="auto">
          <a:xfrm>
            <a:off x="4211960" y="4480165"/>
            <a:ext cx="1185862" cy="2491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DHCP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识别</a:t>
            </a:r>
            <a:endParaRPr lang="en-US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grpSp>
        <p:nvGrpSpPr>
          <p:cNvPr id="52" name="Group 79"/>
          <p:cNvGrpSpPr/>
          <p:nvPr/>
        </p:nvGrpSpPr>
        <p:grpSpPr>
          <a:xfrm>
            <a:off x="3779912" y="4461678"/>
            <a:ext cx="504056" cy="360040"/>
            <a:chOff x="7772409" y="3276600"/>
            <a:chExt cx="1217160" cy="900339"/>
          </a:xfrm>
        </p:grpSpPr>
        <p:sp>
          <p:nvSpPr>
            <p:cNvPr id="53" name="TextBox 52"/>
            <p:cNvSpPr txBox="1"/>
            <p:nvPr/>
          </p:nvSpPr>
          <p:spPr bwMode="auto">
            <a:xfrm>
              <a:off x="7944303" y="3762602"/>
              <a:ext cx="755650" cy="233362"/>
            </a:xfrm>
            <a:prstGeom prst="rect">
              <a:avLst/>
            </a:prstGeom>
            <a:noFill/>
          </p:spPr>
          <p:txBody>
            <a:bodyPr>
              <a:normAutofit fontScale="25000" lnSpcReduction="20000"/>
            </a:bodyPr>
            <a:lstStyle/>
            <a:p>
              <a:pPr algn="r">
                <a:lnSpc>
                  <a:spcPct val="90000"/>
                </a:lnSpc>
              </a:pPr>
              <a:endParaRPr lang="en-US" sz="1000" b="1" dirty="0">
                <a:solidFill>
                  <a:srgbClr val="000000"/>
                </a:solidFill>
              </a:endParaRPr>
            </a:p>
          </p:txBody>
        </p:sp>
        <p:grpSp>
          <p:nvGrpSpPr>
            <p:cNvPr id="54" name="Group 14"/>
            <p:cNvGrpSpPr>
              <a:grpSpLocks/>
            </p:cNvGrpSpPr>
            <p:nvPr/>
          </p:nvGrpSpPr>
          <p:grpSpPr bwMode="auto">
            <a:xfrm>
              <a:off x="7772409" y="3276600"/>
              <a:ext cx="1217160" cy="900339"/>
              <a:chOff x="7424636" y="3669875"/>
              <a:chExt cx="824650" cy="496035"/>
            </a:xfrm>
          </p:grpSpPr>
          <p:sp>
            <p:nvSpPr>
              <p:cNvPr id="56" name="Freeform 661"/>
              <p:cNvSpPr>
                <a:spLocks/>
              </p:cNvSpPr>
              <p:nvPr/>
            </p:nvSpPr>
            <p:spPr bwMode="auto">
              <a:xfrm>
                <a:off x="7424636" y="3747060"/>
                <a:ext cx="739192" cy="418850"/>
              </a:xfrm>
              <a:custGeom>
                <a:avLst/>
                <a:gdLst>
                  <a:gd name="T0" fmla="*/ 0 w 718"/>
                  <a:gd name="T1" fmla="*/ 0 h 407"/>
                  <a:gd name="T2" fmla="*/ 0 w 718"/>
                  <a:gd name="T3" fmla="*/ 418850 h 407"/>
                  <a:gd name="T4" fmla="*/ 739192 w 718"/>
                  <a:gd name="T5" fmla="*/ 418850 h 407"/>
                  <a:gd name="T6" fmla="*/ 739192 w 718"/>
                  <a:gd name="T7" fmla="*/ 0 h 407"/>
                  <a:gd name="T8" fmla="*/ 12354 w 718"/>
                  <a:gd name="T9" fmla="*/ 0 h 407"/>
                  <a:gd name="T10" fmla="*/ 0 w 718"/>
                  <a:gd name="T11" fmla="*/ 0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8"/>
                  <a:gd name="T19" fmla="*/ 0 h 407"/>
                  <a:gd name="T20" fmla="*/ 718 w 718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8" h="407">
                    <a:moveTo>
                      <a:pt x="0" y="0"/>
                    </a:moveTo>
                    <a:lnTo>
                      <a:pt x="0" y="407"/>
                    </a:lnTo>
                    <a:lnTo>
                      <a:pt x="718" y="407"/>
                    </a:lnTo>
                    <a:lnTo>
                      <a:pt x="718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096D4"/>
              </a:solidFill>
              <a:ln w="11113">
                <a:solidFill>
                  <a:srgbClr val="AEE2F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57" name="Freeform 662"/>
              <p:cNvSpPr>
                <a:spLocks/>
              </p:cNvSpPr>
              <p:nvPr/>
            </p:nvSpPr>
            <p:spPr bwMode="auto">
              <a:xfrm>
                <a:off x="7429664" y="3669875"/>
                <a:ext cx="819622" cy="82911"/>
              </a:xfrm>
              <a:custGeom>
                <a:avLst/>
                <a:gdLst>
                  <a:gd name="T0" fmla="*/ 0 w 796"/>
                  <a:gd name="T1" fmla="*/ 75 h 80"/>
                  <a:gd name="T2" fmla="*/ 87 w 796"/>
                  <a:gd name="T3" fmla="*/ 0 h 80"/>
                  <a:gd name="T4" fmla="*/ 796 w 796"/>
                  <a:gd name="T5" fmla="*/ 4 h 80"/>
                  <a:gd name="T6" fmla="*/ 709 w 796"/>
                  <a:gd name="T7" fmla="*/ 80 h 80"/>
                  <a:gd name="T8" fmla="*/ 0 w 796"/>
                  <a:gd name="T9" fmla="*/ 75 h 80"/>
                  <a:gd name="T10" fmla="*/ 0 w 796"/>
                  <a:gd name="T11" fmla="*/ 75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96"/>
                  <a:gd name="T19" fmla="*/ 0 h 80"/>
                  <a:gd name="T20" fmla="*/ 796 w 796"/>
                  <a:gd name="T21" fmla="*/ 80 h 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96" h="80">
                    <a:moveTo>
                      <a:pt x="0" y="75"/>
                    </a:moveTo>
                    <a:lnTo>
                      <a:pt x="87" y="0"/>
                    </a:lnTo>
                    <a:lnTo>
                      <a:pt x="796" y="4"/>
                    </a:lnTo>
                    <a:lnTo>
                      <a:pt x="709" y="8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46AFE3"/>
              </a:solidFill>
              <a:ln w="11113">
                <a:solidFill>
                  <a:srgbClr val="AEE2FA"/>
                </a:solidFill>
                <a:round/>
                <a:headEnd/>
                <a:tailEnd/>
              </a:ln>
            </p:spPr>
            <p:txBody>
              <a:bodyPr>
                <a:normAutofit fontScale="25000" lnSpcReduction="20000"/>
              </a:bodyPr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58" name="Freeform 663"/>
              <p:cNvSpPr>
                <a:spLocks/>
              </p:cNvSpPr>
              <p:nvPr/>
            </p:nvSpPr>
            <p:spPr bwMode="auto">
              <a:xfrm>
                <a:off x="8163836" y="3677076"/>
                <a:ext cx="85450" cy="488829"/>
              </a:xfrm>
              <a:custGeom>
                <a:avLst/>
                <a:gdLst>
                  <a:gd name="T0" fmla="*/ 85450 w 83"/>
                  <a:gd name="T1" fmla="*/ 415762 h 475"/>
                  <a:gd name="T2" fmla="*/ 0 w 83"/>
                  <a:gd name="T3" fmla="*/ 488829 h 475"/>
                  <a:gd name="T4" fmla="*/ 0 w 83"/>
                  <a:gd name="T5" fmla="*/ 73067 h 475"/>
                  <a:gd name="T6" fmla="*/ 85450 w 83"/>
                  <a:gd name="T7" fmla="*/ 0 h 475"/>
                  <a:gd name="T8" fmla="*/ 85450 w 83"/>
                  <a:gd name="T9" fmla="*/ 415762 h 4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475"/>
                  <a:gd name="T17" fmla="*/ 83 w 83"/>
                  <a:gd name="T18" fmla="*/ 475 h 4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475">
                    <a:moveTo>
                      <a:pt x="83" y="404"/>
                    </a:moveTo>
                    <a:lnTo>
                      <a:pt x="0" y="475"/>
                    </a:lnTo>
                    <a:lnTo>
                      <a:pt x="0" y="71"/>
                    </a:lnTo>
                    <a:lnTo>
                      <a:pt x="83" y="0"/>
                    </a:lnTo>
                    <a:lnTo>
                      <a:pt x="83" y="404"/>
                    </a:lnTo>
                    <a:close/>
                  </a:path>
                </a:pathLst>
              </a:custGeom>
              <a:solidFill>
                <a:srgbClr val="015B80"/>
              </a:solidFill>
              <a:ln w="11113">
                <a:solidFill>
                  <a:srgbClr val="AEE2F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pic>
          <p:nvPicPr>
            <p:cNvPr id="55" name="Picture 122"/>
            <p:cNvPicPr>
              <a:picLocks noChangeAspect="1"/>
            </p:cNvPicPr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000995" y="3393710"/>
              <a:ext cx="685800" cy="685801"/>
            </a:xfrm>
            <a:prstGeom prst="rect">
              <a:avLst/>
            </a:prstGeom>
          </p:spPr>
        </p:pic>
      </p:grpSp>
      <p:pic>
        <p:nvPicPr>
          <p:cNvPr id="59" name="Picture 74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731664" y="5121752"/>
            <a:ext cx="624313" cy="420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0" name="Rectangle 32"/>
          <p:cNvSpPr>
            <a:spLocks noChangeArrowheads="1"/>
          </p:cNvSpPr>
          <p:nvPr/>
        </p:nvSpPr>
        <p:spPr bwMode="auto">
          <a:xfrm>
            <a:off x="4211960" y="5140239"/>
            <a:ext cx="1185862" cy="2491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MAC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地址识别</a:t>
            </a:r>
            <a:endParaRPr lang="en-US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128952" y="2601472"/>
            <a:ext cx="177875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14388" eaLnBrk="0" hangingPunct="0">
              <a:lnSpc>
                <a:spcPct val="90000"/>
              </a:lnSpc>
              <a:buClr>
                <a:srgbClr val="62D1FE"/>
              </a:buClr>
            </a:pPr>
            <a:r>
              <a:rPr lang="zh-CN" altLang="en-US" sz="1200" b="1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无线</a:t>
            </a:r>
            <a:endParaRPr lang="en-US" altLang="zh-CN" sz="1200" b="1" dirty="0">
              <a:solidFill>
                <a:srgbClr val="FFFF00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 纯网页方式（支持各类操作系统，智能终端支持无感知认证）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 </a:t>
            </a:r>
            <a:r>
              <a:rPr lang="en-US" altLang="zh-CN" sz="1200" dirty="0" err="1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iNode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 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客户端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107504" y="3669203"/>
            <a:ext cx="1872208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14388" eaLnBrk="0" hangingPunct="0">
              <a:lnSpc>
                <a:spcPct val="90000"/>
              </a:lnSpc>
              <a:buClr>
                <a:srgbClr val="62D1FE"/>
              </a:buClr>
            </a:pPr>
            <a:r>
              <a:rPr lang="en-US" altLang="zh-CN" sz="1200" b="1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VPN</a:t>
            </a: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IPSec VPN</a:t>
            </a: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SSL VPN</a:t>
            </a:r>
            <a:endParaRPr lang="zh-CN" altLang="en-US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56943" y="4461679"/>
            <a:ext cx="1778753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14388" eaLnBrk="0" hangingPunct="0">
              <a:lnSpc>
                <a:spcPct val="90000"/>
              </a:lnSpc>
              <a:buClr>
                <a:srgbClr val="62D1FE"/>
              </a:buClr>
            </a:pPr>
            <a:r>
              <a:rPr lang="zh-CN" altLang="en-US" sz="1200" b="1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有线</a:t>
            </a:r>
            <a:endParaRPr lang="en-US" altLang="zh-CN" sz="1200" b="1" dirty="0">
              <a:solidFill>
                <a:srgbClr val="FFFF00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纯网页方式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en-US" altLang="zh-CN" sz="1200" dirty="0" err="1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iNode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 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客户端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907704" y="2841499"/>
            <a:ext cx="1778753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14388" eaLnBrk="0" hangingPunct="0">
              <a:lnSpc>
                <a:spcPct val="90000"/>
              </a:lnSpc>
              <a:buClr>
                <a:srgbClr val="62D1FE"/>
              </a:buClr>
            </a:pPr>
            <a:r>
              <a:rPr lang="zh-CN" altLang="en-US" sz="1200" b="1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职员</a:t>
            </a:r>
            <a:endParaRPr lang="en-US" altLang="zh-CN" sz="1200" b="1" dirty="0">
              <a:solidFill>
                <a:srgbClr val="FFFF00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 完整的身份生命周期管理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丰富的认证手段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(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密码、证书、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RSA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、智能卡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)</a:t>
            </a:r>
          </a:p>
          <a:p>
            <a:pPr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多级用户分组及与</a:t>
            </a:r>
            <a:r>
              <a:rPr lang="en-US" altLang="zh-CN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LDAP OU</a:t>
            </a: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层级关系的映射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1907704" y="4892370"/>
            <a:ext cx="187220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14388" eaLnBrk="0" hangingPunct="0">
              <a:lnSpc>
                <a:spcPct val="90000"/>
              </a:lnSpc>
              <a:buClr>
                <a:srgbClr val="62D1FE"/>
              </a:buClr>
            </a:pPr>
            <a:r>
              <a:rPr lang="zh-CN" altLang="en-US" sz="1200" b="1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访客</a:t>
            </a:r>
            <a:endParaRPr lang="en-US" altLang="zh-CN" sz="1200" b="1" dirty="0">
              <a:solidFill>
                <a:srgbClr val="FFFF00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完整的访客审批管理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短信认证（与短信网关集成）</a:t>
            </a:r>
            <a:endParaRPr lang="en-US" altLang="zh-CN" sz="12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2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个性页面定制框架</a:t>
            </a:r>
          </a:p>
        </p:txBody>
      </p:sp>
      <p:pic>
        <p:nvPicPr>
          <p:cNvPr id="66" name="Picture 6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915816" y="4581692"/>
            <a:ext cx="648072" cy="4474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7" name="Rectangle 32"/>
          <p:cNvSpPr>
            <a:spLocks noChangeArrowheads="1"/>
          </p:cNvSpPr>
          <p:nvPr/>
        </p:nvSpPr>
        <p:spPr bwMode="auto">
          <a:xfrm>
            <a:off x="5364088" y="4898587"/>
            <a:ext cx="1185862" cy="276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身份</a:t>
            </a:r>
            <a:endParaRPr lang="en-US" sz="14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5436096" y="5214950"/>
            <a:ext cx="1800200" cy="8679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</a:pPr>
            <a:r>
              <a:rPr lang="zh-CN" altLang="en-US" sz="1400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基于场景（身份、时间、位置、终端类型、</a:t>
            </a:r>
            <a:r>
              <a:rPr lang="en-US" altLang="zh-CN" sz="1400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SSID</a:t>
            </a:r>
            <a:r>
              <a:rPr lang="zh-CN" altLang="en-US" sz="1400" dirty="0" smtClean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）和安全状态的</a:t>
            </a:r>
            <a:r>
              <a:rPr lang="zh-CN" altLang="en-US" sz="1400" dirty="0">
                <a:solidFill>
                  <a:srgbClr val="FFFF00"/>
                </a:solidFill>
                <a:latin typeface="华文细黑"/>
                <a:cs typeface="ＭＳ Ｐゴシック" charset="-128"/>
                <a:sym typeface="Arial" charset="0"/>
              </a:rPr>
              <a:t>接入授权策略</a:t>
            </a:r>
          </a:p>
        </p:txBody>
      </p:sp>
      <p:pic>
        <p:nvPicPr>
          <p:cNvPr id="69" name="Picture 33" descr="sponsor_green_tie.png"/>
          <p:cNvPicPr>
            <a:picLocks noChangeAspect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843808" y="2481459"/>
            <a:ext cx="685800" cy="54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0" name="TextBox 69"/>
          <p:cNvSpPr txBox="1"/>
          <p:nvPr/>
        </p:nvSpPr>
        <p:spPr>
          <a:xfrm>
            <a:off x="7380312" y="2541465"/>
            <a:ext cx="1584176" cy="34717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接</a:t>
            </a:r>
            <a:r>
              <a:rPr lang="zh-CN" altLang="en-US" sz="1400" dirty="0" smtClean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入监控管理</a:t>
            </a:r>
            <a:endParaRPr lang="en-US" altLang="zh-CN" sz="1400" dirty="0" smtClean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en-US" altLang="zh-CN" sz="1400" dirty="0" smtClean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BYOD</a:t>
            </a: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接入可视化（接入用户、终端、操作系统、接入时间和位置）</a:t>
            </a:r>
            <a:endParaRPr lang="en-US" altLang="zh-CN" sz="14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图形化配置接入设备（</a:t>
            </a:r>
            <a:r>
              <a:rPr lang="en-US" altLang="zh-CN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802.1x</a:t>
            </a: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和</a:t>
            </a:r>
            <a:r>
              <a:rPr lang="en-US" altLang="zh-CN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Portal</a:t>
            </a: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参数配置）和终端（智能终端零配置下发），快速开展</a:t>
            </a:r>
            <a:r>
              <a:rPr lang="en-US" altLang="zh-CN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BYOD</a:t>
            </a:r>
            <a:r>
              <a:rPr lang="zh-CN" altLang="en-US" sz="1400" dirty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业务</a:t>
            </a:r>
            <a:endParaRPr lang="en-US" altLang="zh-CN" sz="14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400" dirty="0" smtClean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多组件融合联动</a:t>
            </a:r>
            <a:endParaRPr lang="en-US" altLang="zh-CN" sz="1400" dirty="0" smtClean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pPr indent="-228600" defTabSz="814388" eaLnBrk="0" hangingPunct="0">
              <a:lnSpc>
                <a:spcPct val="90000"/>
              </a:lnSpc>
              <a:buClr>
                <a:srgbClr val="92D050"/>
              </a:buClr>
              <a:buFont typeface="Wingdings" pitchFamily="2" charset="2"/>
              <a:buChar char="u"/>
            </a:pPr>
            <a:r>
              <a:rPr lang="zh-CN" altLang="en-US" sz="1400" dirty="0" smtClean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高可用性</a:t>
            </a:r>
            <a:endParaRPr lang="en-US" altLang="zh-CN" sz="1400" dirty="0" smtClean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  <a:p>
            <a:endParaRPr lang="zh-CN" altLang="en-US" dirty="0">
              <a:solidFill>
                <a:srgbClr val="000000"/>
              </a:solidFill>
            </a:endParaRPr>
          </a:p>
        </p:txBody>
      </p:sp>
      <p:pic>
        <p:nvPicPr>
          <p:cNvPr id="71" name="Picture 2" descr="http://demo.sc.chinaz.com/Files/pic/icons/5016/130.png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5508104" y="2721485"/>
            <a:ext cx="648072" cy="540061"/>
          </a:xfrm>
          <a:prstGeom prst="rect">
            <a:avLst/>
          </a:prstGeom>
          <a:noFill/>
        </p:spPr>
      </p:pic>
      <p:pic>
        <p:nvPicPr>
          <p:cNvPr id="72" name="Picture 2" descr="http://demo.sc.chinaz.com/Files/pic/icons/442/blue.png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6444208" y="2721485"/>
            <a:ext cx="648072" cy="540061"/>
          </a:xfrm>
          <a:prstGeom prst="rect">
            <a:avLst/>
          </a:prstGeom>
          <a:noFill/>
        </p:spPr>
      </p:pic>
      <p:pic>
        <p:nvPicPr>
          <p:cNvPr id="73" name="Picture 4" descr="http://demo.sc.chinaz.com/Files/pic/icons/5028/513.png"/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6444208" y="3441565"/>
            <a:ext cx="648072" cy="540060"/>
          </a:xfrm>
          <a:prstGeom prst="rect">
            <a:avLst/>
          </a:prstGeom>
          <a:noFill/>
        </p:spPr>
      </p:pic>
      <p:pic>
        <p:nvPicPr>
          <p:cNvPr id="74" name="Picture 6" descr="http://demo.sc.chinaz.com/Files/pic/icons/5028/518.png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5580112" y="4341665"/>
            <a:ext cx="720080" cy="600067"/>
          </a:xfrm>
          <a:prstGeom prst="rect">
            <a:avLst/>
          </a:prstGeom>
          <a:noFill/>
        </p:spPr>
      </p:pic>
      <p:pic>
        <p:nvPicPr>
          <p:cNvPr id="75" name="Picture 8" descr="http://demo.sc.chinaz.com/Files/pic/icons/305/2.png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6444208" y="4341666"/>
            <a:ext cx="576064" cy="480054"/>
          </a:xfrm>
          <a:prstGeom prst="rect">
            <a:avLst/>
          </a:prstGeom>
          <a:noFill/>
        </p:spPr>
      </p:pic>
      <p:sp>
        <p:nvSpPr>
          <p:cNvPr id="76" name="Rectangle 32"/>
          <p:cNvSpPr>
            <a:spLocks noChangeArrowheads="1"/>
          </p:cNvSpPr>
          <p:nvPr/>
        </p:nvSpPr>
        <p:spPr bwMode="auto">
          <a:xfrm>
            <a:off x="6156176" y="4904935"/>
            <a:ext cx="1185862" cy="276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82124" tIns="41061" rIns="82124" bIns="41061" anchor="b">
            <a:prstTxWarp prst="textNoShape">
              <a:avLst/>
            </a:prstTxWarp>
            <a:spAutoFit/>
          </a:bodyPr>
          <a:lstStyle/>
          <a:p>
            <a:pPr algn="ctr" defTabSz="814388" eaLnBrk="0" hangingPunct="0">
              <a:lnSpc>
                <a:spcPct val="90000"/>
              </a:lnSpc>
              <a:buClr>
                <a:srgbClr val="62D1FE"/>
              </a:buClr>
              <a:buFont typeface="Arial" charset="0"/>
              <a:buNone/>
            </a:pPr>
            <a:r>
              <a:rPr lang="zh-CN" altLang="en-US" sz="1400" dirty="0" smtClean="0">
                <a:solidFill>
                  <a:srgbClr val="62D1FE"/>
                </a:solidFill>
                <a:latin typeface="华文细黑"/>
                <a:cs typeface="ＭＳ Ｐゴシック" charset="-128"/>
                <a:sym typeface="Arial" charset="0"/>
              </a:rPr>
              <a:t>安全状态</a:t>
            </a:r>
            <a:endParaRPr lang="en-US" sz="1400" dirty="0">
              <a:solidFill>
                <a:srgbClr val="62D1FE"/>
              </a:solidFill>
              <a:latin typeface="华文细黑"/>
              <a:cs typeface="ＭＳ Ｐゴシック" charset="-128"/>
              <a:sym typeface="Arial" charset="0"/>
            </a:endParaRPr>
          </a:p>
        </p:txBody>
      </p:sp>
      <p:sp>
        <p:nvSpPr>
          <p:cNvPr id="77" name="标题 1"/>
          <p:cNvSpPr txBox="1">
            <a:spLocks/>
          </p:cNvSpPr>
          <p:nvPr/>
        </p:nvSpPr>
        <p:spPr bwMode="auto">
          <a:xfrm>
            <a:off x="214282" y="214290"/>
            <a:ext cx="72390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用户管理：</a:t>
            </a:r>
            <a:r>
              <a:rPr lang="en-US" altLang="zh-CN" sz="3200" b="1" kern="0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  <a:cs typeface="+mj-cs"/>
              </a:rPr>
              <a:t>BYOD</a:t>
            </a:r>
            <a:endParaRPr kumimoji="0" lang="zh-CN" altLang="en-US" sz="3200" b="1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微软雅黑" pitchFamily="34" charset="-122"/>
              <a:ea typeface="微软雅黑" pitchFamily="34" charset="-122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 descr="iPhone客户端图片1_登录界面.jpg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85918" y="2357438"/>
            <a:ext cx="2773363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" name="图片 12" descr="iPhone客户端图片3_设备管理功能菜单.jpg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72066" y="2357459"/>
            <a:ext cx="2786063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" name="图片 14" descr="iPhone客户端图片2_故障设备管理.jpg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85918" y="2357430"/>
            <a:ext cx="2786063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" name="图片 15" descr="iPhone客户端图片8_实时告警推送.jpg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071802" y="2357459"/>
            <a:ext cx="2786063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" name="图片 17" descr="iPhone客户端图片4_告警管理.jpg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500562" y="2357459"/>
            <a:ext cx="2838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2475" name="标题 1"/>
          <p:cNvSpPr>
            <a:spLocks noGrp="1"/>
          </p:cNvSpPr>
          <p:nvPr>
            <p:ph type="title"/>
          </p:nvPr>
        </p:nvSpPr>
        <p:spPr>
          <a:xfrm>
            <a:off x="179388" y="141270"/>
            <a:ext cx="8382000" cy="715962"/>
          </a:xfrm>
        </p:spPr>
        <p:txBody>
          <a:bodyPr/>
          <a:lstStyle/>
          <a:p>
            <a:r>
              <a:rPr lang="en-US" altLang="zh-CN" dirty="0" err="1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iMC</a:t>
            </a:r>
            <a:r>
              <a:rPr lang="en-US" altLang="zh-CN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 Anywhere</a:t>
            </a:r>
            <a:r>
              <a:rPr lang="zh-CN" altLang="en-US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智能管理</a:t>
            </a:r>
          </a:p>
        </p:txBody>
      </p:sp>
      <p:pic>
        <p:nvPicPr>
          <p:cNvPr id="62476" name="Picture 2" descr="C:\Documents and Settings\z01061\桌面\u=4059909820,4086183899&amp;fm=0&amp;gp=0.jpg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6084888" y="836613"/>
            <a:ext cx="933450" cy="1333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477" name="Picture 3" descr="C:\Documents and Settings\z01061\桌面\ioslogo.png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214546" y="714356"/>
            <a:ext cx="1512714" cy="15127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113" name="Picture 1" descr="E:\2013产品\图片素材\is098w1au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flipH="1">
            <a:off x="-32" y="0"/>
            <a:ext cx="4000528" cy="6572272"/>
          </a:xfrm>
          <a:prstGeom prst="rect">
            <a:avLst/>
          </a:prstGeom>
          <a:noFill/>
        </p:spPr>
      </p:pic>
      <p:sp>
        <p:nvSpPr>
          <p:cNvPr id="17" name="TextBox 16"/>
          <p:cNvSpPr txBox="1"/>
          <p:nvPr/>
        </p:nvSpPr>
        <p:spPr>
          <a:xfrm>
            <a:off x="4536660" y="2187869"/>
            <a:ext cx="4464496" cy="19082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solidFill>
                  <a:schemeClr val="bg1">
                    <a:lumMod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基础教育信息化展望</a:t>
            </a:r>
          </a:p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solidFill>
                  <a:schemeClr val="bg1">
                    <a:lumMod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智慧校园解决方案</a:t>
            </a:r>
            <a:endParaRPr lang="en-US" altLang="zh-CN" sz="2400" dirty="0" smtClean="0">
              <a:solidFill>
                <a:schemeClr val="bg1">
                  <a:lumMod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  <a:p>
            <a:pPr marL="400050" indent="-400050">
              <a:lnSpc>
                <a:spcPct val="150000"/>
              </a:lnSpc>
              <a:spcBef>
                <a:spcPts val="600"/>
              </a:spcBef>
              <a:buFont typeface="Wingdings" pitchFamily="2" charset="2"/>
              <a:buChar char="n"/>
            </a:pPr>
            <a:r>
              <a:rPr lang="zh-CN" altLang="en-US" sz="2400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案例分享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643042" y="285728"/>
            <a:ext cx="209393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400" b="1" dirty="0" smtClean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目 录</a:t>
            </a:r>
            <a:endParaRPr lang="en-US" altLang="zh-CN" sz="4400" b="1" dirty="0" smtClean="0">
              <a:solidFill>
                <a:schemeClr val="bg1"/>
              </a:solidFill>
              <a:latin typeface="微软雅黑" pitchFamily="34" charset="-122"/>
              <a:ea typeface="微软雅黑" pitchFamily="34" charset="-122"/>
            </a:endParaRPr>
          </a:p>
          <a:p>
            <a:r>
              <a:rPr lang="en-US" altLang="zh-CN" sz="2800" dirty="0" smtClean="0">
                <a:solidFill>
                  <a:schemeClr val="bg1"/>
                </a:solidFill>
                <a:latin typeface="Arial Narrow" pitchFamily="34" charset="0"/>
                <a:ea typeface="微软雅黑" pitchFamily="34" charset="-122"/>
              </a:rPr>
              <a:t>CONTENTS</a:t>
            </a:r>
            <a:endParaRPr lang="zh-CN" altLang="en-US" sz="2800" dirty="0">
              <a:solidFill>
                <a:schemeClr val="bg1"/>
              </a:solidFill>
              <a:latin typeface="Arial Narrow" pitchFamily="34" charset="0"/>
              <a:ea typeface="微软雅黑" pitchFamily="34" charset="-122"/>
            </a:endParaRPr>
          </a:p>
        </p:txBody>
      </p:sp>
      <p:sp>
        <p:nvSpPr>
          <p:cNvPr id="6" name="右箭头 5"/>
          <p:cNvSpPr/>
          <p:nvPr/>
        </p:nvSpPr>
        <p:spPr>
          <a:xfrm>
            <a:off x="4250908" y="3616628"/>
            <a:ext cx="321092" cy="312438"/>
          </a:xfrm>
          <a:prstGeom prst="rightArrow">
            <a:avLst/>
          </a:prstGeom>
          <a:solidFill>
            <a:srgbClr val="CC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AutoShape 4"/>
          <p:cNvSpPr>
            <a:spLocks noChangeArrowheads="1"/>
          </p:cNvSpPr>
          <p:nvPr/>
        </p:nvSpPr>
        <p:spPr bwMode="auto">
          <a:xfrm rot="-5400000">
            <a:off x="1289050" y="477838"/>
            <a:ext cx="1152525" cy="1873250"/>
          </a:xfrm>
          <a:prstGeom prst="roundRect">
            <a:avLst>
              <a:gd name="adj" fmla="val 8134"/>
            </a:avLst>
          </a:prstGeom>
          <a:gradFill rotWithShape="1">
            <a:gsLst>
              <a:gs pos="0">
                <a:schemeClr val="accent2">
                  <a:alpha val="60001"/>
                </a:schemeClr>
              </a:gs>
              <a:gs pos="100000">
                <a:srgbClr val="FFFFFF"/>
              </a:gs>
            </a:gsLst>
            <a:path path="shape">
              <a:fillToRect l="50000" t="50000" r="50000" b="50000"/>
            </a:path>
          </a:gradFill>
          <a:ln w="9525" algn="ctr">
            <a:solidFill>
              <a:srgbClr val="FF9900"/>
            </a:solidFill>
            <a:prstDash val="dash"/>
            <a:round/>
            <a:headEnd/>
            <a:tailEnd/>
          </a:ln>
        </p:spPr>
        <p:txBody>
          <a:bodyPr vert="eaVert" wrap="none" anchor="ctr"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57" name="Text Box 6"/>
          <p:cNvSpPr txBox="1">
            <a:spLocks noChangeArrowheads="1"/>
          </p:cNvSpPr>
          <p:nvPr/>
        </p:nvSpPr>
        <p:spPr bwMode="auto">
          <a:xfrm>
            <a:off x="971550" y="1701800"/>
            <a:ext cx="712788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S5800</a:t>
            </a:r>
          </a:p>
        </p:txBody>
      </p:sp>
      <p:grpSp>
        <p:nvGrpSpPr>
          <p:cNvPr id="2" name="Group 7"/>
          <p:cNvGrpSpPr>
            <a:grpSpLocks noChangeAspect="1"/>
          </p:cNvGrpSpPr>
          <p:nvPr/>
        </p:nvGrpSpPr>
        <p:grpSpPr bwMode="auto">
          <a:xfrm>
            <a:off x="1001713" y="982663"/>
            <a:ext cx="1800225" cy="792162"/>
            <a:chOff x="3552" y="1761"/>
            <a:chExt cx="816" cy="473"/>
          </a:xfrm>
        </p:grpSpPr>
        <p:sp>
          <p:nvSpPr>
            <p:cNvPr id="56058" name="AutoShape 8"/>
            <p:cNvSpPr>
              <a:spLocks noChangeAspect="1" noChangeArrowheads="1" noTextEdit="1"/>
            </p:cNvSpPr>
            <p:nvPr/>
          </p:nvSpPr>
          <p:spPr bwMode="auto">
            <a:xfrm>
              <a:off x="3552" y="1761"/>
              <a:ext cx="816" cy="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59" name="Freeform 9"/>
            <p:cNvSpPr>
              <a:spLocks/>
            </p:cNvSpPr>
            <p:nvPr/>
          </p:nvSpPr>
          <p:spPr bwMode="auto">
            <a:xfrm>
              <a:off x="3551" y="1761"/>
              <a:ext cx="818" cy="474"/>
            </a:xfrm>
            <a:custGeom>
              <a:avLst/>
              <a:gdLst>
                <a:gd name="T0" fmla="*/ 818 w 818"/>
                <a:gd name="T1" fmla="*/ 265 h 474"/>
                <a:gd name="T2" fmla="*/ 459 w 818"/>
                <a:gd name="T3" fmla="*/ 474 h 474"/>
                <a:gd name="T4" fmla="*/ 0 w 818"/>
                <a:gd name="T5" fmla="*/ 209 h 474"/>
                <a:gd name="T6" fmla="*/ 359 w 818"/>
                <a:gd name="T7" fmla="*/ 0 h 474"/>
                <a:gd name="T8" fmla="*/ 818 w 818"/>
                <a:gd name="T9" fmla="*/ 265 h 474"/>
                <a:gd name="T10" fmla="*/ 818 w 818"/>
                <a:gd name="T11" fmla="*/ 265 h 474"/>
                <a:gd name="T12" fmla="*/ 818 w 818"/>
                <a:gd name="T13" fmla="*/ 265 h 474"/>
                <a:gd name="T14" fmla="*/ 818 w 818"/>
                <a:gd name="T15" fmla="*/ 265 h 4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8"/>
                <a:gd name="T25" fmla="*/ 0 h 474"/>
                <a:gd name="T26" fmla="*/ 818 w 818"/>
                <a:gd name="T27" fmla="*/ 474 h 4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8" h="474">
                  <a:moveTo>
                    <a:pt x="818" y="265"/>
                  </a:moveTo>
                  <a:lnTo>
                    <a:pt x="459" y="474"/>
                  </a:lnTo>
                  <a:lnTo>
                    <a:pt x="0" y="209"/>
                  </a:lnTo>
                  <a:lnTo>
                    <a:pt x="359" y="0"/>
                  </a:lnTo>
                  <a:lnTo>
                    <a:pt x="818" y="265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0" name="Freeform 10"/>
            <p:cNvSpPr>
              <a:spLocks noEditPoints="1"/>
            </p:cNvSpPr>
            <p:nvPr/>
          </p:nvSpPr>
          <p:spPr bwMode="auto">
            <a:xfrm>
              <a:off x="3778" y="1886"/>
              <a:ext cx="239" cy="146"/>
            </a:xfrm>
            <a:custGeom>
              <a:avLst/>
              <a:gdLst>
                <a:gd name="T0" fmla="*/ 56 w 239"/>
                <a:gd name="T1" fmla="*/ 104 h 146"/>
                <a:gd name="T2" fmla="*/ 111 w 239"/>
                <a:gd name="T3" fmla="*/ 73 h 146"/>
                <a:gd name="T4" fmla="*/ 147 w 239"/>
                <a:gd name="T5" fmla="*/ 92 h 146"/>
                <a:gd name="T6" fmla="*/ 202 w 239"/>
                <a:gd name="T7" fmla="*/ 60 h 146"/>
                <a:gd name="T8" fmla="*/ 43 w 239"/>
                <a:gd name="T9" fmla="*/ 32 h 146"/>
                <a:gd name="T10" fmla="*/ 97 w 239"/>
                <a:gd name="T11" fmla="*/ 0 h 146"/>
                <a:gd name="T12" fmla="*/ 239 w 239"/>
                <a:gd name="T13" fmla="*/ 146 h 146"/>
                <a:gd name="T14" fmla="*/ 0 w 239"/>
                <a:gd name="T15" fmla="*/ 9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39"/>
                <a:gd name="T25" fmla="*/ 0 h 146"/>
                <a:gd name="T26" fmla="*/ 239 w 239"/>
                <a:gd name="T27" fmla="*/ 146 h 14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39" h="146">
                  <a:moveTo>
                    <a:pt x="56" y="104"/>
                  </a:moveTo>
                  <a:lnTo>
                    <a:pt x="111" y="73"/>
                  </a:lnTo>
                  <a:moveTo>
                    <a:pt x="147" y="92"/>
                  </a:moveTo>
                  <a:lnTo>
                    <a:pt x="202" y="60"/>
                  </a:lnTo>
                  <a:moveTo>
                    <a:pt x="43" y="32"/>
                  </a:moveTo>
                  <a:lnTo>
                    <a:pt x="97" y="0"/>
                  </a:lnTo>
                  <a:moveTo>
                    <a:pt x="239" y="146"/>
                  </a:moveTo>
                  <a:lnTo>
                    <a:pt x="0" y="9"/>
                  </a:lnTo>
                </a:path>
              </a:pathLst>
            </a:custGeom>
            <a:noFill/>
            <a:ln w="1588">
              <a:solidFill>
                <a:srgbClr val="000F34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1" name="Freeform 11"/>
            <p:cNvSpPr>
              <a:spLocks/>
            </p:cNvSpPr>
            <p:nvPr/>
          </p:nvSpPr>
          <p:spPr bwMode="auto">
            <a:xfrm>
              <a:off x="3781" y="1998"/>
              <a:ext cx="76" cy="37"/>
            </a:xfrm>
            <a:custGeom>
              <a:avLst/>
              <a:gdLst>
                <a:gd name="T0" fmla="*/ 1 w 115"/>
                <a:gd name="T1" fmla="*/ 1 h 56"/>
                <a:gd name="T2" fmla="*/ 1 w 115"/>
                <a:gd name="T3" fmla="*/ 1 h 56"/>
                <a:gd name="T4" fmla="*/ 1 w 115"/>
                <a:gd name="T5" fmla="*/ 1 h 56"/>
                <a:gd name="T6" fmla="*/ 1 w 115"/>
                <a:gd name="T7" fmla="*/ 1 h 56"/>
                <a:gd name="T8" fmla="*/ 0 w 115"/>
                <a:gd name="T9" fmla="*/ 1 h 56"/>
                <a:gd name="T10" fmla="*/ 0 w 115"/>
                <a:gd name="T11" fmla="*/ 0 h 56"/>
                <a:gd name="T12" fmla="*/ 1 w 115"/>
                <a:gd name="T13" fmla="*/ 1 h 56"/>
                <a:gd name="T14" fmla="*/ 1 w 115"/>
                <a:gd name="T15" fmla="*/ 1 h 56"/>
                <a:gd name="T16" fmla="*/ 1 w 115"/>
                <a:gd name="T17" fmla="*/ 1 h 56"/>
                <a:gd name="T18" fmla="*/ 1 w 115"/>
                <a:gd name="T19" fmla="*/ 1 h 56"/>
                <a:gd name="T20" fmla="*/ 1 w 115"/>
                <a:gd name="T21" fmla="*/ 1 h 56"/>
                <a:gd name="T22" fmla="*/ 1 w 115"/>
                <a:gd name="T23" fmla="*/ 1 h 56"/>
                <a:gd name="T24" fmla="*/ 1 w 115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6"/>
                <a:gd name="T41" fmla="*/ 115 w 115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6">
                  <a:moveTo>
                    <a:pt x="115" y="1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8"/>
                    <a:pt x="110" y="36"/>
                    <a:pt x="98" y="43"/>
                  </a:cubicBezTo>
                  <a:cubicBezTo>
                    <a:pt x="76" y="56"/>
                    <a:pt x="39" y="56"/>
                    <a:pt x="17" y="43"/>
                  </a:cubicBezTo>
                  <a:cubicBezTo>
                    <a:pt x="5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6" y="37"/>
                    <a:pt x="98" y="24"/>
                  </a:cubicBezTo>
                  <a:cubicBezTo>
                    <a:pt x="110" y="18"/>
                    <a:pt x="115" y="9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2" name="Freeform 12"/>
            <p:cNvSpPr>
              <a:spLocks/>
            </p:cNvSpPr>
            <p:nvPr/>
          </p:nvSpPr>
          <p:spPr bwMode="auto">
            <a:xfrm>
              <a:off x="3777" y="1974"/>
              <a:ext cx="84" cy="49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4" y="60"/>
                  </a:cubicBezTo>
                  <a:cubicBezTo>
                    <a:pt x="82" y="73"/>
                    <a:pt x="46" y="73"/>
                    <a:pt x="23" y="60"/>
                  </a:cubicBezTo>
                  <a:cubicBezTo>
                    <a:pt x="0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3" name="Freeform 13"/>
            <p:cNvSpPr>
              <a:spLocks/>
            </p:cNvSpPr>
            <p:nvPr/>
          </p:nvSpPr>
          <p:spPr bwMode="auto">
            <a:xfrm>
              <a:off x="3780" y="1984"/>
              <a:ext cx="77" cy="37"/>
            </a:xfrm>
            <a:custGeom>
              <a:avLst/>
              <a:gdLst>
                <a:gd name="T0" fmla="*/ 1 w 116"/>
                <a:gd name="T1" fmla="*/ 1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1 h 56"/>
                <a:gd name="T18" fmla="*/ 1 w 116"/>
                <a:gd name="T19" fmla="*/ 1 h 56"/>
                <a:gd name="T20" fmla="*/ 1 w 116"/>
                <a:gd name="T21" fmla="*/ 1 h 56"/>
                <a:gd name="T22" fmla="*/ 1 w 116"/>
                <a:gd name="T23" fmla="*/ 1 h 56"/>
                <a:gd name="T24" fmla="*/ 1 w 116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1"/>
                  </a:moveTo>
                  <a:cubicBezTo>
                    <a:pt x="116" y="19"/>
                    <a:pt x="116" y="19"/>
                    <a:pt x="116" y="19"/>
                  </a:cubicBezTo>
                  <a:cubicBezTo>
                    <a:pt x="116" y="28"/>
                    <a:pt x="110" y="36"/>
                    <a:pt x="99" y="43"/>
                  </a:cubicBezTo>
                  <a:cubicBezTo>
                    <a:pt x="76" y="56"/>
                    <a:pt x="40" y="56"/>
                    <a:pt x="17" y="43"/>
                  </a:cubicBezTo>
                  <a:cubicBezTo>
                    <a:pt x="6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7" y="37"/>
                    <a:pt x="99" y="24"/>
                  </a:cubicBezTo>
                  <a:cubicBezTo>
                    <a:pt x="110" y="18"/>
                    <a:pt x="116" y="9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4" name="Freeform 14"/>
            <p:cNvSpPr>
              <a:spLocks/>
            </p:cNvSpPr>
            <p:nvPr/>
          </p:nvSpPr>
          <p:spPr bwMode="auto">
            <a:xfrm>
              <a:off x="3777" y="1960"/>
              <a:ext cx="83" cy="49"/>
            </a:xfrm>
            <a:custGeom>
              <a:avLst/>
              <a:gdLst>
                <a:gd name="T0" fmla="*/ 1 w 126"/>
                <a:gd name="T1" fmla="*/ 1 h 73"/>
                <a:gd name="T2" fmla="*/ 1 w 126"/>
                <a:gd name="T3" fmla="*/ 1 h 73"/>
                <a:gd name="T4" fmla="*/ 1 w 126"/>
                <a:gd name="T5" fmla="*/ 1 h 73"/>
                <a:gd name="T6" fmla="*/ 1 w 126"/>
                <a:gd name="T7" fmla="*/ 1 h 73"/>
                <a:gd name="T8" fmla="*/ 1 w 126"/>
                <a:gd name="T9" fmla="*/ 1 h 73"/>
                <a:gd name="T10" fmla="*/ 1 w 126"/>
                <a:gd name="T11" fmla="*/ 1 h 73"/>
                <a:gd name="T12" fmla="*/ 1 w 126"/>
                <a:gd name="T13" fmla="*/ 1 h 73"/>
                <a:gd name="T14" fmla="*/ 1 w 126"/>
                <a:gd name="T15" fmla="*/ 1 h 73"/>
                <a:gd name="T16" fmla="*/ 1 w 126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73"/>
                <a:gd name="T29" fmla="*/ 126 w 126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73">
                  <a:moveTo>
                    <a:pt x="104" y="13"/>
                  </a:moveTo>
                  <a:cubicBezTo>
                    <a:pt x="126" y="26"/>
                    <a:pt x="126" y="47"/>
                    <a:pt x="104" y="60"/>
                  </a:cubicBezTo>
                  <a:cubicBezTo>
                    <a:pt x="82" y="73"/>
                    <a:pt x="45" y="73"/>
                    <a:pt x="22" y="60"/>
                  </a:cubicBezTo>
                  <a:cubicBezTo>
                    <a:pt x="0" y="47"/>
                    <a:pt x="0" y="26"/>
                    <a:pt x="22" y="13"/>
                  </a:cubicBezTo>
                  <a:cubicBezTo>
                    <a:pt x="45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5" name="Freeform 15"/>
            <p:cNvSpPr>
              <a:spLocks/>
            </p:cNvSpPr>
            <p:nvPr/>
          </p:nvSpPr>
          <p:spPr bwMode="auto">
            <a:xfrm>
              <a:off x="3781" y="1970"/>
              <a:ext cx="76" cy="37"/>
            </a:xfrm>
            <a:custGeom>
              <a:avLst/>
              <a:gdLst>
                <a:gd name="T0" fmla="*/ 1 w 115"/>
                <a:gd name="T1" fmla="*/ 0 h 55"/>
                <a:gd name="T2" fmla="*/ 1 w 115"/>
                <a:gd name="T3" fmla="*/ 1 h 55"/>
                <a:gd name="T4" fmla="*/ 1 w 115"/>
                <a:gd name="T5" fmla="*/ 1 h 55"/>
                <a:gd name="T6" fmla="*/ 1 w 115"/>
                <a:gd name="T7" fmla="*/ 1 h 55"/>
                <a:gd name="T8" fmla="*/ 0 w 115"/>
                <a:gd name="T9" fmla="*/ 1 h 55"/>
                <a:gd name="T10" fmla="*/ 0 w 115"/>
                <a:gd name="T11" fmla="*/ 0 h 55"/>
                <a:gd name="T12" fmla="*/ 1 w 115"/>
                <a:gd name="T13" fmla="*/ 1 h 55"/>
                <a:gd name="T14" fmla="*/ 1 w 115"/>
                <a:gd name="T15" fmla="*/ 1 h 55"/>
                <a:gd name="T16" fmla="*/ 1 w 115"/>
                <a:gd name="T17" fmla="*/ 0 h 55"/>
                <a:gd name="T18" fmla="*/ 1 w 115"/>
                <a:gd name="T19" fmla="*/ 0 h 55"/>
                <a:gd name="T20" fmla="*/ 1 w 115"/>
                <a:gd name="T21" fmla="*/ 0 h 55"/>
                <a:gd name="T22" fmla="*/ 1 w 115"/>
                <a:gd name="T23" fmla="*/ 0 h 55"/>
                <a:gd name="T24" fmla="*/ 1 w 115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5"/>
                <a:gd name="T41" fmla="*/ 115 w 115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5">
                  <a:moveTo>
                    <a:pt x="115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10" y="36"/>
                    <a:pt x="98" y="42"/>
                  </a:cubicBezTo>
                  <a:cubicBezTo>
                    <a:pt x="76" y="55"/>
                    <a:pt x="39" y="55"/>
                    <a:pt x="17" y="42"/>
                  </a:cubicBezTo>
                  <a:cubicBezTo>
                    <a:pt x="5" y="36"/>
                    <a:pt x="0" y="27"/>
                    <a:pt x="0" y="18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8"/>
                    <a:pt x="6" y="17"/>
                    <a:pt x="17" y="24"/>
                  </a:cubicBezTo>
                  <a:cubicBezTo>
                    <a:pt x="40" y="37"/>
                    <a:pt x="76" y="37"/>
                    <a:pt x="98" y="24"/>
                  </a:cubicBezTo>
                  <a:cubicBezTo>
                    <a:pt x="110" y="17"/>
                    <a:pt x="115" y="9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6" name="Freeform 16"/>
            <p:cNvSpPr>
              <a:spLocks/>
            </p:cNvSpPr>
            <p:nvPr/>
          </p:nvSpPr>
          <p:spPr bwMode="auto">
            <a:xfrm>
              <a:off x="3777" y="1946"/>
              <a:ext cx="84" cy="49"/>
            </a:xfrm>
            <a:custGeom>
              <a:avLst/>
              <a:gdLst>
                <a:gd name="T0" fmla="*/ 1 w 127"/>
                <a:gd name="T1" fmla="*/ 1 h 74"/>
                <a:gd name="T2" fmla="*/ 1 w 127"/>
                <a:gd name="T3" fmla="*/ 1 h 74"/>
                <a:gd name="T4" fmla="*/ 1 w 127"/>
                <a:gd name="T5" fmla="*/ 1 h 74"/>
                <a:gd name="T6" fmla="*/ 1 w 127"/>
                <a:gd name="T7" fmla="*/ 1 h 74"/>
                <a:gd name="T8" fmla="*/ 1 w 127"/>
                <a:gd name="T9" fmla="*/ 1 h 74"/>
                <a:gd name="T10" fmla="*/ 1 w 127"/>
                <a:gd name="T11" fmla="*/ 1 h 74"/>
                <a:gd name="T12" fmla="*/ 1 w 127"/>
                <a:gd name="T13" fmla="*/ 1 h 74"/>
                <a:gd name="T14" fmla="*/ 1 w 127"/>
                <a:gd name="T15" fmla="*/ 1 h 74"/>
                <a:gd name="T16" fmla="*/ 1 w 12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4"/>
                <a:gd name="T29" fmla="*/ 127 w 127"/>
                <a:gd name="T30" fmla="*/ 74 h 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4">
                  <a:moveTo>
                    <a:pt x="104" y="13"/>
                  </a:moveTo>
                  <a:cubicBezTo>
                    <a:pt x="127" y="26"/>
                    <a:pt x="127" y="47"/>
                    <a:pt x="104" y="61"/>
                  </a:cubicBezTo>
                  <a:cubicBezTo>
                    <a:pt x="82" y="74"/>
                    <a:pt x="46" y="74"/>
                    <a:pt x="23" y="61"/>
                  </a:cubicBezTo>
                  <a:cubicBezTo>
                    <a:pt x="0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7" name="Freeform 17"/>
            <p:cNvSpPr>
              <a:spLocks/>
            </p:cNvSpPr>
            <p:nvPr/>
          </p:nvSpPr>
          <p:spPr bwMode="auto">
            <a:xfrm>
              <a:off x="3858" y="1866"/>
              <a:ext cx="77" cy="37"/>
            </a:xfrm>
            <a:custGeom>
              <a:avLst/>
              <a:gdLst>
                <a:gd name="T0" fmla="*/ 1 w 116"/>
                <a:gd name="T1" fmla="*/ 0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0 h 56"/>
                <a:gd name="T18" fmla="*/ 1 w 116"/>
                <a:gd name="T19" fmla="*/ 0 h 56"/>
                <a:gd name="T20" fmla="*/ 1 w 116"/>
                <a:gd name="T21" fmla="*/ 0 h 56"/>
                <a:gd name="T22" fmla="*/ 1 w 116"/>
                <a:gd name="T23" fmla="*/ 0 h 56"/>
                <a:gd name="T24" fmla="*/ 1 w 11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0"/>
                  </a:moveTo>
                  <a:cubicBezTo>
                    <a:pt x="116" y="19"/>
                    <a:pt x="116" y="19"/>
                    <a:pt x="116" y="19"/>
                  </a:cubicBezTo>
                  <a:cubicBezTo>
                    <a:pt x="116" y="28"/>
                    <a:pt x="110" y="36"/>
                    <a:pt x="99" y="42"/>
                  </a:cubicBezTo>
                  <a:cubicBezTo>
                    <a:pt x="76" y="56"/>
                    <a:pt x="40" y="56"/>
                    <a:pt x="17" y="42"/>
                  </a:cubicBezTo>
                  <a:cubicBezTo>
                    <a:pt x="6" y="36"/>
                    <a:pt x="0" y="27"/>
                    <a:pt x="0" y="19"/>
                  </a:cubicBezTo>
                  <a:cubicBezTo>
                    <a:pt x="0" y="13"/>
                    <a:pt x="0" y="6"/>
                    <a:pt x="0" y="0"/>
                  </a:cubicBezTo>
                  <a:cubicBezTo>
                    <a:pt x="0" y="9"/>
                    <a:pt x="6" y="17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7"/>
                    <a:pt x="116" y="9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8" name="Freeform 18"/>
            <p:cNvSpPr>
              <a:spLocks/>
            </p:cNvSpPr>
            <p:nvPr/>
          </p:nvSpPr>
          <p:spPr bwMode="auto">
            <a:xfrm>
              <a:off x="3854" y="1842"/>
              <a:ext cx="84" cy="48"/>
            </a:xfrm>
            <a:custGeom>
              <a:avLst/>
              <a:gdLst>
                <a:gd name="T0" fmla="*/ 1 w 126"/>
                <a:gd name="T1" fmla="*/ 1 h 73"/>
                <a:gd name="T2" fmla="*/ 1 w 126"/>
                <a:gd name="T3" fmla="*/ 1 h 73"/>
                <a:gd name="T4" fmla="*/ 1 w 126"/>
                <a:gd name="T5" fmla="*/ 1 h 73"/>
                <a:gd name="T6" fmla="*/ 1 w 126"/>
                <a:gd name="T7" fmla="*/ 1 h 73"/>
                <a:gd name="T8" fmla="*/ 1 w 126"/>
                <a:gd name="T9" fmla="*/ 1 h 73"/>
                <a:gd name="T10" fmla="*/ 1 w 126"/>
                <a:gd name="T11" fmla="*/ 1 h 73"/>
                <a:gd name="T12" fmla="*/ 1 w 126"/>
                <a:gd name="T13" fmla="*/ 1 h 73"/>
                <a:gd name="T14" fmla="*/ 1 w 126"/>
                <a:gd name="T15" fmla="*/ 1 h 73"/>
                <a:gd name="T16" fmla="*/ 1 w 126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73"/>
                <a:gd name="T29" fmla="*/ 126 w 126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73">
                  <a:moveTo>
                    <a:pt x="104" y="13"/>
                  </a:moveTo>
                  <a:cubicBezTo>
                    <a:pt x="126" y="26"/>
                    <a:pt x="126" y="47"/>
                    <a:pt x="104" y="60"/>
                  </a:cubicBezTo>
                  <a:cubicBezTo>
                    <a:pt x="81" y="73"/>
                    <a:pt x="45" y="73"/>
                    <a:pt x="22" y="60"/>
                  </a:cubicBezTo>
                  <a:cubicBezTo>
                    <a:pt x="0" y="47"/>
                    <a:pt x="0" y="26"/>
                    <a:pt x="22" y="13"/>
                  </a:cubicBezTo>
                  <a:cubicBezTo>
                    <a:pt x="44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69" name="Freeform 19"/>
            <p:cNvSpPr>
              <a:spLocks/>
            </p:cNvSpPr>
            <p:nvPr/>
          </p:nvSpPr>
          <p:spPr bwMode="auto">
            <a:xfrm>
              <a:off x="3858" y="1852"/>
              <a:ext cx="76" cy="36"/>
            </a:xfrm>
            <a:custGeom>
              <a:avLst/>
              <a:gdLst>
                <a:gd name="T0" fmla="*/ 1 w 115"/>
                <a:gd name="T1" fmla="*/ 0 h 55"/>
                <a:gd name="T2" fmla="*/ 1 w 115"/>
                <a:gd name="T3" fmla="*/ 1 h 55"/>
                <a:gd name="T4" fmla="*/ 1 w 115"/>
                <a:gd name="T5" fmla="*/ 1 h 55"/>
                <a:gd name="T6" fmla="*/ 1 w 115"/>
                <a:gd name="T7" fmla="*/ 1 h 55"/>
                <a:gd name="T8" fmla="*/ 0 w 115"/>
                <a:gd name="T9" fmla="*/ 1 h 55"/>
                <a:gd name="T10" fmla="*/ 0 w 115"/>
                <a:gd name="T11" fmla="*/ 0 h 55"/>
                <a:gd name="T12" fmla="*/ 1 w 115"/>
                <a:gd name="T13" fmla="*/ 1 h 55"/>
                <a:gd name="T14" fmla="*/ 1 w 115"/>
                <a:gd name="T15" fmla="*/ 1 h 55"/>
                <a:gd name="T16" fmla="*/ 1 w 115"/>
                <a:gd name="T17" fmla="*/ 0 h 55"/>
                <a:gd name="T18" fmla="*/ 1 w 115"/>
                <a:gd name="T19" fmla="*/ 0 h 55"/>
                <a:gd name="T20" fmla="*/ 1 w 115"/>
                <a:gd name="T21" fmla="*/ 0 h 55"/>
                <a:gd name="T22" fmla="*/ 1 w 115"/>
                <a:gd name="T23" fmla="*/ 0 h 55"/>
                <a:gd name="T24" fmla="*/ 1 w 115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5"/>
                <a:gd name="T41" fmla="*/ 115 w 115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5">
                  <a:moveTo>
                    <a:pt x="115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09" y="36"/>
                    <a:pt x="98" y="42"/>
                  </a:cubicBezTo>
                  <a:cubicBezTo>
                    <a:pt x="76" y="55"/>
                    <a:pt x="39" y="55"/>
                    <a:pt x="17" y="42"/>
                  </a:cubicBezTo>
                  <a:cubicBezTo>
                    <a:pt x="5" y="36"/>
                    <a:pt x="0" y="27"/>
                    <a:pt x="0" y="19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9"/>
                    <a:pt x="5" y="17"/>
                    <a:pt x="17" y="24"/>
                  </a:cubicBezTo>
                  <a:cubicBezTo>
                    <a:pt x="39" y="37"/>
                    <a:pt x="76" y="37"/>
                    <a:pt x="98" y="24"/>
                  </a:cubicBezTo>
                  <a:cubicBezTo>
                    <a:pt x="110" y="17"/>
                    <a:pt x="115" y="9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0" name="Freeform 20"/>
            <p:cNvSpPr>
              <a:spLocks/>
            </p:cNvSpPr>
            <p:nvPr/>
          </p:nvSpPr>
          <p:spPr bwMode="auto">
            <a:xfrm>
              <a:off x="3854" y="1828"/>
              <a:ext cx="84" cy="48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4" y="60"/>
                  </a:cubicBezTo>
                  <a:cubicBezTo>
                    <a:pt x="82" y="73"/>
                    <a:pt x="45" y="73"/>
                    <a:pt x="23" y="60"/>
                  </a:cubicBezTo>
                  <a:cubicBezTo>
                    <a:pt x="0" y="47"/>
                    <a:pt x="0" y="26"/>
                    <a:pt x="23" y="13"/>
                  </a:cubicBezTo>
                  <a:cubicBezTo>
                    <a:pt x="45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1" name="Freeform 21"/>
            <p:cNvSpPr>
              <a:spLocks/>
            </p:cNvSpPr>
            <p:nvPr/>
          </p:nvSpPr>
          <p:spPr bwMode="auto">
            <a:xfrm>
              <a:off x="3858" y="1837"/>
              <a:ext cx="77" cy="37"/>
            </a:xfrm>
            <a:custGeom>
              <a:avLst/>
              <a:gdLst>
                <a:gd name="T0" fmla="*/ 1 w 116"/>
                <a:gd name="T1" fmla="*/ 1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1 h 56"/>
                <a:gd name="T18" fmla="*/ 1 w 116"/>
                <a:gd name="T19" fmla="*/ 1 h 56"/>
                <a:gd name="T20" fmla="*/ 1 w 116"/>
                <a:gd name="T21" fmla="*/ 1 h 56"/>
                <a:gd name="T22" fmla="*/ 1 w 116"/>
                <a:gd name="T23" fmla="*/ 1 h 56"/>
                <a:gd name="T24" fmla="*/ 1 w 116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1"/>
                  </a:moveTo>
                  <a:cubicBezTo>
                    <a:pt x="116" y="19"/>
                    <a:pt x="116" y="19"/>
                    <a:pt x="116" y="19"/>
                  </a:cubicBezTo>
                  <a:cubicBezTo>
                    <a:pt x="116" y="28"/>
                    <a:pt x="110" y="36"/>
                    <a:pt x="99" y="43"/>
                  </a:cubicBezTo>
                  <a:cubicBezTo>
                    <a:pt x="76" y="56"/>
                    <a:pt x="40" y="56"/>
                    <a:pt x="17" y="43"/>
                  </a:cubicBezTo>
                  <a:cubicBezTo>
                    <a:pt x="6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8"/>
                    <a:pt x="116" y="9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2" name="Freeform 22"/>
            <p:cNvSpPr>
              <a:spLocks/>
            </p:cNvSpPr>
            <p:nvPr/>
          </p:nvSpPr>
          <p:spPr bwMode="auto">
            <a:xfrm>
              <a:off x="3854" y="1813"/>
              <a:ext cx="84" cy="49"/>
            </a:xfrm>
            <a:custGeom>
              <a:avLst/>
              <a:gdLst>
                <a:gd name="T0" fmla="*/ 1 w 126"/>
                <a:gd name="T1" fmla="*/ 1 h 73"/>
                <a:gd name="T2" fmla="*/ 1 w 126"/>
                <a:gd name="T3" fmla="*/ 1 h 73"/>
                <a:gd name="T4" fmla="*/ 1 w 126"/>
                <a:gd name="T5" fmla="*/ 1 h 73"/>
                <a:gd name="T6" fmla="*/ 1 w 126"/>
                <a:gd name="T7" fmla="*/ 1 h 73"/>
                <a:gd name="T8" fmla="*/ 1 w 126"/>
                <a:gd name="T9" fmla="*/ 1 h 73"/>
                <a:gd name="T10" fmla="*/ 1 w 126"/>
                <a:gd name="T11" fmla="*/ 1 h 73"/>
                <a:gd name="T12" fmla="*/ 1 w 126"/>
                <a:gd name="T13" fmla="*/ 1 h 73"/>
                <a:gd name="T14" fmla="*/ 1 w 126"/>
                <a:gd name="T15" fmla="*/ 1 h 73"/>
                <a:gd name="T16" fmla="*/ 1 w 126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73"/>
                <a:gd name="T29" fmla="*/ 126 w 126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73">
                  <a:moveTo>
                    <a:pt x="104" y="13"/>
                  </a:moveTo>
                  <a:cubicBezTo>
                    <a:pt x="126" y="26"/>
                    <a:pt x="126" y="47"/>
                    <a:pt x="104" y="60"/>
                  </a:cubicBezTo>
                  <a:cubicBezTo>
                    <a:pt x="81" y="73"/>
                    <a:pt x="45" y="73"/>
                    <a:pt x="22" y="60"/>
                  </a:cubicBezTo>
                  <a:cubicBezTo>
                    <a:pt x="0" y="47"/>
                    <a:pt x="0" y="26"/>
                    <a:pt x="22" y="13"/>
                  </a:cubicBezTo>
                  <a:cubicBezTo>
                    <a:pt x="44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3" name="Freeform 23"/>
            <p:cNvSpPr>
              <a:spLocks/>
            </p:cNvSpPr>
            <p:nvPr/>
          </p:nvSpPr>
          <p:spPr bwMode="auto">
            <a:xfrm>
              <a:off x="3952" y="1921"/>
              <a:ext cx="77" cy="37"/>
            </a:xfrm>
            <a:custGeom>
              <a:avLst/>
              <a:gdLst>
                <a:gd name="T0" fmla="*/ 1 w 116"/>
                <a:gd name="T1" fmla="*/ 0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0 h 56"/>
                <a:gd name="T18" fmla="*/ 1 w 116"/>
                <a:gd name="T19" fmla="*/ 0 h 56"/>
                <a:gd name="T20" fmla="*/ 1 w 116"/>
                <a:gd name="T21" fmla="*/ 0 h 56"/>
                <a:gd name="T22" fmla="*/ 1 w 116"/>
                <a:gd name="T23" fmla="*/ 0 h 56"/>
                <a:gd name="T24" fmla="*/ 1 w 11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10" y="36"/>
                    <a:pt x="99" y="42"/>
                  </a:cubicBezTo>
                  <a:cubicBezTo>
                    <a:pt x="76" y="56"/>
                    <a:pt x="40" y="56"/>
                    <a:pt x="17" y="42"/>
                  </a:cubicBezTo>
                  <a:cubicBezTo>
                    <a:pt x="6" y="36"/>
                    <a:pt x="0" y="27"/>
                    <a:pt x="0" y="19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9"/>
                    <a:pt x="6" y="17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7"/>
                    <a:pt x="115" y="9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4" name="Freeform 24"/>
            <p:cNvSpPr>
              <a:spLocks/>
            </p:cNvSpPr>
            <p:nvPr/>
          </p:nvSpPr>
          <p:spPr bwMode="auto">
            <a:xfrm>
              <a:off x="3948" y="1897"/>
              <a:ext cx="84" cy="49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5" y="60"/>
                  </a:cubicBezTo>
                  <a:cubicBezTo>
                    <a:pt x="82" y="73"/>
                    <a:pt x="46" y="73"/>
                    <a:pt x="23" y="60"/>
                  </a:cubicBezTo>
                  <a:cubicBezTo>
                    <a:pt x="1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5" name="Freeform 25"/>
            <p:cNvSpPr>
              <a:spLocks/>
            </p:cNvSpPr>
            <p:nvPr/>
          </p:nvSpPr>
          <p:spPr bwMode="auto">
            <a:xfrm>
              <a:off x="3952" y="1907"/>
              <a:ext cx="77" cy="37"/>
            </a:xfrm>
            <a:custGeom>
              <a:avLst/>
              <a:gdLst>
                <a:gd name="T0" fmla="*/ 1 w 115"/>
                <a:gd name="T1" fmla="*/ 0 h 55"/>
                <a:gd name="T2" fmla="*/ 1 w 115"/>
                <a:gd name="T3" fmla="*/ 1 h 55"/>
                <a:gd name="T4" fmla="*/ 1 w 115"/>
                <a:gd name="T5" fmla="*/ 1 h 55"/>
                <a:gd name="T6" fmla="*/ 1 w 115"/>
                <a:gd name="T7" fmla="*/ 1 h 55"/>
                <a:gd name="T8" fmla="*/ 0 w 115"/>
                <a:gd name="T9" fmla="*/ 1 h 55"/>
                <a:gd name="T10" fmla="*/ 0 w 115"/>
                <a:gd name="T11" fmla="*/ 0 h 55"/>
                <a:gd name="T12" fmla="*/ 1 w 115"/>
                <a:gd name="T13" fmla="*/ 1 h 55"/>
                <a:gd name="T14" fmla="*/ 1 w 115"/>
                <a:gd name="T15" fmla="*/ 1 h 55"/>
                <a:gd name="T16" fmla="*/ 1 w 115"/>
                <a:gd name="T17" fmla="*/ 0 h 55"/>
                <a:gd name="T18" fmla="*/ 1 w 115"/>
                <a:gd name="T19" fmla="*/ 0 h 55"/>
                <a:gd name="T20" fmla="*/ 1 w 115"/>
                <a:gd name="T21" fmla="*/ 0 h 55"/>
                <a:gd name="T22" fmla="*/ 1 w 115"/>
                <a:gd name="T23" fmla="*/ 0 h 55"/>
                <a:gd name="T24" fmla="*/ 1 w 115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5"/>
                <a:gd name="T41" fmla="*/ 115 w 115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5">
                  <a:moveTo>
                    <a:pt x="115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09" y="36"/>
                    <a:pt x="98" y="42"/>
                  </a:cubicBezTo>
                  <a:cubicBezTo>
                    <a:pt x="76" y="55"/>
                    <a:pt x="39" y="55"/>
                    <a:pt x="17" y="42"/>
                  </a:cubicBezTo>
                  <a:cubicBezTo>
                    <a:pt x="5" y="36"/>
                    <a:pt x="0" y="27"/>
                    <a:pt x="0" y="19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9"/>
                    <a:pt x="5" y="17"/>
                    <a:pt x="17" y="24"/>
                  </a:cubicBezTo>
                  <a:cubicBezTo>
                    <a:pt x="39" y="37"/>
                    <a:pt x="76" y="37"/>
                    <a:pt x="98" y="24"/>
                  </a:cubicBezTo>
                  <a:cubicBezTo>
                    <a:pt x="109" y="17"/>
                    <a:pt x="115" y="9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6" name="Freeform 26"/>
            <p:cNvSpPr>
              <a:spLocks/>
            </p:cNvSpPr>
            <p:nvPr/>
          </p:nvSpPr>
          <p:spPr bwMode="auto">
            <a:xfrm>
              <a:off x="3948" y="1883"/>
              <a:ext cx="84" cy="49"/>
            </a:xfrm>
            <a:custGeom>
              <a:avLst/>
              <a:gdLst>
                <a:gd name="T0" fmla="*/ 1 w 127"/>
                <a:gd name="T1" fmla="*/ 1 h 74"/>
                <a:gd name="T2" fmla="*/ 1 w 127"/>
                <a:gd name="T3" fmla="*/ 1 h 74"/>
                <a:gd name="T4" fmla="*/ 1 w 127"/>
                <a:gd name="T5" fmla="*/ 1 h 74"/>
                <a:gd name="T6" fmla="*/ 1 w 127"/>
                <a:gd name="T7" fmla="*/ 1 h 74"/>
                <a:gd name="T8" fmla="*/ 1 w 127"/>
                <a:gd name="T9" fmla="*/ 1 h 74"/>
                <a:gd name="T10" fmla="*/ 1 w 127"/>
                <a:gd name="T11" fmla="*/ 1 h 74"/>
                <a:gd name="T12" fmla="*/ 1 w 127"/>
                <a:gd name="T13" fmla="*/ 1 h 74"/>
                <a:gd name="T14" fmla="*/ 1 w 127"/>
                <a:gd name="T15" fmla="*/ 1 h 74"/>
                <a:gd name="T16" fmla="*/ 1 w 12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4"/>
                <a:gd name="T29" fmla="*/ 127 w 127"/>
                <a:gd name="T30" fmla="*/ 74 h 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4">
                  <a:moveTo>
                    <a:pt x="104" y="14"/>
                  </a:moveTo>
                  <a:cubicBezTo>
                    <a:pt x="127" y="27"/>
                    <a:pt x="127" y="48"/>
                    <a:pt x="104" y="61"/>
                  </a:cubicBezTo>
                  <a:cubicBezTo>
                    <a:pt x="82" y="74"/>
                    <a:pt x="45" y="74"/>
                    <a:pt x="23" y="61"/>
                  </a:cubicBezTo>
                  <a:cubicBezTo>
                    <a:pt x="0" y="48"/>
                    <a:pt x="0" y="27"/>
                    <a:pt x="22" y="14"/>
                  </a:cubicBezTo>
                  <a:cubicBezTo>
                    <a:pt x="45" y="0"/>
                    <a:pt x="81" y="0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7" name="Freeform 27"/>
            <p:cNvSpPr>
              <a:spLocks/>
            </p:cNvSpPr>
            <p:nvPr/>
          </p:nvSpPr>
          <p:spPr bwMode="auto">
            <a:xfrm>
              <a:off x="3952" y="1893"/>
              <a:ext cx="77" cy="37"/>
            </a:xfrm>
            <a:custGeom>
              <a:avLst/>
              <a:gdLst>
                <a:gd name="T0" fmla="*/ 1 w 116"/>
                <a:gd name="T1" fmla="*/ 1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1 h 56"/>
                <a:gd name="T18" fmla="*/ 1 w 116"/>
                <a:gd name="T19" fmla="*/ 1 h 56"/>
                <a:gd name="T20" fmla="*/ 1 w 116"/>
                <a:gd name="T21" fmla="*/ 1 h 56"/>
                <a:gd name="T22" fmla="*/ 1 w 116"/>
                <a:gd name="T23" fmla="*/ 1 h 56"/>
                <a:gd name="T24" fmla="*/ 1 w 116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1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8"/>
                    <a:pt x="110" y="36"/>
                    <a:pt x="99" y="43"/>
                  </a:cubicBezTo>
                  <a:cubicBezTo>
                    <a:pt x="76" y="56"/>
                    <a:pt x="40" y="56"/>
                    <a:pt x="17" y="43"/>
                  </a:cubicBezTo>
                  <a:cubicBezTo>
                    <a:pt x="6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8"/>
                    <a:pt x="115" y="9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8" name="Freeform 28"/>
            <p:cNvSpPr>
              <a:spLocks/>
            </p:cNvSpPr>
            <p:nvPr/>
          </p:nvSpPr>
          <p:spPr bwMode="auto">
            <a:xfrm>
              <a:off x="3948" y="1869"/>
              <a:ext cx="84" cy="48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5" y="60"/>
                  </a:cubicBezTo>
                  <a:cubicBezTo>
                    <a:pt x="82" y="73"/>
                    <a:pt x="46" y="73"/>
                    <a:pt x="23" y="60"/>
                  </a:cubicBezTo>
                  <a:cubicBezTo>
                    <a:pt x="1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79" name="Freeform 29"/>
            <p:cNvSpPr>
              <a:spLocks/>
            </p:cNvSpPr>
            <p:nvPr/>
          </p:nvSpPr>
          <p:spPr bwMode="auto">
            <a:xfrm>
              <a:off x="4039" y="1950"/>
              <a:ext cx="78" cy="149"/>
            </a:xfrm>
            <a:custGeom>
              <a:avLst/>
              <a:gdLst>
                <a:gd name="T0" fmla="*/ 0 w 78"/>
                <a:gd name="T1" fmla="*/ 45 h 149"/>
                <a:gd name="T2" fmla="*/ 78 w 78"/>
                <a:gd name="T3" fmla="*/ 0 h 149"/>
                <a:gd name="T4" fmla="*/ 78 w 78"/>
                <a:gd name="T5" fmla="*/ 104 h 149"/>
                <a:gd name="T6" fmla="*/ 0 w 78"/>
                <a:gd name="T7" fmla="*/ 149 h 149"/>
                <a:gd name="T8" fmla="*/ 0 w 78"/>
                <a:gd name="T9" fmla="*/ 45 h 149"/>
                <a:gd name="T10" fmla="*/ 0 w 78"/>
                <a:gd name="T11" fmla="*/ 45 h 149"/>
                <a:gd name="T12" fmla="*/ 0 w 78"/>
                <a:gd name="T13" fmla="*/ 45 h 149"/>
                <a:gd name="T14" fmla="*/ 0 w 78"/>
                <a:gd name="T15" fmla="*/ 45 h 149"/>
                <a:gd name="T16" fmla="*/ 0 w 78"/>
                <a:gd name="T17" fmla="*/ 45 h 149"/>
                <a:gd name="T18" fmla="*/ 0 w 78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8"/>
                <a:gd name="T31" fmla="*/ 0 h 149"/>
                <a:gd name="T32" fmla="*/ 78 w 78"/>
                <a:gd name="T33" fmla="*/ 149 h 1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8" h="149">
                  <a:moveTo>
                    <a:pt x="0" y="45"/>
                  </a:moveTo>
                  <a:lnTo>
                    <a:pt x="78" y="0"/>
                  </a:lnTo>
                  <a:lnTo>
                    <a:pt x="78" y="104"/>
                  </a:lnTo>
                  <a:lnTo>
                    <a:pt x="0" y="149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0" name="Freeform 30"/>
            <p:cNvSpPr>
              <a:spLocks/>
            </p:cNvSpPr>
            <p:nvPr/>
          </p:nvSpPr>
          <p:spPr bwMode="auto">
            <a:xfrm>
              <a:off x="4000" y="1927"/>
              <a:ext cx="117" cy="68"/>
            </a:xfrm>
            <a:custGeom>
              <a:avLst/>
              <a:gdLst>
                <a:gd name="T0" fmla="*/ 0 w 117"/>
                <a:gd name="T1" fmla="*/ 45 h 68"/>
                <a:gd name="T2" fmla="*/ 77 w 117"/>
                <a:gd name="T3" fmla="*/ 0 h 68"/>
                <a:gd name="T4" fmla="*/ 117 w 117"/>
                <a:gd name="T5" fmla="*/ 23 h 68"/>
                <a:gd name="T6" fmla="*/ 39 w 117"/>
                <a:gd name="T7" fmla="*/ 68 h 68"/>
                <a:gd name="T8" fmla="*/ 0 w 117"/>
                <a:gd name="T9" fmla="*/ 45 h 68"/>
                <a:gd name="T10" fmla="*/ 0 w 117"/>
                <a:gd name="T11" fmla="*/ 45 h 68"/>
                <a:gd name="T12" fmla="*/ 0 w 117"/>
                <a:gd name="T13" fmla="*/ 45 h 68"/>
                <a:gd name="T14" fmla="*/ 0 w 117"/>
                <a:gd name="T15" fmla="*/ 45 h 68"/>
                <a:gd name="T16" fmla="*/ 0 w 117"/>
                <a:gd name="T17" fmla="*/ 45 h 68"/>
                <a:gd name="T18" fmla="*/ 0 w 117"/>
                <a:gd name="T19" fmla="*/ 45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7"/>
                <a:gd name="T31" fmla="*/ 0 h 68"/>
                <a:gd name="T32" fmla="*/ 117 w 117"/>
                <a:gd name="T33" fmla="*/ 68 h 6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7" h="68">
                  <a:moveTo>
                    <a:pt x="0" y="45"/>
                  </a:moveTo>
                  <a:lnTo>
                    <a:pt x="77" y="0"/>
                  </a:lnTo>
                  <a:lnTo>
                    <a:pt x="117" y="23"/>
                  </a:lnTo>
                  <a:lnTo>
                    <a:pt x="39" y="68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1" name="Freeform 31"/>
            <p:cNvSpPr>
              <a:spLocks/>
            </p:cNvSpPr>
            <p:nvPr/>
          </p:nvSpPr>
          <p:spPr bwMode="auto">
            <a:xfrm>
              <a:off x="3999" y="1972"/>
              <a:ext cx="40" cy="127"/>
            </a:xfrm>
            <a:custGeom>
              <a:avLst/>
              <a:gdLst>
                <a:gd name="T0" fmla="*/ 40 w 40"/>
                <a:gd name="T1" fmla="*/ 23 h 127"/>
                <a:gd name="T2" fmla="*/ 40 w 40"/>
                <a:gd name="T3" fmla="*/ 127 h 127"/>
                <a:gd name="T4" fmla="*/ 0 w 40"/>
                <a:gd name="T5" fmla="*/ 104 h 127"/>
                <a:gd name="T6" fmla="*/ 1 w 40"/>
                <a:gd name="T7" fmla="*/ 0 h 127"/>
                <a:gd name="T8" fmla="*/ 40 w 40"/>
                <a:gd name="T9" fmla="*/ 23 h 127"/>
                <a:gd name="T10" fmla="*/ 40 w 40"/>
                <a:gd name="T11" fmla="*/ 23 h 127"/>
                <a:gd name="T12" fmla="*/ 40 w 40"/>
                <a:gd name="T13" fmla="*/ 23 h 127"/>
                <a:gd name="T14" fmla="*/ 40 w 40"/>
                <a:gd name="T15" fmla="*/ 23 h 127"/>
                <a:gd name="T16" fmla="*/ 40 w 40"/>
                <a:gd name="T17" fmla="*/ 23 h 127"/>
                <a:gd name="T18" fmla="*/ 40 w 40"/>
                <a:gd name="T19" fmla="*/ 23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127"/>
                <a:gd name="T32" fmla="*/ 40 w 40"/>
                <a:gd name="T33" fmla="*/ 127 h 1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127">
                  <a:moveTo>
                    <a:pt x="40" y="23"/>
                  </a:moveTo>
                  <a:lnTo>
                    <a:pt x="40" y="127"/>
                  </a:lnTo>
                  <a:lnTo>
                    <a:pt x="0" y="104"/>
                  </a:lnTo>
                  <a:lnTo>
                    <a:pt x="1" y="0"/>
                  </a:lnTo>
                  <a:lnTo>
                    <a:pt x="40" y="23"/>
                  </a:lnTo>
                  <a:close/>
                </a:path>
              </a:pathLst>
            </a:custGeom>
            <a:solidFill>
              <a:srgbClr val="26367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2" name="Freeform 32"/>
            <p:cNvSpPr>
              <a:spLocks/>
            </p:cNvSpPr>
            <p:nvPr/>
          </p:nvSpPr>
          <p:spPr bwMode="auto">
            <a:xfrm>
              <a:off x="4005" y="2076"/>
              <a:ext cx="3" cy="4"/>
            </a:xfrm>
            <a:custGeom>
              <a:avLst/>
              <a:gdLst>
                <a:gd name="T0" fmla="*/ 0 w 3"/>
                <a:gd name="T1" fmla="*/ 2 h 4"/>
                <a:gd name="T2" fmla="*/ 3 w 3"/>
                <a:gd name="T3" fmla="*/ 0 h 4"/>
                <a:gd name="T4" fmla="*/ 3 w 3"/>
                <a:gd name="T5" fmla="*/ 2 h 4"/>
                <a:gd name="T6" fmla="*/ 0 w 3"/>
                <a:gd name="T7" fmla="*/ 4 h 4"/>
                <a:gd name="T8" fmla="*/ 0 w 3"/>
                <a:gd name="T9" fmla="*/ 2 h 4"/>
                <a:gd name="T10" fmla="*/ 0 w 3"/>
                <a:gd name="T11" fmla="*/ 2 h 4"/>
                <a:gd name="T12" fmla="*/ 0 w 3"/>
                <a:gd name="T13" fmla="*/ 2 h 4"/>
                <a:gd name="T14" fmla="*/ 0 w 3"/>
                <a:gd name="T15" fmla="*/ 2 h 4"/>
                <a:gd name="T16" fmla="*/ 0 w 3"/>
                <a:gd name="T17" fmla="*/ 2 h 4"/>
                <a:gd name="T18" fmla="*/ 0 w 3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4"/>
                <a:gd name="T32" fmla="*/ 3 w 3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4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3" name="Freeform 33"/>
            <p:cNvSpPr>
              <a:spLocks/>
            </p:cNvSpPr>
            <p:nvPr/>
          </p:nvSpPr>
          <p:spPr bwMode="auto">
            <a:xfrm>
              <a:off x="4005" y="2071"/>
              <a:ext cx="3" cy="5"/>
            </a:xfrm>
            <a:custGeom>
              <a:avLst/>
              <a:gdLst>
                <a:gd name="T0" fmla="*/ 0 w 3"/>
                <a:gd name="T1" fmla="*/ 3 h 5"/>
                <a:gd name="T2" fmla="*/ 3 w 3"/>
                <a:gd name="T3" fmla="*/ 0 h 5"/>
                <a:gd name="T4" fmla="*/ 3 w 3"/>
                <a:gd name="T5" fmla="*/ 3 h 5"/>
                <a:gd name="T6" fmla="*/ 0 w 3"/>
                <a:gd name="T7" fmla="*/ 5 h 5"/>
                <a:gd name="T8" fmla="*/ 0 w 3"/>
                <a:gd name="T9" fmla="*/ 3 h 5"/>
                <a:gd name="T10" fmla="*/ 0 w 3"/>
                <a:gd name="T11" fmla="*/ 3 h 5"/>
                <a:gd name="T12" fmla="*/ 0 w 3"/>
                <a:gd name="T13" fmla="*/ 3 h 5"/>
                <a:gd name="T14" fmla="*/ 0 w 3"/>
                <a:gd name="T15" fmla="*/ 3 h 5"/>
                <a:gd name="T16" fmla="*/ 0 w 3"/>
                <a:gd name="T17" fmla="*/ 3 h 5"/>
                <a:gd name="T18" fmla="*/ 0 w 3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5"/>
                <a:gd name="T32" fmla="*/ 3 w 3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5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4" name="Freeform 34"/>
            <p:cNvSpPr>
              <a:spLocks/>
            </p:cNvSpPr>
            <p:nvPr/>
          </p:nvSpPr>
          <p:spPr bwMode="auto">
            <a:xfrm>
              <a:off x="4005" y="2067"/>
              <a:ext cx="3" cy="5"/>
            </a:xfrm>
            <a:custGeom>
              <a:avLst/>
              <a:gdLst>
                <a:gd name="T0" fmla="*/ 0 w 3"/>
                <a:gd name="T1" fmla="*/ 2 h 5"/>
                <a:gd name="T2" fmla="*/ 3 w 3"/>
                <a:gd name="T3" fmla="*/ 0 h 5"/>
                <a:gd name="T4" fmla="*/ 3 w 3"/>
                <a:gd name="T5" fmla="*/ 2 h 5"/>
                <a:gd name="T6" fmla="*/ 0 w 3"/>
                <a:gd name="T7" fmla="*/ 5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2 h 5"/>
                <a:gd name="T14" fmla="*/ 0 w 3"/>
                <a:gd name="T15" fmla="*/ 2 h 5"/>
                <a:gd name="T16" fmla="*/ 0 w 3"/>
                <a:gd name="T17" fmla="*/ 2 h 5"/>
                <a:gd name="T18" fmla="*/ 0 w 3"/>
                <a:gd name="T19" fmla="*/ 2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5"/>
                <a:gd name="T32" fmla="*/ 3 w 3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5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5" name="Freeform 35"/>
            <p:cNvSpPr>
              <a:spLocks/>
            </p:cNvSpPr>
            <p:nvPr/>
          </p:nvSpPr>
          <p:spPr bwMode="auto">
            <a:xfrm>
              <a:off x="4005" y="2062"/>
              <a:ext cx="3" cy="5"/>
            </a:xfrm>
            <a:custGeom>
              <a:avLst/>
              <a:gdLst>
                <a:gd name="T0" fmla="*/ 0 w 3"/>
                <a:gd name="T1" fmla="*/ 2 h 5"/>
                <a:gd name="T2" fmla="*/ 3 w 3"/>
                <a:gd name="T3" fmla="*/ 0 h 5"/>
                <a:gd name="T4" fmla="*/ 3 w 3"/>
                <a:gd name="T5" fmla="*/ 2 h 5"/>
                <a:gd name="T6" fmla="*/ 0 w 3"/>
                <a:gd name="T7" fmla="*/ 5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2 h 5"/>
                <a:gd name="T14" fmla="*/ 0 w 3"/>
                <a:gd name="T15" fmla="*/ 2 h 5"/>
                <a:gd name="T16" fmla="*/ 0 w 3"/>
                <a:gd name="T17" fmla="*/ 2 h 5"/>
                <a:gd name="T18" fmla="*/ 0 w 3"/>
                <a:gd name="T19" fmla="*/ 2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5"/>
                <a:gd name="T32" fmla="*/ 3 w 3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5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6" name="Freeform 36"/>
            <p:cNvSpPr>
              <a:spLocks/>
            </p:cNvSpPr>
            <p:nvPr/>
          </p:nvSpPr>
          <p:spPr bwMode="auto">
            <a:xfrm>
              <a:off x="4005" y="2058"/>
              <a:ext cx="3" cy="4"/>
            </a:xfrm>
            <a:custGeom>
              <a:avLst/>
              <a:gdLst>
                <a:gd name="T0" fmla="*/ 0 w 3"/>
                <a:gd name="T1" fmla="*/ 2 h 4"/>
                <a:gd name="T2" fmla="*/ 3 w 3"/>
                <a:gd name="T3" fmla="*/ 0 h 4"/>
                <a:gd name="T4" fmla="*/ 3 w 3"/>
                <a:gd name="T5" fmla="*/ 2 h 4"/>
                <a:gd name="T6" fmla="*/ 0 w 3"/>
                <a:gd name="T7" fmla="*/ 4 h 4"/>
                <a:gd name="T8" fmla="*/ 0 w 3"/>
                <a:gd name="T9" fmla="*/ 2 h 4"/>
                <a:gd name="T10" fmla="*/ 0 w 3"/>
                <a:gd name="T11" fmla="*/ 2 h 4"/>
                <a:gd name="T12" fmla="*/ 0 w 3"/>
                <a:gd name="T13" fmla="*/ 2 h 4"/>
                <a:gd name="T14" fmla="*/ 0 w 3"/>
                <a:gd name="T15" fmla="*/ 2 h 4"/>
                <a:gd name="T16" fmla="*/ 0 w 3"/>
                <a:gd name="T17" fmla="*/ 2 h 4"/>
                <a:gd name="T18" fmla="*/ 0 w 3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4"/>
                <a:gd name="T32" fmla="*/ 3 w 3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4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7" name="Freeform 37"/>
            <p:cNvSpPr>
              <a:spLocks/>
            </p:cNvSpPr>
            <p:nvPr/>
          </p:nvSpPr>
          <p:spPr bwMode="auto">
            <a:xfrm>
              <a:off x="4005" y="2053"/>
              <a:ext cx="4" cy="5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0 h 5"/>
                <a:gd name="T4" fmla="*/ 3 w 4"/>
                <a:gd name="T5" fmla="*/ 3 h 5"/>
                <a:gd name="T6" fmla="*/ 0 w 4"/>
                <a:gd name="T7" fmla="*/ 5 h 5"/>
                <a:gd name="T8" fmla="*/ 0 w 4"/>
                <a:gd name="T9" fmla="*/ 3 h 5"/>
                <a:gd name="T10" fmla="*/ 0 w 4"/>
                <a:gd name="T11" fmla="*/ 3 h 5"/>
                <a:gd name="T12" fmla="*/ 0 w 4"/>
                <a:gd name="T13" fmla="*/ 3 h 5"/>
                <a:gd name="T14" fmla="*/ 0 w 4"/>
                <a:gd name="T15" fmla="*/ 3 h 5"/>
                <a:gd name="T16" fmla="*/ 0 w 4"/>
                <a:gd name="T17" fmla="*/ 3 h 5"/>
                <a:gd name="T18" fmla="*/ 0 w 4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3"/>
                  </a:move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8" name="Freeform 38"/>
            <p:cNvSpPr>
              <a:spLocks/>
            </p:cNvSpPr>
            <p:nvPr/>
          </p:nvSpPr>
          <p:spPr bwMode="auto">
            <a:xfrm>
              <a:off x="4034" y="2095"/>
              <a:ext cx="4" cy="8"/>
            </a:xfrm>
            <a:custGeom>
              <a:avLst/>
              <a:gdLst>
                <a:gd name="T0" fmla="*/ 0 w 4"/>
                <a:gd name="T1" fmla="*/ 3 h 8"/>
                <a:gd name="T2" fmla="*/ 4 w 4"/>
                <a:gd name="T3" fmla="*/ 0 h 8"/>
                <a:gd name="T4" fmla="*/ 4 w 4"/>
                <a:gd name="T5" fmla="*/ 6 h 8"/>
                <a:gd name="T6" fmla="*/ 0 w 4"/>
                <a:gd name="T7" fmla="*/ 8 h 8"/>
                <a:gd name="T8" fmla="*/ 0 w 4"/>
                <a:gd name="T9" fmla="*/ 3 h 8"/>
                <a:gd name="T10" fmla="*/ 0 w 4"/>
                <a:gd name="T11" fmla="*/ 3 h 8"/>
                <a:gd name="T12" fmla="*/ 0 w 4"/>
                <a:gd name="T13" fmla="*/ 3 h 8"/>
                <a:gd name="T14" fmla="*/ 0 w 4"/>
                <a:gd name="T15" fmla="*/ 3 h 8"/>
                <a:gd name="T16" fmla="*/ 0 w 4"/>
                <a:gd name="T17" fmla="*/ 3 h 8"/>
                <a:gd name="T18" fmla="*/ 0 w 4"/>
                <a:gd name="T19" fmla="*/ 3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8"/>
                <a:gd name="T32" fmla="*/ 4 w 4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8">
                  <a:moveTo>
                    <a:pt x="0" y="3"/>
                  </a:moveTo>
                  <a:lnTo>
                    <a:pt x="4" y="0"/>
                  </a:lnTo>
                  <a:lnTo>
                    <a:pt x="4" y="6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89" name="Freeform 39"/>
            <p:cNvSpPr>
              <a:spLocks/>
            </p:cNvSpPr>
            <p:nvPr/>
          </p:nvSpPr>
          <p:spPr bwMode="auto">
            <a:xfrm>
              <a:off x="4005" y="2078"/>
              <a:ext cx="33" cy="20"/>
            </a:xfrm>
            <a:custGeom>
              <a:avLst/>
              <a:gdLst>
                <a:gd name="T0" fmla="*/ 0 w 33"/>
                <a:gd name="T1" fmla="*/ 2 h 20"/>
                <a:gd name="T2" fmla="*/ 3 w 33"/>
                <a:gd name="T3" fmla="*/ 0 h 20"/>
                <a:gd name="T4" fmla="*/ 33 w 33"/>
                <a:gd name="T5" fmla="*/ 17 h 20"/>
                <a:gd name="T6" fmla="*/ 29 w 33"/>
                <a:gd name="T7" fmla="*/ 20 h 20"/>
                <a:gd name="T8" fmla="*/ 0 w 33"/>
                <a:gd name="T9" fmla="*/ 2 h 20"/>
                <a:gd name="T10" fmla="*/ 0 w 33"/>
                <a:gd name="T11" fmla="*/ 2 h 20"/>
                <a:gd name="T12" fmla="*/ 0 w 33"/>
                <a:gd name="T13" fmla="*/ 2 h 20"/>
                <a:gd name="T14" fmla="*/ 0 w 33"/>
                <a:gd name="T15" fmla="*/ 2 h 20"/>
                <a:gd name="T16" fmla="*/ 0 w 33"/>
                <a:gd name="T17" fmla="*/ 2 h 20"/>
                <a:gd name="T18" fmla="*/ 0 w 33"/>
                <a:gd name="T19" fmla="*/ 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20"/>
                <a:gd name="T32" fmla="*/ 33 w 33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20">
                  <a:moveTo>
                    <a:pt x="0" y="2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2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0" name="Freeform 40"/>
            <p:cNvSpPr>
              <a:spLocks/>
            </p:cNvSpPr>
            <p:nvPr/>
          </p:nvSpPr>
          <p:spPr bwMode="auto">
            <a:xfrm>
              <a:off x="4005" y="2074"/>
              <a:ext cx="33" cy="19"/>
            </a:xfrm>
            <a:custGeom>
              <a:avLst/>
              <a:gdLst>
                <a:gd name="T0" fmla="*/ 0 w 33"/>
                <a:gd name="T1" fmla="*/ 2 h 19"/>
                <a:gd name="T2" fmla="*/ 3 w 33"/>
                <a:gd name="T3" fmla="*/ 0 h 19"/>
                <a:gd name="T4" fmla="*/ 33 w 33"/>
                <a:gd name="T5" fmla="*/ 17 h 19"/>
                <a:gd name="T6" fmla="*/ 29 w 33"/>
                <a:gd name="T7" fmla="*/ 19 h 19"/>
                <a:gd name="T8" fmla="*/ 0 w 33"/>
                <a:gd name="T9" fmla="*/ 2 h 19"/>
                <a:gd name="T10" fmla="*/ 0 w 33"/>
                <a:gd name="T11" fmla="*/ 2 h 19"/>
                <a:gd name="T12" fmla="*/ 0 w 33"/>
                <a:gd name="T13" fmla="*/ 2 h 19"/>
                <a:gd name="T14" fmla="*/ 0 w 33"/>
                <a:gd name="T15" fmla="*/ 2 h 19"/>
                <a:gd name="T16" fmla="*/ 0 w 33"/>
                <a:gd name="T17" fmla="*/ 2 h 19"/>
                <a:gd name="T18" fmla="*/ 0 w 33"/>
                <a:gd name="T19" fmla="*/ 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2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1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1" name="Freeform 41"/>
            <p:cNvSpPr>
              <a:spLocks/>
            </p:cNvSpPr>
            <p:nvPr/>
          </p:nvSpPr>
          <p:spPr bwMode="auto">
            <a:xfrm>
              <a:off x="4034" y="2091"/>
              <a:ext cx="4" cy="4"/>
            </a:xfrm>
            <a:custGeom>
              <a:avLst/>
              <a:gdLst>
                <a:gd name="T0" fmla="*/ 0 w 4"/>
                <a:gd name="T1" fmla="*/ 2 h 4"/>
                <a:gd name="T2" fmla="*/ 4 w 4"/>
                <a:gd name="T3" fmla="*/ 0 h 4"/>
                <a:gd name="T4" fmla="*/ 4 w 4"/>
                <a:gd name="T5" fmla="*/ 2 h 4"/>
                <a:gd name="T6" fmla="*/ 0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2 h 4"/>
                <a:gd name="T18" fmla="*/ 0 w 4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4"/>
                <a:gd name="T32" fmla="*/ 4 w 4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4">
                  <a:moveTo>
                    <a:pt x="0" y="2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2" name="Freeform 42"/>
            <p:cNvSpPr>
              <a:spLocks/>
            </p:cNvSpPr>
            <p:nvPr/>
          </p:nvSpPr>
          <p:spPr bwMode="auto">
            <a:xfrm>
              <a:off x="4005" y="2069"/>
              <a:ext cx="33" cy="19"/>
            </a:xfrm>
            <a:custGeom>
              <a:avLst/>
              <a:gdLst>
                <a:gd name="T0" fmla="*/ 0 w 33"/>
                <a:gd name="T1" fmla="*/ 3 h 19"/>
                <a:gd name="T2" fmla="*/ 3 w 33"/>
                <a:gd name="T3" fmla="*/ 0 h 19"/>
                <a:gd name="T4" fmla="*/ 33 w 33"/>
                <a:gd name="T5" fmla="*/ 17 h 19"/>
                <a:gd name="T6" fmla="*/ 29 w 33"/>
                <a:gd name="T7" fmla="*/ 19 h 19"/>
                <a:gd name="T8" fmla="*/ 0 w 33"/>
                <a:gd name="T9" fmla="*/ 3 h 19"/>
                <a:gd name="T10" fmla="*/ 0 w 33"/>
                <a:gd name="T11" fmla="*/ 3 h 19"/>
                <a:gd name="T12" fmla="*/ 0 w 33"/>
                <a:gd name="T13" fmla="*/ 3 h 19"/>
                <a:gd name="T14" fmla="*/ 0 w 33"/>
                <a:gd name="T15" fmla="*/ 3 h 19"/>
                <a:gd name="T16" fmla="*/ 0 w 33"/>
                <a:gd name="T17" fmla="*/ 3 h 19"/>
                <a:gd name="T18" fmla="*/ 0 w 33"/>
                <a:gd name="T19" fmla="*/ 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3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19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3" name="Freeform 43"/>
            <p:cNvSpPr>
              <a:spLocks/>
            </p:cNvSpPr>
            <p:nvPr/>
          </p:nvSpPr>
          <p:spPr bwMode="auto">
            <a:xfrm>
              <a:off x="4034" y="2086"/>
              <a:ext cx="4" cy="4"/>
            </a:xfrm>
            <a:custGeom>
              <a:avLst/>
              <a:gdLst>
                <a:gd name="T0" fmla="*/ 0 w 4"/>
                <a:gd name="T1" fmla="*/ 2 h 4"/>
                <a:gd name="T2" fmla="*/ 4 w 4"/>
                <a:gd name="T3" fmla="*/ 0 h 4"/>
                <a:gd name="T4" fmla="*/ 4 w 4"/>
                <a:gd name="T5" fmla="*/ 2 h 4"/>
                <a:gd name="T6" fmla="*/ 0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2 h 4"/>
                <a:gd name="T18" fmla="*/ 0 w 4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4"/>
                <a:gd name="T32" fmla="*/ 4 w 4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4">
                  <a:moveTo>
                    <a:pt x="0" y="2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4" name="Freeform 44"/>
            <p:cNvSpPr>
              <a:spLocks/>
            </p:cNvSpPr>
            <p:nvPr/>
          </p:nvSpPr>
          <p:spPr bwMode="auto">
            <a:xfrm>
              <a:off x="4034" y="2082"/>
              <a:ext cx="4" cy="4"/>
            </a:xfrm>
            <a:custGeom>
              <a:avLst/>
              <a:gdLst>
                <a:gd name="T0" fmla="*/ 0 w 4"/>
                <a:gd name="T1" fmla="*/ 2 h 4"/>
                <a:gd name="T2" fmla="*/ 4 w 4"/>
                <a:gd name="T3" fmla="*/ 0 h 4"/>
                <a:gd name="T4" fmla="*/ 4 w 4"/>
                <a:gd name="T5" fmla="*/ 2 h 4"/>
                <a:gd name="T6" fmla="*/ 0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2 h 4"/>
                <a:gd name="T18" fmla="*/ 0 w 4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4"/>
                <a:gd name="T32" fmla="*/ 4 w 4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4">
                  <a:moveTo>
                    <a:pt x="0" y="2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5" name="Freeform 45"/>
            <p:cNvSpPr>
              <a:spLocks/>
            </p:cNvSpPr>
            <p:nvPr/>
          </p:nvSpPr>
          <p:spPr bwMode="auto">
            <a:xfrm>
              <a:off x="4005" y="2064"/>
              <a:ext cx="33" cy="20"/>
            </a:xfrm>
            <a:custGeom>
              <a:avLst/>
              <a:gdLst>
                <a:gd name="T0" fmla="*/ 0 w 33"/>
                <a:gd name="T1" fmla="*/ 3 h 20"/>
                <a:gd name="T2" fmla="*/ 3 w 33"/>
                <a:gd name="T3" fmla="*/ 0 h 20"/>
                <a:gd name="T4" fmla="*/ 33 w 33"/>
                <a:gd name="T5" fmla="*/ 18 h 20"/>
                <a:gd name="T6" fmla="*/ 29 w 33"/>
                <a:gd name="T7" fmla="*/ 20 h 20"/>
                <a:gd name="T8" fmla="*/ 0 w 33"/>
                <a:gd name="T9" fmla="*/ 3 h 20"/>
                <a:gd name="T10" fmla="*/ 0 w 33"/>
                <a:gd name="T11" fmla="*/ 3 h 20"/>
                <a:gd name="T12" fmla="*/ 0 w 33"/>
                <a:gd name="T13" fmla="*/ 3 h 20"/>
                <a:gd name="T14" fmla="*/ 0 w 33"/>
                <a:gd name="T15" fmla="*/ 3 h 20"/>
                <a:gd name="T16" fmla="*/ 0 w 33"/>
                <a:gd name="T17" fmla="*/ 3 h 20"/>
                <a:gd name="T18" fmla="*/ 0 w 33"/>
                <a:gd name="T19" fmla="*/ 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20"/>
                <a:gd name="T32" fmla="*/ 33 w 33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20">
                  <a:moveTo>
                    <a:pt x="0" y="3"/>
                  </a:moveTo>
                  <a:lnTo>
                    <a:pt x="3" y="0"/>
                  </a:lnTo>
                  <a:lnTo>
                    <a:pt x="33" y="18"/>
                  </a:lnTo>
                  <a:lnTo>
                    <a:pt x="29" y="2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6" name="Freeform 46"/>
            <p:cNvSpPr>
              <a:spLocks/>
            </p:cNvSpPr>
            <p:nvPr/>
          </p:nvSpPr>
          <p:spPr bwMode="auto">
            <a:xfrm>
              <a:off x="4034" y="2077"/>
              <a:ext cx="4" cy="5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0 h 5"/>
                <a:gd name="T4" fmla="*/ 4 w 4"/>
                <a:gd name="T5" fmla="*/ 2 h 5"/>
                <a:gd name="T6" fmla="*/ 0 w 4"/>
                <a:gd name="T7" fmla="*/ 5 h 5"/>
                <a:gd name="T8" fmla="*/ 0 w 4"/>
                <a:gd name="T9" fmla="*/ 3 h 5"/>
                <a:gd name="T10" fmla="*/ 0 w 4"/>
                <a:gd name="T11" fmla="*/ 3 h 5"/>
                <a:gd name="T12" fmla="*/ 0 w 4"/>
                <a:gd name="T13" fmla="*/ 3 h 5"/>
                <a:gd name="T14" fmla="*/ 0 w 4"/>
                <a:gd name="T15" fmla="*/ 3 h 5"/>
                <a:gd name="T16" fmla="*/ 0 w 4"/>
                <a:gd name="T17" fmla="*/ 3 h 5"/>
                <a:gd name="T18" fmla="*/ 0 w 4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3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7" name="Freeform 47"/>
            <p:cNvSpPr>
              <a:spLocks/>
            </p:cNvSpPr>
            <p:nvPr/>
          </p:nvSpPr>
          <p:spPr bwMode="auto">
            <a:xfrm>
              <a:off x="4005" y="2060"/>
              <a:ext cx="33" cy="20"/>
            </a:xfrm>
            <a:custGeom>
              <a:avLst/>
              <a:gdLst>
                <a:gd name="T0" fmla="*/ 0 w 33"/>
                <a:gd name="T1" fmla="*/ 2 h 20"/>
                <a:gd name="T2" fmla="*/ 3 w 33"/>
                <a:gd name="T3" fmla="*/ 0 h 20"/>
                <a:gd name="T4" fmla="*/ 33 w 33"/>
                <a:gd name="T5" fmla="*/ 17 h 20"/>
                <a:gd name="T6" fmla="*/ 29 w 33"/>
                <a:gd name="T7" fmla="*/ 20 h 20"/>
                <a:gd name="T8" fmla="*/ 0 w 33"/>
                <a:gd name="T9" fmla="*/ 2 h 20"/>
                <a:gd name="T10" fmla="*/ 0 w 33"/>
                <a:gd name="T11" fmla="*/ 2 h 20"/>
                <a:gd name="T12" fmla="*/ 0 w 33"/>
                <a:gd name="T13" fmla="*/ 2 h 20"/>
                <a:gd name="T14" fmla="*/ 0 w 33"/>
                <a:gd name="T15" fmla="*/ 2 h 20"/>
                <a:gd name="T16" fmla="*/ 0 w 33"/>
                <a:gd name="T17" fmla="*/ 2 h 20"/>
                <a:gd name="T18" fmla="*/ 0 w 33"/>
                <a:gd name="T19" fmla="*/ 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20"/>
                <a:gd name="T32" fmla="*/ 33 w 33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20">
                  <a:moveTo>
                    <a:pt x="0" y="2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2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8" name="Freeform 48"/>
            <p:cNvSpPr>
              <a:spLocks/>
            </p:cNvSpPr>
            <p:nvPr/>
          </p:nvSpPr>
          <p:spPr bwMode="auto">
            <a:xfrm>
              <a:off x="4034" y="2072"/>
              <a:ext cx="4" cy="5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0 h 5"/>
                <a:gd name="T4" fmla="*/ 4 w 4"/>
                <a:gd name="T5" fmla="*/ 3 h 5"/>
                <a:gd name="T6" fmla="*/ 0 w 4"/>
                <a:gd name="T7" fmla="*/ 5 h 5"/>
                <a:gd name="T8" fmla="*/ 0 w 4"/>
                <a:gd name="T9" fmla="*/ 3 h 5"/>
                <a:gd name="T10" fmla="*/ 0 w 4"/>
                <a:gd name="T11" fmla="*/ 3 h 5"/>
                <a:gd name="T12" fmla="*/ 0 w 4"/>
                <a:gd name="T13" fmla="*/ 3 h 5"/>
                <a:gd name="T14" fmla="*/ 0 w 4"/>
                <a:gd name="T15" fmla="*/ 3 h 5"/>
                <a:gd name="T16" fmla="*/ 0 w 4"/>
                <a:gd name="T17" fmla="*/ 3 h 5"/>
                <a:gd name="T18" fmla="*/ 0 w 4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3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99" name="Freeform 49"/>
            <p:cNvSpPr>
              <a:spLocks/>
            </p:cNvSpPr>
            <p:nvPr/>
          </p:nvSpPr>
          <p:spPr bwMode="auto">
            <a:xfrm>
              <a:off x="4005" y="2056"/>
              <a:ext cx="33" cy="19"/>
            </a:xfrm>
            <a:custGeom>
              <a:avLst/>
              <a:gdLst>
                <a:gd name="T0" fmla="*/ 0 w 33"/>
                <a:gd name="T1" fmla="*/ 2 h 19"/>
                <a:gd name="T2" fmla="*/ 3 w 33"/>
                <a:gd name="T3" fmla="*/ 0 h 19"/>
                <a:gd name="T4" fmla="*/ 33 w 33"/>
                <a:gd name="T5" fmla="*/ 16 h 19"/>
                <a:gd name="T6" fmla="*/ 29 w 33"/>
                <a:gd name="T7" fmla="*/ 19 h 19"/>
                <a:gd name="T8" fmla="*/ 0 w 33"/>
                <a:gd name="T9" fmla="*/ 2 h 19"/>
                <a:gd name="T10" fmla="*/ 0 w 33"/>
                <a:gd name="T11" fmla="*/ 2 h 19"/>
                <a:gd name="T12" fmla="*/ 0 w 33"/>
                <a:gd name="T13" fmla="*/ 2 h 19"/>
                <a:gd name="T14" fmla="*/ 0 w 33"/>
                <a:gd name="T15" fmla="*/ 2 h 19"/>
                <a:gd name="T16" fmla="*/ 0 w 33"/>
                <a:gd name="T17" fmla="*/ 2 h 19"/>
                <a:gd name="T18" fmla="*/ 0 w 33"/>
                <a:gd name="T19" fmla="*/ 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2"/>
                  </a:moveTo>
                  <a:lnTo>
                    <a:pt x="3" y="0"/>
                  </a:lnTo>
                  <a:lnTo>
                    <a:pt x="33" y="16"/>
                  </a:lnTo>
                  <a:lnTo>
                    <a:pt x="29" y="1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0" name="Freeform 50"/>
            <p:cNvSpPr>
              <a:spLocks/>
            </p:cNvSpPr>
            <p:nvPr/>
          </p:nvSpPr>
          <p:spPr bwMode="auto">
            <a:xfrm>
              <a:off x="3999" y="1991"/>
              <a:ext cx="4" cy="6"/>
            </a:xfrm>
            <a:custGeom>
              <a:avLst/>
              <a:gdLst>
                <a:gd name="T0" fmla="*/ 0 w 4"/>
                <a:gd name="T1" fmla="*/ 2 h 6"/>
                <a:gd name="T2" fmla="*/ 4 w 4"/>
                <a:gd name="T3" fmla="*/ 0 h 6"/>
                <a:gd name="T4" fmla="*/ 4 w 4"/>
                <a:gd name="T5" fmla="*/ 4 h 6"/>
                <a:gd name="T6" fmla="*/ 0 w 4"/>
                <a:gd name="T7" fmla="*/ 6 h 6"/>
                <a:gd name="T8" fmla="*/ 0 w 4"/>
                <a:gd name="T9" fmla="*/ 2 h 6"/>
                <a:gd name="T10" fmla="*/ 0 w 4"/>
                <a:gd name="T11" fmla="*/ 2 h 6"/>
                <a:gd name="T12" fmla="*/ 0 w 4"/>
                <a:gd name="T13" fmla="*/ 2 h 6"/>
                <a:gd name="T14" fmla="*/ 0 w 4"/>
                <a:gd name="T15" fmla="*/ 2 h 6"/>
                <a:gd name="T16" fmla="*/ 0 w 4"/>
                <a:gd name="T17" fmla="*/ 2 h 6"/>
                <a:gd name="T18" fmla="*/ 0 w 4"/>
                <a:gd name="T19" fmla="*/ 2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"/>
                <a:gd name="T32" fmla="*/ 4 w 4"/>
                <a:gd name="T33" fmla="*/ 6 h 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">
                  <a:moveTo>
                    <a:pt x="0" y="2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1" name="Freeform 51"/>
            <p:cNvSpPr>
              <a:spLocks/>
            </p:cNvSpPr>
            <p:nvPr/>
          </p:nvSpPr>
          <p:spPr bwMode="auto">
            <a:xfrm>
              <a:off x="3999" y="1995"/>
              <a:ext cx="33" cy="19"/>
            </a:xfrm>
            <a:custGeom>
              <a:avLst/>
              <a:gdLst>
                <a:gd name="T0" fmla="*/ 0 w 33"/>
                <a:gd name="T1" fmla="*/ 2 h 19"/>
                <a:gd name="T2" fmla="*/ 4 w 33"/>
                <a:gd name="T3" fmla="*/ 0 h 19"/>
                <a:gd name="T4" fmla="*/ 33 w 33"/>
                <a:gd name="T5" fmla="*/ 17 h 19"/>
                <a:gd name="T6" fmla="*/ 30 w 33"/>
                <a:gd name="T7" fmla="*/ 19 h 19"/>
                <a:gd name="T8" fmla="*/ 0 w 33"/>
                <a:gd name="T9" fmla="*/ 2 h 19"/>
                <a:gd name="T10" fmla="*/ 0 w 33"/>
                <a:gd name="T11" fmla="*/ 2 h 19"/>
                <a:gd name="T12" fmla="*/ 0 w 33"/>
                <a:gd name="T13" fmla="*/ 2 h 19"/>
                <a:gd name="T14" fmla="*/ 0 w 33"/>
                <a:gd name="T15" fmla="*/ 2 h 19"/>
                <a:gd name="T16" fmla="*/ 0 w 33"/>
                <a:gd name="T17" fmla="*/ 2 h 19"/>
                <a:gd name="T18" fmla="*/ 0 w 33"/>
                <a:gd name="T19" fmla="*/ 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2"/>
                  </a:moveTo>
                  <a:lnTo>
                    <a:pt x="4" y="0"/>
                  </a:lnTo>
                  <a:lnTo>
                    <a:pt x="33" y="17"/>
                  </a:lnTo>
                  <a:lnTo>
                    <a:pt x="30" y="1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2" name="Freeform 52"/>
            <p:cNvSpPr>
              <a:spLocks/>
            </p:cNvSpPr>
            <p:nvPr/>
          </p:nvSpPr>
          <p:spPr bwMode="auto">
            <a:xfrm>
              <a:off x="4034" y="2009"/>
              <a:ext cx="4" cy="63"/>
            </a:xfrm>
            <a:custGeom>
              <a:avLst/>
              <a:gdLst>
                <a:gd name="T0" fmla="*/ 0 w 4"/>
                <a:gd name="T1" fmla="*/ 2 h 63"/>
                <a:gd name="T2" fmla="*/ 4 w 4"/>
                <a:gd name="T3" fmla="*/ 0 h 63"/>
                <a:gd name="T4" fmla="*/ 4 w 4"/>
                <a:gd name="T5" fmla="*/ 61 h 63"/>
                <a:gd name="T6" fmla="*/ 0 w 4"/>
                <a:gd name="T7" fmla="*/ 63 h 63"/>
                <a:gd name="T8" fmla="*/ 0 w 4"/>
                <a:gd name="T9" fmla="*/ 2 h 63"/>
                <a:gd name="T10" fmla="*/ 0 w 4"/>
                <a:gd name="T11" fmla="*/ 2 h 63"/>
                <a:gd name="T12" fmla="*/ 0 w 4"/>
                <a:gd name="T13" fmla="*/ 2 h 63"/>
                <a:gd name="T14" fmla="*/ 0 w 4"/>
                <a:gd name="T15" fmla="*/ 2 h 63"/>
                <a:gd name="T16" fmla="*/ 0 w 4"/>
                <a:gd name="T17" fmla="*/ 2 h 63"/>
                <a:gd name="T18" fmla="*/ 0 w 4"/>
                <a:gd name="T19" fmla="*/ 2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3"/>
                <a:gd name="T32" fmla="*/ 4 w 4"/>
                <a:gd name="T33" fmla="*/ 63 h 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3">
                  <a:moveTo>
                    <a:pt x="0" y="2"/>
                  </a:moveTo>
                  <a:lnTo>
                    <a:pt x="4" y="0"/>
                  </a:lnTo>
                  <a:lnTo>
                    <a:pt x="4" y="61"/>
                  </a:lnTo>
                  <a:lnTo>
                    <a:pt x="0" y="6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3" name="Freeform 53"/>
            <p:cNvSpPr>
              <a:spLocks/>
            </p:cNvSpPr>
            <p:nvPr/>
          </p:nvSpPr>
          <p:spPr bwMode="auto">
            <a:xfrm>
              <a:off x="3995" y="1986"/>
              <a:ext cx="43" cy="25"/>
            </a:xfrm>
            <a:custGeom>
              <a:avLst/>
              <a:gdLst>
                <a:gd name="T0" fmla="*/ 0 w 43"/>
                <a:gd name="T1" fmla="*/ 2 h 25"/>
                <a:gd name="T2" fmla="*/ 3 w 43"/>
                <a:gd name="T3" fmla="*/ 0 h 25"/>
                <a:gd name="T4" fmla="*/ 43 w 43"/>
                <a:gd name="T5" fmla="*/ 23 h 25"/>
                <a:gd name="T6" fmla="*/ 39 w 43"/>
                <a:gd name="T7" fmla="*/ 25 h 25"/>
                <a:gd name="T8" fmla="*/ 0 w 43"/>
                <a:gd name="T9" fmla="*/ 2 h 25"/>
                <a:gd name="T10" fmla="*/ 0 w 43"/>
                <a:gd name="T11" fmla="*/ 2 h 25"/>
                <a:gd name="T12" fmla="*/ 0 w 43"/>
                <a:gd name="T13" fmla="*/ 2 h 25"/>
                <a:gd name="T14" fmla="*/ 0 w 43"/>
                <a:gd name="T15" fmla="*/ 2 h 25"/>
                <a:gd name="T16" fmla="*/ 0 w 43"/>
                <a:gd name="T17" fmla="*/ 2 h 25"/>
                <a:gd name="T18" fmla="*/ 0 w 43"/>
                <a:gd name="T19" fmla="*/ 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25"/>
                <a:gd name="T32" fmla="*/ 43 w 43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25">
                  <a:moveTo>
                    <a:pt x="0" y="2"/>
                  </a:moveTo>
                  <a:lnTo>
                    <a:pt x="3" y="0"/>
                  </a:lnTo>
                  <a:lnTo>
                    <a:pt x="43" y="23"/>
                  </a:lnTo>
                  <a:lnTo>
                    <a:pt x="39" y="2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4" name="Freeform 54"/>
            <p:cNvSpPr>
              <a:spLocks noEditPoints="1"/>
            </p:cNvSpPr>
            <p:nvPr/>
          </p:nvSpPr>
          <p:spPr bwMode="auto">
            <a:xfrm>
              <a:off x="3994" y="1988"/>
              <a:ext cx="40" cy="115"/>
            </a:xfrm>
            <a:custGeom>
              <a:avLst/>
              <a:gdLst>
                <a:gd name="T0" fmla="*/ 40 w 40"/>
                <a:gd name="T1" fmla="*/ 84 h 115"/>
                <a:gd name="T2" fmla="*/ 11 w 40"/>
                <a:gd name="T3" fmla="*/ 68 h 115"/>
                <a:gd name="T4" fmla="*/ 11 w 40"/>
                <a:gd name="T5" fmla="*/ 70 h 115"/>
                <a:gd name="T6" fmla="*/ 40 w 40"/>
                <a:gd name="T7" fmla="*/ 87 h 115"/>
                <a:gd name="T8" fmla="*/ 40 w 40"/>
                <a:gd name="T9" fmla="*/ 89 h 115"/>
                <a:gd name="T10" fmla="*/ 11 w 40"/>
                <a:gd name="T11" fmla="*/ 72 h 115"/>
                <a:gd name="T12" fmla="*/ 11 w 40"/>
                <a:gd name="T13" fmla="*/ 74 h 115"/>
                <a:gd name="T14" fmla="*/ 40 w 40"/>
                <a:gd name="T15" fmla="*/ 92 h 115"/>
                <a:gd name="T16" fmla="*/ 40 w 40"/>
                <a:gd name="T17" fmla="*/ 94 h 115"/>
                <a:gd name="T18" fmla="*/ 11 w 40"/>
                <a:gd name="T19" fmla="*/ 76 h 115"/>
                <a:gd name="T20" fmla="*/ 11 w 40"/>
                <a:gd name="T21" fmla="*/ 79 h 115"/>
                <a:gd name="T22" fmla="*/ 40 w 40"/>
                <a:gd name="T23" fmla="*/ 96 h 115"/>
                <a:gd name="T24" fmla="*/ 40 w 40"/>
                <a:gd name="T25" fmla="*/ 98 h 115"/>
                <a:gd name="T26" fmla="*/ 11 w 40"/>
                <a:gd name="T27" fmla="*/ 81 h 115"/>
                <a:gd name="T28" fmla="*/ 11 w 40"/>
                <a:gd name="T29" fmla="*/ 84 h 115"/>
                <a:gd name="T30" fmla="*/ 40 w 40"/>
                <a:gd name="T31" fmla="*/ 100 h 115"/>
                <a:gd name="T32" fmla="*/ 40 w 40"/>
                <a:gd name="T33" fmla="*/ 102 h 115"/>
                <a:gd name="T34" fmla="*/ 11 w 40"/>
                <a:gd name="T35" fmla="*/ 86 h 115"/>
                <a:gd name="T36" fmla="*/ 11 w 40"/>
                <a:gd name="T37" fmla="*/ 88 h 115"/>
                <a:gd name="T38" fmla="*/ 40 w 40"/>
                <a:gd name="T39" fmla="*/ 105 h 115"/>
                <a:gd name="T40" fmla="*/ 40 w 40"/>
                <a:gd name="T41" fmla="*/ 107 h 115"/>
                <a:gd name="T42" fmla="*/ 11 w 40"/>
                <a:gd name="T43" fmla="*/ 90 h 115"/>
                <a:gd name="T44" fmla="*/ 11 w 40"/>
                <a:gd name="T45" fmla="*/ 92 h 115"/>
                <a:gd name="T46" fmla="*/ 40 w 40"/>
                <a:gd name="T47" fmla="*/ 110 h 115"/>
                <a:gd name="T48" fmla="*/ 40 w 40"/>
                <a:gd name="T49" fmla="*/ 115 h 115"/>
                <a:gd name="T50" fmla="*/ 0 w 40"/>
                <a:gd name="T51" fmla="*/ 92 h 115"/>
                <a:gd name="T52" fmla="*/ 1 w 40"/>
                <a:gd name="T53" fmla="*/ 0 h 115"/>
                <a:gd name="T54" fmla="*/ 40 w 40"/>
                <a:gd name="T55" fmla="*/ 23 h 115"/>
                <a:gd name="T56" fmla="*/ 40 w 40"/>
                <a:gd name="T57" fmla="*/ 84 h 115"/>
                <a:gd name="T58" fmla="*/ 40 w 40"/>
                <a:gd name="T59" fmla="*/ 84 h 115"/>
                <a:gd name="T60" fmla="*/ 40 w 40"/>
                <a:gd name="T61" fmla="*/ 84 h 115"/>
                <a:gd name="T62" fmla="*/ 40 w 40"/>
                <a:gd name="T63" fmla="*/ 84 h 115"/>
                <a:gd name="T64" fmla="*/ 40 w 40"/>
                <a:gd name="T65" fmla="*/ 84 h 115"/>
                <a:gd name="T66" fmla="*/ 40 w 40"/>
                <a:gd name="T67" fmla="*/ 84 h 115"/>
                <a:gd name="T68" fmla="*/ 5 w 40"/>
                <a:gd name="T69" fmla="*/ 9 h 115"/>
                <a:gd name="T70" fmla="*/ 35 w 40"/>
                <a:gd name="T71" fmla="*/ 26 h 115"/>
                <a:gd name="T72" fmla="*/ 35 w 40"/>
                <a:gd name="T73" fmla="*/ 22 h 115"/>
                <a:gd name="T74" fmla="*/ 5 w 40"/>
                <a:gd name="T75" fmla="*/ 5 h 115"/>
                <a:gd name="T76" fmla="*/ 5 w 40"/>
                <a:gd name="T77" fmla="*/ 9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0"/>
                <a:gd name="T118" fmla="*/ 0 h 115"/>
                <a:gd name="T119" fmla="*/ 40 w 40"/>
                <a:gd name="T120" fmla="*/ 115 h 11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0" h="115">
                  <a:moveTo>
                    <a:pt x="40" y="84"/>
                  </a:moveTo>
                  <a:lnTo>
                    <a:pt x="11" y="68"/>
                  </a:lnTo>
                  <a:lnTo>
                    <a:pt x="11" y="70"/>
                  </a:lnTo>
                  <a:lnTo>
                    <a:pt x="40" y="87"/>
                  </a:lnTo>
                  <a:lnTo>
                    <a:pt x="40" y="89"/>
                  </a:lnTo>
                  <a:lnTo>
                    <a:pt x="11" y="72"/>
                  </a:lnTo>
                  <a:lnTo>
                    <a:pt x="11" y="74"/>
                  </a:lnTo>
                  <a:lnTo>
                    <a:pt x="40" y="92"/>
                  </a:lnTo>
                  <a:lnTo>
                    <a:pt x="40" y="94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11" y="81"/>
                  </a:lnTo>
                  <a:lnTo>
                    <a:pt x="11" y="84"/>
                  </a:lnTo>
                  <a:lnTo>
                    <a:pt x="40" y="100"/>
                  </a:lnTo>
                  <a:lnTo>
                    <a:pt x="40" y="102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40" y="105"/>
                  </a:lnTo>
                  <a:lnTo>
                    <a:pt x="40" y="107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40" y="110"/>
                  </a:lnTo>
                  <a:lnTo>
                    <a:pt x="40" y="115"/>
                  </a:lnTo>
                  <a:lnTo>
                    <a:pt x="0" y="92"/>
                  </a:lnTo>
                  <a:lnTo>
                    <a:pt x="1" y="0"/>
                  </a:lnTo>
                  <a:lnTo>
                    <a:pt x="40" y="23"/>
                  </a:lnTo>
                  <a:lnTo>
                    <a:pt x="40" y="84"/>
                  </a:lnTo>
                  <a:close/>
                  <a:moveTo>
                    <a:pt x="5" y="9"/>
                  </a:moveTo>
                  <a:lnTo>
                    <a:pt x="35" y="26"/>
                  </a:lnTo>
                  <a:lnTo>
                    <a:pt x="35" y="22"/>
                  </a:lnTo>
                  <a:lnTo>
                    <a:pt x="5" y="5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5" name="Freeform 55"/>
            <p:cNvSpPr>
              <a:spLocks noEditPoints="1"/>
            </p:cNvSpPr>
            <p:nvPr/>
          </p:nvSpPr>
          <p:spPr bwMode="auto">
            <a:xfrm>
              <a:off x="3994" y="1988"/>
              <a:ext cx="40" cy="115"/>
            </a:xfrm>
            <a:custGeom>
              <a:avLst/>
              <a:gdLst>
                <a:gd name="T0" fmla="*/ 40 w 40"/>
                <a:gd name="T1" fmla="*/ 84 h 115"/>
                <a:gd name="T2" fmla="*/ 11 w 40"/>
                <a:gd name="T3" fmla="*/ 68 h 115"/>
                <a:gd name="T4" fmla="*/ 11 w 40"/>
                <a:gd name="T5" fmla="*/ 70 h 115"/>
                <a:gd name="T6" fmla="*/ 40 w 40"/>
                <a:gd name="T7" fmla="*/ 87 h 115"/>
                <a:gd name="T8" fmla="*/ 40 w 40"/>
                <a:gd name="T9" fmla="*/ 89 h 115"/>
                <a:gd name="T10" fmla="*/ 11 w 40"/>
                <a:gd name="T11" fmla="*/ 72 h 115"/>
                <a:gd name="T12" fmla="*/ 11 w 40"/>
                <a:gd name="T13" fmla="*/ 74 h 115"/>
                <a:gd name="T14" fmla="*/ 40 w 40"/>
                <a:gd name="T15" fmla="*/ 92 h 115"/>
                <a:gd name="T16" fmla="*/ 40 w 40"/>
                <a:gd name="T17" fmla="*/ 94 h 115"/>
                <a:gd name="T18" fmla="*/ 11 w 40"/>
                <a:gd name="T19" fmla="*/ 76 h 115"/>
                <a:gd name="T20" fmla="*/ 11 w 40"/>
                <a:gd name="T21" fmla="*/ 79 h 115"/>
                <a:gd name="T22" fmla="*/ 40 w 40"/>
                <a:gd name="T23" fmla="*/ 96 h 115"/>
                <a:gd name="T24" fmla="*/ 40 w 40"/>
                <a:gd name="T25" fmla="*/ 98 h 115"/>
                <a:gd name="T26" fmla="*/ 11 w 40"/>
                <a:gd name="T27" fmla="*/ 81 h 115"/>
                <a:gd name="T28" fmla="*/ 11 w 40"/>
                <a:gd name="T29" fmla="*/ 84 h 115"/>
                <a:gd name="T30" fmla="*/ 40 w 40"/>
                <a:gd name="T31" fmla="*/ 100 h 115"/>
                <a:gd name="T32" fmla="*/ 40 w 40"/>
                <a:gd name="T33" fmla="*/ 102 h 115"/>
                <a:gd name="T34" fmla="*/ 11 w 40"/>
                <a:gd name="T35" fmla="*/ 86 h 115"/>
                <a:gd name="T36" fmla="*/ 11 w 40"/>
                <a:gd name="T37" fmla="*/ 88 h 115"/>
                <a:gd name="T38" fmla="*/ 40 w 40"/>
                <a:gd name="T39" fmla="*/ 105 h 115"/>
                <a:gd name="T40" fmla="*/ 40 w 40"/>
                <a:gd name="T41" fmla="*/ 107 h 115"/>
                <a:gd name="T42" fmla="*/ 11 w 40"/>
                <a:gd name="T43" fmla="*/ 90 h 115"/>
                <a:gd name="T44" fmla="*/ 11 w 40"/>
                <a:gd name="T45" fmla="*/ 92 h 115"/>
                <a:gd name="T46" fmla="*/ 40 w 40"/>
                <a:gd name="T47" fmla="*/ 110 h 115"/>
                <a:gd name="T48" fmla="*/ 40 w 40"/>
                <a:gd name="T49" fmla="*/ 115 h 115"/>
                <a:gd name="T50" fmla="*/ 0 w 40"/>
                <a:gd name="T51" fmla="*/ 92 h 115"/>
                <a:gd name="T52" fmla="*/ 1 w 40"/>
                <a:gd name="T53" fmla="*/ 0 h 115"/>
                <a:gd name="T54" fmla="*/ 40 w 40"/>
                <a:gd name="T55" fmla="*/ 23 h 115"/>
                <a:gd name="T56" fmla="*/ 40 w 40"/>
                <a:gd name="T57" fmla="*/ 84 h 115"/>
                <a:gd name="T58" fmla="*/ 40 w 40"/>
                <a:gd name="T59" fmla="*/ 84 h 115"/>
                <a:gd name="T60" fmla="*/ 40 w 40"/>
                <a:gd name="T61" fmla="*/ 84 h 115"/>
                <a:gd name="T62" fmla="*/ 40 w 40"/>
                <a:gd name="T63" fmla="*/ 84 h 115"/>
                <a:gd name="T64" fmla="*/ 40 w 40"/>
                <a:gd name="T65" fmla="*/ 84 h 115"/>
                <a:gd name="T66" fmla="*/ 40 w 40"/>
                <a:gd name="T67" fmla="*/ 84 h 115"/>
                <a:gd name="T68" fmla="*/ 5 w 40"/>
                <a:gd name="T69" fmla="*/ 9 h 115"/>
                <a:gd name="T70" fmla="*/ 35 w 40"/>
                <a:gd name="T71" fmla="*/ 26 h 115"/>
                <a:gd name="T72" fmla="*/ 35 w 40"/>
                <a:gd name="T73" fmla="*/ 22 h 115"/>
                <a:gd name="T74" fmla="*/ 5 w 40"/>
                <a:gd name="T75" fmla="*/ 5 h 115"/>
                <a:gd name="T76" fmla="*/ 5 w 40"/>
                <a:gd name="T77" fmla="*/ 9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0"/>
                <a:gd name="T118" fmla="*/ 0 h 115"/>
                <a:gd name="T119" fmla="*/ 40 w 40"/>
                <a:gd name="T120" fmla="*/ 115 h 11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0" h="115">
                  <a:moveTo>
                    <a:pt x="40" y="84"/>
                  </a:moveTo>
                  <a:lnTo>
                    <a:pt x="11" y="68"/>
                  </a:lnTo>
                  <a:lnTo>
                    <a:pt x="11" y="70"/>
                  </a:lnTo>
                  <a:lnTo>
                    <a:pt x="40" y="87"/>
                  </a:lnTo>
                  <a:lnTo>
                    <a:pt x="40" y="89"/>
                  </a:lnTo>
                  <a:lnTo>
                    <a:pt x="11" y="72"/>
                  </a:lnTo>
                  <a:lnTo>
                    <a:pt x="11" y="74"/>
                  </a:lnTo>
                  <a:lnTo>
                    <a:pt x="40" y="92"/>
                  </a:lnTo>
                  <a:lnTo>
                    <a:pt x="40" y="94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11" y="81"/>
                  </a:lnTo>
                  <a:lnTo>
                    <a:pt x="11" y="84"/>
                  </a:lnTo>
                  <a:lnTo>
                    <a:pt x="40" y="100"/>
                  </a:lnTo>
                  <a:lnTo>
                    <a:pt x="40" y="102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40" y="105"/>
                  </a:lnTo>
                  <a:lnTo>
                    <a:pt x="40" y="107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40" y="110"/>
                  </a:lnTo>
                  <a:lnTo>
                    <a:pt x="40" y="115"/>
                  </a:lnTo>
                  <a:lnTo>
                    <a:pt x="0" y="92"/>
                  </a:lnTo>
                  <a:lnTo>
                    <a:pt x="1" y="0"/>
                  </a:lnTo>
                  <a:lnTo>
                    <a:pt x="40" y="23"/>
                  </a:lnTo>
                  <a:lnTo>
                    <a:pt x="40" y="84"/>
                  </a:lnTo>
                  <a:moveTo>
                    <a:pt x="5" y="9"/>
                  </a:moveTo>
                  <a:lnTo>
                    <a:pt x="35" y="26"/>
                  </a:lnTo>
                  <a:lnTo>
                    <a:pt x="35" y="22"/>
                  </a:lnTo>
                  <a:lnTo>
                    <a:pt x="5" y="5"/>
                  </a:lnTo>
                  <a:lnTo>
                    <a:pt x="5" y="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6" name="Freeform 56"/>
            <p:cNvSpPr>
              <a:spLocks/>
            </p:cNvSpPr>
            <p:nvPr/>
          </p:nvSpPr>
          <p:spPr bwMode="auto">
            <a:xfrm>
              <a:off x="4034" y="1995"/>
              <a:ext cx="4" cy="14"/>
            </a:xfrm>
            <a:custGeom>
              <a:avLst/>
              <a:gdLst>
                <a:gd name="T0" fmla="*/ 0 w 4"/>
                <a:gd name="T1" fmla="*/ 3 h 14"/>
                <a:gd name="T2" fmla="*/ 4 w 4"/>
                <a:gd name="T3" fmla="*/ 0 h 14"/>
                <a:gd name="T4" fmla="*/ 4 w 4"/>
                <a:gd name="T5" fmla="*/ 12 h 14"/>
                <a:gd name="T6" fmla="*/ 0 w 4"/>
                <a:gd name="T7" fmla="*/ 14 h 14"/>
                <a:gd name="T8" fmla="*/ 0 w 4"/>
                <a:gd name="T9" fmla="*/ 3 h 14"/>
                <a:gd name="T10" fmla="*/ 0 w 4"/>
                <a:gd name="T11" fmla="*/ 3 h 14"/>
                <a:gd name="T12" fmla="*/ 0 w 4"/>
                <a:gd name="T13" fmla="*/ 3 h 14"/>
                <a:gd name="T14" fmla="*/ 0 w 4"/>
                <a:gd name="T15" fmla="*/ 3 h 14"/>
                <a:gd name="T16" fmla="*/ 0 w 4"/>
                <a:gd name="T17" fmla="*/ 3 h 14"/>
                <a:gd name="T18" fmla="*/ 0 w 4"/>
                <a:gd name="T19" fmla="*/ 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14"/>
                <a:gd name="T32" fmla="*/ 4 w 4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14">
                  <a:moveTo>
                    <a:pt x="0" y="3"/>
                  </a:moveTo>
                  <a:lnTo>
                    <a:pt x="4" y="0"/>
                  </a:lnTo>
                  <a:lnTo>
                    <a:pt x="4" y="12"/>
                  </a:lnTo>
                  <a:lnTo>
                    <a:pt x="0" y="14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7" name="Freeform 57"/>
            <p:cNvSpPr>
              <a:spLocks/>
            </p:cNvSpPr>
            <p:nvPr/>
          </p:nvSpPr>
          <p:spPr bwMode="auto">
            <a:xfrm>
              <a:off x="3995" y="1973"/>
              <a:ext cx="43" cy="25"/>
            </a:xfrm>
            <a:custGeom>
              <a:avLst/>
              <a:gdLst>
                <a:gd name="T0" fmla="*/ 0 w 43"/>
                <a:gd name="T1" fmla="*/ 3 h 25"/>
                <a:gd name="T2" fmla="*/ 4 w 43"/>
                <a:gd name="T3" fmla="*/ 0 h 25"/>
                <a:gd name="T4" fmla="*/ 43 w 43"/>
                <a:gd name="T5" fmla="*/ 22 h 25"/>
                <a:gd name="T6" fmla="*/ 39 w 43"/>
                <a:gd name="T7" fmla="*/ 25 h 25"/>
                <a:gd name="T8" fmla="*/ 0 w 43"/>
                <a:gd name="T9" fmla="*/ 3 h 25"/>
                <a:gd name="T10" fmla="*/ 0 w 43"/>
                <a:gd name="T11" fmla="*/ 3 h 25"/>
                <a:gd name="T12" fmla="*/ 0 w 43"/>
                <a:gd name="T13" fmla="*/ 3 h 25"/>
                <a:gd name="T14" fmla="*/ 0 w 43"/>
                <a:gd name="T15" fmla="*/ 3 h 25"/>
                <a:gd name="T16" fmla="*/ 0 w 43"/>
                <a:gd name="T17" fmla="*/ 3 h 25"/>
                <a:gd name="T18" fmla="*/ 0 w 43"/>
                <a:gd name="T19" fmla="*/ 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25"/>
                <a:gd name="T32" fmla="*/ 43 w 43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25">
                  <a:moveTo>
                    <a:pt x="0" y="3"/>
                  </a:moveTo>
                  <a:lnTo>
                    <a:pt x="4" y="0"/>
                  </a:lnTo>
                  <a:lnTo>
                    <a:pt x="43" y="22"/>
                  </a:lnTo>
                  <a:lnTo>
                    <a:pt x="39" y="2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8" name="Freeform 58"/>
            <p:cNvSpPr>
              <a:spLocks/>
            </p:cNvSpPr>
            <p:nvPr/>
          </p:nvSpPr>
          <p:spPr bwMode="auto">
            <a:xfrm>
              <a:off x="3995" y="1976"/>
              <a:ext cx="39" cy="33"/>
            </a:xfrm>
            <a:custGeom>
              <a:avLst/>
              <a:gdLst>
                <a:gd name="T0" fmla="*/ 39 w 39"/>
                <a:gd name="T1" fmla="*/ 22 h 33"/>
                <a:gd name="T2" fmla="*/ 39 w 39"/>
                <a:gd name="T3" fmla="*/ 33 h 33"/>
                <a:gd name="T4" fmla="*/ 0 w 39"/>
                <a:gd name="T5" fmla="*/ 11 h 33"/>
                <a:gd name="T6" fmla="*/ 0 w 39"/>
                <a:gd name="T7" fmla="*/ 0 h 33"/>
                <a:gd name="T8" fmla="*/ 39 w 39"/>
                <a:gd name="T9" fmla="*/ 22 h 33"/>
                <a:gd name="T10" fmla="*/ 39 w 39"/>
                <a:gd name="T11" fmla="*/ 22 h 33"/>
                <a:gd name="T12" fmla="*/ 39 w 39"/>
                <a:gd name="T13" fmla="*/ 22 h 33"/>
                <a:gd name="T14" fmla="*/ 39 w 39"/>
                <a:gd name="T15" fmla="*/ 22 h 33"/>
                <a:gd name="T16" fmla="*/ 39 w 39"/>
                <a:gd name="T17" fmla="*/ 22 h 33"/>
                <a:gd name="T18" fmla="*/ 39 w 39"/>
                <a:gd name="T19" fmla="*/ 22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33"/>
                <a:gd name="T32" fmla="*/ 39 w 39"/>
                <a:gd name="T33" fmla="*/ 33 h 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33">
                  <a:moveTo>
                    <a:pt x="39" y="22"/>
                  </a:moveTo>
                  <a:lnTo>
                    <a:pt x="39" y="3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9" y="22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09" name="Freeform 59"/>
            <p:cNvSpPr>
              <a:spLocks noEditPoints="1"/>
            </p:cNvSpPr>
            <p:nvPr/>
          </p:nvSpPr>
          <p:spPr bwMode="auto">
            <a:xfrm>
              <a:off x="4091" y="2096"/>
              <a:ext cx="84" cy="31"/>
            </a:xfrm>
            <a:custGeom>
              <a:avLst/>
              <a:gdLst>
                <a:gd name="T0" fmla="*/ 1 w 127"/>
                <a:gd name="T1" fmla="*/ 1 h 47"/>
                <a:gd name="T2" fmla="*/ 1 w 127"/>
                <a:gd name="T3" fmla="*/ 1 h 47"/>
                <a:gd name="T4" fmla="*/ 1 w 127"/>
                <a:gd name="T5" fmla="*/ 1 h 47"/>
                <a:gd name="T6" fmla="*/ 1 w 127"/>
                <a:gd name="T7" fmla="*/ 0 h 47"/>
                <a:gd name="T8" fmla="*/ 0 w 127"/>
                <a:gd name="T9" fmla="*/ 1 h 47"/>
                <a:gd name="T10" fmla="*/ 1 w 127"/>
                <a:gd name="T11" fmla="*/ 1 h 47"/>
                <a:gd name="T12" fmla="*/ 1 w 127"/>
                <a:gd name="T13" fmla="*/ 1 h 47"/>
                <a:gd name="T14" fmla="*/ 1 w 127"/>
                <a:gd name="T15" fmla="*/ 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47"/>
                <a:gd name="T26" fmla="*/ 127 w 127"/>
                <a:gd name="T27" fmla="*/ 47 h 4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47">
                  <a:moveTo>
                    <a:pt x="88" y="47"/>
                  </a:moveTo>
                  <a:cubicBezTo>
                    <a:pt x="88" y="47"/>
                    <a:pt x="105" y="39"/>
                    <a:pt x="115" y="34"/>
                  </a:cubicBezTo>
                  <a:cubicBezTo>
                    <a:pt x="125" y="28"/>
                    <a:pt x="127" y="19"/>
                    <a:pt x="120" y="12"/>
                  </a:cubicBezTo>
                  <a:cubicBezTo>
                    <a:pt x="112" y="5"/>
                    <a:pt x="73" y="0"/>
                    <a:pt x="73" y="0"/>
                  </a:cubicBezTo>
                  <a:moveTo>
                    <a:pt x="0" y="19"/>
                  </a:moveTo>
                  <a:cubicBezTo>
                    <a:pt x="0" y="19"/>
                    <a:pt x="13" y="16"/>
                    <a:pt x="16" y="16"/>
                  </a:cubicBezTo>
                  <a:cubicBezTo>
                    <a:pt x="20" y="18"/>
                    <a:pt x="30" y="26"/>
                    <a:pt x="39" y="26"/>
                  </a:cubicBezTo>
                  <a:cubicBezTo>
                    <a:pt x="47" y="27"/>
                    <a:pt x="58" y="11"/>
                    <a:pt x="60" y="9"/>
                  </a:cubicBezTo>
                </a:path>
              </a:pathLst>
            </a:custGeom>
            <a:noFill/>
            <a:ln w="1588">
              <a:solidFill>
                <a:srgbClr val="032E5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0" name="Freeform 60"/>
            <p:cNvSpPr>
              <a:spLocks/>
            </p:cNvSpPr>
            <p:nvPr/>
          </p:nvSpPr>
          <p:spPr bwMode="auto">
            <a:xfrm>
              <a:off x="4117" y="2098"/>
              <a:ext cx="17" cy="14"/>
            </a:xfrm>
            <a:custGeom>
              <a:avLst/>
              <a:gdLst>
                <a:gd name="T0" fmla="*/ 17 w 17"/>
                <a:gd name="T1" fmla="*/ 0 h 14"/>
                <a:gd name="T2" fmla="*/ 17 w 17"/>
                <a:gd name="T3" fmla="*/ 4 h 14"/>
                <a:gd name="T4" fmla="*/ 0 w 17"/>
                <a:gd name="T5" fmla="*/ 14 h 14"/>
                <a:gd name="T6" fmla="*/ 0 w 17"/>
                <a:gd name="T7" fmla="*/ 10 h 14"/>
                <a:gd name="T8" fmla="*/ 17 w 17"/>
                <a:gd name="T9" fmla="*/ 0 h 14"/>
                <a:gd name="T10" fmla="*/ 17 w 17"/>
                <a:gd name="T11" fmla="*/ 0 h 14"/>
                <a:gd name="T12" fmla="*/ 17 w 17"/>
                <a:gd name="T13" fmla="*/ 0 h 14"/>
                <a:gd name="T14" fmla="*/ 17 w 17"/>
                <a:gd name="T15" fmla="*/ 0 h 14"/>
                <a:gd name="T16" fmla="*/ 17 w 17"/>
                <a:gd name="T17" fmla="*/ 0 h 14"/>
                <a:gd name="T18" fmla="*/ 17 w 17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"/>
                <a:gd name="T31" fmla="*/ 0 h 14"/>
                <a:gd name="T32" fmla="*/ 17 w 17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" h="14">
                  <a:moveTo>
                    <a:pt x="17" y="0"/>
                  </a:moveTo>
                  <a:lnTo>
                    <a:pt x="17" y="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1" name="Freeform 61"/>
            <p:cNvSpPr>
              <a:spLocks/>
            </p:cNvSpPr>
            <p:nvPr/>
          </p:nvSpPr>
          <p:spPr bwMode="auto">
            <a:xfrm>
              <a:off x="4083" y="2089"/>
              <a:ext cx="34" cy="23"/>
            </a:xfrm>
            <a:custGeom>
              <a:avLst/>
              <a:gdLst>
                <a:gd name="T0" fmla="*/ 34 w 34"/>
                <a:gd name="T1" fmla="*/ 19 h 23"/>
                <a:gd name="T2" fmla="*/ 34 w 34"/>
                <a:gd name="T3" fmla="*/ 23 h 23"/>
                <a:gd name="T4" fmla="*/ 0 w 34"/>
                <a:gd name="T5" fmla="*/ 4 h 23"/>
                <a:gd name="T6" fmla="*/ 0 w 34"/>
                <a:gd name="T7" fmla="*/ 0 h 23"/>
                <a:gd name="T8" fmla="*/ 34 w 34"/>
                <a:gd name="T9" fmla="*/ 19 h 23"/>
                <a:gd name="T10" fmla="*/ 34 w 34"/>
                <a:gd name="T11" fmla="*/ 19 h 23"/>
                <a:gd name="T12" fmla="*/ 34 w 34"/>
                <a:gd name="T13" fmla="*/ 19 h 23"/>
                <a:gd name="T14" fmla="*/ 34 w 34"/>
                <a:gd name="T15" fmla="*/ 19 h 23"/>
                <a:gd name="T16" fmla="*/ 34 w 34"/>
                <a:gd name="T17" fmla="*/ 19 h 23"/>
                <a:gd name="T18" fmla="*/ 34 w 34"/>
                <a:gd name="T19" fmla="*/ 19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23"/>
                <a:gd name="T32" fmla="*/ 34 w 34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23">
                  <a:moveTo>
                    <a:pt x="34" y="19"/>
                  </a:moveTo>
                  <a:lnTo>
                    <a:pt x="34" y="23"/>
                  </a:lnTo>
                  <a:lnTo>
                    <a:pt x="0" y="4"/>
                  </a:lnTo>
                  <a:lnTo>
                    <a:pt x="0" y="0"/>
                  </a:lnTo>
                  <a:lnTo>
                    <a:pt x="34" y="19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2" name="Freeform 62"/>
            <p:cNvSpPr>
              <a:spLocks/>
            </p:cNvSpPr>
            <p:nvPr/>
          </p:nvSpPr>
          <p:spPr bwMode="auto">
            <a:xfrm>
              <a:off x="4083" y="2079"/>
              <a:ext cx="51" cy="29"/>
            </a:xfrm>
            <a:custGeom>
              <a:avLst/>
              <a:gdLst>
                <a:gd name="T0" fmla="*/ 51 w 51"/>
                <a:gd name="T1" fmla="*/ 19 h 29"/>
                <a:gd name="T2" fmla="*/ 34 w 51"/>
                <a:gd name="T3" fmla="*/ 29 h 29"/>
                <a:gd name="T4" fmla="*/ 0 w 51"/>
                <a:gd name="T5" fmla="*/ 10 h 29"/>
                <a:gd name="T6" fmla="*/ 17 w 51"/>
                <a:gd name="T7" fmla="*/ 0 h 29"/>
                <a:gd name="T8" fmla="*/ 51 w 51"/>
                <a:gd name="T9" fmla="*/ 19 h 29"/>
                <a:gd name="T10" fmla="*/ 51 w 51"/>
                <a:gd name="T11" fmla="*/ 19 h 29"/>
                <a:gd name="T12" fmla="*/ 51 w 51"/>
                <a:gd name="T13" fmla="*/ 19 h 29"/>
                <a:gd name="T14" fmla="*/ 51 w 51"/>
                <a:gd name="T15" fmla="*/ 19 h 29"/>
                <a:gd name="T16" fmla="*/ 51 w 51"/>
                <a:gd name="T17" fmla="*/ 19 h 29"/>
                <a:gd name="T18" fmla="*/ 51 w 51"/>
                <a:gd name="T19" fmla="*/ 1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29"/>
                <a:gd name="T32" fmla="*/ 51 w 51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29">
                  <a:moveTo>
                    <a:pt x="51" y="19"/>
                  </a:moveTo>
                  <a:lnTo>
                    <a:pt x="34" y="29"/>
                  </a:lnTo>
                  <a:lnTo>
                    <a:pt x="0" y="10"/>
                  </a:lnTo>
                  <a:lnTo>
                    <a:pt x="17" y="0"/>
                  </a:lnTo>
                  <a:lnTo>
                    <a:pt x="51" y="19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3" name="Freeform 63"/>
            <p:cNvSpPr>
              <a:spLocks/>
            </p:cNvSpPr>
            <p:nvPr/>
          </p:nvSpPr>
          <p:spPr bwMode="auto">
            <a:xfrm>
              <a:off x="4100" y="2049"/>
              <a:ext cx="11" cy="51"/>
            </a:xfrm>
            <a:custGeom>
              <a:avLst/>
              <a:gdLst>
                <a:gd name="T0" fmla="*/ 11 w 11"/>
                <a:gd name="T1" fmla="*/ 51 h 51"/>
                <a:gd name="T2" fmla="*/ 0 w 11"/>
                <a:gd name="T3" fmla="*/ 44 h 51"/>
                <a:gd name="T4" fmla="*/ 0 w 11"/>
                <a:gd name="T5" fmla="*/ 0 h 51"/>
                <a:gd name="T6" fmla="*/ 11 w 11"/>
                <a:gd name="T7" fmla="*/ 6 h 51"/>
                <a:gd name="T8" fmla="*/ 11 w 11"/>
                <a:gd name="T9" fmla="*/ 51 h 51"/>
                <a:gd name="T10" fmla="*/ 11 w 11"/>
                <a:gd name="T11" fmla="*/ 51 h 51"/>
                <a:gd name="T12" fmla="*/ 11 w 11"/>
                <a:gd name="T13" fmla="*/ 51 h 51"/>
                <a:gd name="T14" fmla="*/ 11 w 11"/>
                <a:gd name="T15" fmla="*/ 51 h 51"/>
                <a:gd name="T16" fmla="*/ 11 w 11"/>
                <a:gd name="T17" fmla="*/ 51 h 51"/>
                <a:gd name="T18" fmla="*/ 11 w 11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51"/>
                <a:gd name="T32" fmla="*/ 11 w 11"/>
                <a:gd name="T33" fmla="*/ 51 h 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51">
                  <a:moveTo>
                    <a:pt x="11" y="51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1" y="6"/>
                  </a:lnTo>
                  <a:lnTo>
                    <a:pt x="11" y="51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4" name="Freeform 64"/>
            <p:cNvSpPr>
              <a:spLocks/>
            </p:cNvSpPr>
            <p:nvPr/>
          </p:nvSpPr>
          <p:spPr bwMode="auto">
            <a:xfrm>
              <a:off x="4111" y="2055"/>
              <a:ext cx="6" cy="45"/>
            </a:xfrm>
            <a:custGeom>
              <a:avLst/>
              <a:gdLst>
                <a:gd name="T0" fmla="*/ 0 w 6"/>
                <a:gd name="T1" fmla="*/ 0 h 45"/>
                <a:gd name="T2" fmla="*/ 6 w 6"/>
                <a:gd name="T3" fmla="*/ 1 h 45"/>
                <a:gd name="T4" fmla="*/ 6 w 6"/>
                <a:gd name="T5" fmla="*/ 37 h 45"/>
                <a:gd name="T6" fmla="*/ 0 w 6"/>
                <a:gd name="T7" fmla="*/ 45 h 45"/>
                <a:gd name="T8" fmla="*/ 0 w 6"/>
                <a:gd name="T9" fmla="*/ 0 h 45"/>
                <a:gd name="T10" fmla="*/ 0 w 6"/>
                <a:gd name="T11" fmla="*/ 0 h 45"/>
                <a:gd name="T12" fmla="*/ 0 w 6"/>
                <a:gd name="T13" fmla="*/ 0 h 45"/>
                <a:gd name="T14" fmla="*/ 0 w 6"/>
                <a:gd name="T15" fmla="*/ 0 h 45"/>
                <a:gd name="T16" fmla="*/ 0 w 6"/>
                <a:gd name="T17" fmla="*/ 0 h 45"/>
                <a:gd name="T18" fmla="*/ 0 w 6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45"/>
                <a:gd name="T32" fmla="*/ 6 w 6"/>
                <a:gd name="T33" fmla="*/ 45 h 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45">
                  <a:moveTo>
                    <a:pt x="0" y="0"/>
                  </a:moveTo>
                  <a:lnTo>
                    <a:pt x="6" y="1"/>
                  </a:lnTo>
                  <a:lnTo>
                    <a:pt x="6" y="37"/>
                  </a:lnTo>
                  <a:lnTo>
                    <a:pt x="0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5" name="Freeform 65"/>
            <p:cNvSpPr>
              <a:spLocks/>
            </p:cNvSpPr>
            <p:nvPr/>
          </p:nvSpPr>
          <p:spPr bwMode="auto">
            <a:xfrm>
              <a:off x="4146" y="2041"/>
              <a:ext cx="3" cy="62"/>
            </a:xfrm>
            <a:custGeom>
              <a:avLst/>
              <a:gdLst>
                <a:gd name="T0" fmla="*/ 0 w 3"/>
                <a:gd name="T1" fmla="*/ 2 h 62"/>
                <a:gd name="T2" fmla="*/ 3 w 3"/>
                <a:gd name="T3" fmla="*/ 0 h 62"/>
                <a:gd name="T4" fmla="*/ 3 w 3"/>
                <a:gd name="T5" fmla="*/ 60 h 62"/>
                <a:gd name="T6" fmla="*/ 0 w 3"/>
                <a:gd name="T7" fmla="*/ 62 h 62"/>
                <a:gd name="T8" fmla="*/ 0 w 3"/>
                <a:gd name="T9" fmla="*/ 2 h 62"/>
                <a:gd name="T10" fmla="*/ 0 w 3"/>
                <a:gd name="T11" fmla="*/ 2 h 62"/>
                <a:gd name="T12" fmla="*/ 0 w 3"/>
                <a:gd name="T13" fmla="*/ 2 h 62"/>
                <a:gd name="T14" fmla="*/ 0 w 3"/>
                <a:gd name="T15" fmla="*/ 2 h 62"/>
                <a:gd name="T16" fmla="*/ 0 w 3"/>
                <a:gd name="T17" fmla="*/ 2 h 62"/>
                <a:gd name="T18" fmla="*/ 0 w 3"/>
                <a:gd name="T19" fmla="*/ 2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62"/>
                <a:gd name="T32" fmla="*/ 3 w 3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62">
                  <a:moveTo>
                    <a:pt x="0" y="2"/>
                  </a:moveTo>
                  <a:lnTo>
                    <a:pt x="3" y="0"/>
                  </a:lnTo>
                  <a:lnTo>
                    <a:pt x="3" y="60"/>
                  </a:lnTo>
                  <a:lnTo>
                    <a:pt x="0" y="6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6" name="Freeform 66"/>
            <p:cNvSpPr>
              <a:spLocks/>
            </p:cNvSpPr>
            <p:nvPr/>
          </p:nvSpPr>
          <p:spPr bwMode="auto">
            <a:xfrm>
              <a:off x="4080" y="2003"/>
              <a:ext cx="69" cy="40"/>
            </a:xfrm>
            <a:custGeom>
              <a:avLst/>
              <a:gdLst>
                <a:gd name="T0" fmla="*/ 0 w 69"/>
                <a:gd name="T1" fmla="*/ 2 h 40"/>
                <a:gd name="T2" fmla="*/ 3 w 69"/>
                <a:gd name="T3" fmla="*/ 0 h 40"/>
                <a:gd name="T4" fmla="*/ 69 w 69"/>
                <a:gd name="T5" fmla="*/ 38 h 40"/>
                <a:gd name="T6" fmla="*/ 66 w 69"/>
                <a:gd name="T7" fmla="*/ 40 h 40"/>
                <a:gd name="T8" fmla="*/ 0 w 69"/>
                <a:gd name="T9" fmla="*/ 2 h 40"/>
                <a:gd name="T10" fmla="*/ 0 w 69"/>
                <a:gd name="T11" fmla="*/ 2 h 40"/>
                <a:gd name="T12" fmla="*/ 0 w 69"/>
                <a:gd name="T13" fmla="*/ 2 h 40"/>
                <a:gd name="T14" fmla="*/ 0 w 69"/>
                <a:gd name="T15" fmla="*/ 2 h 40"/>
                <a:gd name="T16" fmla="*/ 0 w 69"/>
                <a:gd name="T17" fmla="*/ 2 h 40"/>
                <a:gd name="T18" fmla="*/ 0 w 69"/>
                <a:gd name="T19" fmla="*/ 2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40"/>
                <a:gd name="T32" fmla="*/ 69 w 69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40">
                  <a:moveTo>
                    <a:pt x="0" y="2"/>
                  </a:moveTo>
                  <a:lnTo>
                    <a:pt x="3" y="0"/>
                  </a:lnTo>
                  <a:lnTo>
                    <a:pt x="69" y="38"/>
                  </a:lnTo>
                  <a:lnTo>
                    <a:pt x="66" y="4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7" name="Freeform 67"/>
            <p:cNvSpPr>
              <a:spLocks/>
            </p:cNvSpPr>
            <p:nvPr/>
          </p:nvSpPr>
          <p:spPr bwMode="auto">
            <a:xfrm>
              <a:off x="4080" y="2005"/>
              <a:ext cx="66" cy="98"/>
            </a:xfrm>
            <a:custGeom>
              <a:avLst/>
              <a:gdLst>
                <a:gd name="T0" fmla="*/ 66 w 66"/>
                <a:gd name="T1" fmla="*/ 38 h 98"/>
                <a:gd name="T2" fmla="*/ 66 w 66"/>
                <a:gd name="T3" fmla="*/ 98 h 98"/>
                <a:gd name="T4" fmla="*/ 0 w 66"/>
                <a:gd name="T5" fmla="*/ 60 h 98"/>
                <a:gd name="T6" fmla="*/ 0 w 66"/>
                <a:gd name="T7" fmla="*/ 0 h 98"/>
                <a:gd name="T8" fmla="*/ 66 w 66"/>
                <a:gd name="T9" fmla="*/ 38 h 98"/>
                <a:gd name="T10" fmla="*/ 66 w 66"/>
                <a:gd name="T11" fmla="*/ 38 h 98"/>
                <a:gd name="T12" fmla="*/ 66 w 66"/>
                <a:gd name="T13" fmla="*/ 38 h 98"/>
                <a:gd name="T14" fmla="*/ 66 w 66"/>
                <a:gd name="T15" fmla="*/ 38 h 98"/>
                <a:gd name="T16" fmla="*/ 66 w 66"/>
                <a:gd name="T17" fmla="*/ 38 h 98"/>
                <a:gd name="T18" fmla="*/ 66 w 66"/>
                <a:gd name="T19" fmla="*/ 38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98"/>
                <a:gd name="T32" fmla="*/ 66 w 66"/>
                <a:gd name="T33" fmla="*/ 98 h 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98">
                  <a:moveTo>
                    <a:pt x="66" y="38"/>
                  </a:moveTo>
                  <a:lnTo>
                    <a:pt x="66" y="98"/>
                  </a:lnTo>
                  <a:lnTo>
                    <a:pt x="0" y="60"/>
                  </a:lnTo>
                  <a:lnTo>
                    <a:pt x="0" y="0"/>
                  </a:lnTo>
                  <a:lnTo>
                    <a:pt x="66" y="38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8" name="Freeform 68"/>
            <p:cNvSpPr>
              <a:spLocks/>
            </p:cNvSpPr>
            <p:nvPr/>
          </p:nvSpPr>
          <p:spPr bwMode="auto">
            <a:xfrm>
              <a:off x="4077" y="2006"/>
              <a:ext cx="65" cy="99"/>
            </a:xfrm>
            <a:custGeom>
              <a:avLst/>
              <a:gdLst>
                <a:gd name="T0" fmla="*/ 65 w 65"/>
                <a:gd name="T1" fmla="*/ 38 h 99"/>
                <a:gd name="T2" fmla="*/ 65 w 65"/>
                <a:gd name="T3" fmla="*/ 99 h 99"/>
                <a:gd name="T4" fmla="*/ 0 w 65"/>
                <a:gd name="T5" fmla="*/ 60 h 99"/>
                <a:gd name="T6" fmla="*/ 0 w 65"/>
                <a:gd name="T7" fmla="*/ 0 h 99"/>
                <a:gd name="T8" fmla="*/ 65 w 65"/>
                <a:gd name="T9" fmla="*/ 38 h 99"/>
                <a:gd name="T10" fmla="*/ 65 w 65"/>
                <a:gd name="T11" fmla="*/ 38 h 99"/>
                <a:gd name="T12" fmla="*/ 65 w 65"/>
                <a:gd name="T13" fmla="*/ 38 h 99"/>
                <a:gd name="T14" fmla="*/ 65 w 65"/>
                <a:gd name="T15" fmla="*/ 38 h 99"/>
                <a:gd name="T16" fmla="*/ 65 w 65"/>
                <a:gd name="T17" fmla="*/ 38 h 99"/>
                <a:gd name="T18" fmla="*/ 65 w 65"/>
                <a:gd name="T19" fmla="*/ 38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5"/>
                <a:gd name="T31" fmla="*/ 0 h 99"/>
                <a:gd name="T32" fmla="*/ 65 w 65"/>
                <a:gd name="T33" fmla="*/ 99 h 9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5" h="99">
                  <a:moveTo>
                    <a:pt x="65" y="38"/>
                  </a:moveTo>
                  <a:lnTo>
                    <a:pt x="65" y="99"/>
                  </a:lnTo>
                  <a:lnTo>
                    <a:pt x="0" y="60"/>
                  </a:lnTo>
                  <a:lnTo>
                    <a:pt x="0" y="0"/>
                  </a:lnTo>
                  <a:lnTo>
                    <a:pt x="65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19" name="Freeform 69"/>
            <p:cNvSpPr>
              <a:spLocks/>
            </p:cNvSpPr>
            <p:nvPr/>
          </p:nvSpPr>
          <p:spPr bwMode="auto">
            <a:xfrm>
              <a:off x="4141" y="2043"/>
              <a:ext cx="4" cy="62"/>
            </a:xfrm>
            <a:custGeom>
              <a:avLst/>
              <a:gdLst>
                <a:gd name="T0" fmla="*/ 1 w 4"/>
                <a:gd name="T1" fmla="*/ 2 h 62"/>
                <a:gd name="T2" fmla="*/ 4 w 4"/>
                <a:gd name="T3" fmla="*/ 0 h 62"/>
                <a:gd name="T4" fmla="*/ 4 w 4"/>
                <a:gd name="T5" fmla="*/ 60 h 62"/>
                <a:gd name="T6" fmla="*/ 0 w 4"/>
                <a:gd name="T7" fmla="*/ 62 h 62"/>
                <a:gd name="T8" fmla="*/ 1 w 4"/>
                <a:gd name="T9" fmla="*/ 2 h 62"/>
                <a:gd name="T10" fmla="*/ 1 w 4"/>
                <a:gd name="T11" fmla="*/ 2 h 62"/>
                <a:gd name="T12" fmla="*/ 1 w 4"/>
                <a:gd name="T13" fmla="*/ 2 h 62"/>
                <a:gd name="T14" fmla="*/ 1 w 4"/>
                <a:gd name="T15" fmla="*/ 2 h 62"/>
                <a:gd name="T16" fmla="*/ 1 w 4"/>
                <a:gd name="T17" fmla="*/ 2 h 62"/>
                <a:gd name="T18" fmla="*/ 1 w 4"/>
                <a:gd name="T19" fmla="*/ 2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2"/>
                <a:gd name="T32" fmla="*/ 4 w 4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2">
                  <a:moveTo>
                    <a:pt x="1" y="2"/>
                  </a:moveTo>
                  <a:lnTo>
                    <a:pt x="4" y="0"/>
                  </a:lnTo>
                  <a:lnTo>
                    <a:pt x="4" y="60"/>
                  </a:lnTo>
                  <a:lnTo>
                    <a:pt x="0" y="6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0" name="Freeform 70"/>
            <p:cNvSpPr>
              <a:spLocks/>
            </p:cNvSpPr>
            <p:nvPr/>
          </p:nvSpPr>
          <p:spPr bwMode="auto">
            <a:xfrm>
              <a:off x="4076" y="2005"/>
              <a:ext cx="69" cy="40"/>
            </a:xfrm>
            <a:custGeom>
              <a:avLst/>
              <a:gdLst>
                <a:gd name="T0" fmla="*/ 0 w 69"/>
                <a:gd name="T1" fmla="*/ 2 h 40"/>
                <a:gd name="T2" fmla="*/ 3 w 69"/>
                <a:gd name="T3" fmla="*/ 0 h 40"/>
                <a:gd name="T4" fmla="*/ 69 w 69"/>
                <a:gd name="T5" fmla="*/ 38 h 40"/>
                <a:gd name="T6" fmla="*/ 66 w 69"/>
                <a:gd name="T7" fmla="*/ 40 h 40"/>
                <a:gd name="T8" fmla="*/ 0 w 69"/>
                <a:gd name="T9" fmla="*/ 2 h 40"/>
                <a:gd name="T10" fmla="*/ 0 w 69"/>
                <a:gd name="T11" fmla="*/ 2 h 40"/>
                <a:gd name="T12" fmla="*/ 0 w 69"/>
                <a:gd name="T13" fmla="*/ 2 h 40"/>
                <a:gd name="T14" fmla="*/ 0 w 69"/>
                <a:gd name="T15" fmla="*/ 2 h 40"/>
                <a:gd name="T16" fmla="*/ 0 w 69"/>
                <a:gd name="T17" fmla="*/ 2 h 40"/>
                <a:gd name="T18" fmla="*/ 0 w 69"/>
                <a:gd name="T19" fmla="*/ 2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40"/>
                <a:gd name="T32" fmla="*/ 69 w 69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40">
                  <a:moveTo>
                    <a:pt x="0" y="2"/>
                  </a:moveTo>
                  <a:lnTo>
                    <a:pt x="3" y="0"/>
                  </a:lnTo>
                  <a:lnTo>
                    <a:pt x="69" y="38"/>
                  </a:lnTo>
                  <a:lnTo>
                    <a:pt x="66" y="4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1" name="Freeform 71"/>
            <p:cNvSpPr>
              <a:spLocks noEditPoints="1"/>
            </p:cNvSpPr>
            <p:nvPr/>
          </p:nvSpPr>
          <p:spPr bwMode="auto">
            <a:xfrm>
              <a:off x="4076" y="2007"/>
              <a:ext cx="66" cy="98"/>
            </a:xfrm>
            <a:custGeom>
              <a:avLst/>
              <a:gdLst>
                <a:gd name="T0" fmla="*/ 0 w 66"/>
                <a:gd name="T1" fmla="*/ 0 h 98"/>
                <a:gd name="T2" fmla="*/ 66 w 66"/>
                <a:gd name="T3" fmla="*/ 38 h 98"/>
                <a:gd name="T4" fmla="*/ 65 w 66"/>
                <a:gd name="T5" fmla="*/ 98 h 98"/>
                <a:gd name="T6" fmla="*/ 0 w 66"/>
                <a:gd name="T7" fmla="*/ 60 h 98"/>
                <a:gd name="T8" fmla="*/ 0 w 66"/>
                <a:gd name="T9" fmla="*/ 0 h 98"/>
                <a:gd name="T10" fmla="*/ 0 w 66"/>
                <a:gd name="T11" fmla="*/ 0 h 98"/>
                <a:gd name="T12" fmla="*/ 0 w 66"/>
                <a:gd name="T13" fmla="*/ 0 h 98"/>
                <a:gd name="T14" fmla="*/ 0 w 66"/>
                <a:gd name="T15" fmla="*/ 0 h 98"/>
                <a:gd name="T16" fmla="*/ 0 w 66"/>
                <a:gd name="T17" fmla="*/ 0 h 98"/>
                <a:gd name="T18" fmla="*/ 0 w 66"/>
                <a:gd name="T19" fmla="*/ 0 h 98"/>
                <a:gd name="T20" fmla="*/ 61 w 66"/>
                <a:gd name="T21" fmla="*/ 91 h 98"/>
                <a:gd name="T22" fmla="*/ 62 w 66"/>
                <a:gd name="T23" fmla="*/ 40 h 98"/>
                <a:gd name="T24" fmla="*/ 3 w 66"/>
                <a:gd name="T25" fmla="*/ 6 h 98"/>
                <a:gd name="T26" fmla="*/ 3 w 66"/>
                <a:gd name="T27" fmla="*/ 58 h 98"/>
                <a:gd name="T28" fmla="*/ 61 w 66"/>
                <a:gd name="T29" fmla="*/ 91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6"/>
                <a:gd name="T46" fmla="*/ 0 h 98"/>
                <a:gd name="T47" fmla="*/ 66 w 66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6" h="98">
                  <a:moveTo>
                    <a:pt x="0" y="0"/>
                  </a:moveTo>
                  <a:lnTo>
                    <a:pt x="66" y="38"/>
                  </a:lnTo>
                  <a:lnTo>
                    <a:pt x="65" y="98"/>
                  </a:lnTo>
                  <a:lnTo>
                    <a:pt x="0" y="60"/>
                  </a:lnTo>
                  <a:lnTo>
                    <a:pt x="0" y="0"/>
                  </a:lnTo>
                  <a:close/>
                  <a:moveTo>
                    <a:pt x="61" y="91"/>
                  </a:moveTo>
                  <a:lnTo>
                    <a:pt x="62" y="40"/>
                  </a:lnTo>
                  <a:lnTo>
                    <a:pt x="3" y="6"/>
                  </a:lnTo>
                  <a:lnTo>
                    <a:pt x="3" y="58"/>
                  </a:lnTo>
                  <a:lnTo>
                    <a:pt x="61" y="91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2" name="Freeform 72"/>
            <p:cNvSpPr>
              <a:spLocks noEditPoints="1"/>
            </p:cNvSpPr>
            <p:nvPr/>
          </p:nvSpPr>
          <p:spPr bwMode="auto">
            <a:xfrm>
              <a:off x="4076" y="2007"/>
              <a:ext cx="66" cy="98"/>
            </a:xfrm>
            <a:custGeom>
              <a:avLst/>
              <a:gdLst>
                <a:gd name="T0" fmla="*/ 0 w 66"/>
                <a:gd name="T1" fmla="*/ 0 h 98"/>
                <a:gd name="T2" fmla="*/ 66 w 66"/>
                <a:gd name="T3" fmla="*/ 38 h 98"/>
                <a:gd name="T4" fmla="*/ 65 w 66"/>
                <a:gd name="T5" fmla="*/ 98 h 98"/>
                <a:gd name="T6" fmla="*/ 0 w 66"/>
                <a:gd name="T7" fmla="*/ 60 h 98"/>
                <a:gd name="T8" fmla="*/ 0 w 66"/>
                <a:gd name="T9" fmla="*/ 0 h 98"/>
                <a:gd name="T10" fmla="*/ 0 w 66"/>
                <a:gd name="T11" fmla="*/ 0 h 98"/>
                <a:gd name="T12" fmla="*/ 0 w 66"/>
                <a:gd name="T13" fmla="*/ 0 h 98"/>
                <a:gd name="T14" fmla="*/ 0 w 66"/>
                <a:gd name="T15" fmla="*/ 0 h 98"/>
                <a:gd name="T16" fmla="*/ 0 w 66"/>
                <a:gd name="T17" fmla="*/ 0 h 98"/>
                <a:gd name="T18" fmla="*/ 0 w 66"/>
                <a:gd name="T19" fmla="*/ 0 h 98"/>
                <a:gd name="T20" fmla="*/ 61 w 66"/>
                <a:gd name="T21" fmla="*/ 91 h 98"/>
                <a:gd name="T22" fmla="*/ 62 w 66"/>
                <a:gd name="T23" fmla="*/ 40 h 98"/>
                <a:gd name="T24" fmla="*/ 3 w 66"/>
                <a:gd name="T25" fmla="*/ 6 h 98"/>
                <a:gd name="T26" fmla="*/ 3 w 66"/>
                <a:gd name="T27" fmla="*/ 58 h 98"/>
                <a:gd name="T28" fmla="*/ 61 w 66"/>
                <a:gd name="T29" fmla="*/ 91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6"/>
                <a:gd name="T46" fmla="*/ 0 h 98"/>
                <a:gd name="T47" fmla="*/ 66 w 66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6" h="98">
                  <a:moveTo>
                    <a:pt x="0" y="0"/>
                  </a:moveTo>
                  <a:lnTo>
                    <a:pt x="66" y="38"/>
                  </a:lnTo>
                  <a:lnTo>
                    <a:pt x="65" y="98"/>
                  </a:lnTo>
                  <a:lnTo>
                    <a:pt x="0" y="60"/>
                  </a:lnTo>
                  <a:lnTo>
                    <a:pt x="0" y="0"/>
                  </a:lnTo>
                  <a:moveTo>
                    <a:pt x="61" y="91"/>
                  </a:moveTo>
                  <a:lnTo>
                    <a:pt x="62" y="40"/>
                  </a:lnTo>
                  <a:lnTo>
                    <a:pt x="3" y="6"/>
                  </a:lnTo>
                  <a:lnTo>
                    <a:pt x="3" y="58"/>
                  </a:lnTo>
                  <a:lnTo>
                    <a:pt x="61" y="91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3" name="Freeform 73"/>
            <p:cNvSpPr>
              <a:spLocks/>
            </p:cNvSpPr>
            <p:nvPr/>
          </p:nvSpPr>
          <p:spPr bwMode="auto">
            <a:xfrm>
              <a:off x="4042" y="2103"/>
              <a:ext cx="61" cy="38"/>
            </a:xfrm>
            <a:custGeom>
              <a:avLst/>
              <a:gdLst>
                <a:gd name="T0" fmla="*/ 61 w 61"/>
                <a:gd name="T1" fmla="*/ 38 h 38"/>
                <a:gd name="T2" fmla="*/ 0 w 61"/>
                <a:gd name="T3" fmla="*/ 3 h 38"/>
                <a:gd name="T4" fmla="*/ 0 w 61"/>
                <a:gd name="T5" fmla="*/ 0 h 38"/>
                <a:gd name="T6" fmla="*/ 61 w 61"/>
                <a:gd name="T7" fmla="*/ 34 h 38"/>
                <a:gd name="T8" fmla="*/ 61 w 61"/>
                <a:gd name="T9" fmla="*/ 38 h 38"/>
                <a:gd name="T10" fmla="*/ 61 w 61"/>
                <a:gd name="T11" fmla="*/ 38 h 38"/>
                <a:gd name="T12" fmla="*/ 61 w 61"/>
                <a:gd name="T13" fmla="*/ 38 h 38"/>
                <a:gd name="T14" fmla="*/ 61 w 61"/>
                <a:gd name="T15" fmla="*/ 38 h 38"/>
                <a:gd name="T16" fmla="*/ 61 w 61"/>
                <a:gd name="T17" fmla="*/ 38 h 38"/>
                <a:gd name="T18" fmla="*/ 61 w 61"/>
                <a:gd name="T19" fmla="*/ 38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1"/>
                <a:gd name="T31" fmla="*/ 0 h 38"/>
                <a:gd name="T32" fmla="*/ 61 w 61"/>
                <a:gd name="T33" fmla="*/ 38 h 3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1" h="38">
                  <a:moveTo>
                    <a:pt x="61" y="38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61" y="34"/>
                  </a:lnTo>
                  <a:lnTo>
                    <a:pt x="61" y="38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4" name="Freeform 74"/>
            <p:cNvSpPr>
              <a:spLocks/>
            </p:cNvSpPr>
            <p:nvPr/>
          </p:nvSpPr>
          <p:spPr bwMode="auto">
            <a:xfrm>
              <a:off x="4042" y="2089"/>
              <a:ext cx="80" cy="48"/>
            </a:xfrm>
            <a:custGeom>
              <a:avLst/>
              <a:gdLst>
                <a:gd name="T0" fmla="*/ 61 w 80"/>
                <a:gd name="T1" fmla="*/ 48 h 48"/>
                <a:gd name="T2" fmla="*/ 0 w 80"/>
                <a:gd name="T3" fmla="*/ 14 h 48"/>
                <a:gd name="T4" fmla="*/ 20 w 80"/>
                <a:gd name="T5" fmla="*/ 0 h 48"/>
                <a:gd name="T6" fmla="*/ 80 w 80"/>
                <a:gd name="T7" fmla="*/ 34 h 48"/>
                <a:gd name="T8" fmla="*/ 61 w 80"/>
                <a:gd name="T9" fmla="*/ 48 h 48"/>
                <a:gd name="T10" fmla="*/ 61 w 80"/>
                <a:gd name="T11" fmla="*/ 48 h 48"/>
                <a:gd name="T12" fmla="*/ 61 w 80"/>
                <a:gd name="T13" fmla="*/ 48 h 48"/>
                <a:gd name="T14" fmla="*/ 61 w 80"/>
                <a:gd name="T15" fmla="*/ 48 h 48"/>
                <a:gd name="T16" fmla="*/ 61 w 80"/>
                <a:gd name="T17" fmla="*/ 48 h 48"/>
                <a:gd name="T18" fmla="*/ 61 w 80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48"/>
                <a:gd name="T32" fmla="*/ 80 w 80"/>
                <a:gd name="T33" fmla="*/ 48 h 4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48">
                  <a:moveTo>
                    <a:pt x="61" y="48"/>
                  </a:moveTo>
                  <a:lnTo>
                    <a:pt x="0" y="14"/>
                  </a:lnTo>
                  <a:lnTo>
                    <a:pt x="20" y="0"/>
                  </a:lnTo>
                  <a:lnTo>
                    <a:pt x="80" y="34"/>
                  </a:lnTo>
                  <a:lnTo>
                    <a:pt x="61" y="48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5" name="Freeform 75"/>
            <p:cNvSpPr>
              <a:spLocks/>
            </p:cNvSpPr>
            <p:nvPr/>
          </p:nvSpPr>
          <p:spPr bwMode="auto">
            <a:xfrm>
              <a:off x="4103" y="2123"/>
              <a:ext cx="19" cy="18"/>
            </a:xfrm>
            <a:custGeom>
              <a:avLst/>
              <a:gdLst>
                <a:gd name="T0" fmla="*/ 19 w 19"/>
                <a:gd name="T1" fmla="*/ 0 h 18"/>
                <a:gd name="T2" fmla="*/ 19 w 19"/>
                <a:gd name="T3" fmla="*/ 6 h 18"/>
                <a:gd name="T4" fmla="*/ 0 w 19"/>
                <a:gd name="T5" fmla="*/ 18 h 18"/>
                <a:gd name="T6" fmla="*/ 0 w 19"/>
                <a:gd name="T7" fmla="*/ 14 h 18"/>
                <a:gd name="T8" fmla="*/ 19 w 19"/>
                <a:gd name="T9" fmla="*/ 0 h 18"/>
                <a:gd name="T10" fmla="*/ 19 w 19"/>
                <a:gd name="T11" fmla="*/ 0 h 18"/>
                <a:gd name="T12" fmla="*/ 19 w 19"/>
                <a:gd name="T13" fmla="*/ 0 h 18"/>
                <a:gd name="T14" fmla="*/ 19 w 19"/>
                <a:gd name="T15" fmla="*/ 0 h 18"/>
                <a:gd name="T16" fmla="*/ 19 w 19"/>
                <a:gd name="T17" fmla="*/ 0 h 18"/>
                <a:gd name="T18" fmla="*/ 19 w 19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18"/>
                <a:gd name="T32" fmla="*/ 19 w 19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18">
                  <a:moveTo>
                    <a:pt x="19" y="0"/>
                  </a:moveTo>
                  <a:lnTo>
                    <a:pt x="19" y="6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6" name="Freeform 76"/>
            <p:cNvSpPr>
              <a:spLocks/>
            </p:cNvSpPr>
            <p:nvPr/>
          </p:nvSpPr>
          <p:spPr bwMode="auto">
            <a:xfrm>
              <a:off x="4132" y="2123"/>
              <a:ext cx="22" cy="14"/>
            </a:xfrm>
            <a:custGeom>
              <a:avLst/>
              <a:gdLst>
                <a:gd name="T0" fmla="*/ 1 w 34"/>
                <a:gd name="T1" fmla="*/ 1 h 22"/>
                <a:gd name="T2" fmla="*/ 1 w 34"/>
                <a:gd name="T3" fmla="*/ 1 h 22"/>
                <a:gd name="T4" fmla="*/ 1 w 34"/>
                <a:gd name="T5" fmla="*/ 1 h 22"/>
                <a:gd name="T6" fmla="*/ 0 w 34"/>
                <a:gd name="T7" fmla="*/ 1 h 22"/>
                <a:gd name="T8" fmla="*/ 1 w 34"/>
                <a:gd name="T9" fmla="*/ 1 h 22"/>
                <a:gd name="T10" fmla="*/ 1 w 34"/>
                <a:gd name="T11" fmla="*/ 1 h 22"/>
                <a:gd name="T12" fmla="*/ 1 w 34"/>
                <a:gd name="T13" fmla="*/ 1 h 22"/>
                <a:gd name="T14" fmla="*/ 1 w 34"/>
                <a:gd name="T15" fmla="*/ 1 h 22"/>
                <a:gd name="T16" fmla="*/ 1 w 34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22"/>
                <a:gd name="T29" fmla="*/ 34 w 34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22">
                  <a:moveTo>
                    <a:pt x="23" y="1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13" y="4"/>
                    <a:pt x="11" y="5"/>
                    <a:pt x="10" y="5"/>
                  </a:cubicBezTo>
                  <a:cubicBezTo>
                    <a:pt x="6" y="9"/>
                    <a:pt x="2" y="12"/>
                    <a:pt x="0" y="16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3" y="18"/>
                    <a:pt x="16" y="15"/>
                    <a:pt x="21" y="11"/>
                  </a:cubicBezTo>
                  <a:cubicBezTo>
                    <a:pt x="22" y="11"/>
                    <a:pt x="23" y="10"/>
                    <a:pt x="24" y="9"/>
                  </a:cubicBezTo>
                  <a:cubicBezTo>
                    <a:pt x="28" y="7"/>
                    <a:pt x="32" y="6"/>
                    <a:pt x="34" y="7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9CA0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7" name="Freeform 77"/>
            <p:cNvSpPr>
              <a:spLocks/>
            </p:cNvSpPr>
            <p:nvPr/>
          </p:nvSpPr>
          <p:spPr bwMode="auto">
            <a:xfrm>
              <a:off x="4131" y="2133"/>
              <a:ext cx="8" cy="7"/>
            </a:xfrm>
            <a:custGeom>
              <a:avLst/>
              <a:gdLst>
                <a:gd name="T0" fmla="*/ 1 w 12"/>
                <a:gd name="T1" fmla="*/ 1 h 10"/>
                <a:gd name="T2" fmla="*/ 1 w 12"/>
                <a:gd name="T3" fmla="*/ 1 h 10"/>
                <a:gd name="T4" fmla="*/ 1 w 12"/>
                <a:gd name="T5" fmla="*/ 0 h 10"/>
                <a:gd name="T6" fmla="*/ 0 w 12"/>
                <a:gd name="T7" fmla="*/ 1 h 10"/>
                <a:gd name="T8" fmla="*/ 0 w 12"/>
                <a:gd name="T9" fmla="*/ 1 h 10"/>
                <a:gd name="T10" fmla="*/ 1 w 12"/>
                <a:gd name="T11" fmla="*/ 1 h 10"/>
                <a:gd name="T12" fmla="*/ 1 w 12"/>
                <a:gd name="T13" fmla="*/ 1 h 10"/>
                <a:gd name="T14" fmla="*/ 1 w 12"/>
                <a:gd name="T15" fmla="*/ 1 h 10"/>
                <a:gd name="T16" fmla="*/ 1 w 12"/>
                <a:gd name="T17" fmla="*/ 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0"/>
                <a:gd name="T29" fmla="*/ 12 w 12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0">
                  <a:moveTo>
                    <a:pt x="11" y="7"/>
                  </a:moveTo>
                  <a:cubicBezTo>
                    <a:pt x="11" y="7"/>
                    <a:pt x="11" y="6"/>
                    <a:pt x="12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0" y="9"/>
                    <a:pt x="10" y="8"/>
                  </a:cubicBezTo>
                  <a:cubicBezTo>
                    <a:pt x="10" y="8"/>
                    <a:pt x="11" y="8"/>
                    <a:pt x="11" y="7"/>
                  </a:cubicBezTo>
                  <a:close/>
                </a:path>
              </a:pathLst>
            </a:custGeom>
            <a:solidFill>
              <a:srgbClr val="5E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28" name="Freeform 78"/>
            <p:cNvSpPr>
              <a:spLocks/>
            </p:cNvSpPr>
            <p:nvPr/>
          </p:nvSpPr>
          <p:spPr bwMode="auto">
            <a:xfrm>
              <a:off x="4138" y="2127"/>
              <a:ext cx="17" cy="13"/>
            </a:xfrm>
            <a:custGeom>
              <a:avLst/>
              <a:gdLst>
                <a:gd name="T0" fmla="*/ 1 w 26"/>
                <a:gd name="T1" fmla="*/ 1 h 20"/>
                <a:gd name="T2" fmla="*/ 1 w 26"/>
                <a:gd name="T3" fmla="*/ 1 h 20"/>
                <a:gd name="T4" fmla="*/ 1 w 26"/>
                <a:gd name="T5" fmla="*/ 1 h 20"/>
                <a:gd name="T6" fmla="*/ 1 w 26"/>
                <a:gd name="T7" fmla="*/ 1 h 20"/>
                <a:gd name="T8" fmla="*/ 1 w 26"/>
                <a:gd name="T9" fmla="*/ 1 h 20"/>
                <a:gd name="T10" fmla="*/ 0 w 26"/>
                <a:gd name="T11" fmla="*/ 1 h 20"/>
                <a:gd name="T12" fmla="*/ 1 w 26"/>
                <a:gd name="T13" fmla="*/ 1 h 20"/>
                <a:gd name="T14" fmla="*/ 1 w 26"/>
                <a:gd name="T15" fmla="*/ 1 h 20"/>
                <a:gd name="T16" fmla="*/ 1 w 26"/>
                <a:gd name="T17" fmla="*/ 1 h 20"/>
                <a:gd name="T18" fmla="*/ 1 w 26"/>
                <a:gd name="T19" fmla="*/ 1 h 20"/>
                <a:gd name="T20" fmla="*/ 1 w 26"/>
                <a:gd name="T21" fmla="*/ 1 h 20"/>
                <a:gd name="T22" fmla="*/ 1 w 26"/>
                <a:gd name="T23" fmla="*/ 1 h 20"/>
                <a:gd name="T24" fmla="*/ 1 w 26"/>
                <a:gd name="T25" fmla="*/ 1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20"/>
                <a:gd name="T41" fmla="*/ 26 w 26"/>
                <a:gd name="T42" fmla="*/ 20 h 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20">
                  <a:moveTo>
                    <a:pt x="15" y="3"/>
                  </a:moveTo>
                  <a:cubicBezTo>
                    <a:pt x="20" y="0"/>
                    <a:pt x="25" y="0"/>
                    <a:pt x="26" y="3"/>
                  </a:cubicBezTo>
                  <a:cubicBezTo>
                    <a:pt x="26" y="3"/>
                    <a:pt x="26" y="3"/>
                    <a:pt x="26" y="4"/>
                  </a:cubicBezTo>
                  <a:cubicBezTo>
                    <a:pt x="26" y="5"/>
                    <a:pt x="25" y="6"/>
                    <a:pt x="24" y="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20"/>
                    <a:pt x="0" y="20"/>
                    <a:pt x="0" y="18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1" y="17"/>
                    <a:pt x="1" y="16"/>
                    <a:pt x="2" y="16"/>
                  </a:cubicBezTo>
                  <a:cubicBezTo>
                    <a:pt x="4" y="12"/>
                    <a:pt x="7" y="9"/>
                    <a:pt x="12" y="5"/>
                  </a:cubicBezTo>
                  <a:cubicBezTo>
                    <a:pt x="13" y="5"/>
                    <a:pt x="14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55301" name="Picture 79" descr="有防火墙特性的集成SecBlade-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33513" y="1385888"/>
            <a:ext cx="731837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5302" name="AutoShape 4"/>
          <p:cNvSpPr>
            <a:spLocks noChangeArrowheads="1"/>
          </p:cNvSpPr>
          <p:nvPr/>
        </p:nvSpPr>
        <p:spPr bwMode="auto">
          <a:xfrm rot="-5400000">
            <a:off x="3884613" y="1535112"/>
            <a:ext cx="1296988" cy="2792413"/>
          </a:xfrm>
          <a:prstGeom prst="roundRect">
            <a:avLst>
              <a:gd name="adj" fmla="val 8134"/>
            </a:avLst>
          </a:prstGeom>
          <a:gradFill rotWithShape="1">
            <a:gsLst>
              <a:gs pos="0">
                <a:schemeClr val="accent2">
                  <a:alpha val="60001"/>
                </a:schemeClr>
              </a:gs>
              <a:gs pos="100000">
                <a:srgbClr val="FFFFFF"/>
              </a:gs>
            </a:gsLst>
            <a:path path="shape">
              <a:fillToRect l="50000" t="50000" r="50000" b="50000"/>
            </a:path>
          </a:gradFill>
          <a:ln w="9525" algn="ctr">
            <a:solidFill>
              <a:srgbClr val="FF9900"/>
            </a:solidFill>
            <a:prstDash val="dash"/>
            <a:round/>
            <a:headEnd/>
            <a:tailEnd/>
          </a:ln>
        </p:spPr>
        <p:txBody>
          <a:bodyPr vert="eaVert" wrap="none" anchor="ctr"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5303" name="AutoShape 4"/>
          <p:cNvSpPr>
            <a:spLocks noChangeArrowheads="1"/>
          </p:cNvSpPr>
          <p:nvPr/>
        </p:nvSpPr>
        <p:spPr bwMode="auto">
          <a:xfrm rot="-5400000">
            <a:off x="6612731" y="481807"/>
            <a:ext cx="1008063" cy="1873250"/>
          </a:xfrm>
          <a:prstGeom prst="roundRect">
            <a:avLst>
              <a:gd name="adj" fmla="val 8134"/>
            </a:avLst>
          </a:prstGeom>
          <a:gradFill rotWithShape="1">
            <a:gsLst>
              <a:gs pos="0">
                <a:schemeClr val="accent2">
                  <a:alpha val="60001"/>
                </a:schemeClr>
              </a:gs>
              <a:gs pos="100000">
                <a:srgbClr val="FFFFFF"/>
              </a:gs>
            </a:gsLst>
            <a:path path="shape">
              <a:fillToRect l="50000" t="50000" r="50000" b="50000"/>
            </a:path>
          </a:gradFill>
          <a:ln w="9525" algn="ctr">
            <a:solidFill>
              <a:srgbClr val="FF9900"/>
            </a:solidFill>
            <a:prstDash val="dash"/>
            <a:round/>
            <a:headEnd/>
            <a:tailEnd/>
          </a:ln>
        </p:spPr>
        <p:txBody>
          <a:bodyPr vert="eaVert" wrap="none" anchor="ctr"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40646" name="Text Box 6"/>
          <p:cNvSpPr txBox="1">
            <a:spLocks noChangeArrowheads="1"/>
          </p:cNvSpPr>
          <p:nvPr/>
        </p:nvSpPr>
        <p:spPr bwMode="auto">
          <a:xfrm>
            <a:off x="6443663" y="2000250"/>
            <a:ext cx="2200275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IMC</a:t>
            </a:r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智能管理中心</a:t>
            </a:r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+NTA</a:t>
            </a:r>
          </a:p>
        </p:txBody>
      </p:sp>
      <p:grpSp>
        <p:nvGrpSpPr>
          <p:cNvPr id="3" name="Group 7"/>
          <p:cNvGrpSpPr>
            <a:grpSpLocks noChangeAspect="1"/>
          </p:cNvGrpSpPr>
          <p:nvPr/>
        </p:nvGrpSpPr>
        <p:grpSpPr bwMode="auto">
          <a:xfrm>
            <a:off x="6334125" y="985838"/>
            <a:ext cx="1655763" cy="750887"/>
            <a:chOff x="2448" y="1761"/>
            <a:chExt cx="816" cy="473"/>
          </a:xfrm>
        </p:grpSpPr>
        <p:sp>
          <p:nvSpPr>
            <p:cNvPr id="55830" name="AutoShape 8"/>
            <p:cNvSpPr>
              <a:spLocks noChangeAspect="1" noChangeArrowheads="1" noTextEdit="1"/>
            </p:cNvSpPr>
            <p:nvPr/>
          </p:nvSpPr>
          <p:spPr bwMode="auto">
            <a:xfrm>
              <a:off x="2448" y="1761"/>
              <a:ext cx="816" cy="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" name="Group 9"/>
            <p:cNvGrpSpPr>
              <a:grpSpLocks/>
            </p:cNvGrpSpPr>
            <p:nvPr/>
          </p:nvGrpSpPr>
          <p:grpSpPr bwMode="auto">
            <a:xfrm>
              <a:off x="2448" y="1760"/>
              <a:ext cx="816" cy="473"/>
              <a:chOff x="2448" y="1760"/>
              <a:chExt cx="816" cy="473"/>
            </a:xfrm>
          </p:grpSpPr>
          <p:sp>
            <p:nvSpPr>
              <p:cNvPr id="55858" name="Freeform 10"/>
              <p:cNvSpPr>
                <a:spLocks/>
              </p:cNvSpPr>
              <p:nvPr/>
            </p:nvSpPr>
            <p:spPr bwMode="auto">
              <a:xfrm>
                <a:off x="2448" y="1760"/>
                <a:ext cx="816" cy="473"/>
              </a:xfrm>
              <a:custGeom>
                <a:avLst/>
                <a:gdLst>
                  <a:gd name="T0" fmla="*/ 816 w 816"/>
                  <a:gd name="T1" fmla="*/ 265 h 473"/>
                  <a:gd name="T2" fmla="*/ 458 w 816"/>
                  <a:gd name="T3" fmla="*/ 473 h 473"/>
                  <a:gd name="T4" fmla="*/ 0 w 816"/>
                  <a:gd name="T5" fmla="*/ 209 h 473"/>
                  <a:gd name="T6" fmla="*/ 358 w 816"/>
                  <a:gd name="T7" fmla="*/ 0 h 473"/>
                  <a:gd name="T8" fmla="*/ 816 w 816"/>
                  <a:gd name="T9" fmla="*/ 265 h 473"/>
                  <a:gd name="T10" fmla="*/ 816 w 816"/>
                  <a:gd name="T11" fmla="*/ 265 h 473"/>
                  <a:gd name="T12" fmla="*/ 816 w 816"/>
                  <a:gd name="T13" fmla="*/ 265 h 473"/>
                  <a:gd name="T14" fmla="*/ 816 w 816"/>
                  <a:gd name="T15" fmla="*/ 265 h 4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6"/>
                  <a:gd name="T25" fmla="*/ 0 h 473"/>
                  <a:gd name="T26" fmla="*/ 816 w 816"/>
                  <a:gd name="T27" fmla="*/ 473 h 4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6" h="473">
                    <a:moveTo>
                      <a:pt x="816" y="265"/>
                    </a:moveTo>
                    <a:lnTo>
                      <a:pt x="458" y="473"/>
                    </a:lnTo>
                    <a:lnTo>
                      <a:pt x="0" y="209"/>
                    </a:lnTo>
                    <a:lnTo>
                      <a:pt x="358" y="0"/>
                    </a:lnTo>
                    <a:lnTo>
                      <a:pt x="816" y="265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59" name="Freeform 11"/>
              <p:cNvSpPr>
                <a:spLocks noEditPoints="1"/>
              </p:cNvSpPr>
              <p:nvPr/>
            </p:nvSpPr>
            <p:spPr bwMode="auto">
              <a:xfrm>
                <a:off x="2679" y="1885"/>
                <a:ext cx="239" cy="149"/>
              </a:xfrm>
              <a:custGeom>
                <a:avLst/>
                <a:gdLst>
                  <a:gd name="T0" fmla="*/ 142 w 239"/>
                  <a:gd name="T1" fmla="*/ 91 h 149"/>
                  <a:gd name="T2" fmla="*/ 196 w 239"/>
                  <a:gd name="T3" fmla="*/ 60 h 149"/>
                  <a:gd name="T4" fmla="*/ 38 w 239"/>
                  <a:gd name="T5" fmla="*/ 32 h 149"/>
                  <a:gd name="T6" fmla="*/ 92 w 239"/>
                  <a:gd name="T7" fmla="*/ 0 h 149"/>
                  <a:gd name="T8" fmla="*/ 35 w 239"/>
                  <a:gd name="T9" fmla="*/ 94 h 149"/>
                  <a:gd name="T10" fmla="*/ 89 w 239"/>
                  <a:gd name="T11" fmla="*/ 63 h 149"/>
                  <a:gd name="T12" fmla="*/ 239 w 239"/>
                  <a:gd name="T13" fmla="*/ 149 h 149"/>
                  <a:gd name="T14" fmla="*/ 0 w 239"/>
                  <a:gd name="T15" fmla="*/ 11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39"/>
                  <a:gd name="T25" fmla="*/ 0 h 149"/>
                  <a:gd name="T26" fmla="*/ 239 w 239"/>
                  <a:gd name="T27" fmla="*/ 149 h 14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39" h="149">
                    <a:moveTo>
                      <a:pt x="142" y="91"/>
                    </a:moveTo>
                    <a:lnTo>
                      <a:pt x="196" y="60"/>
                    </a:lnTo>
                    <a:moveTo>
                      <a:pt x="38" y="32"/>
                    </a:moveTo>
                    <a:lnTo>
                      <a:pt x="92" y="0"/>
                    </a:lnTo>
                    <a:moveTo>
                      <a:pt x="35" y="94"/>
                    </a:moveTo>
                    <a:lnTo>
                      <a:pt x="89" y="63"/>
                    </a:lnTo>
                    <a:moveTo>
                      <a:pt x="239" y="149"/>
                    </a:move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000F34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0" name="Freeform 12"/>
              <p:cNvSpPr>
                <a:spLocks/>
              </p:cNvSpPr>
              <p:nvPr/>
            </p:nvSpPr>
            <p:spPr bwMode="auto">
              <a:xfrm>
                <a:off x="2797" y="1863"/>
                <a:ext cx="53" cy="47"/>
              </a:xfrm>
              <a:custGeom>
                <a:avLst/>
                <a:gdLst>
                  <a:gd name="T0" fmla="*/ 0 w 53"/>
                  <a:gd name="T1" fmla="*/ 31 h 47"/>
                  <a:gd name="T2" fmla="*/ 53 w 53"/>
                  <a:gd name="T3" fmla="*/ 0 h 47"/>
                  <a:gd name="T4" fmla="*/ 53 w 53"/>
                  <a:gd name="T5" fmla="*/ 16 h 47"/>
                  <a:gd name="T6" fmla="*/ 0 w 53"/>
                  <a:gd name="T7" fmla="*/ 47 h 47"/>
                  <a:gd name="T8" fmla="*/ 0 w 53"/>
                  <a:gd name="T9" fmla="*/ 31 h 47"/>
                  <a:gd name="T10" fmla="*/ 0 w 53"/>
                  <a:gd name="T11" fmla="*/ 31 h 47"/>
                  <a:gd name="T12" fmla="*/ 0 w 53"/>
                  <a:gd name="T13" fmla="*/ 31 h 47"/>
                  <a:gd name="T14" fmla="*/ 0 w 53"/>
                  <a:gd name="T15" fmla="*/ 31 h 47"/>
                  <a:gd name="T16" fmla="*/ 0 w 53"/>
                  <a:gd name="T17" fmla="*/ 31 h 47"/>
                  <a:gd name="T18" fmla="*/ 0 w 53"/>
                  <a:gd name="T19" fmla="*/ 31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47"/>
                  <a:gd name="T32" fmla="*/ 53 w 5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47">
                    <a:moveTo>
                      <a:pt x="0" y="31"/>
                    </a:moveTo>
                    <a:lnTo>
                      <a:pt x="53" y="0"/>
                    </a:lnTo>
                    <a:lnTo>
                      <a:pt x="53" y="16"/>
                    </a:lnTo>
                    <a:lnTo>
                      <a:pt x="0" y="47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1" name="Freeform 13"/>
              <p:cNvSpPr>
                <a:spLocks/>
              </p:cNvSpPr>
              <p:nvPr/>
            </p:nvSpPr>
            <p:spPr bwMode="auto">
              <a:xfrm>
                <a:off x="2730" y="1824"/>
                <a:ext cx="120" cy="70"/>
              </a:xfrm>
              <a:custGeom>
                <a:avLst/>
                <a:gdLst>
                  <a:gd name="T0" fmla="*/ 0 w 120"/>
                  <a:gd name="T1" fmla="*/ 31 h 70"/>
                  <a:gd name="T2" fmla="*/ 53 w 120"/>
                  <a:gd name="T3" fmla="*/ 0 h 70"/>
                  <a:gd name="T4" fmla="*/ 120 w 120"/>
                  <a:gd name="T5" fmla="*/ 39 h 70"/>
                  <a:gd name="T6" fmla="*/ 67 w 120"/>
                  <a:gd name="T7" fmla="*/ 70 h 70"/>
                  <a:gd name="T8" fmla="*/ 0 w 120"/>
                  <a:gd name="T9" fmla="*/ 31 h 70"/>
                  <a:gd name="T10" fmla="*/ 0 w 120"/>
                  <a:gd name="T11" fmla="*/ 31 h 70"/>
                  <a:gd name="T12" fmla="*/ 0 w 120"/>
                  <a:gd name="T13" fmla="*/ 31 h 70"/>
                  <a:gd name="T14" fmla="*/ 0 w 120"/>
                  <a:gd name="T15" fmla="*/ 31 h 70"/>
                  <a:gd name="T16" fmla="*/ 0 w 120"/>
                  <a:gd name="T17" fmla="*/ 31 h 70"/>
                  <a:gd name="T18" fmla="*/ 0 w 120"/>
                  <a:gd name="T19" fmla="*/ 31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70"/>
                  <a:gd name="T32" fmla="*/ 120 w 120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70">
                    <a:moveTo>
                      <a:pt x="0" y="31"/>
                    </a:moveTo>
                    <a:lnTo>
                      <a:pt x="53" y="0"/>
                    </a:lnTo>
                    <a:lnTo>
                      <a:pt x="120" y="39"/>
                    </a:lnTo>
                    <a:lnTo>
                      <a:pt x="67" y="7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2" name="Freeform 14"/>
              <p:cNvSpPr>
                <a:spLocks/>
              </p:cNvSpPr>
              <p:nvPr/>
            </p:nvSpPr>
            <p:spPr bwMode="auto">
              <a:xfrm>
                <a:off x="2730" y="1855"/>
                <a:ext cx="67" cy="55"/>
              </a:xfrm>
              <a:custGeom>
                <a:avLst/>
                <a:gdLst>
                  <a:gd name="T0" fmla="*/ 67 w 67"/>
                  <a:gd name="T1" fmla="*/ 39 h 55"/>
                  <a:gd name="T2" fmla="*/ 67 w 67"/>
                  <a:gd name="T3" fmla="*/ 55 h 55"/>
                  <a:gd name="T4" fmla="*/ 0 w 67"/>
                  <a:gd name="T5" fmla="*/ 16 h 55"/>
                  <a:gd name="T6" fmla="*/ 0 w 67"/>
                  <a:gd name="T7" fmla="*/ 0 h 55"/>
                  <a:gd name="T8" fmla="*/ 67 w 67"/>
                  <a:gd name="T9" fmla="*/ 39 h 55"/>
                  <a:gd name="T10" fmla="*/ 67 w 67"/>
                  <a:gd name="T11" fmla="*/ 39 h 55"/>
                  <a:gd name="T12" fmla="*/ 67 w 67"/>
                  <a:gd name="T13" fmla="*/ 39 h 55"/>
                  <a:gd name="T14" fmla="*/ 67 w 67"/>
                  <a:gd name="T15" fmla="*/ 39 h 55"/>
                  <a:gd name="T16" fmla="*/ 67 w 67"/>
                  <a:gd name="T17" fmla="*/ 39 h 55"/>
                  <a:gd name="T18" fmla="*/ 67 w 67"/>
                  <a:gd name="T19" fmla="*/ 39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7"/>
                  <a:gd name="T31" fmla="*/ 0 h 55"/>
                  <a:gd name="T32" fmla="*/ 67 w 67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7" h="55">
                    <a:moveTo>
                      <a:pt x="67" y="39"/>
                    </a:moveTo>
                    <a:lnTo>
                      <a:pt x="67" y="55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67" y="39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3" name="Freeform 15"/>
              <p:cNvSpPr>
                <a:spLocks/>
              </p:cNvSpPr>
              <p:nvPr/>
            </p:nvSpPr>
            <p:spPr bwMode="auto">
              <a:xfrm>
                <a:off x="2771" y="1885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3 w 3"/>
                  <a:gd name="T5" fmla="*/ 1 h 4"/>
                  <a:gd name="T6" fmla="*/ 0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4"/>
                  <a:gd name="T32" fmla="*/ 3 w 3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4">
                    <a:moveTo>
                      <a:pt x="0" y="2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64F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4" name="Freeform 16"/>
              <p:cNvSpPr>
                <a:spLocks/>
              </p:cNvSpPr>
              <p:nvPr/>
            </p:nvSpPr>
            <p:spPr bwMode="auto">
              <a:xfrm>
                <a:off x="2771" y="1886"/>
                <a:ext cx="11" cy="8"/>
              </a:xfrm>
              <a:custGeom>
                <a:avLst/>
                <a:gdLst>
                  <a:gd name="T0" fmla="*/ 0 w 11"/>
                  <a:gd name="T1" fmla="*/ 3 h 8"/>
                  <a:gd name="T2" fmla="*/ 3 w 11"/>
                  <a:gd name="T3" fmla="*/ 0 h 8"/>
                  <a:gd name="T4" fmla="*/ 11 w 11"/>
                  <a:gd name="T5" fmla="*/ 5 h 8"/>
                  <a:gd name="T6" fmla="*/ 8 w 11"/>
                  <a:gd name="T7" fmla="*/ 8 h 8"/>
                  <a:gd name="T8" fmla="*/ 0 w 11"/>
                  <a:gd name="T9" fmla="*/ 3 h 8"/>
                  <a:gd name="T10" fmla="*/ 0 w 11"/>
                  <a:gd name="T11" fmla="*/ 3 h 8"/>
                  <a:gd name="T12" fmla="*/ 0 w 11"/>
                  <a:gd name="T13" fmla="*/ 3 h 8"/>
                  <a:gd name="T14" fmla="*/ 0 w 11"/>
                  <a:gd name="T15" fmla="*/ 3 h 8"/>
                  <a:gd name="T16" fmla="*/ 0 w 11"/>
                  <a:gd name="T17" fmla="*/ 3 h 8"/>
                  <a:gd name="T18" fmla="*/ 0 w 11"/>
                  <a:gd name="T19" fmla="*/ 3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8"/>
                  <a:gd name="T32" fmla="*/ 11 w 11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8">
                    <a:moveTo>
                      <a:pt x="0" y="3"/>
                    </a:moveTo>
                    <a:lnTo>
                      <a:pt x="3" y="0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5" name="Freeform 17"/>
              <p:cNvSpPr>
                <a:spLocks/>
              </p:cNvSpPr>
              <p:nvPr/>
            </p:nvSpPr>
            <p:spPr bwMode="auto">
              <a:xfrm>
                <a:off x="2779" y="189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56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6" name="Freeform 18"/>
              <p:cNvSpPr>
                <a:spLocks/>
              </p:cNvSpPr>
              <p:nvPr/>
            </p:nvSpPr>
            <p:spPr bwMode="auto">
              <a:xfrm>
                <a:off x="2779" y="189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869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7" name="Freeform 19"/>
              <p:cNvSpPr>
                <a:spLocks/>
              </p:cNvSpPr>
              <p:nvPr/>
            </p:nvSpPr>
            <p:spPr bwMode="auto">
              <a:xfrm>
                <a:off x="2779" y="189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B6C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8" name="Freeform 20"/>
              <p:cNvSpPr>
                <a:spLocks/>
              </p:cNvSpPr>
              <p:nvPr/>
            </p:nvSpPr>
            <p:spPr bwMode="auto">
              <a:xfrm>
                <a:off x="2779" y="1892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0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E6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69" name="Freeform 21"/>
              <p:cNvSpPr>
                <a:spLocks/>
              </p:cNvSpPr>
              <p:nvPr/>
            </p:nvSpPr>
            <p:spPr bwMode="auto">
              <a:xfrm>
                <a:off x="2779" y="1892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1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</a:path>
                </a:pathLst>
              </a:custGeom>
              <a:solidFill>
                <a:srgbClr val="7070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0" name="Freeform 22"/>
              <p:cNvSpPr>
                <a:spLocks/>
              </p:cNvSpPr>
              <p:nvPr/>
            </p:nvSpPr>
            <p:spPr bwMode="auto">
              <a:xfrm>
                <a:off x="2779" y="1892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1" name="Freeform 23"/>
              <p:cNvSpPr>
                <a:spLocks/>
              </p:cNvSpPr>
              <p:nvPr/>
            </p:nvSpPr>
            <p:spPr bwMode="auto">
              <a:xfrm>
                <a:off x="2779" y="1892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2" name="Freeform 24"/>
              <p:cNvSpPr>
                <a:spLocks/>
              </p:cNvSpPr>
              <p:nvPr/>
            </p:nvSpPr>
            <p:spPr bwMode="auto">
              <a:xfrm>
                <a:off x="2779" y="1892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172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3" name="Freeform 25"/>
              <p:cNvSpPr>
                <a:spLocks/>
              </p:cNvSpPr>
              <p:nvPr/>
            </p:nvSpPr>
            <p:spPr bwMode="auto">
              <a:xfrm>
                <a:off x="2779" y="1892"/>
                <a:ext cx="4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4" name="Freeform 26"/>
              <p:cNvSpPr>
                <a:spLocks/>
              </p:cNvSpPr>
              <p:nvPr/>
            </p:nvSpPr>
            <p:spPr bwMode="auto">
              <a:xfrm>
                <a:off x="2779" y="1892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5" name="Freeform 27"/>
              <p:cNvSpPr>
                <a:spLocks/>
              </p:cNvSpPr>
              <p:nvPr/>
            </p:nvSpPr>
            <p:spPr bwMode="auto">
              <a:xfrm>
                <a:off x="2779" y="1892"/>
                <a:ext cx="4" cy="3"/>
              </a:xfrm>
              <a:custGeom>
                <a:avLst/>
                <a:gdLst>
                  <a:gd name="T0" fmla="*/ 0 w 7"/>
                  <a:gd name="T1" fmla="*/ 2 h 4"/>
                  <a:gd name="T2" fmla="*/ 1 w 7"/>
                  <a:gd name="T3" fmla="*/ 0 h 4"/>
                  <a:gd name="T4" fmla="*/ 1 w 7"/>
                  <a:gd name="T5" fmla="*/ 0 h 4"/>
                  <a:gd name="T6" fmla="*/ 0 w 7"/>
                  <a:gd name="T7" fmla="*/ 2 h 4"/>
                  <a:gd name="T8" fmla="*/ 0 w 7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070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6" name="Freeform 28"/>
              <p:cNvSpPr>
                <a:spLocks/>
              </p:cNvSpPr>
              <p:nvPr/>
            </p:nvSpPr>
            <p:spPr bwMode="auto">
              <a:xfrm>
                <a:off x="2779" y="1892"/>
                <a:ext cx="4" cy="3"/>
              </a:xfrm>
              <a:custGeom>
                <a:avLst/>
                <a:gdLst>
                  <a:gd name="T0" fmla="*/ 0 w 7"/>
                  <a:gd name="T1" fmla="*/ 2 h 4"/>
                  <a:gd name="T2" fmla="*/ 1 w 7"/>
                  <a:gd name="T3" fmla="*/ 0 h 4"/>
                  <a:gd name="T4" fmla="*/ 1 w 7"/>
                  <a:gd name="T5" fmla="*/ 0 h 4"/>
                  <a:gd name="T6" fmla="*/ 1 w 7"/>
                  <a:gd name="T7" fmla="*/ 2 h 4"/>
                  <a:gd name="T8" fmla="*/ 0 w 7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</a:path>
                </a:pathLst>
              </a:custGeom>
              <a:solidFill>
                <a:srgbClr val="6E6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7" name="Freeform 29"/>
              <p:cNvSpPr>
                <a:spLocks/>
              </p:cNvSpPr>
              <p:nvPr/>
            </p:nvSpPr>
            <p:spPr bwMode="auto">
              <a:xfrm>
                <a:off x="2780" y="1892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B6C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8" name="Freeform 30"/>
              <p:cNvSpPr>
                <a:spLocks/>
              </p:cNvSpPr>
              <p:nvPr/>
            </p:nvSpPr>
            <p:spPr bwMode="auto">
              <a:xfrm>
                <a:off x="2780" y="189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869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79" name="Freeform 31"/>
              <p:cNvSpPr>
                <a:spLocks/>
              </p:cNvSpPr>
              <p:nvPr/>
            </p:nvSpPr>
            <p:spPr bwMode="auto">
              <a:xfrm>
                <a:off x="2780" y="189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56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0" name="Freeform 32"/>
              <p:cNvSpPr>
                <a:spLocks/>
              </p:cNvSpPr>
              <p:nvPr/>
            </p:nvSpPr>
            <p:spPr bwMode="auto">
              <a:xfrm>
                <a:off x="2780" y="189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063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1" name="Freeform 33"/>
              <p:cNvSpPr>
                <a:spLocks/>
              </p:cNvSpPr>
              <p:nvPr/>
            </p:nvSpPr>
            <p:spPr bwMode="auto">
              <a:xfrm>
                <a:off x="2780" y="1893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</a:path>
                </a:pathLst>
              </a:custGeom>
              <a:solidFill>
                <a:srgbClr val="5E62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2" name="Freeform 34"/>
              <p:cNvSpPr>
                <a:spLocks/>
              </p:cNvSpPr>
              <p:nvPr/>
            </p:nvSpPr>
            <p:spPr bwMode="auto">
              <a:xfrm>
                <a:off x="2780" y="1893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B5F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3" name="Freeform 35"/>
              <p:cNvSpPr>
                <a:spLocks/>
              </p:cNvSpPr>
              <p:nvPr/>
            </p:nvSpPr>
            <p:spPr bwMode="auto">
              <a:xfrm>
                <a:off x="2780" y="1893"/>
                <a:ext cx="4" cy="2"/>
              </a:xfrm>
              <a:custGeom>
                <a:avLst/>
                <a:gdLst>
                  <a:gd name="T0" fmla="*/ 0 w 7"/>
                  <a:gd name="T1" fmla="*/ 1 h 4"/>
                  <a:gd name="T2" fmla="*/ 1 w 7"/>
                  <a:gd name="T3" fmla="*/ 0 h 4"/>
                  <a:gd name="T4" fmla="*/ 1 w 7"/>
                  <a:gd name="T5" fmla="*/ 0 h 4"/>
                  <a:gd name="T6" fmla="*/ 0 w 7"/>
                  <a:gd name="T7" fmla="*/ 1 h 4"/>
                  <a:gd name="T8" fmla="*/ 0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95D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4" name="Freeform 36"/>
              <p:cNvSpPr>
                <a:spLocks/>
              </p:cNvSpPr>
              <p:nvPr/>
            </p:nvSpPr>
            <p:spPr bwMode="auto">
              <a:xfrm>
                <a:off x="2780" y="1893"/>
                <a:ext cx="4" cy="2"/>
              </a:xfrm>
              <a:custGeom>
                <a:avLst/>
                <a:gdLst>
                  <a:gd name="T0" fmla="*/ 0 w 7"/>
                  <a:gd name="T1" fmla="*/ 1 h 4"/>
                  <a:gd name="T2" fmla="*/ 1 w 7"/>
                  <a:gd name="T3" fmla="*/ 0 h 4"/>
                  <a:gd name="T4" fmla="*/ 1 w 7"/>
                  <a:gd name="T5" fmla="*/ 0 h 4"/>
                  <a:gd name="T6" fmla="*/ 1 w 7"/>
                  <a:gd name="T7" fmla="*/ 1 h 4"/>
                  <a:gd name="T8" fmla="*/ 0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5" name="Freeform 37"/>
              <p:cNvSpPr>
                <a:spLocks/>
              </p:cNvSpPr>
              <p:nvPr/>
            </p:nvSpPr>
            <p:spPr bwMode="auto">
              <a:xfrm>
                <a:off x="2780" y="189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157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6" name="Freeform 38"/>
              <p:cNvSpPr>
                <a:spLocks/>
              </p:cNvSpPr>
              <p:nvPr/>
            </p:nvSpPr>
            <p:spPr bwMode="auto">
              <a:xfrm>
                <a:off x="2780" y="189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E55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7" name="Freeform 39"/>
              <p:cNvSpPr>
                <a:spLocks/>
              </p:cNvSpPr>
              <p:nvPr/>
            </p:nvSpPr>
            <p:spPr bwMode="auto">
              <a:xfrm>
                <a:off x="2780" y="189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1 w 6"/>
                  <a:gd name="T7" fmla="*/ 1 h 4"/>
                  <a:gd name="T8" fmla="*/ 0 w 6"/>
                  <a:gd name="T9" fmla="*/ 1 h 4"/>
                  <a:gd name="T10" fmla="*/ 0 w 6"/>
                  <a:gd name="T11" fmla="*/ 1 h 4"/>
                  <a:gd name="T12" fmla="*/ 0 w 6"/>
                  <a:gd name="T13" fmla="*/ 1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4"/>
                  <a:gd name="T23" fmla="*/ 6 w 6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A52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8" name="Freeform 40"/>
              <p:cNvSpPr>
                <a:spLocks/>
              </p:cNvSpPr>
              <p:nvPr/>
            </p:nvSpPr>
            <p:spPr bwMode="auto">
              <a:xfrm>
                <a:off x="2780" y="1894"/>
                <a:ext cx="4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850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89" name="Freeform 41"/>
              <p:cNvSpPr>
                <a:spLocks/>
              </p:cNvSpPr>
              <p:nvPr/>
            </p:nvSpPr>
            <p:spPr bwMode="auto">
              <a:xfrm>
                <a:off x="2780" y="1894"/>
                <a:ext cx="4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54E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0" name="Freeform 42"/>
              <p:cNvSpPr>
                <a:spLocks/>
              </p:cNvSpPr>
              <p:nvPr/>
            </p:nvSpPr>
            <p:spPr bwMode="auto">
              <a:xfrm>
                <a:off x="2780" y="1894"/>
                <a:ext cx="4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24B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1" name="Freeform 43"/>
              <p:cNvSpPr>
                <a:spLocks/>
              </p:cNvSpPr>
              <p:nvPr/>
            </p:nvSpPr>
            <p:spPr bwMode="auto">
              <a:xfrm>
                <a:off x="2780" y="1894"/>
                <a:ext cx="4" cy="1"/>
              </a:xfrm>
              <a:custGeom>
                <a:avLst/>
                <a:gdLst>
                  <a:gd name="T0" fmla="*/ 0 w 7"/>
                  <a:gd name="T1" fmla="*/ 0 h 3"/>
                  <a:gd name="T2" fmla="*/ 1 w 7"/>
                  <a:gd name="T3" fmla="*/ 0 h 3"/>
                  <a:gd name="T4" fmla="*/ 1 w 7"/>
                  <a:gd name="T5" fmla="*/ 0 h 3"/>
                  <a:gd name="T6" fmla="*/ 0 w 7"/>
                  <a:gd name="T7" fmla="*/ 0 h 3"/>
                  <a:gd name="T8" fmla="*/ 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04A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2" name="Freeform 44"/>
              <p:cNvSpPr>
                <a:spLocks/>
              </p:cNvSpPr>
              <p:nvPr/>
            </p:nvSpPr>
            <p:spPr bwMode="auto">
              <a:xfrm>
                <a:off x="2780" y="1894"/>
                <a:ext cx="4" cy="1"/>
              </a:xfrm>
              <a:custGeom>
                <a:avLst/>
                <a:gdLst>
                  <a:gd name="T0" fmla="*/ 0 w 7"/>
                  <a:gd name="T1" fmla="*/ 0 h 3"/>
                  <a:gd name="T2" fmla="*/ 1 w 7"/>
                  <a:gd name="T3" fmla="*/ 0 h 3"/>
                  <a:gd name="T4" fmla="*/ 1 w 7"/>
                  <a:gd name="T5" fmla="*/ 0 h 3"/>
                  <a:gd name="T6" fmla="*/ 1 w 7"/>
                  <a:gd name="T7" fmla="*/ 0 h 3"/>
                  <a:gd name="T8" fmla="*/ 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3C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3" name="Freeform 45"/>
              <p:cNvSpPr>
                <a:spLocks/>
              </p:cNvSpPr>
              <p:nvPr/>
            </p:nvSpPr>
            <p:spPr bwMode="auto">
              <a:xfrm>
                <a:off x="2781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8448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4" name="Freeform 46"/>
              <p:cNvSpPr>
                <a:spLocks/>
              </p:cNvSpPr>
              <p:nvPr/>
            </p:nvSpPr>
            <p:spPr bwMode="auto">
              <a:xfrm>
                <a:off x="2781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742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5" name="Freeform 47"/>
              <p:cNvSpPr>
                <a:spLocks/>
              </p:cNvSpPr>
              <p:nvPr/>
            </p:nvSpPr>
            <p:spPr bwMode="auto">
              <a:xfrm>
                <a:off x="2781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441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6" name="Freeform 48"/>
              <p:cNvSpPr>
                <a:spLocks/>
              </p:cNvSpPr>
              <p:nvPr/>
            </p:nvSpPr>
            <p:spPr bwMode="auto">
              <a:xfrm>
                <a:off x="2781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23F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7" name="Freeform 49"/>
              <p:cNvSpPr>
                <a:spLocks/>
              </p:cNvSpPr>
              <p:nvPr/>
            </p:nvSpPr>
            <p:spPr bwMode="auto">
              <a:xfrm>
                <a:off x="2781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03E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8" name="Freeform 50"/>
              <p:cNvSpPr>
                <a:spLocks/>
              </p:cNvSpPr>
              <p:nvPr/>
            </p:nvSpPr>
            <p:spPr bwMode="auto">
              <a:xfrm>
                <a:off x="2781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D3C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99" name="Freeform 51"/>
              <p:cNvSpPr>
                <a:spLocks/>
              </p:cNvSpPr>
              <p:nvPr/>
            </p:nvSpPr>
            <p:spPr bwMode="auto">
              <a:xfrm>
                <a:off x="2781" y="1894"/>
                <a:ext cx="4" cy="1"/>
              </a:xfrm>
              <a:custGeom>
                <a:avLst/>
                <a:gdLst>
                  <a:gd name="T0" fmla="*/ 0 w 7"/>
                  <a:gd name="T1" fmla="*/ 0 h 3"/>
                  <a:gd name="T2" fmla="*/ 1 w 7"/>
                  <a:gd name="T3" fmla="*/ 0 h 3"/>
                  <a:gd name="T4" fmla="*/ 1 w 7"/>
                  <a:gd name="T5" fmla="*/ 0 h 3"/>
                  <a:gd name="T6" fmla="*/ 1 w 7"/>
                  <a:gd name="T7" fmla="*/ 0 h 3"/>
                  <a:gd name="T8" fmla="*/ 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</a:path>
                </a:pathLst>
              </a:custGeom>
              <a:solidFill>
                <a:srgbClr val="2A39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0" name="Freeform 52"/>
              <p:cNvSpPr>
                <a:spLocks/>
              </p:cNvSpPr>
              <p:nvPr/>
            </p:nvSpPr>
            <p:spPr bwMode="auto">
              <a:xfrm>
                <a:off x="2782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8387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1" name="Freeform 53"/>
              <p:cNvSpPr>
                <a:spLocks/>
              </p:cNvSpPr>
              <p:nvPr/>
            </p:nvSpPr>
            <p:spPr bwMode="auto">
              <a:xfrm>
                <a:off x="2782" y="1894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5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2" name="Freeform 54"/>
              <p:cNvSpPr>
                <a:spLocks/>
              </p:cNvSpPr>
              <p:nvPr/>
            </p:nvSpPr>
            <p:spPr bwMode="auto">
              <a:xfrm>
                <a:off x="2782" y="1893"/>
                <a:ext cx="12" cy="7"/>
              </a:xfrm>
              <a:custGeom>
                <a:avLst/>
                <a:gdLst>
                  <a:gd name="T0" fmla="*/ 0 w 12"/>
                  <a:gd name="T1" fmla="*/ 2 h 7"/>
                  <a:gd name="T2" fmla="*/ 3 w 12"/>
                  <a:gd name="T3" fmla="*/ 0 h 7"/>
                  <a:gd name="T4" fmla="*/ 12 w 12"/>
                  <a:gd name="T5" fmla="*/ 5 h 7"/>
                  <a:gd name="T6" fmla="*/ 8 w 12"/>
                  <a:gd name="T7" fmla="*/ 7 h 7"/>
                  <a:gd name="T8" fmla="*/ 0 w 12"/>
                  <a:gd name="T9" fmla="*/ 2 h 7"/>
                  <a:gd name="T10" fmla="*/ 0 w 12"/>
                  <a:gd name="T11" fmla="*/ 2 h 7"/>
                  <a:gd name="T12" fmla="*/ 0 w 12"/>
                  <a:gd name="T13" fmla="*/ 2 h 7"/>
                  <a:gd name="T14" fmla="*/ 0 w 12"/>
                  <a:gd name="T15" fmla="*/ 2 h 7"/>
                  <a:gd name="T16" fmla="*/ 0 w 12"/>
                  <a:gd name="T17" fmla="*/ 2 h 7"/>
                  <a:gd name="T18" fmla="*/ 0 w 12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7"/>
                  <a:gd name="T32" fmla="*/ 12 w 12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7">
                    <a:moveTo>
                      <a:pt x="0" y="2"/>
                    </a:moveTo>
                    <a:lnTo>
                      <a:pt x="3" y="0"/>
                    </a:lnTo>
                    <a:lnTo>
                      <a:pt x="12" y="5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3" name="Freeform 55"/>
              <p:cNvSpPr>
                <a:spLocks/>
              </p:cNvSpPr>
              <p:nvPr/>
            </p:nvSpPr>
            <p:spPr bwMode="auto">
              <a:xfrm>
                <a:off x="2794" y="1894"/>
                <a:ext cx="3" cy="18"/>
              </a:xfrm>
              <a:custGeom>
                <a:avLst/>
                <a:gdLst>
                  <a:gd name="T0" fmla="*/ 0 w 3"/>
                  <a:gd name="T1" fmla="*/ 2 h 18"/>
                  <a:gd name="T2" fmla="*/ 3 w 3"/>
                  <a:gd name="T3" fmla="*/ 0 h 18"/>
                  <a:gd name="T4" fmla="*/ 3 w 3"/>
                  <a:gd name="T5" fmla="*/ 16 h 18"/>
                  <a:gd name="T6" fmla="*/ 0 w 3"/>
                  <a:gd name="T7" fmla="*/ 18 h 18"/>
                  <a:gd name="T8" fmla="*/ 0 w 3"/>
                  <a:gd name="T9" fmla="*/ 2 h 18"/>
                  <a:gd name="T10" fmla="*/ 0 w 3"/>
                  <a:gd name="T11" fmla="*/ 2 h 18"/>
                  <a:gd name="T12" fmla="*/ 0 w 3"/>
                  <a:gd name="T13" fmla="*/ 2 h 18"/>
                  <a:gd name="T14" fmla="*/ 0 w 3"/>
                  <a:gd name="T15" fmla="*/ 2 h 18"/>
                  <a:gd name="T16" fmla="*/ 0 w 3"/>
                  <a:gd name="T17" fmla="*/ 2 h 18"/>
                  <a:gd name="T18" fmla="*/ 0 w 3"/>
                  <a:gd name="T19" fmla="*/ 2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18"/>
                  <a:gd name="T32" fmla="*/ 3 w 3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18">
                    <a:moveTo>
                      <a:pt x="0" y="2"/>
                    </a:moveTo>
                    <a:lnTo>
                      <a:pt x="3" y="0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4" name="Freeform 56"/>
              <p:cNvSpPr>
                <a:spLocks/>
              </p:cNvSpPr>
              <p:nvPr/>
            </p:nvSpPr>
            <p:spPr bwMode="auto">
              <a:xfrm>
                <a:off x="2727" y="1855"/>
                <a:ext cx="70" cy="41"/>
              </a:xfrm>
              <a:custGeom>
                <a:avLst/>
                <a:gdLst>
                  <a:gd name="T0" fmla="*/ 0 w 70"/>
                  <a:gd name="T1" fmla="*/ 2 h 41"/>
                  <a:gd name="T2" fmla="*/ 3 w 70"/>
                  <a:gd name="T3" fmla="*/ 0 h 41"/>
                  <a:gd name="T4" fmla="*/ 70 w 70"/>
                  <a:gd name="T5" fmla="*/ 39 h 41"/>
                  <a:gd name="T6" fmla="*/ 67 w 70"/>
                  <a:gd name="T7" fmla="*/ 41 h 41"/>
                  <a:gd name="T8" fmla="*/ 0 w 70"/>
                  <a:gd name="T9" fmla="*/ 2 h 41"/>
                  <a:gd name="T10" fmla="*/ 0 w 70"/>
                  <a:gd name="T11" fmla="*/ 2 h 41"/>
                  <a:gd name="T12" fmla="*/ 0 w 70"/>
                  <a:gd name="T13" fmla="*/ 2 h 41"/>
                  <a:gd name="T14" fmla="*/ 0 w 70"/>
                  <a:gd name="T15" fmla="*/ 2 h 41"/>
                  <a:gd name="T16" fmla="*/ 0 w 70"/>
                  <a:gd name="T17" fmla="*/ 2 h 41"/>
                  <a:gd name="T18" fmla="*/ 0 w 70"/>
                  <a:gd name="T19" fmla="*/ 2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0"/>
                  <a:gd name="T31" fmla="*/ 0 h 41"/>
                  <a:gd name="T32" fmla="*/ 70 w 70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0" h="41">
                    <a:moveTo>
                      <a:pt x="0" y="2"/>
                    </a:moveTo>
                    <a:lnTo>
                      <a:pt x="3" y="0"/>
                    </a:lnTo>
                    <a:lnTo>
                      <a:pt x="70" y="39"/>
                    </a:lnTo>
                    <a:lnTo>
                      <a:pt x="67" y="4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5" name="Freeform 57"/>
              <p:cNvSpPr>
                <a:spLocks noEditPoints="1"/>
              </p:cNvSpPr>
              <p:nvPr/>
            </p:nvSpPr>
            <p:spPr bwMode="auto">
              <a:xfrm>
                <a:off x="2727" y="1857"/>
                <a:ext cx="67" cy="55"/>
              </a:xfrm>
              <a:custGeom>
                <a:avLst/>
                <a:gdLst>
                  <a:gd name="T0" fmla="*/ 0 w 124"/>
                  <a:gd name="T1" fmla="*/ 0 h 101"/>
                  <a:gd name="T2" fmla="*/ 1 w 124"/>
                  <a:gd name="T3" fmla="*/ 1 h 101"/>
                  <a:gd name="T4" fmla="*/ 1 w 124"/>
                  <a:gd name="T5" fmla="*/ 1 h 101"/>
                  <a:gd name="T6" fmla="*/ 0 w 124"/>
                  <a:gd name="T7" fmla="*/ 1 h 101"/>
                  <a:gd name="T8" fmla="*/ 0 w 124"/>
                  <a:gd name="T9" fmla="*/ 0 h 101"/>
                  <a:gd name="T10" fmla="*/ 0 w 124"/>
                  <a:gd name="T11" fmla="*/ 0 h 101"/>
                  <a:gd name="T12" fmla="*/ 0 w 124"/>
                  <a:gd name="T13" fmla="*/ 0 h 101"/>
                  <a:gd name="T14" fmla="*/ 0 w 124"/>
                  <a:gd name="T15" fmla="*/ 0 h 101"/>
                  <a:gd name="T16" fmla="*/ 0 w 124"/>
                  <a:gd name="T17" fmla="*/ 0 h 101"/>
                  <a:gd name="T18" fmla="*/ 1 w 124"/>
                  <a:gd name="T19" fmla="*/ 1 h 101"/>
                  <a:gd name="T20" fmla="*/ 1 w 124"/>
                  <a:gd name="T21" fmla="*/ 1 h 101"/>
                  <a:gd name="T22" fmla="*/ 1 w 124"/>
                  <a:gd name="T23" fmla="*/ 1 h 101"/>
                  <a:gd name="T24" fmla="*/ 1 w 124"/>
                  <a:gd name="T25" fmla="*/ 1 h 101"/>
                  <a:gd name="T26" fmla="*/ 1 w 124"/>
                  <a:gd name="T27" fmla="*/ 1 h 101"/>
                  <a:gd name="T28" fmla="*/ 1 w 124"/>
                  <a:gd name="T29" fmla="*/ 1 h 101"/>
                  <a:gd name="T30" fmla="*/ 1 w 124"/>
                  <a:gd name="T31" fmla="*/ 1 h 101"/>
                  <a:gd name="T32" fmla="*/ 1 w 124"/>
                  <a:gd name="T33" fmla="*/ 1 h 101"/>
                  <a:gd name="T34" fmla="*/ 1 w 124"/>
                  <a:gd name="T35" fmla="*/ 1 h 101"/>
                  <a:gd name="T36" fmla="*/ 1 w 124"/>
                  <a:gd name="T37" fmla="*/ 1 h 101"/>
                  <a:gd name="T38" fmla="*/ 1 w 124"/>
                  <a:gd name="T39" fmla="*/ 1 h 1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4"/>
                  <a:gd name="T61" fmla="*/ 0 h 101"/>
                  <a:gd name="T62" fmla="*/ 124 w 124"/>
                  <a:gd name="T63" fmla="*/ 101 h 10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4" h="101">
                    <a:moveTo>
                      <a:pt x="0" y="0"/>
                    </a:moveTo>
                    <a:cubicBezTo>
                      <a:pt x="124" y="71"/>
                      <a:pt x="124" y="71"/>
                      <a:pt x="124" y="71"/>
                    </a:cubicBezTo>
                    <a:cubicBezTo>
                      <a:pt x="124" y="101"/>
                      <a:pt x="124" y="101"/>
                      <a:pt x="124" y="10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17" y="79"/>
                    </a:moveTo>
                    <a:cubicBezTo>
                      <a:pt x="117" y="75"/>
                      <a:pt x="117" y="75"/>
                      <a:pt x="117" y="75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1" y="65"/>
                      <a:pt x="100" y="64"/>
                      <a:pt x="99" y="63"/>
                    </a:cubicBezTo>
                    <a:cubicBezTo>
                      <a:pt x="98" y="62"/>
                      <a:pt x="97" y="63"/>
                      <a:pt x="96" y="63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96" y="67"/>
                      <a:pt x="96" y="67"/>
                      <a:pt x="96" y="67"/>
                    </a:cubicBezTo>
                    <a:cubicBezTo>
                      <a:pt x="97" y="68"/>
                      <a:pt x="98" y="69"/>
                      <a:pt x="99" y="70"/>
                    </a:cubicBezTo>
                    <a:cubicBezTo>
                      <a:pt x="100" y="71"/>
                      <a:pt x="101" y="71"/>
                      <a:pt x="102" y="70"/>
                    </a:cubicBezTo>
                    <a:cubicBezTo>
                      <a:pt x="117" y="79"/>
                      <a:pt x="117" y="79"/>
                      <a:pt x="117" y="79"/>
                    </a:cubicBezTo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6" name="Freeform 58"/>
              <p:cNvSpPr>
                <a:spLocks/>
              </p:cNvSpPr>
              <p:nvPr/>
            </p:nvSpPr>
            <p:spPr bwMode="auto">
              <a:xfrm>
                <a:off x="2752" y="1790"/>
                <a:ext cx="82" cy="45"/>
              </a:xfrm>
              <a:custGeom>
                <a:avLst/>
                <a:gdLst>
                  <a:gd name="T0" fmla="*/ 52 w 82"/>
                  <a:gd name="T1" fmla="*/ 45 h 45"/>
                  <a:gd name="T2" fmla="*/ 0 w 82"/>
                  <a:gd name="T3" fmla="*/ 14 h 45"/>
                  <a:gd name="T4" fmla="*/ 29 w 82"/>
                  <a:gd name="T5" fmla="*/ 0 h 45"/>
                  <a:gd name="T6" fmla="*/ 82 w 82"/>
                  <a:gd name="T7" fmla="*/ 32 h 45"/>
                  <a:gd name="T8" fmla="*/ 52 w 82"/>
                  <a:gd name="T9" fmla="*/ 45 h 45"/>
                  <a:gd name="T10" fmla="*/ 52 w 82"/>
                  <a:gd name="T11" fmla="*/ 45 h 45"/>
                  <a:gd name="T12" fmla="*/ 52 w 82"/>
                  <a:gd name="T13" fmla="*/ 45 h 45"/>
                  <a:gd name="T14" fmla="*/ 52 w 82"/>
                  <a:gd name="T15" fmla="*/ 45 h 45"/>
                  <a:gd name="T16" fmla="*/ 52 w 82"/>
                  <a:gd name="T17" fmla="*/ 45 h 45"/>
                  <a:gd name="T18" fmla="*/ 52 w 82"/>
                  <a:gd name="T19" fmla="*/ 45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45"/>
                  <a:gd name="T32" fmla="*/ 82 w 82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45">
                    <a:moveTo>
                      <a:pt x="52" y="45"/>
                    </a:moveTo>
                    <a:lnTo>
                      <a:pt x="0" y="14"/>
                    </a:lnTo>
                    <a:lnTo>
                      <a:pt x="29" y="0"/>
                    </a:lnTo>
                    <a:lnTo>
                      <a:pt x="82" y="32"/>
                    </a:lnTo>
                    <a:lnTo>
                      <a:pt x="52" y="45"/>
                    </a:lnTo>
                    <a:close/>
                  </a:path>
                </a:pathLst>
              </a:custGeom>
              <a:solidFill>
                <a:srgbClr val="4951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7" name="Freeform 59"/>
              <p:cNvSpPr>
                <a:spLocks/>
              </p:cNvSpPr>
              <p:nvPr/>
            </p:nvSpPr>
            <p:spPr bwMode="auto">
              <a:xfrm>
                <a:off x="2804" y="1822"/>
                <a:ext cx="30" cy="52"/>
              </a:xfrm>
              <a:custGeom>
                <a:avLst/>
                <a:gdLst>
                  <a:gd name="T0" fmla="*/ 0 w 30"/>
                  <a:gd name="T1" fmla="*/ 13 h 52"/>
                  <a:gd name="T2" fmla="*/ 30 w 30"/>
                  <a:gd name="T3" fmla="*/ 0 h 52"/>
                  <a:gd name="T4" fmla="*/ 30 w 30"/>
                  <a:gd name="T5" fmla="*/ 32 h 52"/>
                  <a:gd name="T6" fmla="*/ 0 w 30"/>
                  <a:gd name="T7" fmla="*/ 52 h 52"/>
                  <a:gd name="T8" fmla="*/ 0 w 30"/>
                  <a:gd name="T9" fmla="*/ 13 h 52"/>
                  <a:gd name="T10" fmla="*/ 0 w 30"/>
                  <a:gd name="T11" fmla="*/ 13 h 52"/>
                  <a:gd name="T12" fmla="*/ 0 w 30"/>
                  <a:gd name="T13" fmla="*/ 13 h 52"/>
                  <a:gd name="T14" fmla="*/ 0 w 30"/>
                  <a:gd name="T15" fmla="*/ 13 h 52"/>
                  <a:gd name="T16" fmla="*/ 0 w 30"/>
                  <a:gd name="T17" fmla="*/ 13 h 52"/>
                  <a:gd name="T18" fmla="*/ 0 w 30"/>
                  <a:gd name="T19" fmla="*/ 13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52"/>
                  <a:gd name="T32" fmla="*/ 30 w 30"/>
                  <a:gd name="T33" fmla="*/ 52 h 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52">
                    <a:moveTo>
                      <a:pt x="0" y="13"/>
                    </a:moveTo>
                    <a:lnTo>
                      <a:pt x="30" y="0"/>
                    </a:lnTo>
                    <a:lnTo>
                      <a:pt x="30" y="32"/>
                    </a:lnTo>
                    <a:lnTo>
                      <a:pt x="0" y="52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1026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8" name="Freeform 60"/>
              <p:cNvSpPr>
                <a:spLocks/>
              </p:cNvSpPr>
              <p:nvPr/>
            </p:nvSpPr>
            <p:spPr bwMode="auto">
              <a:xfrm>
                <a:off x="2741" y="1804"/>
                <a:ext cx="55" cy="82"/>
              </a:xfrm>
              <a:custGeom>
                <a:avLst/>
                <a:gdLst>
                  <a:gd name="T0" fmla="*/ 55 w 55"/>
                  <a:gd name="T1" fmla="*/ 32 h 82"/>
                  <a:gd name="T2" fmla="*/ 55 w 55"/>
                  <a:gd name="T3" fmla="*/ 82 h 82"/>
                  <a:gd name="T4" fmla="*/ 0 w 55"/>
                  <a:gd name="T5" fmla="*/ 50 h 82"/>
                  <a:gd name="T6" fmla="*/ 1 w 55"/>
                  <a:gd name="T7" fmla="*/ 0 h 82"/>
                  <a:gd name="T8" fmla="*/ 55 w 55"/>
                  <a:gd name="T9" fmla="*/ 32 h 82"/>
                  <a:gd name="T10" fmla="*/ 55 w 55"/>
                  <a:gd name="T11" fmla="*/ 32 h 82"/>
                  <a:gd name="T12" fmla="*/ 55 w 55"/>
                  <a:gd name="T13" fmla="*/ 32 h 82"/>
                  <a:gd name="T14" fmla="*/ 55 w 55"/>
                  <a:gd name="T15" fmla="*/ 32 h 82"/>
                  <a:gd name="T16" fmla="*/ 55 w 55"/>
                  <a:gd name="T17" fmla="*/ 32 h 82"/>
                  <a:gd name="T18" fmla="*/ 55 w 55"/>
                  <a:gd name="T19" fmla="*/ 32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"/>
                  <a:gd name="T31" fmla="*/ 0 h 82"/>
                  <a:gd name="T32" fmla="*/ 55 w 5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" h="82">
                    <a:moveTo>
                      <a:pt x="55" y="32"/>
                    </a:moveTo>
                    <a:lnTo>
                      <a:pt x="55" y="82"/>
                    </a:lnTo>
                    <a:lnTo>
                      <a:pt x="0" y="50"/>
                    </a:lnTo>
                    <a:lnTo>
                      <a:pt x="1" y="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09" name="Freeform 61"/>
              <p:cNvSpPr>
                <a:spLocks/>
              </p:cNvSpPr>
              <p:nvPr/>
            </p:nvSpPr>
            <p:spPr bwMode="auto">
              <a:xfrm>
                <a:off x="2744" y="1808"/>
                <a:ext cx="3" cy="45"/>
              </a:xfrm>
              <a:custGeom>
                <a:avLst/>
                <a:gdLst>
                  <a:gd name="T0" fmla="*/ 0 w 3"/>
                  <a:gd name="T1" fmla="*/ 2 h 45"/>
                  <a:gd name="T2" fmla="*/ 3 w 3"/>
                  <a:gd name="T3" fmla="*/ 0 h 45"/>
                  <a:gd name="T4" fmla="*/ 3 w 3"/>
                  <a:gd name="T5" fmla="*/ 43 h 45"/>
                  <a:gd name="T6" fmla="*/ 0 w 3"/>
                  <a:gd name="T7" fmla="*/ 45 h 45"/>
                  <a:gd name="T8" fmla="*/ 0 w 3"/>
                  <a:gd name="T9" fmla="*/ 2 h 45"/>
                  <a:gd name="T10" fmla="*/ 0 w 3"/>
                  <a:gd name="T11" fmla="*/ 2 h 45"/>
                  <a:gd name="T12" fmla="*/ 0 w 3"/>
                  <a:gd name="T13" fmla="*/ 2 h 45"/>
                  <a:gd name="T14" fmla="*/ 0 w 3"/>
                  <a:gd name="T15" fmla="*/ 2 h 45"/>
                  <a:gd name="T16" fmla="*/ 0 w 3"/>
                  <a:gd name="T17" fmla="*/ 2 h 45"/>
                  <a:gd name="T18" fmla="*/ 0 w 3"/>
                  <a:gd name="T19" fmla="*/ 2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45"/>
                  <a:gd name="T32" fmla="*/ 3 w 3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45">
                    <a:moveTo>
                      <a:pt x="0" y="2"/>
                    </a:moveTo>
                    <a:lnTo>
                      <a:pt x="3" y="0"/>
                    </a:lnTo>
                    <a:lnTo>
                      <a:pt x="3" y="43"/>
                    </a:lnTo>
                    <a:lnTo>
                      <a:pt x="0" y="4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0" name="Freeform 62"/>
              <p:cNvSpPr>
                <a:spLocks/>
              </p:cNvSpPr>
              <p:nvPr/>
            </p:nvSpPr>
            <p:spPr bwMode="auto">
              <a:xfrm>
                <a:off x="2744" y="1851"/>
                <a:ext cx="51" cy="30"/>
              </a:xfrm>
              <a:custGeom>
                <a:avLst/>
                <a:gdLst>
                  <a:gd name="T0" fmla="*/ 0 w 51"/>
                  <a:gd name="T1" fmla="*/ 2 h 30"/>
                  <a:gd name="T2" fmla="*/ 3 w 51"/>
                  <a:gd name="T3" fmla="*/ 0 h 30"/>
                  <a:gd name="T4" fmla="*/ 51 w 51"/>
                  <a:gd name="T5" fmla="*/ 28 h 30"/>
                  <a:gd name="T6" fmla="*/ 48 w 51"/>
                  <a:gd name="T7" fmla="*/ 30 h 30"/>
                  <a:gd name="T8" fmla="*/ 0 w 51"/>
                  <a:gd name="T9" fmla="*/ 2 h 30"/>
                  <a:gd name="T10" fmla="*/ 0 w 51"/>
                  <a:gd name="T11" fmla="*/ 2 h 30"/>
                  <a:gd name="T12" fmla="*/ 0 w 51"/>
                  <a:gd name="T13" fmla="*/ 2 h 30"/>
                  <a:gd name="T14" fmla="*/ 0 w 51"/>
                  <a:gd name="T15" fmla="*/ 2 h 30"/>
                  <a:gd name="T16" fmla="*/ 0 w 51"/>
                  <a:gd name="T17" fmla="*/ 2 h 30"/>
                  <a:gd name="T18" fmla="*/ 0 w 51"/>
                  <a:gd name="T19" fmla="*/ 2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0"/>
                  <a:gd name="T32" fmla="*/ 51 w 51"/>
                  <a:gd name="T33" fmla="*/ 30 h 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0">
                    <a:moveTo>
                      <a:pt x="0" y="2"/>
                    </a:moveTo>
                    <a:lnTo>
                      <a:pt x="3" y="0"/>
                    </a:lnTo>
                    <a:lnTo>
                      <a:pt x="51" y="28"/>
                    </a:lnTo>
                    <a:lnTo>
                      <a:pt x="48" y="3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1" name="Freeform 63"/>
              <p:cNvSpPr>
                <a:spLocks/>
              </p:cNvSpPr>
              <p:nvPr/>
            </p:nvSpPr>
            <p:spPr bwMode="auto">
              <a:xfrm>
                <a:off x="2795" y="1829"/>
                <a:ext cx="12" cy="57"/>
              </a:xfrm>
              <a:custGeom>
                <a:avLst/>
                <a:gdLst>
                  <a:gd name="T0" fmla="*/ 3 w 12"/>
                  <a:gd name="T1" fmla="*/ 5 h 57"/>
                  <a:gd name="T2" fmla="*/ 3 w 12"/>
                  <a:gd name="T3" fmla="*/ 5 h 57"/>
                  <a:gd name="T4" fmla="*/ 0 w 12"/>
                  <a:gd name="T5" fmla="*/ 7 h 57"/>
                  <a:gd name="T6" fmla="*/ 0 w 12"/>
                  <a:gd name="T7" fmla="*/ 57 h 57"/>
                  <a:gd name="T8" fmla="*/ 2 w 12"/>
                  <a:gd name="T9" fmla="*/ 56 h 57"/>
                  <a:gd name="T10" fmla="*/ 2 w 12"/>
                  <a:gd name="T11" fmla="*/ 56 h 57"/>
                  <a:gd name="T12" fmla="*/ 12 w 12"/>
                  <a:gd name="T13" fmla="*/ 50 h 57"/>
                  <a:gd name="T14" fmla="*/ 12 w 12"/>
                  <a:gd name="T15" fmla="*/ 0 h 57"/>
                  <a:gd name="T16" fmla="*/ 3 w 12"/>
                  <a:gd name="T17" fmla="*/ 5 h 57"/>
                  <a:gd name="T18" fmla="*/ 3 w 12"/>
                  <a:gd name="T19" fmla="*/ 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57"/>
                  <a:gd name="T32" fmla="*/ 12 w 12"/>
                  <a:gd name="T33" fmla="*/ 57 h 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57">
                    <a:moveTo>
                      <a:pt x="3" y="5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12" y="50"/>
                    </a:lnTo>
                    <a:lnTo>
                      <a:pt x="12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2" name="Freeform 64"/>
              <p:cNvSpPr>
                <a:spLocks/>
              </p:cNvSpPr>
              <p:nvPr/>
            </p:nvSpPr>
            <p:spPr bwMode="auto">
              <a:xfrm>
                <a:off x="2741" y="1798"/>
                <a:ext cx="66" cy="38"/>
              </a:xfrm>
              <a:custGeom>
                <a:avLst/>
                <a:gdLst>
                  <a:gd name="T0" fmla="*/ 66 w 66"/>
                  <a:gd name="T1" fmla="*/ 31 h 38"/>
                  <a:gd name="T2" fmla="*/ 12 w 66"/>
                  <a:gd name="T3" fmla="*/ 0 h 38"/>
                  <a:gd name="T4" fmla="*/ 3 w 66"/>
                  <a:gd name="T5" fmla="*/ 4 h 38"/>
                  <a:gd name="T6" fmla="*/ 3 w 66"/>
                  <a:gd name="T7" fmla="*/ 4 h 38"/>
                  <a:gd name="T8" fmla="*/ 0 w 66"/>
                  <a:gd name="T9" fmla="*/ 7 h 38"/>
                  <a:gd name="T10" fmla="*/ 54 w 66"/>
                  <a:gd name="T11" fmla="*/ 38 h 38"/>
                  <a:gd name="T12" fmla="*/ 56 w 66"/>
                  <a:gd name="T13" fmla="*/ 37 h 38"/>
                  <a:gd name="T14" fmla="*/ 56 w 66"/>
                  <a:gd name="T15" fmla="*/ 37 h 38"/>
                  <a:gd name="T16" fmla="*/ 66 w 66"/>
                  <a:gd name="T17" fmla="*/ 31 h 38"/>
                  <a:gd name="T18" fmla="*/ 66 w 66"/>
                  <a:gd name="T19" fmla="*/ 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38"/>
                  <a:gd name="T32" fmla="*/ 66 w 66"/>
                  <a:gd name="T33" fmla="*/ 38 h 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38">
                    <a:moveTo>
                      <a:pt x="66" y="31"/>
                    </a:moveTo>
                    <a:lnTo>
                      <a:pt x="12" y="0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54" y="38"/>
                    </a:lnTo>
                    <a:lnTo>
                      <a:pt x="56" y="37"/>
                    </a:lnTo>
                    <a:lnTo>
                      <a:pt x="66" y="31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3" name="Freeform 65"/>
              <p:cNvSpPr>
                <a:spLocks noEditPoints="1"/>
              </p:cNvSpPr>
              <p:nvPr/>
            </p:nvSpPr>
            <p:spPr bwMode="auto">
              <a:xfrm>
                <a:off x="2741" y="1805"/>
                <a:ext cx="54" cy="81"/>
              </a:xfrm>
              <a:custGeom>
                <a:avLst/>
                <a:gdLst>
                  <a:gd name="T0" fmla="*/ 0 w 54"/>
                  <a:gd name="T1" fmla="*/ 0 h 81"/>
                  <a:gd name="T2" fmla="*/ 54 w 54"/>
                  <a:gd name="T3" fmla="*/ 31 h 81"/>
                  <a:gd name="T4" fmla="*/ 54 w 54"/>
                  <a:gd name="T5" fmla="*/ 81 h 81"/>
                  <a:gd name="T6" fmla="*/ 0 w 54"/>
                  <a:gd name="T7" fmla="*/ 50 h 81"/>
                  <a:gd name="T8" fmla="*/ 0 w 54"/>
                  <a:gd name="T9" fmla="*/ 0 h 81"/>
                  <a:gd name="T10" fmla="*/ 0 w 54"/>
                  <a:gd name="T11" fmla="*/ 0 h 81"/>
                  <a:gd name="T12" fmla="*/ 0 w 54"/>
                  <a:gd name="T13" fmla="*/ 0 h 81"/>
                  <a:gd name="T14" fmla="*/ 0 w 54"/>
                  <a:gd name="T15" fmla="*/ 0 h 81"/>
                  <a:gd name="T16" fmla="*/ 0 w 54"/>
                  <a:gd name="T17" fmla="*/ 0 h 81"/>
                  <a:gd name="T18" fmla="*/ 0 w 54"/>
                  <a:gd name="T19" fmla="*/ 0 h 81"/>
                  <a:gd name="T20" fmla="*/ 51 w 54"/>
                  <a:gd name="T21" fmla="*/ 76 h 81"/>
                  <a:gd name="T22" fmla="*/ 51 w 54"/>
                  <a:gd name="T23" fmla="*/ 33 h 81"/>
                  <a:gd name="T24" fmla="*/ 3 w 54"/>
                  <a:gd name="T25" fmla="*/ 5 h 81"/>
                  <a:gd name="T26" fmla="*/ 3 w 54"/>
                  <a:gd name="T27" fmla="*/ 48 h 81"/>
                  <a:gd name="T28" fmla="*/ 51 w 54"/>
                  <a:gd name="T29" fmla="*/ 76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4"/>
                  <a:gd name="T46" fmla="*/ 0 h 81"/>
                  <a:gd name="T47" fmla="*/ 54 w 54"/>
                  <a:gd name="T48" fmla="*/ 81 h 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4" h="81">
                    <a:moveTo>
                      <a:pt x="0" y="0"/>
                    </a:moveTo>
                    <a:lnTo>
                      <a:pt x="54" y="31"/>
                    </a:lnTo>
                    <a:lnTo>
                      <a:pt x="54" y="81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  <a:moveTo>
                      <a:pt x="51" y="76"/>
                    </a:moveTo>
                    <a:lnTo>
                      <a:pt x="51" y="33"/>
                    </a:lnTo>
                    <a:lnTo>
                      <a:pt x="3" y="5"/>
                    </a:lnTo>
                    <a:lnTo>
                      <a:pt x="3" y="48"/>
                    </a:lnTo>
                    <a:lnTo>
                      <a:pt x="51" y="76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4" name="Freeform 66"/>
              <p:cNvSpPr>
                <a:spLocks noEditPoints="1"/>
              </p:cNvSpPr>
              <p:nvPr/>
            </p:nvSpPr>
            <p:spPr bwMode="auto">
              <a:xfrm>
                <a:off x="2741" y="1805"/>
                <a:ext cx="54" cy="81"/>
              </a:xfrm>
              <a:custGeom>
                <a:avLst/>
                <a:gdLst>
                  <a:gd name="T0" fmla="*/ 0 w 54"/>
                  <a:gd name="T1" fmla="*/ 0 h 81"/>
                  <a:gd name="T2" fmla="*/ 54 w 54"/>
                  <a:gd name="T3" fmla="*/ 31 h 81"/>
                  <a:gd name="T4" fmla="*/ 54 w 54"/>
                  <a:gd name="T5" fmla="*/ 81 h 81"/>
                  <a:gd name="T6" fmla="*/ 0 w 54"/>
                  <a:gd name="T7" fmla="*/ 50 h 81"/>
                  <a:gd name="T8" fmla="*/ 0 w 54"/>
                  <a:gd name="T9" fmla="*/ 0 h 81"/>
                  <a:gd name="T10" fmla="*/ 0 w 54"/>
                  <a:gd name="T11" fmla="*/ 0 h 81"/>
                  <a:gd name="T12" fmla="*/ 0 w 54"/>
                  <a:gd name="T13" fmla="*/ 0 h 81"/>
                  <a:gd name="T14" fmla="*/ 0 w 54"/>
                  <a:gd name="T15" fmla="*/ 0 h 81"/>
                  <a:gd name="T16" fmla="*/ 0 w 54"/>
                  <a:gd name="T17" fmla="*/ 0 h 81"/>
                  <a:gd name="T18" fmla="*/ 0 w 54"/>
                  <a:gd name="T19" fmla="*/ 0 h 81"/>
                  <a:gd name="T20" fmla="*/ 51 w 54"/>
                  <a:gd name="T21" fmla="*/ 76 h 81"/>
                  <a:gd name="T22" fmla="*/ 51 w 54"/>
                  <a:gd name="T23" fmla="*/ 33 h 81"/>
                  <a:gd name="T24" fmla="*/ 3 w 54"/>
                  <a:gd name="T25" fmla="*/ 5 h 81"/>
                  <a:gd name="T26" fmla="*/ 3 w 54"/>
                  <a:gd name="T27" fmla="*/ 48 h 81"/>
                  <a:gd name="T28" fmla="*/ 51 w 54"/>
                  <a:gd name="T29" fmla="*/ 76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4"/>
                  <a:gd name="T46" fmla="*/ 0 h 81"/>
                  <a:gd name="T47" fmla="*/ 54 w 54"/>
                  <a:gd name="T48" fmla="*/ 81 h 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4" h="81">
                    <a:moveTo>
                      <a:pt x="0" y="0"/>
                    </a:moveTo>
                    <a:lnTo>
                      <a:pt x="54" y="31"/>
                    </a:lnTo>
                    <a:lnTo>
                      <a:pt x="54" y="81"/>
                    </a:lnTo>
                    <a:lnTo>
                      <a:pt x="0" y="50"/>
                    </a:lnTo>
                    <a:lnTo>
                      <a:pt x="0" y="0"/>
                    </a:lnTo>
                    <a:moveTo>
                      <a:pt x="51" y="76"/>
                    </a:moveTo>
                    <a:lnTo>
                      <a:pt x="51" y="33"/>
                    </a:lnTo>
                    <a:lnTo>
                      <a:pt x="3" y="5"/>
                    </a:lnTo>
                    <a:lnTo>
                      <a:pt x="3" y="48"/>
                    </a:lnTo>
                    <a:lnTo>
                      <a:pt x="51" y="7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5" name="Freeform 67"/>
              <p:cNvSpPr>
                <a:spLocks/>
              </p:cNvSpPr>
              <p:nvPr/>
            </p:nvSpPr>
            <p:spPr bwMode="auto">
              <a:xfrm>
                <a:off x="2714" y="1886"/>
                <a:ext cx="53" cy="34"/>
              </a:xfrm>
              <a:custGeom>
                <a:avLst/>
                <a:gdLst>
                  <a:gd name="T0" fmla="*/ 53 w 53"/>
                  <a:gd name="T1" fmla="*/ 34 h 34"/>
                  <a:gd name="T2" fmla="*/ 0 w 53"/>
                  <a:gd name="T3" fmla="*/ 4 h 34"/>
                  <a:gd name="T4" fmla="*/ 0 w 53"/>
                  <a:gd name="T5" fmla="*/ 0 h 34"/>
                  <a:gd name="T6" fmla="*/ 53 w 53"/>
                  <a:gd name="T7" fmla="*/ 31 h 34"/>
                  <a:gd name="T8" fmla="*/ 53 w 53"/>
                  <a:gd name="T9" fmla="*/ 34 h 34"/>
                  <a:gd name="T10" fmla="*/ 53 w 53"/>
                  <a:gd name="T11" fmla="*/ 34 h 34"/>
                  <a:gd name="T12" fmla="*/ 53 w 53"/>
                  <a:gd name="T13" fmla="*/ 34 h 34"/>
                  <a:gd name="T14" fmla="*/ 53 w 53"/>
                  <a:gd name="T15" fmla="*/ 34 h 34"/>
                  <a:gd name="T16" fmla="*/ 53 w 53"/>
                  <a:gd name="T17" fmla="*/ 34 h 34"/>
                  <a:gd name="T18" fmla="*/ 53 w 53"/>
                  <a:gd name="T19" fmla="*/ 34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34"/>
                  <a:gd name="T32" fmla="*/ 53 w 53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34">
                    <a:moveTo>
                      <a:pt x="53" y="3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53" y="31"/>
                    </a:lnTo>
                    <a:lnTo>
                      <a:pt x="53" y="34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6" name="Freeform 68"/>
              <p:cNvSpPr>
                <a:spLocks/>
              </p:cNvSpPr>
              <p:nvPr/>
            </p:nvSpPr>
            <p:spPr bwMode="auto">
              <a:xfrm>
                <a:off x="2714" y="1874"/>
                <a:ext cx="70" cy="43"/>
              </a:xfrm>
              <a:custGeom>
                <a:avLst/>
                <a:gdLst>
                  <a:gd name="T0" fmla="*/ 53 w 70"/>
                  <a:gd name="T1" fmla="*/ 43 h 43"/>
                  <a:gd name="T2" fmla="*/ 0 w 70"/>
                  <a:gd name="T3" fmla="*/ 12 h 43"/>
                  <a:gd name="T4" fmla="*/ 17 w 70"/>
                  <a:gd name="T5" fmla="*/ 0 h 43"/>
                  <a:gd name="T6" fmla="*/ 70 w 70"/>
                  <a:gd name="T7" fmla="*/ 31 h 43"/>
                  <a:gd name="T8" fmla="*/ 53 w 70"/>
                  <a:gd name="T9" fmla="*/ 43 h 43"/>
                  <a:gd name="T10" fmla="*/ 53 w 70"/>
                  <a:gd name="T11" fmla="*/ 43 h 43"/>
                  <a:gd name="T12" fmla="*/ 53 w 70"/>
                  <a:gd name="T13" fmla="*/ 43 h 43"/>
                  <a:gd name="T14" fmla="*/ 53 w 70"/>
                  <a:gd name="T15" fmla="*/ 43 h 43"/>
                  <a:gd name="T16" fmla="*/ 53 w 70"/>
                  <a:gd name="T17" fmla="*/ 43 h 43"/>
                  <a:gd name="T18" fmla="*/ 53 w 70"/>
                  <a:gd name="T19" fmla="*/ 4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0"/>
                  <a:gd name="T31" fmla="*/ 0 h 43"/>
                  <a:gd name="T32" fmla="*/ 70 w 70"/>
                  <a:gd name="T33" fmla="*/ 43 h 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0" h="43">
                    <a:moveTo>
                      <a:pt x="53" y="43"/>
                    </a:moveTo>
                    <a:lnTo>
                      <a:pt x="0" y="12"/>
                    </a:lnTo>
                    <a:lnTo>
                      <a:pt x="17" y="0"/>
                    </a:lnTo>
                    <a:lnTo>
                      <a:pt x="70" y="31"/>
                    </a:lnTo>
                    <a:lnTo>
                      <a:pt x="53" y="43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7" name="Freeform 69"/>
              <p:cNvSpPr>
                <a:spLocks/>
              </p:cNvSpPr>
              <p:nvPr/>
            </p:nvSpPr>
            <p:spPr bwMode="auto">
              <a:xfrm>
                <a:off x="2767" y="1905"/>
                <a:ext cx="17" cy="15"/>
              </a:xfrm>
              <a:custGeom>
                <a:avLst/>
                <a:gdLst>
                  <a:gd name="T0" fmla="*/ 17 w 17"/>
                  <a:gd name="T1" fmla="*/ 0 h 15"/>
                  <a:gd name="T2" fmla="*/ 17 w 17"/>
                  <a:gd name="T3" fmla="*/ 5 h 15"/>
                  <a:gd name="T4" fmla="*/ 0 w 17"/>
                  <a:gd name="T5" fmla="*/ 15 h 15"/>
                  <a:gd name="T6" fmla="*/ 0 w 17"/>
                  <a:gd name="T7" fmla="*/ 12 h 15"/>
                  <a:gd name="T8" fmla="*/ 17 w 17"/>
                  <a:gd name="T9" fmla="*/ 0 h 15"/>
                  <a:gd name="T10" fmla="*/ 17 w 17"/>
                  <a:gd name="T11" fmla="*/ 0 h 15"/>
                  <a:gd name="T12" fmla="*/ 17 w 17"/>
                  <a:gd name="T13" fmla="*/ 0 h 15"/>
                  <a:gd name="T14" fmla="*/ 17 w 17"/>
                  <a:gd name="T15" fmla="*/ 0 h 15"/>
                  <a:gd name="T16" fmla="*/ 17 w 17"/>
                  <a:gd name="T17" fmla="*/ 0 h 15"/>
                  <a:gd name="T18" fmla="*/ 17 w 17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"/>
                  <a:gd name="T31" fmla="*/ 0 h 15"/>
                  <a:gd name="T32" fmla="*/ 17 w 1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" h="15">
                    <a:moveTo>
                      <a:pt x="17" y="0"/>
                    </a:moveTo>
                    <a:lnTo>
                      <a:pt x="17" y="5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8" name="Freeform 70"/>
              <p:cNvSpPr>
                <a:spLocks/>
              </p:cNvSpPr>
              <p:nvPr/>
            </p:nvSpPr>
            <p:spPr bwMode="auto">
              <a:xfrm>
                <a:off x="2900" y="1921"/>
                <a:ext cx="53" cy="47"/>
              </a:xfrm>
              <a:custGeom>
                <a:avLst/>
                <a:gdLst>
                  <a:gd name="T0" fmla="*/ 0 w 53"/>
                  <a:gd name="T1" fmla="*/ 31 h 47"/>
                  <a:gd name="T2" fmla="*/ 53 w 53"/>
                  <a:gd name="T3" fmla="*/ 0 h 47"/>
                  <a:gd name="T4" fmla="*/ 53 w 53"/>
                  <a:gd name="T5" fmla="*/ 17 h 47"/>
                  <a:gd name="T6" fmla="*/ 0 w 53"/>
                  <a:gd name="T7" fmla="*/ 47 h 47"/>
                  <a:gd name="T8" fmla="*/ 0 w 53"/>
                  <a:gd name="T9" fmla="*/ 31 h 47"/>
                  <a:gd name="T10" fmla="*/ 0 w 53"/>
                  <a:gd name="T11" fmla="*/ 31 h 47"/>
                  <a:gd name="T12" fmla="*/ 0 w 53"/>
                  <a:gd name="T13" fmla="*/ 31 h 47"/>
                  <a:gd name="T14" fmla="*/ 0 w 53"/>
                  <a:gd name="T15" fmla="*/ 31 h 47"/>
                  <a:gd name="T16" fmla="*/ 0 w 53"/>
                  <a:gd name="T17" fmla="*/ 31 h 47"/>
                  <a:gd name="T18" fmla="*/ 0 w 53"/>
                  <a:gd name="T19" fmla="*/ 31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47"/>
                  <a:gd name="T32" fmla="*/ 53 w 5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47">
                    <a:moveTo>
                      <a:pt x="0" y="31"/>
                    </a:moveTo>
                    <a:lnTo>
                      <a:pt x="53" y="0"/>
                    </a:lnTo>
                    <a:lnTo>
                      <a:pt x="53" y="17"/>
                    </a:lnTo>
                    <a:lnTo>
                      <a:pt x="0" y="47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19" name="Freeform 71"/>
              <p:cNvSpPr>
                <a:spLocks/>
              </p:cNvSpPr>
              <p:nvPr/>
            </p:nvSpPr>
            <p:spPr bwMode="auto">
              <a:xfrm>
                <a:off x="2833" y="1882"/>
                <a:ext cx="120" cy="70"/>
              </a:xfrm>
              <a:custGeom>
                <a:avLst/>
                <a:gdLst>
                  <a:gd name="T0" fmla="*/ 0 w 120"/>
                  <a:gd name="T1" fmla="*/ 31 h 70"/>
                  <a:gd name="T2" fmla="*/ 53 w 120"/>
                  <a:gd name="T3" fmla="*/ 0 h 70"/>
                  <a:gd name="T4" fmla="*/ 120 w 120"/>
                  <a:gd name="T5" fmla="*/ 39 h 70"/>
                  <a:gd name="T6" fmla="*/ 67 w 120"/>
                  <a:gd name="T7" fmla="*/ 70 h 70"/>
                  <a:gd name="T8" fmla="*/ 0 w 120"/>
                  <a:gd name="T9" fmla="*/ 31 h 70"/>
                  <a:gd name="T10" fmla="*/ 0 w 120"/>
                  <a:gd name="T11" fmla="*/ 31 h 70"/>
                  <a:gd name="T12" fmla="*/ 0 w 120"/>
                  <a:gd name="T13" fmla="*/ 31 h 70"/>
                  <a:gd name="T14" fmla="*/ 0 w 120"/>
                  <a:gd name="T15" fmla="*/ 31 h 70"/>
                  <a:gd name="T16" fmla="*/ 0 w 120"/>
                  <a:gd name="T17" fmla="*/ 31 h 70"/>
                  <a:gd name="T18" fmla="*/ 0 w 120"/>
                  <a:gd name="T19" fmla="*/ 31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70"/>
                  <a:gd name="T32" fmla="*/ 120 w 120"/>
                  <a:gd name="T33" fmla="*/ 70 h 7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70">
                    <a:moveTo>
                      <a:pt x="0" y="31"/>
                    </a:moveTo>
                    <a:lnTo>
                      <a:pt x="53" y="0"/>
                    </a:lnTo>
                    <a:lnTo>
                      <a:pt x="120" y="39"/>
                    </a:lnTo>
                    <a:lnTo>
                      <a:pt x="67" y="7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0" name="Freeform 72"/>
              <p:cNvSpPr>
                <a:spLocks/>
              </p:cNvSpPr>
              <p:nvPr/>
            </p:nvSpPr>
            <p:spPr bwMode="auto">
              <a:xfrm>
                <a:off x="2833" y="1913"/>
                <a:ext cx="67" cy="55"/>
              </a:xfrm>
              <a:custGeom>
                <a:avLst/>
                <a:gdLst>
                  <a:gd name="T0" fmla="*/ 67 w 67"/>
                  <a:gd name="T1" fmla="*/ 39 h 55"/>
                  <a:gd name="T2" fmla="*/ 67 w 67"/>
                  <a:gd name="T3" fmla="*/ 55 h 55"/>
                  <a:gd name="T4" fmla="*/ 0 w 67"/>
                  <a:gd name="T5" fmla="*/ 17 h 55"/>
                  <a:gd name="T6" fmla="*/ 0 w 67"/>
                  <a:gd name="T7" fmla="*/ 0 h 55"/>
                  <a:gd name="T8" fmla="*/ 67 w 67"/>
                  <a:gd name="T9" fmla="*/ 39 h 55"/>
                  <a:gd name="T10" fmla="*/ 67 w 67"/>
                  <a:gd name="T11" fmla="*/ 39 h 55"/>
                  <a:gd name="T12" fmla="*/ 67 w 67"/>
                  <a:gd name="T13" fmla="*/ 39 h 55"/>
                  <a:gd name="T14" fmla="*/ 67 w 67"/>
                  <a:gd name="T15" fmla="*/ 39 h 55"/>
                  <a:gd name="T16" fmla="*/ 67 w 67"/>
                  <a:gd name="T17" fmla="*/ 39 h 55"/>
                  <a:gd name="T18" fmla="*/ 67 w 67"/>
                  <a:gd name="T19" fmla="*/ 39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7"/>
                  <a:gd name="T31" fmla="*/ 0 h 55"/>
                  <a:gd name="T32" fmla="*/ 67 w 67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7" h="55">
                    <a:moveTo>
                      <a:pt x="67" y="39"/>
                    </a:moveTo>
                    <a:lnTo>
                      <a:pt x="67" y="55"/>
                    </a:lnTo>
                    <a:lnTo>
                      <a:pt x="0" y="17"/>
                    </a:lnTo>
                    <a:lnTo>
                      <a:pt x="0" y="0"/>
                    </a:lnTo>
                    <a:lnTo>
                      <a:pt x="67" y="39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1" name="Freeform 73"/>
              <p:cNvSpPr>
                <a:spLocks/>
              </p:cNvSpPr>
              <p:nvPr/>
            </p:nvSpPr>
            <p:spPr bwMode="auto">
              <a:xfrm>
                <a:off x="2873" y="1943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0 h 4"/>
                  <a:gd name="T4" fmla="*/ 4 w 4"/>
                  <a:gd name="T5" fmla="*/ 2 h 4"/>
                  <a:gd name="T6" fmla="*/ 0 w 4"/>
                  <a:gd name="T7" fmla="*/ 4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2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64F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2" name="Freeform 74"/>
              <p:cNvSpPr>
                <a:spLocks/>
              </p:cNvSpPr>
              <p:nvPr/>
            </p:nvSpPr>
            <p:spPr bwMode="auto">
              <a:xfrm>
                <a:off x="2873" y="1945"/>
                <a:ext cx="12" cy="6"/>
              </a:xfrm>
              <a:custGeom>
                <a:avLst/>
                <a:gdLst>
                  <a:gd name="T0" fmla="*/ 0 w 12"/>
                  <a:gd name="T1" fmla="*/ 2 h 6"/>
                  <a:gd name="T2" fmla="*/ 4 w 12"/>
                  <a:gd name="T3" fmla="*/ 0 h 6"/>
                  <a:gd name="T4" fmla="*/ 12 w 12"/>
                  <a:gd name="T5" fmla="*/ 5 h 6"/>
                  <a:gd name="T6" fmla="*/ 9 w 12"/>
                  <a:gd name="T7" fmla="*/ 6 h 6"/>
                  <a:gd name="T8" fmla="*/ 0 w 12"/>
                  <a:gd name="T9" fmla="*/ 2 h 6"/>
                  <a:gd name="T10" fmla="*/ 0 w 12"/>
                  <a:gd name="T11" fmla="*/ 2 h 6"/>
                  <a:gd name="T12" fmla="*/ 0 w 12"/>
                  <a:gd name="T13" fmla="*/ 2 h 6"/>
                  <a:gd name="T14" fmla="*/ 0 w 12"/>
                  <a:gd name="T15" fmla="*/ 2 h 6"/>
                  <a:gd name="T16" fmla="*/ 0 w 12"/>
                  <a:gd name="T17" fmla="*/ 2 h 6"/>
                  <a:gd name="T18" fmla="*/ 0 w 12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6"/>
                  <a:gd name="T32" fmla="*/ 12 w 12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6">
                    <a:moveTo>
                      <a:pt x="0" y="2"/>
                    </a:moveTo>
                    <a:lnTo>
                      <a:pt x="4" y="0"/>
                    </a:lnTo>
                    <a:lnTo>
                      <a:pt x="12" y="5"/>
                    </a:lnTo>
                    <a:lnTo>
                      <a:pt x="9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3" name="Freeform 75"/>
              <p:cNvSpPr>
                <a:spLocks/>
              </p:cNvSpPr>
              <p:nvPr/>
            </p:nvSpPr>
            <p:spPr bwMode="auto">
              <a:xfrm>
                <a:off x="2882" y="1950"/>
                <a:ext cx="3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56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4" name="Freeform 76"/>
              <p:cNvSpPr>
                <a:spLocks/>
              </p:cNvSpPr>
              <p:nvPr/>
            </p:nvSpPr>
            <p:spPr bwMode="auto">
              <a:xfrm>
                <a:off x="2882" y="1950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6869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5" name="Freeform 77"/>
              <p:cNvSpPr>
                <a:spLocks/>
              </p:cNvSpPr>
              <p:nvPr/>
            </p:nvSpPr>
            <p:spPr bwMode="auto">
              <a:xfrm>
                <a:off x="2882" y="1950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B6C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6" name="Freeform 78"/>
              <p:cNvSpPr>
                <a:spLocks/>
              </p:cNvSpPr>
              <p:nvPr/>
            </p:nvSpPr>
            <p:spPr bwMode="auto">
              <a:xfrm>
                <a:off x="2882" y="1950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E6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7" name="Freeform 79"/>
              <p:cNvSpPr>
                <a:spLocks/>
              </p:cNvSpPr>
              <p:nvPr/>
            </p:nvSpPr>
            <p:spPr bwMode="auto">
              <a:xfrm>
                <a:off x="2882" y="1950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070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8" name="Freeform 80"/>
              <p:cNvSpPr>
                <a:spLocks/>
              </p:cNvSpPr>
              <p:nvPr/>
            </p:nvSpPr>
            <p:spPr bwMode="auto">
              <a:xfrm>
                <a:off x="2882" y="1950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29" name="Freeform 81"/>
              <p:cNvSpPr>
                <a:spLocks/>
              </p:cNvSpPr>
              <p:nvPr/>
            </p:nvSpPr>
            <p:spPr bwMode="auto">
              <a:xfrm>
                <a:off x="2882" y="1950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0" name="Freeform 82"/>
              <p:cNvSpPr>
                <a:spLocks/>
              </p:cNvSpPr>
              <p:nvPr/>
            </p:nvSpPr>
            <p:spPr bwMode="auto">
              <a:xfrm>
                <a:off x="2882" y="1950"/>
                <a:ext cx="4" cy="2"/>
              </a:xfrm>
              <a:custGeom>
                <a:avLst/>
                <a:gdLst>
                  <a:gd name="T0" fmla="*/ 0 w 7"/>
                  <a:gd name="T1" fmla="*/ 1 h 4"/>
                  <a:gd name="T2" fmla="*/ 1 w 7"/>
                  <a:gd name="T3" fmla="*/ 0 h 4"/>
                  <a:gd name="T4" fmla="*/ 1 w 7"/>
                  <a:gd name="T5" fmla="*/ 0 h 4"/>
                  <a:gd name="T6" fmla="*/ 0 w 7"/>
                  <a:gd name="T7" fmla="*/ 1 h 4"/>
                  <a:gd name="T8" fmla="*/ 0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172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1" name="Freeform 83"/>
              <p:cNvSpPr>
                <a:spLocks/>
              </p:cNvSpPr>
              <p:nvPr/>
            </p:nvSpPr>
            <p:spPr bwMode="auto">
              <a:xfrm>
                <a:off x="2882" y="1950"/>
                <a:ext cx="4" cy="2"/>
              </a:xfrm>
              <a:custGeom>
                <a:avLst/>
                <a:gdLst>
                  <a:gd name="T0" fmla="*/ 0 w 7"/>
                  <a:gd name="T1" fmla="*/ 1 h 4"/>
                  <a:gd name="T2" fmla="*/ 1 w 7"/>
                  <a:gd name="T3" fmla="*/ 0 h 4"/>
                  <a:gd name="T4" fmla="*/ 1 w 7"/>
                  <a:gd name="T5" fmla="*/ 1 h 4"/>
                  <a:gd name="T6" fmla="*/ 1 w 7"/>
                  <a:gd name="T7" fmla="*/ 1 h 4"/>
                  <a:gd name="T8" fmla="*/ 0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2" name="Freeform 84"/>
              <p:cNvSpPr>
                <a:spLocks/>
              </p:cNvSpPr>
              <p:nvPr/>
            </p:nvSpPr>
            <p:spPr bwMode="auto">
              <a:xfrm>
                <a:off x="2882" y="1951"/>
                <a:ext cx="4" cy="1"/>
              </a:xfrm>
              <a:custGeom>
                <a:avLst/>
                <a:gdLst>
                  <a:gd name="T0" fmla="*/ 0 w 6"/>
                  <a:gd name="T1" fmla="*/ 0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0 h 3"/>
                  <a:gd name="T8" fmla="*/ 0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3" name="Freeform 85"/>
              <p:cNvSpPr>
                <a:spLocks/>
              </p:cNvSpPr>
              <p:nvPr/>
            </p:nvSpPr>
            <p:spPr bwMode="auto">
              <a:xfrm>
                <a:off x="2882" y="1951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070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4" name="Freeform 86"/>
              <p:cNvSpPr>
                <a:spLocks/>
              </p:cNvSpPr>
              <p:nvPr/>
            </p:nvSpPr>
            <p:spPr bwMode="auto">
              <a:xfrm>
                <a:off x="2882" y="1951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E6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5" name="Freeform 87"/>
              <p:cNvSpPr>
                <a:spLocks/>
              </p:cNvSpPr>
              <p:nvPr/>
            </p:nvSpPr>
            <p:spPr bwMode="auto">
              <a:xfrm>
                <a:off x="2882" y="1951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B6C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6" name="Freeform 88"/>
              <p:cNvSpPr>
                <a:spLocks/>
              </p:cNvSpPr>
              <p:nvPr/>
            </p:nvSpPr>
            <p:spPr bwMode="auto">
              <a:xfrm>
                <a:off x="2882" y="1951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869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7" name="Freeform 89"/>
              <p:cNvSpPr>
                <a:spLocks/>
              </p:cNvSpPr>
              <p:nvPr/>
            </p:nvSpPr>
            <p:spPr bwMode="auto">
              <a:xfrm>
                <a:off x="2882" y="1951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56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8" name="Freeform 90"/>
              <p:cNvSpPr>
                <a:spLocks/>
              </p:cNvSpPr>
              <p:nvPr/>
            </p:nvSpPr>
            <p:spPr bwMode="auto">
              <a:xfrm>
                <a:off x="2882" y="1951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1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063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39" name="Freeform 91"/>
              <p:cNvSpPr>
                <a:spLocks/>
              </p:cNvSpPr>
              <p:nvPr/>
            </p:nvSpPr>
            <p:spPr bwMode="auto">
              <a:xfrm>
                <a:off x="2883" y="1951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5E62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0" name="Freeform 92"/>
              <p:cNvSpPr>
                <a:spLocks/>
              </p:cNvSpPr>
              <p:nvPr/>
            </p:nvSpPr>
            <p:spPr bwMode="auto">
              <a:xfrm>
                <a:off x="2883" y="1951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5B5F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1" name="Freeform 93"/>
              <p:cNvSpPr>
                <a:spLocks/>
              </p:cNvSpPr>
              <p:nvPr/>
            </p:nvSpPr>
            <p:spPr bwMode="auto">
              <a:xfrm>
                <a:off x="2883" y="1951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595D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2" name="Freeform 94"/>
              <p:cNvSpPr>
                <a:spLocks/>
              </p:cNvSpPr>
              <p:nvPr/>
            </p:nvSpPr>
            <p:spPr bwMode="auto">
              <a:xfrm>
                <a:off x="2883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3" name="Freeform 95"/>
              <p:cNvSpPr>
                <a:spLocks/>
              </p:cNvSpPr>
              <p:nvPr/>
            </p:nvSpPr>
            <p:spPr bwMode="auto">
              <a:xfrm>
                <a:off x="2883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157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4" name="Freeform 96"/>
              <p:cNvSpPr>
                <a:spLocks/>
              </p:cNvSpPr>
              <p:nvPr/>
            </p:nvSpPr>
            <p:spPr bwMode="auto">
              <a:xfrm>
                <a:off x="2883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E55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5" name="Freeform 97"/>
              <p:cNvSpPr>
                <a:spLocks/>
              </p:cNvSpPr>
              <p:nvPr/>
            </p:nvSpPr>
            <p:spPr bwMode="auto">
              <a:xfrm>
                <a:off x="2883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1 w 6"/>
                  <a:gd name="T7" fmla="*/ 0 h 4"/>
                  <a:gd name="T8" fmla="*/ 0 w 6"/>
                  <a:gd name="T9" fmla="*/ 2 h 4"/>
                  <a:gd name="T10" fmla="*/ 0 w 6"/>
                  <a:gd name="T11" fmla="*/ 2 h 4"/>
                  <a:gd name="T12" fmla="*/ 0 w 6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4"/>
                  <a:gd name="T23" fmla="*/ 6 w 6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A52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6" name="Freeform 98"/>
              <p:cNvSpPr>
                <a:spLocks/>
              </p:cNvSpPr>
              <p:nvPr/>
            </p:nvSpPr>
            <p:spPr bwMode="auto">
              <a:xfrm>
                <a:off x="2883" y="1951"/>
                <a:ext cx="4" cy="3"/>
              </a:xfrm>
              <a:custGeom>
                <a:avLst/>
                <a:gdLst>
                  <a:gd name="T0" fmla="*/ 0 w 7"/>
                  <a:gd name="T1" fmla="*/ 2 h 4"/>
                  <a:gd name="T2" fmla="*/ 1 w 7"/>
                  <a:gd name="T3" fmla="*/ 0 h 4"/>
                  <a:gd name="T4" fmla="*/ 1 w 7"/>
                  <a:gd name="T5" fmla="*/ 0 h 4"/>
                  <a:gd name="T6" fmla="*/ 1 w 7"/>
                  <a:gd name="T7" fmla="*/ 2 h 4"/>
                  <a:gd name="T8" fmla="*/ 0 w 7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850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7" name="Freeform 99"/>
              <p:cNvSpPr>
                <a:spLocks/>
              </p:cNvSpPr>
              <p:nvPr/>
            </p:nvSpPr>
            <p:spPr bwMode="auto">
              <a:xfrm>
                <a:off x="2884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54E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8" name="Freeform 100"/>
              <p:cNvSpPr>
                <a:spLocks/>
              </p:cNvSpPr>
              <p:nvPr/>
            </p:nvSpPr>
            <p:spPr bwMode="auto">
              <a:xfrm>
                <a:off x="2884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24B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49" name="Freeform 101"/>
              <p:cNvSpPr>
                <a:spLocks/>
              </p:cNvSpPr>
              <p:nvPr/>
            </p:nvSpPr>
            <p:spPr bwMode="auto">
              <a:xfrm>
                <a:off x="2884" y="1951"/>
                <a:ext cx="3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404A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0" name="Freeform 102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C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1" name="Freeform 103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8448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2" name="Freeform 104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742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3" name="Freeform 105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441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4" name="Freeform 106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7"/>
                  <a:gd name="T1" fmla="*/ 1 h 3"/>
                  <a:gd name="T2" fmla="*/ 0 w 7"/>
                  <a:gd name="T3" fmla="*/ 0 h 3"/>
                  <a:gd name="T4" fmla="*/ 0 w 7"/>
                  <a:gd name="T5" fmla="*/ 0 h 3"/>
                  <a:gd name="T6" fmla="*/ 0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23F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5" name="Freeform 107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03E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6" name="Freeform 108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D3C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7" name="Freeform 109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A39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8" name="Freeform 110"/>
              <p:cNvSpPr>
                <a:spLocks/>
              </p:cNvSpPr>
              <p:nvPr/>
            </p:nvSpPr>
            <p:spPr bwMode="auto">
              <a:xfrm>
                <a:off x="2884" y="1952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8387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59" name="Freeform 111"/>
              <p:cNvSpPr>
                <a:spLocks/>
              </p:cNvSpPr>
              <p:nvPr/>
            </p:nvSpPr>
            <p:spPr bwMode="auto">
              <a:xfrm>
                <a:off x="2884" y="1951"/>
                <a:ext cx="4" cy="3"/>
              </a:xfrm>
              <a:custGeom>
                <a:avLst/>
                <a:gdLst>
                  <a:gd name="T0" fmla="*/ 0 w 7"/>
                  <a:gd name="T1" fmla="*/ 2 h 4"/>
                  <a:gd name="T2" fmla="*/ 1 w 7"/>
                  <a:gd name="T3" fmla="*/ 1 h 4"/>
                  <a:gd name="T4" fmla="*/ 1 w 7"/>
                  <a:gd name="T5" fmla="*/ 0 h 4"/>
                  <a:gd name="T6" fmla="*/ 0 w 7"/>
                  <a:gd name="T7" fmla="*/ 2 h 4"/>
                  <a:gd name="T8" fmla="*/ 0 w 7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25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0" name="Freeform 112"/>
              <p:cNvSpPr>
                <a:spLocks/>
              </p:cNvSpPr>
              <p:nvPr/>
            </p:nvSpPr>
            <p:spPr bwMode="auto">
              <a:xfrm>
                <a:off x="2885" y="1951"/>
                <a:ext cx="11" cy="7"/>
              </a:xfrm>
              <a:custGeom>
                <a:avLst/>
                <a:gdLst>
                  <a:gd name="T0" fmla="*/ 0 w 11"/>
                  <a:gd name="T1" fmla="*/ 2 h 7"/>
                  <a:gd name="T2" fmla="*/ 3 w 11"/>
                  <a:gd name="T3" fmla="*/ 0 h 7"/>
                  <a:gd name="T4" fmla="*/ 11 w 11"/>
                  <a:gd name="T5" fmla="*/ 5 h 7"/>
                  <a:gd name="T6" fmla="*/ 8 w 11"/>
                  <a:gd name="T7" fmla="*/ 7 h 7"/>
                  <a:gd name="T8" fmla="*/ 0 w 11"/>
                  <a:gd name="T9" fmla="*/ 2 h 7"/>
                  <a:gd name="T10" fmla="*/ 0 w 11"/>
                  <a:gd name="T11" fmla="*/ 2 h 7"/>
                  <a:gd name="T12" fmla="*/ 0 w 11"/>
                  <a:gd name="T13" fmla="*/ 2 h 7"/>
                  <a:gd name="T14" fmla="*/ 0 w 11"/>
                  <a:gd name="T15" fmla="*/ 2 h 7"/>
                  <a:gd name="T16" fmla="*/ 0 w 11"/>
                  <a:gd name="T17" fmla="*/ 2 h 7"/>
                  <a:gd name="T18" fmla="*/ 0 w 11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7"/>
                  <a:gd name="T32" fmla="*/ 11 w 11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7">
                    <a:moveTo>
                      <a:pt x="0" y="2"/>
                    </a:moveTo>
                    <a:lnTo>
                      <a:pt x="3" y="0"/>
                    </a:lnTo>
                    <a:lnTo>
                      <a:pt x="11" y="5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1" name="Freeform 113"/>
              <p:cNvSpPr>
                <a:spLocks/>
              </p:cNvSpPr>
              <p:nvPr/>
            </p:nvSpPr>
            <p:spPr bwMode="auto">
              <a:xfrm>
                <a:off x="2897" y="1952"/>
                <a:ext cx="3" cy="18"/>
              </a:xfrm>
              <a:custGeom>
                <a:avLst/>
                <a:gdLst>
                  <a:gd name="T0" fmla="*/ 0 w 3"/>
                  <a:gd name="T1" fmla="*/ 2 h 18"/>
                  <a:gd name="T2" fmla="*/ 3 w 3"/>
                  <a:gd name="T3" fmla="*/ 0 h 18"/>
                  <a:gd name="T4" fmla="*/ 3 w 3"/>
                  <a:gd name="T5" fmla="*/ 16 h 18"/>
                  <a:gd name="T6" fmla="*/ 0 w 3"/>
                  <a:gd name="T7" fmla="*/ 18 h 18"/>
                  <a:gd name="T8" fmla="*/ 0 w 3"/>
                  <a:gd name="T9" fmla="*/ 2 h 18"/>
                  <a:gd name="T10" fmla="*/ 0 w 3"/>
                  <a:gd name="T11" fmla="*/ 2 h 18"/>
                  <a:gd name="T12" fmla="*/ 0 w 3"/>
                  <a:gd name="T13" fmla="*/ 2 h 18"/>
                  <a:gd name="T14" fmla="*/ 0 w 3"/>
                  <a:gd name="T15" fmla="*/ 2 h 18"/>
                  <a:gd name="T16" fmla="*/ 0 w 3"/>
                  <a:gd name="T17" fmla="*/ 2 h 18"/>
                  <a:gd name="T18" fmla="*/ 0 w 3"/>
                  <a:gd name="T19" fmla="*/ 2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18"/>
                  <a:gd name="T32" fmla="*/ 3 w 3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18">
                    <a:moveTo>
                      <a:pt x="0" y="2"/>
                    </a:moveTo>
                    <a:lnTo>
                      <a:pt x="3" y="0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2" name="Freeform 114"/>
              <p:cNvSpPr>
                <a:spLocks/>
              </p:cNvSpPr>
              <p:nvPr/>
            </p:nvSpPr>
            <p:spPr bwMode="auto">
              <a:xfrm>
                <a:off x="2830" y="1913"/>
                <a:ext cx="70" cy="41"/>
              </a:xfrm>
              <a:custGeom>
                <a:avLst/>
                <a:gdLst>
                  <a:gd name="T0" fmla="*/ 0 w 70"/>
                  <a:gd name="T1" fmla="*/ 2 h 41"/>
                  <a:gd name="T2" fmla="*/ 3 w 70"/>
                  <a:gd name="T3" fmla="*/ 0 h 41"/>
                  <a:gd name="T4" fmla="*/ 70 w 70"/>
                  <a:gd name="T5" fmla="*/ 39 h 41"/>
                  <a:gd name="T6" fmla="*/ 67 w 70"/>
                  <a:gd name="T7" fmla="*/ 41 h 41"/>
                  <a:gd name="T8" fmla="*/ 0 w 70"/>
                  <a:gd name="T9" fmla="*/ 2 h 41"/>
                  <a:gd name="T10" fmla="*/ 0 w 70"/>
                  <a:gd name="T11" fmla="*/ 2 h 41"/>
                  <a:gd name="T12" fmla="*/ 0 w 70"/>
                  <a:gd name="T13" fmla="*/ 2 h 41"/>
                  <a:gd name="T14" fmla="*/ 0 w 70"/>
                  <a:gd name="T15" fmla="*/ 2 h 41"/>
                  <a:gd name="T16" fmla="*/ 0 w 70"/>
                  <a:gd name="T17" fmla="*/ 2 h 41"/>
                  <a:gd name="T18" fmla="*/ 0 w 70"/>
                  <a:gd name="T19" fmla="*/ 2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0"/>
                  <a:gd name="T31" fmla="*/ 0 h 41"/>
                  <a:gd name="T32" fmla="*/ 70 w 70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0" h="41">
                    <a:moveTo>
                      <a:pt x="0" y="2"/>
                    </a:moveTo>
                    <a:lnTo>
                      <a:pt x="3" y="0"/>
                    </a:lnTo>
                    <a:lnTo>
                      <a:pt x="70" y="39"/>
                    </a:lnTo>
                    <a:lnTo>
                      <a:pt x="67" y="4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3" name="Freeform 115"/>
              <p:cNvSpPr>
                <a:spLocks noEditPoints="1"/>
              </p:cNvSpPr>
              <p:nvPr/>
            </p:nvSpPr>
            <p:spPr bwMode="auto">
              <a:xfrm>
                <a:off x="2830" y="1915"/>
                <a:ext cx="67" cy="55"/>
              </a:xfrm>
              <a:custGeom>
                <a:avLst/>
                <a:gdLst>
                  <a:gd name="T0" fmla="*/ 0 w 123"/>
                  <a:gd name="T1" fmla="*/ 0 h 102"/>
                  <a:gd name="T2" fmla="*/ 1 w 123"/>
                  <a:gd name="T3" fmla="*/ 1 h 102"/>
                  <a:gd name="T4" fmla="*/ 1 w 123"/>
                  <a:gd name="T5" fmla="*/ 1 h 102"/>
                  <a:gd name="T6" fmla="*/ 0 w 123"/>
                  <a:gd name="T7" fmla="*/ 1 h 102"/>
                  <a:gd name="T8" fmla="*/ 0 w 123"/>
                  <a:gd name="T9" fmla="*/ 0 h 102"/>
                  <a:gd name="T10" fmla="*/ 0 w 123"/>
                  <a:gd name="T11" fmla="*/ 0 h 102"/>
                  <a:gd name="T12" fmla="*/ 0 w 123"/>
                  <a:gd name="T13" fmla="*/ 0 h 102"/>
                  <a:gd name="T14" fmla="*/ 0 w 123"/>
                  <a:gd name="T15" fmla="*/ 0 h 102"/>
                  <a:gd name="T16" fmla="*/ 0 w 123"/>
                  <a:gd name="T17" fmla="*/ 0 h 102"/>
                  <a:gd name="T18" fmla="*/ 1 w 123"/>
                  <a:gd name="T19" fmla="*/ 1 h 102"/>
                  <a:gd name="T20" fmla="*/ 1 w 123"/>
                  <a:gd name="T21" fmla="*/ 1 h 102"/>
                  <a:gd name="T22" fmla="*/ 1 w 123"/>
                  <a:gd name="T23" fmla="*/ 1 h 102"/>
                  <a:gd name="T24" fmla="*/ 1 w 123"/>
                  <a:gd name="T25" fmla="*/ 1 h 102"/>
                  <a:gd name="T26" fmla="*/ 1 w 123"/>
                  <a:gd name="T27" fmla="*/ 1 h 102"/>
                  <a:gd name="T28" fmla="*/ 1 w 123"/>
                  <a:gd name="T29" fmla="*/ 1 h 102"/>
                  <a:gd name="T30" fmla="*/ 1 w 123"/>
                  <a:gd name="T31" fmla="*/ 1 h 102"/>
                  <a:gd name="T32" fmla="*/ 1 w 123"/>
                  <a:gd name="T33" fmla="*/ 1 h 102"/>
                  <a:gd name="T34" fmla="*/ 1 w 123"/>
                  <a:gd name="T35" fmla="*/ 1 h 102"/>
                  <a:gd name="T36" fmla="*/ 1 w 123"/>
                  <a:gd name="T37" fmla="*/ 1 h 102"/>
                  <a:gd name="T38" fmla="*/ 1 w 123"/>
                  <a:gd name="T39" fmla="*/ 1 h 1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102"/>
                  <a:gd name="T62" fmla="*/ 123 w 123"/>
                  <a:gd name="T63" fmla="*/ 102 h 10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102">
                    <a:moveTo>
                      <a:pt x="0" y="0"/>
                    </a:moveTo>
                    <a:cubicBezTo>
                      <a:pt x="123" y="72"/>
                      <a:pt x="123" y="72"/>
                      <a:pt x="123" y="72"/>
                    </a:cubicBezTo>
                    <a:cubicBezTo>
                      <a:pt x="123" y="102"/>
                      <a:pt x="123" y="102"/>
                      <a:pt x="123" y="10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16" y="79"/>
                    </a:moveTo>
                    <a:cubicBezTo>
                      <a:pt x="116" y="76"/>
                      <a:pt x="116" y="76"/>
                      <a:pt x="116" y="76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0" y="66"/>
                      <a:pt x="99" y="64"/>
                      <a:pt x="98" y="64"/>
                    </a:cubicBezTo>
                    <a:cubicBezTo>
                      <a:pt x="97" y="63"/>
                      <a:pt x="96" y="63"/>
                      <a:pt x="96" y="64"/>
                    </a:cubicBezTo>
                    <a:cubicBezTo>
                      <a:pt x="80" y="55"/>
                      <a:pt x="80" y="55"/>
                      <a:pt x="80" y="55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96" y="67"/>
                      <a:pt x="96" y="67"/>
                      <a:pt x="96" y="67"/>
                    </a:cubicBezTo>
                    <a:cubicBezTo>
                      <a:pt x="96" y="69"/>
                      <a:pt x="97" y="70"/>
                      <a:pt x="98" y="71"/>
                    </a:cubicBezTo>
                    <a:cubicBezTo>
                      <a:pt x="99" y="71"/>
                      <a:pt x="100" y="71"/>
                      <a:pt x="101" y="70"/>
                    </a:cubicBezTo>
                    <a:cubicBezTo>
                      <a:pt x="116" y="79"/>
                      <a:pt x="116" y="79"/>
                      <a:pt x="116" y="79"/>
                    </a:cubicBezTo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4" name="Freeform 116"/>
              <p:cNvSpPr>
                <a:spLocks/>
              </p:cNvSpPr>
              <p:nvPr/>
            </p:nvSpPr>
            <p:spPr bwMode="auto">
              <a:xfrm>
                <a:off x="2854" y="1849"/>
                <a:ext cx="83" cy="43"/>
              </a:xfrm>
              <a:custGeom>
                <a:avLst/>
                <a:gdLst>
                  <a:gd name="T0" fmla="*/ 53 w 83"/>
                  <a:gd name="T1" fmla="*/ 43 h 43"/>
                  <a:gd name="T2" fmla="*/ 0 w 83"/>
                  <a:gd name="T3" fmla="*/ 13 h 43"/>
                  <a:gd name="T4" fmla="*/ 30 w 83"/>
                  <a:gd name="T5" fmla="*/ 0 h 43"/>
                  <a:gd name="T6" fmla="*/ 83 w 83"/>
                  <a:gd name="T7" fmla="*/ 31 h 43"/>
                  <a:gd name="T8" fmla="*/ 53 w 83"/>
                  <a:gd name="T9" fmla="*/ 43 h 43"/>
                  <a:gd name="T10" fmla="*/ 53 w 83"/>
                  <a:gd name="T11" fmla="*/ 43 h 43"/>
                  <a:gd name="T12" fmla="*/ 53 w 83"/>
                  <a:gd name="T13" fmla="*/ 43 h 43"/>
                  <a:gd name="T14" fmla="*/ 53 w 83"/>
                  <a:gd name="T15" fmla="*/ 43 h 43"/>
                  <a:gd name="T16" fmla="*/ 53 w 83"/>
                  <a:gd name="T17" fmla="*/ 43 h 43"/>
                  <a:gd name="T18" fmla="*/ 53 w 83"/>
                  <a:gd name="T19" fmla="*/ 4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3"/>
                  <a:gd name="T31" fmla="*/ 0 h 43"/>
                  <a:gd name="T32" fmla="*/ 83 w 83"/>
                  <a:gd name="T33" fmla="*/ 43 h 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3" h="43">
                    <a:moveTo>
                      <a:pt x="53" y="43"/>
                    </a:moveTo>
                    <a:lnTo>
                      <a:pt x="0" y="13"/>
                    </a:lnTo>
                    <a:lnTo>
                      <a:pt x="30" y="0"/>
                    </a:lnTo>
                    <a:lnTo>
                      <a:pt x="83" y="31"/>
                    </a:lnTo>
                    <a:lnTo>
                      <a:pt x="53" y="43"/>
                    </a:lnTo>
                    <a:close/>
                  </a:path>
                </a:pathLst>
              </a:custGeom>
              <a:solidFill>
                <a:srgbClr val="4951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5" name="Freeform 117"/>
              <p:cNvSpPr>
                <a:spLocks/>
              </p:cNvSpPr>
              <p:nvPr/>
            </p:nvSpPr>
            <p:spPr bwMode="auto">
              <a:xfrm>
                <a:off x="2907" y="1880"/>
                <a:ext cx="30" cy="53"/>
              </a:xfrm>
              <a:custGeom>
                <a:avLst/>
                <a:gdLst>
                  <a:gd name="T0" fmla="*/ 0 w 30"/>
                  <a:gd name="T1" fmla="*/ 12 h 53"/>
                  <a:gd name="T2" fmla="*/ 30 w 30"/>
                  <a:gd name="T3" fmla="*/ 0 h 53"/>
                  <a:gd name="T4" fmla="*/ 30 w 30"/>
                  <a:gd name="T5" fmla="*/ 32 h 53"/>
                  <a:gd name="T6" fmla="*/ 0 w 30"/>
                  <a:gd name="T7" fmla="*/ 53 h 53"/>
                  <a:gd name="T8" fmla="*/ 0 w 30"/>
                  <a:gd name="T9" fmla="*/ 12 h 53"/>
                  <a:gd name="T10" fmla="*/ 0 w 30"/>
                  <a:gd name="T11" fmla="*/ 12 h 53"/>
                  <a:gd name="T12" fmla="*/ 0 w 30"/>
                  <a:gd name="T13" fmla="*/ 12 h 53"/>
                  <a:gd name="T14" fmla="*/ 0 w 30"/>
                  <a:gd name="T15" fmla="*/ 12 h 53"/>
                  <a:gd name="T16" fmla="*/ 0 w 30"/>
                  <a:gd name="T17" fmla="*/ 12 h 53"/>
                  <a:gd name="T18" fmla="*/ 0 w 30"/>
                  <a:gd name="T19" fmla="*/ 1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53"/>
                  <a:gd name="T32" fmla="*/ 30 w 30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53">
                    <a:moveTo>
                      <a:pt x="0" y="12"/>
                    </a:moveTo>
                    <a:lnTo>
                      <a:pt x="30" y="0"/>
                    </a:lnTo>
                    <a:lnTo>
                      <a:pt x="30" y="32"/>
                    </a:lnTo>
                    <a:lnTo>
                      <a:pt x="0" y="53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1026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6" name="Freeform 118"/>
              <p:cNvSpPr>
                <a:spLocks/>
              </p:cNvSpPr>
              <p:nvPr/>
            </p:nvSpPr>
            <p:spPr bwMode="auto">
              <a:xfrm>
                <a:off x="2844" y="1862"/>
                <a:ext cx="55" cy="82"/>
              </a:xfrm>
              <a:custGeom>
                <a:avLst/>
                <a:gdLst>
                  <a:gd name="T0" fmla="*/ 55 w 55"/>
                  <a:gd name="T1" fmla="*/ 32 h 82"/>
                  <a:gd name="T2" fmla="*/ 55 w 55"/>
                  <a:gd name="T3" fmla="*/ 82 h 82"/>
                  <a:gd name="T4" fmla="*/ 0 w 55"/>
                  <a:gd name="T5" fmla="*/ 51 h 82"/>
                  <a:gd name="T6" fmla="*/ 0 w 55"/>
                  <a:gd name="T7" fmla="*/ 0 h 82"/>
                  <a:gd name="T8" fmla="*/ 55 w 55"/>
                  <a:gd name="T9" fmla="*/ 32 h 82"/>
                  <a:gd name="T10" fmla="*/ 55 w 55"/>
                  <a:gd name="T11" fmla="*/ 32 h 82"/>
                  <a:gd name="T12" fmla="*/ 55 w 55"/>
                  <a:gd name="T13" fmla="*/ 32 h 82"/>
                  <a:gd name="T14" fmla="*/ 55 w 55"/>
                  <a:gd name="T15" fmla="*/ 32 h 82"/>
                  <a:gd name="T16" fmla="*/ 55 w 55"/>
                  <a:gd name="T17" fmla="*/ 32 h 82"/>
                  <a:gd name="T18" fmla="*/ 55 w 55"/>
                  <a:gd name="T19" fmla="*/ 32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"/>
                  <a:gd name="T31" fmla="*/ 0 h 82"/>
                  <a:gd name="T32" fmla="*/ 55 w 55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" h="82">
                    <a:moveTo>
                      <a:pt x="55" y="32"/>
                    </a:moveTo>
                    <a:lnTo>
                      <a:pt x="55" y="82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7" name="Freeform 119"/>
              <p:cNvSpPr>
                <a:spLocks/>
              </p:cNvSpPr>
              <p:nvPr/>
            </p:nvSpPr>
            <p:spPr bwMode="auto">
              <a:xfrm>
                <a:off x="2846" y="1866"/>
                <a:ext cx="4" cy="45"/>
              </a:xfrm>
              <a:custGeom>
                <a:avLst/>
                <a:gdLst>
                  <a:gd name="T0" fmla="*/ 0 w 4"/>
                  <a:gd name="T1" fmla="*/ 2 h 45"/>
                  <a:gd name="T2" fmla="*/ 4 w 4"/>
                  <a:gd name="T3" fmla="*/ 0 h 45"/>
                  <a:gd name="T4" fmla="*/ 4 w 4"/>
                  <a:gd name="T5" fmla="*/ 43 h 45"/>
                  <a:gd name="T6" fmla="*/ 0 w 4"/>
                  <a:gd name="T7" fmla="*/ 45 h 45"/>
                  <a:gd name="T8" fmla="*/ 0 w 4"/>
                  <a:gd name="T9" fmla="*/ 2 h 45"/>
                  <a:gd name="T10" fmla="*/ 0 w 4"/>
                  <a:gd name="T11" fmla="*/ 2 h 45"/>
                  <a:gd name="T12" fmla="*/ 0 w 4"/>
                  <a:gd name="T13" fmla="*/ 2 h 45"/>
                  <a:gd name="T14" fmla="*/ 0 w 4"/>
                  <a:gd name="T15" fmla="*/ 2 h 45"/>
                  <a:gd name="T16" fmla="*/ 0 w 4"/>
                  <a:gd name="T17" fmla="*/ 2 h 45"/>
                  <a:gd name="T18" fmla="*/ 0 w 4"/>
                  <a:gd name="T19" fmla="*/ 2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5"/>
                  <a:gd name="T32" fmla="*/ 4 w 4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5">
                    <a:moveTo>
                      <a:pt x="0" y="2"/>
                    </a:moveTo>
                    <a:lnTo>
                      <a:pt x="4" y="0"/>
                    </a:lnTo>
                    <a:lnTo>
                      <a:pt x="4" y="43"/>
                    </a:lnTo>
                    <a:lnTo>
                      <a:pt x="0" y="4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8" name="Freeform 120"/>
              <p:cNvSpPr>
                <a:spLocks/>
              </p:cNvSpPr>
              <p:nvPr/>
            </p:nvSpPr>
            <p:spPr bwMode="auto">
              <a:xfrm>
                <a:off x="2846" y="1909"/>
                <a:ext cx="52" cy="30"/>
              </a:xfrm>
              <a:custGeom>
                <a:avLst/>
                <a:gdLst>
                  <a:gd name="T0" fmla="*/ 0 w 52"/>
                  <a:gd name="T1" fmla="*/ 2 h 30"/>
                  <a:gd name="T2" fmla="*/ 4 w 52"/>
                  <a:gd name="T3" fmla="*/ 0 h 30"/>
                  <a:gd name="T4" fmla="*/ 52 w 52"/>
                  <a:gd name="T5" fmla="*/ 28 h 30"/>
                  <a:gd name="T6" fmla="*/ 48 w 52"/>
                  <a:gd name="T7" fmla="*/ 30 h 30"/>
                  <a:gd name="T8" fmla="*/ 0 w 52"/>
                  <a:gd name="T9" fmla="*/ 2 h 30"/>
                  <a:gd name="T10" fmla="*/ 0 w 52"/>
                  <a:gd name="T11" fmla="*/ 2 h 30"/>
                  <a:gd name="T12" fmla="*/ 0 w 52"/>
                  <a:gd name="T13" fmla="*/ 2 h 30"/>
                  <a:gd name="T14" fmla="*/ 0 w 52"/>
                  <a:gd name="T15" fmla="*/ 2 h 30"/>
                  <a:gd name="T16" fmla="*/ 0 w 52"/>
                  <a:gd name="T17" fmla="*/ 2 h 30"/>
                  <a:gd name="T18" fmla="*/ 0 w 52"/>
                  <a:gd name="T19" fmla="*/ 2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2"/>
                  <a:gd name="T31" fmla="*/ 0 h 30"/>
                  <a:gd name="T32" fmla="*/ 52 w 52"/>
                  <a:gd name="T33" fmla="*/ 30 h 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2" h="30">
                    <a:moveTo>
                      <a:pt x="0" y="2"/>
                    </a:moveTo>
                    <a:lnTo>
                      <a:pt x="4" y="0"/>
                    </a:lnTo>
                    <a:lnTo>
                      <a:pt x="52" y="28"/>
                    </a:lnTo>
                    <a:lnTo>
                      <a:pt x="48" y="3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69" name="Freeform 121"/>
              <p:cNvSpPr>
                <a:spLocks/>
              </p:cNvSpPr>
              <p:nvPr/>
            </p:nvSpPr>
            <p:spPr bwMode="auto">
              <a:xfrm>
                <a:off x="2898" y="1887"/>
                <a:ext cx="12" cy="57"/>
              </a:xfrm>
              <a:custGeom>
                <a:avLst/>
                <a:gdLst>
                  <a:gd name="T0" fmla="*/ 3 w 12"/>
                  <a:gd name="T1" fmla="*/ 5 h 57"/>
                  <a:gd name="T2" fmla="*/ 3 w 12"/>
                  <a:gd name="T3" fmla="*/ 5 h 57"/>
                  <a:gd name="T4" fmla="*/ 0 w 12"/>
                  <a:gd name="T5" fmla="*/ 7 h 57"/>
                  <a:gd name="T6" fmla="*/ 0 w 12"/>
                  <a:gd name="T7" fmla="*/ 57 h 57"/>
                  <a:gd name="T8" fmla="*/ 2 w 12"/>
                  <a:gd name="T9" fmla="*/ 56 h 57"/>
                  <a:gd name="T10" fmla="*/ 2 w 12"/>
                  <a:gd name="T11" fmla="*/ 56 h 57"/>
                  <a:gd name="T12" fmla="*/ 12 w 12"/>
                  <a:gd name="T13" fmla="*/ 50 h 57"/>
                  <a:gd name="T14" fmla="*/ 12 w 12"/>
                  <a:gd name="T15" fmla="*/ 0 h 57"/>
                  <a:gd name="T16" fmla="*/ 3 w 12"/>
                  <a:gd name="T17" fmla="*/ 5 h 57"/>
                  <a:gd name="T18" fmla="*/ 3 w 12"/>
                  <a:gd name="T19" fmla="*/ 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57"/>
                  <a:gd name="T32" fmla="*/ 12 w 12"/>
                  <a:gd name="T33" fmla="*/ 57 h 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57">
                    <a:moveTo>
                      <a:pt x="3" y="5"/>
                    </a:moveTo>
                    <a:lnTo>
                      <a:pt x="3" y="5"/>
                    </a:lnTo>
                    <a:lnTo>
                      <a:pt x="0" y="7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12" y="50"/>
                    </a:lnTo>
                    <a:lnTo>
                      <a:pt x="12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0" name="Freeform 122"/>
              <p:cNvSpPr>
                <a:spLocks/>
              </p:cNvSpPr>
              <p:nvPr/>
            </p:nvSpPr>
            <p:spPr bwMode="auto">
              <a:xfrm>
                <a:off x="2843" y="1856"/>
                <a:ext cx="67" cy="38"/>
              </a:xfrm>
              <a:custGeom>
                <a:avLst/>
                <a:gdLst>
                  <a:gd name="T0" fmla="*/ 67 w 67"/>
                  <a:gd name="T1" fmla="*/ 31 h 38"/>
                  <a:gd name="T2" fmla="*/ 13 w 67"/>
                  <a:gd name="T3" fmla="*/ 0 h 38"/>
                  <a:gd name="T4" fmla="*/ 3 w 67"/>
                  <a:gd name="T5" fmla="*/ 5 h 38"/>
                  <a:gd name="T6" fmla="*/ 3 w 67"/>
                  <a:gd name="T7" fmla="*/ 5 h 38"/>
                  <a:gd name="T8" fmla="*/ 0 w 67"/>
                  <a:gd name="T9" fmla="*/ 7 h 38"/>
                  <a:gd name="T10" fmla="*/ 55 w 67"/>
                  <a:gd name="T11" fmla="*/ 38 h 38"/>
                  <a:gd name="T12" fmla="*/ 57 w 67"/>
                  <a:gd name="T13" fmla="*/ 37 h 38"/>
                  <a:gd name="T14" fmla="*/ 57 w 67"/>
                  <a:gd name="T15" fmla="*/ 37 h 38"/>
                  <a:gd name="T16" fmla="*/ 67 w 67"/>
                  <a:gd name="T17" fmla="*/ 31 h 38"/>
                  <a:gd name="T18" fmla="*/ 67 w 67"/>
                  <a:gd name="T19" fmla="*/ 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7"/>
                  <a:gd name="T31" fmla="*/ 0 h 38"/>
                  <a:gd name="T32" fmla="*/ 67 w 67"/>
                  <a:gd name="T33" fmla="*/ 38 h 3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7" h="38">
                    <a:moveTo>
                      <a:pt x="67" y="31"/>
                    </a:moveTo>
                    <a:lnTo>
                      <a:pt x="13" y="0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55" y="38"/>
                    </a:lnTo>
                    <a:lnTo>
                      <a:pt x="57" y="37"/>
                    </a:lnTo>
                    <a:lnTo>
                      <a:pt x="67" y="31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1" name="Freeform 123"/>
              <p:cNvSpPr>
                <a:spLocks noEditPoints="1"/>
              </p:cNvSpPr>
              <p:nvPr/>
            </p:nvSpPr>
            <p:spPr bwMode="auto">
              <a:xfrm>
                <a:off x="2843" y="1863"/>
                <a:ext cx="55" cy="81"/>
              </a:xfrm>
              <a:custGeom>
                <a:avLst/>
                <a:gdLst>
                  <a:gd name="T0" fmla="*/ 0 w 55"/>
                  <a:gd name="T1" fmla="*/ 0 h 81"/>
                  <a:gd name="T2" fmla="*/ 55 w 55"/>
                  <a:gd name="T3" fmla="*/ 31 h 81"/>
                  <a:gd name="T4" fmla="*/ 55 w 55"/>
                  <a:gd name="T5" fmla="*/ 81 h 81"/>
                  <a:gd name="T6" fmla="*/ 0 w 55"/>
                  <a:gd name="T7" fmla="*/ 50 h 81"/>
                  <a:gd name="T8" fmla="*/ 0 w 55"/>
                  <a:gd name="T9" fmla="*/ 0 h 81"/>
                  <a:gd name="T10" fmla="*/ 0 w 55"/>
                  <a:gd name="T11" fmla="*/ 0 h 81"/>
                  <a:gd name="T12" fmla="*/ 0 w 55"/>
                  <a:gd name="T13" fmla="*/ 0 h 81"/>
                  <a:gd name="T14" fmla="*/ 0 w 55"/>
                  <a:gd name="T15" fmla="*/ 0 h 81"/>
                  <a:gd name="T16" fmla="*/ 0 w 55"/>
                  <a:gd name="T17" fmla="*/ 0 h 81"/>
                  <a:gd name="T18" fmla="*/ 0 w 55"/>
                  <a:gd name="T19" fmla="*/ 0 h 81"/>
                  <a:gd name="T20" fmla="*/ 51 w 55"/>
                  <a:gd name="T21" fmla="*/ 76 h 81"/>
                  <a:gd name="T22" fmla="*/ 51 w 55"/>
                  <a:gd name="T23" fmla="*/ 33 h 81"/>
                  <a:gd name="T24" fmla="*/ 3 w 55"/>
                  <a:gd name="T25" fmla="*/ 5 h 81"/>
                  <a:gd name="T26" fmla="*/ 3 w 55"/>
                  <a:gd name="T27" fmla="*/ 48 h 81"/>
                  <a:gd name="T28" fmla="*/ 51 w 55"/>
                  <a:gd name="T29" fmla="*/ 76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81"/>
                  <a:gd name="T47" fmla="*/ 55 w 55"/>
                  <a:gd name="T48" fmla="*/ 81 h 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81">
                    <a:moveTo>
                      <a:pt x="0" y="0"/>
                    </a:moveTo>
                    <a:lnTo>
                      <a:pt x="55" y="31"/>
                    </a:lnTo>
                    <a:lnTo>
                      <a:pt x="55" y="81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  <a:moveTo>
                      <a:pt x="51" y="76"/>
                    </a:moveTo>
                    <a:lnTo>
                      <a:pt x="51" y="33"/>
                    </a:lnTo>
                    <a:lnTo>
                      <a:pt x="3" y="5"/>
                    </a:lnTo>
                    <a:lnTo>
                      <a:pt x="3" y="48"/>
                    </a:lnTo>
                    <a:lnTo>
                      <a:pt x="51" y="76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2" name="Freeform 124"/>
              <p:cNvSpPr>
                <a:spLocks noEditPoints="1"/>
              </p:cNvSpPr>
              <p:nvPr/>
            </p:nvSpPr>
            <p:spPr bwMode="auto">
              <a:xfrm>
                <a:off x="2843" y="1863"/>
                <a:ext cx="55" cy="81"/>
              </a:xfrm>
              <a:custGeom>
                <a:avLst/>
                <a:gdLst>
                  <a:gd name="T0" fmla="*/ 0 w 55"/>
                  <a:gd name="T1" fmla="*/ 0 h 81"/>
                  <a:gd name="T2" fmla="*/ 55 w 55"/>
                  <a:gd name="T3" fmla="*/ 31 h 81"/>
                  <a:gd name="T4" fmla="*/ 55 w 55"/>
                  <a:gd name="T5" fmla="*/ 81 h 81"/>
                  <a:gd name="T6" fmla="*/ 0 w 55"/>
                  <a:gd name="T7" fmla="*/ 50 h 81"/>
                  <a:gd name="T8" fmla="*/ 0 w 55"/>
                  <a:gd name="T9" fmla="*/ 0 h 81"/>
                  <a:gd name="T10" fmla="*/ 0 w 55"/>
                  <a:gd name="T11" fmla="*/ 0 h 81"/>
                  <a:gd name="T12" fmla="*/ 0 w 55"/>
                  <a:gd name="T13" fmla="*/ 0 h 81"/>
                  <a:gd name="T14" fmla="*/ 0 w 55"/>
                  <a:gd name="T15" fmla="*/ 0 h 81"/>
                  <a:gd name="T16" fmla="*/ 0 w 55"/>
                  <a:gd name="T17" fmla="*/ 0 h 81"/>
                  <a:gd name="T18" fmla="*/ 0 w 55"/>
                  <a:gd name="T19" fmla="*/ 0 h 81"/>
                  <a:gd name="T20" fmla="*/ 51 w 55"/>
                  <a:gd name="T21" fmla="*/ 76 h 81"/>
                  <a:gd name="T22" fmla="*/ 51 w 55"/>
                  <a:gd name="T23" fmla="*/ 33 h 81"/>
                  <a:gd name="T24" fmla="*/ 3 w 55"/>
                  <a:gd name="T25" fmla="*/ 5 h 81"/>
                  <a:gd name="T26" fmla="*/ 3 w 55"/>
                  <a:gd name="T27" fmla="*/ 48 h 81"/>
                  <a:gd name="T28" fmla="*/ 51 w 55"/>
                  <a:gd name="T29" fmla="*/ 76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81"/>
                  <a:gd name="T47" fmla="*/ 55 w 55"/>
                  <a:gd name="T48" fmla="*/ 81 h 8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81">
                    <a:moveTo>
                      <a:pt x="0" y="0"/>
                    </a:moveTo>
                    <a:lnTo>
                      <a:pt x="55" y="31"/>
                    </a:lnTo>
                    <a:lnTo>
                      <a:pt x="55" y="81"/>
                    </a:lnTo>
                    <a:lnTo>
                      <a:pt x="0" y="50"/>
                    </a:lnTo>
                    <a:lnTo>
                      <a:pt x="0" y="0"/>
                    </a:lnTo>
                    <a:moveTo>
                      <a:pt x="51" y="76"/>
                    </a:moveTo>
                    <a:lnTo>
                      <a:pt x="51" y="33"/>
                    </a:lnTo>
                    <a:lnTo>
                      <a:pt x="3" y="5"/>
                    </a:lnTo>
                    <a:lnTo>
                      <a:pt x="3" y="48"/>
                    </a:lnTo>
                    <a:lnTo>
                      <a:pt x="51" y="7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3" name="Freeform 125"/>
              <p:cNvSpPr>
                <a:spLocks/>
              </p:cNvSpPr>
              <p:nvPr/>
            </p:nvSpPr>
            <p:spPr bwMode="auto">
              <a:xfrm>
                <a:off x="2816" y="1945"/>
                <a:ext cx="53" cy="34"/>
              </a:xfrm>
              <a:custGeom>
                <a:avLst/>
                <a:gdLst>
                  <a:gd name="T0" fmla="*/ 53 w 53"/>
                  <a:gd name="T1" fmla="*/ 34 h 34"/>
                  <a:gd name="T2" fmla="*/ 0 w 53"/>
                  <a:gd name="T3" fmla="*/ 3 h 34"/>
                  <a:gd name="T4" fmla="*/ 0 w 53"/>
                  <a:gd name="T5" fmla="*/ 0 h 34"/>
                  <a:gd name="T6" fmla="*/ 53 w 53"/>
                  <a:gd name="T7" fmla="*/ 30 h 34"/>
                  <a:gd name="T8" fmla="*/ 53 w 53"/>
                  <a:gd name="T9" fmla="*/ 34 h 34"/>
                  <a:gd name="T10" fmla="*/ 53 w 53"/>
                  <a:gd name="T11" fmla="*/ 34 h 34"/>
                  <a:gd name="T12" fmla="*/ 53 w 53"/>
                  <a:gd name="T13" fmla="*/ 34 h 34"/>
                  <a:gd name="T14" fmla="*/ 53 w 53"/>
                  <a:gd name="T15" fmla="*/ 34 h 34"/>
                  <a:gd name="T16" fmla="*/ 53 w 53"/>
                  <a:gd name="T17" fmla="*/ 34 h 34"/>
                  <a:gd name="T18" fmla="*/ 53 w 53"/>
                  <a:gd name="T19" fmla="*/ 34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34"/>
                  <a:gd name="T32" fmla="*/ 53 w 53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34">
                    <a:moveTo>
                      <a:pt x="53" y="34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3" y="30"/>
                    </a:lnTo>
                    <a:lnTo>
                      <a:pt x="53" y="34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4" name="Freeform 126"/>
              <p:cNvSpPr>
                <a:spLocks/>
              </p:cNvSpPr>
              <p:nvPr/>
            </p:nvSpPr>
            <p:spPr bwMode="auto">
              <a:xfrm>
                <a:off x="2816" y="1932"/>
                <a:ext cx="71" cy="43"/>
              </a:xfrm>
              <a:custGeom>
                <a:avLst/>
                <a:gdLst>
                  <a:gd name="T0" fmla="*/ 53 w 71"/>
                  <a:gd name="T1" fmla="*/ 43 h 43"/>
                  <a:gd name="T2" fmla="*/ 0 w 71"/>
                  <a:gd name="T3" fmla="*/ 13 h 43"/>
                  <a:gd name="T4" fmla="*/ 18 w 71"/>
                  <a:gd name="T5" fmla="*/ 0 h 43"/>
                  <a:gd name="T6" fmla="*/ 71 w 71"/>
                  <a:gd name="T7" fmla="*/ 31 h 43"/>
                  <a:gd name="T8" fmla="*/ 53 w 71"/>
                  <a:gd name="T9" fmla="*/ 43 h 43"/>
                  <a:gd name="T10" fmla="*/ 53 w 71"/>
                  <a:gd name="T11" fmla="*/ 43 h 43"/>
                  <a:gd name="T12" fmla="*/ 53 w 71"/>
                  <a:gd name="T13" fmla="*/ 43 h 43"/>
                  <a:gd name="T14" fmla="*/ 53 w 71"/>
                  <a:gd name="T15" fmla="*/ 43 h 43"/>
                  <a:gd name="T16" fmla="*/ 53 w 71"/>
                  <a:gd name="T17" fmla="*/ 43 h 43"/>
                  <a:gd name="T18" fmla="*/ 53 w 71"/>
                  <a:gd name="T19" fmla="*/ 4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43"/>
                  <a:gd name="T32" fmla="*/ 71 w 71"/>
                  <a:gd name="T33" fmla="*/ 43 h 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43">
                    <a:moveTo>
                      <a:pt x="53" y="43"/>
                    </a:moveTo>
                    <a:lnTo>
                      <a:pt x="0" y="13"/>
                    </a:lnTo>
                    <a:lnTo>
                      <a:pt x="18" y="0"/>
                    </a:lnTo>
                    <a:lnTo>
                      <a:pt x="71" y="31"/>
                    </a:lnTo>
                    <a:lnTo>
                      <a:pt x="53" y="43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5" name="Freeform 127"/>
              <p:cNvSpPr>
                <a:spLocks/>
              </p:cNvSpPr>
              <p:nvPr/>
            </p:nvSpPr>
            <p:spPr bwMode="auto">
              <a:xfrm>
                <a:off x="2869" y="1963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18 w 18"/>
                  <a:gd name="T3" fmla="*/ 5 h 16"/>
                  <a:gd name="T4" fmla="*/ 0 w 18"/>
                  <a:gd name="T5" fmla="*/ 16 h 16"/>
                  <a:gd name="T6" fmla="*/ 0 w 18"/>
                  <a:gd name="T7" fmla="*/ 12 h 16"/>
                  <a:gd name="T8" fmla="*/ 18 w 18"/>
                  <a:gd name="T9" fmla="*/ 0 h 16"/>
                  <a:gd name="T10" fmla="*/ 18 w 18"/>
                  <a:gd name="T11" fmla="*/ 0 h 16"/>
                  <a:gd name="T12" fmla="*/ 18 w 18"/>
                  <a:gd name="T13" fmla="*/ 0 h 16"/>
                  <a:gd name="T14" fmla="*/ 18 w 18"/>
                  <a:gd name="T15" fmla="*/ 0 h 16"/>
                  <a:gd name="T16" fmla="*/ 18 w 18"/>
                  <a:gd name="T17" fmla="*/ 0 h 16"/>
                  <a:gd name="T18" fmla="*/ 18 w 18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6"/>
                  <a:gd name="T32" fmla="*/ 18 w 1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6">
                    <a:moveTo>
                      <a:pt x="18" y="0"/>
                    </a:moveTo>
                    <a:lnTo>
                      <a:pt x="18" y="5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6" name="Freeform 128"/>
              <p:cNvSpPr>
                <a:spLocks/>
              </p:cNvSpPr>
              <p:nvPr/>
            </p:nvSpPr>
            <p:spPr bwMode="auto">
              <a:xfrm>
                <a:off x="2717" y="1992"/>
                <a:ext cx="53" cy="48"/>
              </a:xfrm>
              <a:custGeom>
                <a:avLst/>
                <a:gdLst>
                  <a:gd name="T0" fmla="*/ 0 w 53"/>
                  <a:gd name="T1" fmla="*/ 31 h 48"/>
                  <a:gd name="T2" fmla="*/ 53 w 53"/>
                  <a:gd name="T3" fmla="*/ 0 h 48"/>
                  <a:gd name="T4" fmla="*/ 53 w 53"/>
                  <a:gd name="T5" fmla="*/ 17 h 48"/>
                  <a:gd name="T6" fmla="*/ 0 w 53"/>
                  <a:gd name="T7" fmla="*/ 48 h 48"/>
                  <a:gd name="T8" fmla="*/ 0 w 53"/>
                  <a:gd name="T9" fmla="*/ 31 h 48"/>
                  <a:gd name="T10" fmla="*/ 0 w 53"/>
                  <a:gd name="T11" fmla="*/ 31 h 48"/>
                  <a:gd name="T12" fmla="*/ 0 w 53"/>
                  <a:gd name="T13" fmla="*/ 31 h 48"/>
                  <a:gd name="T14" fmla="*/ 0 w 53"/>
                  <a:gd name="T15" fmla="*/ 31 h 48"/>
                  <a:gd name="T16" fmla="*/ 0 w 53"/>
                  <a:gd name="T17" fmla="*/ 31 h 48"/>
                  <a:gd name="T18" fmla="*/ 0 w 53"/>
                  <a:gd name="T19" fmla="*/ 31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48"/>
                  <a:gd name="T32" fmla="*/ 53 w 53"/>
                  <a:gd name="T33" fmla="*/ 48 h 4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48">
                    <a:moveTo>
                      <a:pt x="0" y="31"/>
                    </a:moveTo>
                    <a:lnTo>
                      <a:pt x="53" y="0"/>
                    </a:lnTo>
                    <a:lnTo>
                      <a:pt x="53" y="17"/>
                    </a:lnTo>
                    <a:lnTo>
                      <a:pt x="0" y="48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7" name="Freeform 129"/>
              <p:cNvSpPr>
                <a:spLocks/>
              </p:cNvSpPr>
              <p:nvPr/>
            </p:nvSpPr>
            <p:spPr bwMode="auto">
              <a:xfrm>
                <a:off x="2650" y="1954"/>
                <a:ext cx="120" cy="69"/>
              </a:xfrm>
              <a:custGeom>
                <a:avLst/>
                <a:gdLst>
                  <a:gd name="T0" fmla="*/ 0 w 120"/>
                  <a:gd name="T1" fmla="*/ 30 h 69"/>
                  <a:gd name="T2" fmla="*/ 53 w 120"/>
                  <a:gd name="T3" fmla="*/ 0 h 69"/>
                  <a:gd name="T4" fmla="*/ 120 w 120"/>
                  <a:gd name="T5" fmla="*/ 38 h 69"/>
                  <a:gd name="T6" fmla="*/ 67 w 120"/>
                  <a:gd name="T7" fmla="*/ 69 h 69"/>
                  <a:gd name="T8" fmla="*/ 0 w 120"/>
                  <a:gd name="T9" fmla="*/ 30 h 69"/>
                  <a:gd name="T10" fmla="*/ 0 w 120"/>
                  <a:gd name="T11" fmla="*/ 30 h 69"/>
                  <a:gd name="T12" fmla="*/ 0 w 120"/>
                  <a:gd name="T13" fmla="*/ 30 h 69"/>
                  <a:gd name="T14" fmla="*/ 0 w 120"/>
                  <a:gd name="T15" fmla="*/ 30 h 69"/>
                  <a:gd name="T16" fmla="*/ 0 w 120"/>
                  <a:gd name="T17" fmla="*/ 30 h 69"/>
                  <a:gd name="T18" fmla="*/ 0 w 120"/>
                  <a:gd name="T19" fmla="*/ 30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0"/>
                  <a:gd name="T31" fmla="*/ 0 h 69"/>
                  <a:gd name="T32" fmla="*/ 120 w 120"/>
                  <a:gd name="T33" fmla="*/ 69 h 6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0" h="69">
                    <a:moveTo>
                      <a:pt x="0" y="30"/>
                    </a:moveTo>
                    <a:lnTo>
                      <a:pt x="53" y="0"/>
                    </a:lnTo>
                    <a:lnTo>
                      <a:pt x="120" y="38"/>
                    </a:lnTo>
                    <a:lnTo>
                      <a:pt x="67" y="69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8" name="Freeform 130"/>
              <p:cNvSpPr>
                <a:spLocks/>
              </p:cNvSpPr>
              <p:nvPr/>
            </p:nvSpPr>
            <p:spPr bwMode="auto">
              <a:xfrm>
                <a:off x="2650" y="1984"/>
                <a:ext cx="67" cy="56"/>
              </a:xfrm>
              <a:custGeom>
                <a:avLst/>
                <a:gdLst>
                  <a:gd name="T0" fmla="*/ 67 w 67"/>
                  <a:gd name="T1" fmla="*/ 39 h 56"/>
                  <a:gd name="T2" fmla="*/ 67 w 67"/>
                  <a:gd name="T3" fmla="*/ 56 h 56"/>
                  <a:gd name="T4" fmla="*/ 0 w 67"/>
                  <a:gd name="T5" fmla="*/ 17 h 56"/>
                  <a:gd name="T6" fmla="*/ 0 w 67"/>
                  <a:gd name="T7" fmla="*/ 0 h 56"/>
                  <a:gd name="T8" fmla="*/ 67 w 67"/>
                  <a:gd name="T9" fmla="*/ 39 h 56"/>
                  <a:gd name="T10" fmla="*/ 67 w 67"/>
                  <a:gd name="T11" fmla="*/ 39 h 56"/>
                  <a:gd name="T12" fmla="*/ 67 w 67"/>
                  <a:gd name="T13" fmla="*/ 39 h 56"/>
                  <a:gd name="T14" fmla="*/ 67 w 67"/>
                  <a:gd name="T15" fmla="*/ 39 h 56"/>
                  <a:gd name="T16" fmla="*/ 67 w 67"/>
                  <a:gd name="T17" fmla="*/ 39 h 56"/>
                  <a:gd name="T18" fmla="*/ 67 w 67"/>
                  <a:gd name="T19" fmla="*/ 39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7"/>
                  <a:gd name="T31" fmla="*/ 0 h 56"/>
                  <a:gd name="T32" fmla="*/ 67 w 67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7" h="56">
                    <a:moveTo>
                      <a:pt x="67" y="39"/>
                    </a:moveTo>
                    <a:lnTo>
                      <a:pt x="67" y="56"/>
                    </a:lnTo>
                    <a:lnTo>
                      <a:pt x="0" y="17"/>
                    </a:lnTo>
                    <a:lnTo>
                      <a:pt x="0" y="0"/>
                    </a:lnTo>
                    <a:lnTo>
                      <a:pt x="67" y="39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79" name="Freeform 131"/>
              <p:cNvSpPr>
                <a:spLocks/>
              </p:cNvSpPr>
              <p:nvPr/>
            </p:nvSpPr>
            <p:spPr bwMode="auto">
              <a:xfrm>
                <a:off x="2690" y="201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0 h 4"/>
                  <a:gd name="T4" fmla="*/ 3 w 3"/>
                  <a:gd name="T5" fmla="*/ 2 h 4"/>
                  <a:gd name="T6" fmla="*/ 0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4"/>
                  <a:gd name="T32" fmla="*/ 3 w 3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4">
                    <a:moveTo>
                      <a:pt x="0" y="2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64F9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0" name="Freeform 132"/>
              <p:cNvSpPr>
                <a:spLocks/>
              </p:cNvSpPr>
              <p:nvPr/>
            </p:nvSpPr>
            <p:spPr bwMode="auto">
              <a:xfrm>
                <a:off x="2690" y="2016"/>
                <a:ext cx="11" cy="7"/>
              </a:xfrm>
              <a:custGeom>
                <a:avLst/>
                <a:gdLst>
                  <a:gd name="T0" fmla="*/ 0 w 11"/>
                  <a:gd name="T1" fmla="*/ 2 h 7"/>
                  <a:gd name="T2" fmla="*/ 3 w 11"/>
                  <a:gd name="T3" fmla="*/ 0 h 7"/>
                  <a:gd name="T4" fmla="*/ 11 w 11"/>
                  <a:gd name="T5" fmla="*/ 5 h 7"/>
                  <a:gd name="T6" fmla="*/ 8 w 11"/>
                  <a:gd name="T7" fmla="*/ 7 h 7"/>
                  <a:gd name="T8" fmla="*/ 0 w 11"/>
                  <a:gd name="T9" fmla="*/ 2 h 7"/>
                  <a:gd name="T10" fmla="*/ 0 w 11"/>
                  <a:gd name="T11" fmla="*/ 2 h 7"/>
                  <a:gd name="T12" fmla="*/ 0 w 11"/>
                  <a:gd name="T13" fmla="*/ 2 h 7"/>
                  <a:gd name="T14" fmla="*/ 0 w 11"/>
                  <a:gd name="T15" fmla="*/ 2 h 7"/>
                  <a:gd name="T16" fmla="*/ 0 w 11"/>
                  <a:gd name="T17" fmla="*/ 2 h 7"/>
                  <a:gd name="T18" fmla="*/ 0 w 11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7"/>
                  <a:gd name="T32" fmla="*/ 11 w 11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7">
                    <a:moveTo>
                      <a:pt x="0" y="2"/>
                    </a:moveTo>
                    <a:lnTo>
                      <a:pt x="3" y="0"/>
                    </a:lnTo>
                    <a:lnTo>
                      <a:pt x="11" y="5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1" name="Freeform 133"/>
              <p:cNvSpPr>
                <a:spLocks/>
              </p:cNvSpPr>
              <p:nvPr/>
            </p:nvSpPr>
            <p:spPr bwMode="auto">
              <a:xfrm>
                <a:off x="2698" y="2021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56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2" name="Freeform 134"/>
              <p:cNvSpPr>
                <a:spLocks/>
              </p:cNvSpPr>
              <p:nvPr/>
            </p:nvSpPr>
            <p:spPr bwMode="auto">
              <a:xfrm>
                <a:off x="2698" y="2021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869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3" name="Freeform 135"/>
              <p:cNvSpPr>
                <a:spLocks/>
              </p:cNvSpPr>
              <p:nvPr/>
            </p:nvSpPr>
            <p:spPr bwMode="auto">
              <a:xfrm>
                <a:off x="2698" y="2021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B6C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4" name="Freeform 136"/>
              <p:cNvSpPr>
                <a:spLocks/>
              </p:cNvSpPr>
              <p:nvPr/>
            </p:nvSpPr>
            <p:spPr bwMode="auto">
              <a:xfrm>
                <a:off x="2698" y="2021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E6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5" name="Freeform 137"/>
              <p:cNvSpPr>
                <a:spLocks/>
              </p:cNvSpPr>
              <p:nvPr/>
            </p:nvSpPr>
            <p:spPr bwMode="auto">
              <a:xfrm>
                <a:off x="2698" y="2021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070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6" name="Freeform 138"/>
              <p:cNvSpPr>
                <a:spLocks/>
              </p:cNvSpPr>
              <p:nvPr/>
            </p:nvSpPr>
            <p:spPr bwMode="auto">
              <a:xfrm>
                <a:off x="2698" y="2021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7" name="Freeform 139"/>
              <p:cNvSpPr>
                <a:spLocks/>
              </p:cNvSpPr>
              <p:nvPr/>
            </p:nvSpPr>
            <p:spPr bwMode="auto">
              <a:xfrm>
                <a:off x="2698" y="2021"/>
                <a:ext cx="4" cy="2"/>
              </a:xfrm>
              <a:custGeom>
                <a:avLst/>
                <a:gdLst>
                  <a:gd name="T0" fmla="*/ 0 w 7"/>
                  <a:gd name="T1" fmla="*/ 1 h 4"/>
                  <a:gd name="T2" fmla="*/ 1 w 7"/>
                  <a:gd name="T3" fmla="*/ 0 h 4"/>
                  <a:gd name="T4" fmla="*/ 1 w 7"/>
                  <a:gd name="T5" fmla="*/ 0 h 4"/>
                  <a:gd name="T6" fmla="*/ 1 w 7"/>
                  <a:gd name="T7" fmla="*/ 1 h 4"/>
                  <a:gd name="T8" fmla="*/ 0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8" name="Freeform 140"/>
              <p:cNvSpPr>
                <a:spLocks/>
              </p:cNvSpPr>
              <p:nvPr/>
            </p:nvSpPr>
            <p:spPr bwMode="auto">
              <a:xfrm>
                <a:off x="2699" y="2021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172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89" name="Freeform 141"/>
              <p:cNvSpPr>
                <a:spLocks/>
              </p:cNvSpPr>
              <p:nvPr/>
            </p:nvSpPr>
            <p:spPr bwMode="auto">
              <a:xfrm>
                <a:off x="2699" y="2022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0" name="Freeform 142"/>
              <p:cNvSpPr>
                <a:spLocks/>
              </p:cNvSpPr>
              <p:nvPr/>
            </p:nvSpPr>
            <p:spPr bwMode="auto">
              <a:xfrm>
                <a:off x="2699" y="2022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171B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1" name="Freeform 143"/>
              <p:cNvSpPr>
                <a:spLocks/>
              </p:cNvSpPr>
              <p:nvPr/>
            </p:nvSpPr>
            <p:spPr bwMode="auto">
              <a:xfrm>
                <a:off x="2699" y="2022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7070A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2" name="Freeform 144"/>
              <p:cNvSpPr>
                <a:spLocks/>
              </p:cNvSpPr>
              <p:nvPr/>
            </p:nvSpPr>
            <p:spPr bwMode="auto">
              <a:xfrm>
                <a:off x="2699" y="2022"/>
                <a:ext cx="3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1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6E6F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3" name="Freeform 145"/>
              <p:cNvSpPr>
                <a:spLocks/>
              </p:cNvSpPr>
              <p:nvPr/>
            </p:nvSpPr>
            <p:spPr bwMode="auto">
              <a:xfrm>
                <a:off x="2699" y="2022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0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B6CA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4" name="Freeform 146"/>
              <p:cNvSpPr>
                <a:spLocks/>
              </p:cNvSpPr>
              <p:nvPr/>
            </p:nvSpPr>
            <p:spPr bwMode="auto">
              <a:xfrm>
                <a:off x="2699" y="2022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1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6869A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5" name="Freeform 147"/>
              <p:cNvSpPr>
                <a:spLocks/>
              </p:cNvSpPr>
              <p:nvPr/>
            </p:nvSpPr>
            <p:spPr bwMode="auto">
              <a:xfrm>
                <a:off x="2699" y="2022"/>
                <a:ext cx="4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6568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6" name="Freeform 148"/>
              <p:cNvSpPr>
                <a:spLocks/>
              </p:cNvSpPr>
              <p:nvPr/>
            </p:nvSpPr>
            <p:spPr bwMode="auto">
              <a:xfrm>
                <a:off x="2699" y="2022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</a:path>
                </a:pathLst>
              </a:custGeom>
              <a:solidFill>
                <a:srgbClr val="6063A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7" name="Freeform 149"/>
              <p:cNvSpPr>
                <a:spLocks/>
              </p:cNvSpPr>
              <p:nvPr/>
            </p:nvSpPr>
            <p:spPr bwMode="auto">
              <a:xfrm>
                <a:off x="2699" y="2022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E62A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8" name="Freeform 150"/>
              <p:cNvSpPr>
                <a:spLocks/>
              </p:cNvSpPr>
              <p:nvPr/>
            </p:nvSpPr>
            <p:spPr bwMode="auto">
              <a:xfrm>
                <a:off x="2699" y="2022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B5FA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99" name="Freeform 151"/>
              <p:cNvSpPr>
                <a:spLocks/>
              </p:cNvSpPr>
              <p:nvPr/>
            </p:nvSpPr>
            <p:spPr bwMode="auto">
              <a:xfrm>
                <a:off x="2699" y="2022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95DA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0" name="Freeform 152"/>
              <p:cNvSpPr>
                <a:spLocks/>
              </p:cNvSpPr>
              <p:nvPr/>
            </p:nvSpPr>
            <p:spPr bwMode="auto">
              <a:xfrm>
                <a:off x="2699" y="2022"/>
                <a:ext cx="4" cy="3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2 h 4"/>
                  <a:gd name="T8" fmla="*/ 0 w 6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1" name="Freeform 153"/>
              <p:cNvSpPr>
                <a:spLocks/>
              </p:cNvSpPr>
              <p:nvPr/>
            </p:nvSpPr>
            <p:spPr bwMode="auto">
              <a:xfrm>
                <a:off x="2699" y="2022"/>
                <a:ext cx="4" cy="3"/>
              </a:xfrm>
              <a:custGeom>
                <a:avLst/>
                <a:gdLst>
                  <a:gd name="T0" fmla="*/ 0 w 7"/>
                  <a:gd name="T1" fmla="*/ 2 h 4"/>
                  <a:gd name="T2" fmla="*/ 1 w 7"/>
                  <a:gd name="T3" fmla="*/ 0 h 4"/>
                  <a:gd name="T4" fmla="*/ 1 w 7"/>
                  <a:gd name="T5" fmla="*/ 1 h 4"/>
                  <a:gd name="T6" fmla="*/ 1 w 7"/>
                  <a:gd name="T7" fmla="*/ 2 h 4"/>
                  <a:gd name="T8" fmla="*/ 0 w 7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51579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2" name="Freeform 154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E559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3" name="Freeform 155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1 w 6"/>
                  <a:gd name="T7" fmla="*/ 0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3"/>
                  <a:gd name="T23" fmla="*/ 6 w 6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A529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4" name="Freeform 156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850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5" name="Freeform 157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54E9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6" name="Freeform 158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24B8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7" name="Freeform 159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404A8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8" name="Freeform 160"/>
              <p:cNvSpPr>
                <a:spLocks/>
              </p:cNvSpPr>
              <p:nvPr/>
            </p:nvSpPr>
            <p:spPr bwMode="auto">
              <a:xfrm>
                <a:off x="2700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C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09" name="Freeform 161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0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38448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0" name="Freeform 162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7"/>
                  <a:gd name="T1" fmla="*/ 1 h 3"/>
                  <a:gd name="T2" fmla="*/ 1 w 7"/>
                  <a:gd name="T3" fmla="*/ 0 h 3"/>
                  <a:gd name="T4" fmla="*/ 1 w 7"/>
                  <a:gd name="T5" fmla="*/ 0 h 3"/>
                  <a:gd name="T6" fmla="*/ 1 w 7"/>
                  <a:gd name="T7" fmla="*/ 1 h 3"/>
                  <a:gd name="T8" fmla="*/ 0 w 7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0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3742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1" name="Freeform 163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solidFill>
                <a:srgbClr val="3441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2" name="Freeform 164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323F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3" name="Freeform 165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303E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4" name="Freeform 166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2D3C7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5" name="Freeform 167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6"/>
                  <a:gd name="T1" fmla="*/ 1 h 4"/>
                  <a:gd name="T2" fmla="*/ 1 w 6"/>
                  <a:gd name="T3" fmla="*/ 0 h 4"/>
                  <a:gd name="T4" fmla="*/ 1 w 6"/>
                  <a:gd name="T5" fmla="*/ 0 h 4"/>
                  <a:gd name="T6" fmla="*/ 0 w 6"/>
                  <a:gd name="T7" fmla="*/ 1 h 4"/>
                  <a:gd name="T8" fmla="*/ 0 w 6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4"/>
                  <a:gd name="T17" fmla="*/ 6 w 6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2A397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6" name="Freeform 168"/>
              <p:cNvSpPr>
                <a:spLocks/>
              </p:cNvSpPr>
              <p:nvPr/>
            </p:nvSpPr>
            <p:spPr bwMode="auto">
              <a:xfrm>
                <a:off x="2700" y="2023"/>
                <a:ext cx="4" cy="2"/>
              </a:xfrm>
              <a:custGeom>
                <a:avLst/>
                <a:gdLst>
                  <a:gd name="T0" fmla="*/ 0 w 7"/>
                  <a:gd name="T1" fmla="*/ 1 h 4"/>
                  <a:gd name="T2" fmla="*/ 1 w 7"/>
                  <a:gd name="T3" fmla="*/ 0 h 4"/>
                  <a:gd name="T4" fmla="*/ 1 w 7"/>
                  <a:gd name="T5" fmla="*/ 0 h 4"/>
                  <a:gd name="T6" fmla="*/ 1 w 7"/>
                  <a:gd name="T7" fmla="*/ 1 h 4"/>
                  <a:gd name="T8" fmla="*/ 0 w 7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4"/>
                    </a:cubicBezTo>
                  </a:path>
                </a:pathLst>
              </a:custGeom>
              <a:solidFill>
                <a:srgbClr val="28387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7" name="Freeform 169"/>
              <p:cNvSpPr>
                <a:spLocks/>
              </p:cNvSpPr>
              <p:nvPr/>
            </p:nvSpPr>
            <p:spPr bwMode="auto">
              <a:xfrm>
                <a:off x="2701" y="2023"/>
                <a:ext cx="3" cy="2"/>
              </a:xfrm>
              <a:custGeom>
                <a:avLst/>
                <a:gdLst>
                  <a:gd name="T0" fmla="*/ 0 w 6"/>
                  <a:gd name="T1" fmla="*/ 1 h 3"/>
                  <a:gd name="T2" fmla="*/ 1 w 6"/>
                  <a:gd name="T3" fmla="*/ 0 h 3"/>
                  <a:gd name="T4" fmla="*/ 1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3"/>
                  <a:gd name="T17" fmla="*/ 6 w 6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3">
                    <a:moveTo>
                      <a:pt x="0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2535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8" name="Freeform 170"/>
              <p:cNvSpPr>
                <a:spLocks/>
              </p:cNvSpPr>
              <p:nvPr/>
            </p:nvSpPr>
            <p:spPr bwMode="auto">
              <a:xfrm>
                <a:off x="2701" y="2022"/>
                <a:ext cx="12" cy="7"/>
              </a:xfrm>
              <a:custGeom>
                <a:avLst/>
                <a:gdLst>
                  <a:gd name="T0" fmla="*/ 0 w 12"/>
                  <a:gd name="T1" fmla="*/ 3 h 7"/>
                  <a:gd name="T2" fmla="*/ 3 w 12"/>
                  <a:gd name="T3" fmla="*/ 0 h 7"/>
                  <a:gd name="T4" fmla="*/ 12 w 12"/>
                  <a:gd name="T5" fmla="*/ 5 h 7"/>
                  <a:gd name="T6" fmla="*/ 9 w 12"/>
                  <a:gd name="T7" fmla="*/ 7 h 7"/>
                  <a:gd name="T8" fmla="*/ 0 w 12"/>
                  <a:gd name="T9" fmla="*/ 3 h 7"/>
                  <a:gd name="T10" fmla="*/ 0 w 12"/>
                  <a:gd name="T11" fmla="*/ 3 h 7"/>
                  <a:gd name="T12" fmla="*/ 0 w 12"/>
                  <a:gd name="T13" fmla="*/ 3 h 7"/>
                  <a:gd name="T14" fmla="*/ 0 w 12"/>
                  <a:gd name="T15" fmla="*/ 3 h 7"/>
                  <a:gd name="T16" fmla="*/ 0 w 12"/>
                  <a:gd name="T17" fmla="*/ 3 h 7"/>
                  <a:gd name="T18" fmla="*/ 0 w 12"/>
                  <a:gd name="T19" fmla="*/ 3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7"/>
                  <a:gd name="T32" fmla="*/ 12 w 12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7">
                    <a:moveTo>
                      <a:pt x="0" y="3"/>
                    </a:moveTo>
                    <a:lnTo>
                      <a:pt x="3" y="0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19" name="Freeform 171"/>
              <p:cNvSpPr>
                <a:spLocks/>
              </p:cNvSpPr>
              <p:nvPr/>
            </p:nvSpPr>
            <p:spPr bwMode="auto">
              <a:xfrm>
                <a:off x="2713" y="2023"/>
                <a:ext cx="4" cy="18"/>
              </a:xfrm>
              <a:custGeom>
                <a:avLst/>
                <a:gdLst>
                  <a:gd name="T0" fmla="*/ 0 w 4"/>
                  <a:gd name="T1" fmla="*/ 2 h 18"/>
                  <a:gd name="T2" fmla="*/ 4 w 4"/>
                  <a:gd name="T3" fmla="*/ 0 h 18"/>
                  <a:gd name="T4" fmla="*/ 3 w 4"/>
                  <a:gd name="T5" fmla="*/ 17 h 18"/>
                  <a:gd name="T6" fmla="*/ 0 w 4"/>
                  <a:gd name="T7" fmla="*/ 18 h 18"/>
                  <a:gd name="T8" fmla="*/ 0 w 4"/>
                  <a:gd name="T9" fmla="*/ 2 h 18"/>
                  <a:gd name="T10" fmla="*/ 0 w 4"/>
                  <a:gd name="T11" fmla="*/ 2 h 18"/>
                  <a:gd name="T12" fmla="*/ 0 w 4"/>
                  <a:gd name="T13" fmla="*/ 2 h 18"/>
                  <a:gd name="T14" fmla="*/ 0 w 4"/>
                  <a:gd name="T15" fmla="*/ 2 h 18"/>
                  <a:gd name="T16" fmla="*/ 0 w 4"/>
                  <a:gd name="T17" fmla="*/ 2 h 18"/>
                  <a:gd name="T18" fmla="*/ 0 w 4"/>
                  <a:gd name="T19" fmla="*/ 2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18"/>
                  <a:gd name="T32" fmla="*/ 4 w 4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18">
                    <a:moveTo>
                      <a:pt x="0" y="2"/>
                    </a:moveTo>
                    <a:lnTo>
                      <a:pt x="4" y="0"/>
                    </a:lnTo>
                    <a:lnTo>
                      <a:pt x="3" y="17"/>
                    </a:lnTo>
                    <a:lnTo>
                      <a:pt x="0" y="18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0" name="Freeform 172"/>
              <p:cNvSpPr>
                <a:spLocks/>
              </p:cNvSpPr>
              <p:nvPr/>
            </p:nvSpPr>
            <p:spPr bwMode="auto">
              <a:xfrm>
                <a:off x="2646" y="1984"/>
                <a:ext cx="71" cy="41"/>
              </a:xfrm>
              <a:custGeom>
                <a:avLst/>
                <a:gdLst>
                  <a:gd name="T0" fmla="*/ 0 w 71"/>
                  <a:gd name="T1" fmla="*/ 2 h 41"/>
                  <a:gd name="T2" fmla="*/ 3 w 71"/>
                  <a:gd name="T3" fmla="*/ 0 h 41"/>
                  <a:gd name="T4" fmla="*/ 71 w 71"/>
                  <a:gd name="T5" fmla="*/ 39 h 41"/>
                  <a:gd name="T6" fmla="*/ 67 w 71"/>
                  <a:gd name="T7" fmla="*/ 41 h 41"/>
                  <a:gd name="T8" fmla="*/ 0 w 71"/>
                  <a:gd name="T9" fmla="*/ 2 h 41"/>
                  <a:gd name="T10" fmla="*/ 0 w 71"/>
                  <a:gd name="T11" fmla="*/ 2 h 41"/>
                  <a:gd name="T12" fmla="*/ 0 w 71"/>
                  <a:gd name="T13" fmla="*/ 2 h 41"/>
                  <a:gd name="T14" fmla="*/ 0 w 71"/>
                  <a:gd name="T15" fmla="*/ 2 h 41"/>
                  <a:gd name="T16" fmla="*/ 0 w 71"/>
                  <a:gd name="T17" fmla="*/ 2 h 41"/>
                  <a:gd name="T18" fmla="*/ 0 w 71"/>
                  <a:gd name="T19" fmla="*/ 2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1"/>
                  <a:gd name="T31" fmla="*/ 0 h 41"/>
                  <a:gd name="T32" fmla="*/ 71 w 71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1" h="41">
                    <a:moveTo>
                      <a:pt x="0" y="2"/>
                    </a:moveTo>
                    <a:lnTo>
                      <a:pt x="3" y="0"/>
                    </a:lnTo>
                    <a:lnTo>
                      <a:pt x="71" y="39"/>
                    </a:lnTo>
                    <a:lnTo>
                      <a:pt x="67" y="4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1" name="Freeform 173"/>
              <p:cNvSpPr>
                <a:spLocks noEditPoints="1"/>
              </p:cNvSpPr>
              <p:nvPr/>
            </p:nvSpPr>
            <p:spPr bwMode="auto">
              <a:xfrm>
                <a:off x="2646" y="1986"/>
                <a:ext cx="67" cy="55"/>
              </a:xfrm>
              <a:custGeom>
                <a:avLst/>
                <a:gdLst>
                  <a:gd name="T0" fmla="*/ 0 w 123"/>
                  <a:gd name="T1" fmla="*/ 0 h 101"/>
                  <a:gd name="T2" fmla="*/ 1 w 123"/>
                  <a:gd name="T3" fmla="*/ 1 h 101"/>
                  <a:gd name="T4" fmla="*/ 1 w 123"/>
                  <a:gd name="T5" fmla="*/ 1 h 101"/>
                  <a:gd name="T6" fmla="*/ 0 w 123"/>
                  <a:gd name="T7" fmla="*/ 1 h 101"/>
                  <a:gd name="T8" fmla="*/ 0 w 123"/>
                  <a:gd name="T9" fmla="*/ 0 h 101"/>
                  <a:gd name="T10" fmla="*/ 0 w 123"/>
                  <a:gd name="T11" fmla="*/ 0 h 101"/>
                  <a:gd name="T12" fmla="*/ 0 w 123"/>
                  <a:gd name="T13" fmla="*/ 0 h 101"/>
                  <a:gd name="T14" fmla="*/ 0 w 123"/>
                  <a:gd name="T15" fmla="*/ 0 h 101"/>
                  <a:gd name="T16" fmla="*/ 0 w 123"/>
                  <a:gd name="T17" fmla="*/ 0 h 101"/>
                  <a:gd name="T18" fmla="*/ 1 w 123"/>
                  <a:gd name="T19" fmla="*/ 1 h 101"/>
                  <a:gd name="T20" fmla="*/ 1 w 123"/>
                  <a:gd name="T21" fmla="*/ 1 h 101"/>
                  <a:gd name="T22" fmla="*/ 1 w 123"/>
                  <a:gd name="T23" fmla="*/ 1 h 101"/>
                  <a:gd name="T24" fmla="*/ 1 w 123"/>
                  <a:gd name="T25" fmla="*/ 1 h 101"/>
                  <a:gd name="T26" fmla="*/ 1 w 123"/>
                  <a:gd name="T27" fmla="*/ 1 h 101"/>
                  <a:gd name="T28" fmla="*/ 1 w 123"/>
                  <a:gd name="T29" fmla="*/ 1 h 101"/>
                  <a:gd name="T30" fmla="*/ 1 w 123"/>
                  <a:gd name="T31" fmla="*/ 1 h 101"/>
                  <a:gd name="T32" fmla="*/ 1 w 123"/>
                  <a:gd name="T33" fmla="*/ 1 h 101"/>
                  <a:gd name="T34" fmla="*/ 1 w 123"/>
                  <a:gd name="T35" fmla="*/ 1 h 101"/>
                  <a:gd name="T36" fmla="*/ 1 w 123"/>
                  <a:gd name="T37" fmla="*/ 1 h 101"/>
                  <a:gd name="T38" fmla="*/ 1 w 123"/>
                  <a:gd name="T39" fmla="*/ 1 h 1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101"/>
                  <a:gd name="T62" fmla="*/ 123 w 123"/>
                  <a:gd name="T63" fmla="*/ 101 h 10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101">
                    <a:moveTo>
                      <a:pt x="0" y="0"/>
                    </a:move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101"/>
                      <a:pt x="123" y="101"/>
                      <a:pt x="123" y="10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17" y="79"/>
                    </a:moveTo>
                    <a:cubicBezTo>
                      <a:pt x="117" y="75"/>
                      <a:pt x="117" y="75"/>
                      <a:pt x="117" y="75"/>
                    </a:cubicBezTo>
                    <a:cubicBezTo>
                      <a:pt x="101" y="66"/>
                      <a:pt x="101" y="66"/>
                      <a:pt x="101" y="66"/>
                    </a:cubicBezTo>
                    <a:cubicBezTo>
                      <a:pt x="101" y="65"/>
                      <a:pt x="100" y="64"/>
                      <a:pt x="99" y="63"/>
                    </a:cubicBezTo>
                    <a:cubicBezTo>
                      <a:pt x="98" y="62"/>
                      <a:pt x="97" y="63"/>
                      <a:pt x="96" y="63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96" y="67"/>
                      <a:pt x="96" y="67"/>
                      <a:pt x="96" y="67"/>
                    </a:cubicBezTo>
                    <a:cubicBezTo>
                      <a:pt x="97" y="68"/>
                      <a:pt x="98" y="69"/>
                      <a:pt x="99" y="70"/>
                    </a:cubicBezTo>
                    <a:cubicBezTo>
                      <a:pt x="100" y="71"/>
                      <a:pt x="101" y="71"/>
                      <a:pt x="101" y="70"/>
                    </a:cubicBezTo>
                    <a:cubicBezTo>
                      <a:pt x="117" y="79"/>
                      <a:pt x="117" y="79"/>
                      <a:pt x="117" y="79"/>
                    </a:cubicBezTo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2" name="Freeform 174"/>
              <p:cNvSpPr>
                <a:spLocks/>
              </p:cNvSpPr>
              <p:nvPr/>
            </p:nvSpPr>
            <p:spPr bwMode="auto">
              <a:xfrm>
                <a:off x="2671" y="1920"/>
                <a:ext cx="82" cy="44"/>
              </a:xfrm>
              <a:custGeom>
                <a:avLst/>
                <a:gdLst>
                  <a:gd name="T0" fmla="*/ 52 w 82"/>
                  <a:gd name="T1" fmla="*/ 44 h 44"/>
                  <a:gd name="T2" fmla="*/ 0 w 82"/>
                  <a:gd name="T3" fmla="*/ 13 h 44"/>
                  <a:gd name="T4" fmla="*/ 29 w 82"/>
                  <a:gd name="T5" fmla="*/ 0 h 44"/>
                  <a:gd name="T6" fmla="*/ 82 w 82"/>
                  <a:gd name="T7" fmla="*/ 31 h 44"/>
                  <a:gd name="T8" fmla="*/ 52 w 82"/>
                  <a:gd name="T9" fmla="*/ 44 h 44"/>
                  <a:gd name="T10" fmla="*/ 52 w 82"/>
                  <a:gd name="T11" fmla="*/ 44 h 44"/>
                  <a:gd name="T12" fmla="*/ 52 w 82"/>
                  <a:gd name="T13" fmla="*/ 44 h 44"/>
                  <a:gd name="T14" fmla="*/ 52 w 82"/>
                  <a:gd name="T15" fmla="*/ 44 h 44"/>
                  <a:gd name="T16" fmla="*/ 52 w 82"/>
                  <a:gd name="T17" fmla="*/ 44 h 44"/>
                  <a:gd name="T18" fmla="*/ 52 w 82"/>
                  <a:gd name="T19" fmla="*/ 44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2"/>
                  <a:gd name="T31" fmla="*/ 0 h 44"/>
                  <a:gd name="T32" fmla="*/ 82 w 82"/>
                  <a:gd name="T33" fmla="*/ 44 h 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2" h="44">
                    <a:moveTo>
                      <a:pt x="52" y="44"/>
                    </a:moveTo>
                    <a:lnTo>
                      <a:pt x="0" y="13"/>
                    </a:lnTo>
                    <a:lnTo>
                      <a:pt x="29" y="0"/>
                    </a:lnTo>
                    <a:lnTo>
                      <a:pt x="82" y="31"/>
                    </a:lnTo>
                    <a:lnTo>
                      <a:pt x="52" y="44"/>
                    </a:lnTo>
                    <a:close/>
                  </a:path>
                </a:pathLst>
              </a:custGeom>
              <a:solidFill>
                <a:srgbClr val="49519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3" name="Freeform 175"/>
              <p:cNvSpPr>
                <a:spLocks/>
              </p:cNvSpPr>
              <p:nvPr/>
            </p:nvSpPr>
            <p:spPr bwMode="auto">
              <a:xfrm>
                <a:off x="2723" y="1951"/>
                <a:ext cx="30" cy="53"/>
              </a:xfrm>
              <a:custGeom>
                <a:avLst/>
                <a:gdLst>
                  <a:gd name="T0" fmla="*/ 0 w 30"/>
                  <a:gd name="T1" fmla="*/ 13 h 53"/>
                  <a:gd name="T2" fmla="*/ 30 w 30"/>
                  <a:gd name="T3" fmla="*/ 0 h 53"/>
                  <a:gd name="T4" fmla="*/ 30 w 30"/>
                  <a:gd name="T5" fmla="*/ 33 h 53"/>
                  <a:gd name="T6" fmla="*/ 1 w 30"/>
                  <a:gd name="T7" fmla="*/ 53 h 53"/>
                  <a:gd name="T8" fmla="*/ 0 w 30"/>
                  <a:gd name="T9" fmla="*/ 13 h 53"/>
                  <a:gd name="T10" fmla="*/ 0 w 30"/>
                  <a:gd name="T11" fmla="*/ 13 h 53"/>
                  <a:gd name="T12" fmla="*/ 0 w 30"/>
                  <a:gd name="T13" fmla="*/ 13 h 53"/>
                  <a:gd name="T14" fmla="*/ 0 w 30"/>
                  <a:gd name="T15" fmla="*/ 13 h 53"/>
                  <a:gd name="T16" fmla="*/ 0 w 30"/>
                  <a:gd name="T17" fmla="*/ 13 h 53"/>
                  <a:gd name="T18" fmla="*/ 0 w 30"/>
                  <a:gd name="T19" fmla="*/ 13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53"/>
                  <a:gd name="T32" fmla="*/ 30 w 30"/>
                  <a:gd name="T33" fmla="*/ 53 h 5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53">
                    <a:moveTo>
                      <a:pt x="0" y="13"/>
                    </a:moveTo>
                    <a:lnTo>
                      <a:pt x="30" y="0"/>
                    </a:lnTo>
                    <a:lnTo>
                      <a:pt x="30" y="33"/>
                    </a:lnTo>
                    <a:lnTo>
                      <a:pt x="1" y="5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10266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4" name="Freeform 176"/>
              <p:cNvSpPr>
                <a:spLocks/>
              </p:cNvSpPr>
              <p:nvPr/>
            </p:nvSpPr>
            <p:spPr bwMode="auto">
              <a:xfrm>
                <a:off x="2661" y="1933"/>
                <a:ext cx="54" cy="82"/>
              </a:xfrm>
              <a:custGeom>
                <a:avLst/>
                <a:gdLst>
                  <a:gd name="T0" fmla="*/ 54 w 54"/>
                  <a:gd name="T1" fmla="*/ 32 h 82"/>
                  <a:gd name="T2" fmla="*/ 54 w 54"/>
                  <a:gd name="T3" fmla="*/ 82 h 82"/>
                  <a:gd name="T4" fmla="*/ 0 w 54"/>
                  <a:gd name="T5" fmla="*/ 51 h 82"/>
                  <a:gd name="T6" fmla="*/ 0 w 54"/>
                  <a:gd name="T7" fmla="*/ 0 h 82"/>
                  <a:gd name="T8" fmla="*/ 54 w 54"/>
                  <a:gd name="T9" fmla="*/ 32 h 82"/>
                  <a:gd name="T10" fmla="*/ 54 w 54"/>
                  <a:gd name="T11" fmla="*/ 32 h 82"/>
                  <a:gd name="T12" fmla="*/ 54 w 54"/>
                  <a:gd name="T13" fmla="*/ 32 h 82"/>
                  <a:gd name="T14" fmla="*/ 54 w 54"/>
                  <a:gd name="T15" fmla="*/ 32 h 82"/>
                  <a:gd name="T16" fmla="*/ 54 w 54"/>
                  <a:gd name="T17" fmla="*/ 32 h 82"/>
                  <a:gd name="T18" fmla="*/ 54 w 54"/>
                  <a:gd name="T19" fmla="*/ 32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"/>
                  <a:gd name="T31" fmla="*/ 0 h 82"/>
                  <a:gd name="T32" fmla="*/ 54 w 54"/>
                  <a:gd name="T33" fmla="*/ 82 h 8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" h="82">
                    <a:moveTo>
                      <a:pt x="54" y="32"/>
                    </a:moveTo>
                    <a:lnTo>
                      <a:pt x="54" y="82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54" y="3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5" name="Freeform 177"/>
              <p:cNvSpPr>
                <a:spLocks/>
              </p:cNvSpPr>
              <p:nvPr/>
            </p:nvSpPr>
            <p:spPr bwMode="auto">
              <a:xfrm>
                <a:off x="2663" y="1938"/>
                <a:ext cx="4" cy="44"/>
              </a:xfrm>
              <a:custGeom>
                <a:avLst/>
                <a:gdLst>
                  <a:gd name="T0" fmla="*/ 0 w 4"/>
                  <a:gd name="T1" fmla="*/ 1 h 44"/>
                  <a:gd name="T2" fmla="*/ 4 w 4"/>
                  <a:gd name="T3" fmla="*/ 0 h 44"/>
                  <a:gd name="T4" fmla="*/ 3 w 4"/>
                  <a:gd name="T5" fmla="*/ 42 h 44"/>
                  <a:gd name="T6" fmla="*/ 0 w 4"/>
                  <a:gd name="T7" fmla="*/ 44 h 44"/>
                  <a:gd name="T8" fmla="*/ 0 w 4"/>
                  <a:gd name="T9" fmla="*/ 1 h 44"/>
                  <a:gd name="T10" fmla="*/ 0 w 4"/>
                  <a:gd name="T11" fmla="*/ 1 h 44"/>
                  <a:gd name="T12" fmla="*/ 0 w 4"/>
                  <a:gd name="T13" fmla="*/ 1 h 44"/>
                  <a:gd name="T14" fmla="*/ 0 w 4"/>
                  <a:gd name="T15" fmla="*/ 1 h 44"/>
                  <a:gd name="T16" fmla="*/ 0 w 4"/>
                  <a:gd name="T17" fmla="*/ 1 h 44"/>
                  <a:gd name="T18" fmla="*/ 0 w 4"/>
                  <a:gd name="T19" fmla="*/ 1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4"/>
                  <a:gd name="T32" fmla="*/ 4 w 4"/>
                  <a:gd name="T33" fmla="*/ 44 h 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4">
                    <a:moveTo>
                      <a:pt x="0" y="1"/>
                    </a:moveTo>
                    <a:lnTo>
                      <a:pt x="4" y="0"/>
                    </a:lnTo>
                    <a:lnTo>
                      <a:pt x="3" y="42"/>
                    </a:lnTo>
                    <a:lnTo>
                      <a:pt x="0" y="4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6" name="Freeform 178"/>
              <p:cNvSpPr>
                <a:spLocks/>
              </p:cNvSpPr>
              <p:nvPr/>
            </p:nvSpPr>
            <p:spPr bwMode="auto">
              <a:xfrm>
                <a:off x="2663" y="1980"/>
                <a:ext cx="51" cy="30"/>
              </a:xfrm>
              <a:custGeom>
                <a:avLst/>
                <a:gdLst>
                  <a:gd name="T0" fmla="*/ 0 w 51"/>
                  <a:gd name="T1" fmla="*/ 2 h 30"/>
                  <a:gd name="T2" fmla="*/ 3 w 51"/>
                  <a:gd name="T3" fmla="*/ 0 h 30"/>
                  <a:gd name="T4" fmla="*/ 51 w 51"/>
                  <a:gd name="T5" fmla="*/ 28 h 30"/>
                  <a:gd name="T6" fmla="*/ 48 w 51"/>
                  <a:gd name="T7" fmla="*/ 30 h 30"/>
                  <a:gd name="T8" fmla="*/ 0 w 51"/>
                  <a:gd name="T9" fmla="*/ 2 h 30"/>
                  <a:gd name="T10" fmla="*/ 0 w 51"/>
                  <a:gd name="T11" fmla="*/ 2 h 30"/>
                  <a:gd name="T12" fmla="*/ 0 w 51"/>
                  <a:gd name="T13" fmla="*/ 2 h 30"/>
                  <a:gd name="T14" fmla="*/ 0 w 51"/>
                  <a:gd name="T15" fmla="*/ 2 h 30"/>
                  <a:gd name="T16" fmla="*/ 0 w 51"/>
                  <a:gd name="T17" fmla="*/ 2 h 30"/>
                  <a:gd name="T18" fmla="*/ 0 w 51"/>
                  <a:gd name="T19" fmla="*/ 2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0"/>
                  <a:gd name="T32" fmla="*/ 51 w 51"/>
                  <a:gd name="T33" fmla="*/ 30 h 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0">
                    <a:moveTo>
                      <a:pt x="0" y="2"/>
                    </a:moveTo>
                    <a:lnTo>
                      <a:pt x="3" y="0"/>
                    </a:lnTo>
                    <a:lnTo>
                      <a:pt x="51" y="28"/>
                    </a:lnTo>
                    <a:lnTo>
                      <a:pt x="48" y="3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7" name="Freeform 179"/>
              <p:cNvSpPr>
                <a:spLocks/>
              </p:cNvSpPr>
              <p:nvPr/>
            </p:nvSpPr>
            <p:spPr bwMode="auto">
              <a:xfrm>
                <a:off x="2714" y="1958"/>
                <a:ext cx="13" cy="58"/>
              </a:xfrm>
              <a:custGeom>
                <a:avLst/>
                <a:gdLst>
                  <a:gd name="T0" fmla="*/ 4 w 13"/>
                  <a:gd name="T1" fmla="*/ 5 h 58"/>
                  <a:gd name="T2" fmla="*/ 4 w 13"/>
                  <a:gd name="T3" fmla="*/ 5 h 58"/>
                  <a:gd name="T4" fmla="*/ 0 w 13"/>
                  <a:gd name="T5" fmla="*/ 8 h 58"/>
                  <a:gd name="T6" fmla="*/ 0 w 13"/>
                  <a:gd name="T7" fmla="*/ 58 h 58"/>
                  <a:gd name="T8" fmla="*/ 2 w 13"/>
                  <a:gd name="T9" fmla="*/ 56 h 58"/>
                  <a:gd name="T10" fmla="*/ 2 w 13"/>
                  <a:gd name="T11" fmla="*/ 56 h 58"/>
                  <a:gd name="T12" fmla="*/ 12 w 13"/>
                  <a:gd name="T13" fmla="*/ 51 h 58"/>
                  <a:gd name="T14" fmla="*/ 13 w 13"/>
                  <a:gd name="T15" fmla="*/ 0 h 58"/>
                  <a:gd name="T16" fmla="*/ 4 w 13"/>
                  <a:gd name="T17" fmla="*/ 5 h 58"/>
                  <a:gd name="T18" fmla="*/ 4 w 13"/>
                  <a:gd name="T19" fmla="*/ 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58"/>
                  <a:gd name="T32" fmla="*/ 13 w 13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58">
                    <a:moveTo>
                      <a:pt x="4" y="5"/>
                    </a:moveTo>
                    <a:lnTo>
                      <a:pt x="4" y="5"/>
                    </a:lnTo>
                    <a:lnTo>
                      <a:pt x="0" y="8"/>
                    </a:lnTo>
                    <a:lnTo>
                      <a:pt x="0" y="58"/>
                    </a:lnTo>
                    <a:lnTo>
                      <a:pt x="2" y="56"/>
                    </a:lnTo>
                    <a:lnTo>
                      <a:pt x="12" y="51"/>
                    </a:lnTo>
                    <a:lnTo>
                      <a:pt x="13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8" name="Freeform 180"/>
              <p:cNvSpPr>
                <a:spLocks/>
              </p:cNvSpPr>
              <p:nvPr/>
            </p:nvSpPr>
            <p:spPr bwMode="auto">
              <a:xfrm>
                <a:off x="2660" y="1927"/>
                <a:ext cx="67" cy="39"/>
              </a:xfrm>
              <a:custGeom>
                <a:avLst/>
                <a:gdLst>
                  <a:gd name="T0" fmla="*/ 67 w 67"/>
                  <a:gd name="T1" fmla="*/ 31 h 39"/>
                  <a:gd name="T2" fmla="*/ 12 w 67"/>
                  <a:gd name="T3" fmla="*/ 0 h 39"/>
                  <a:gd name="T4" fmla="*/ 3 w 67"/>
                  <a:gd name="T5" fmla="*/ 5 h 39"/>
                  <a:gd name="T6" fmla="*/ 3 w 67"/>
                  <a:gd name="T7" fmla="*/ 5 h 39"/>
                  <a:gd name="T8" fmla="*/ 0 w 67"/>
                  <a:gd name="T9" fmla="*/ 7 h 39"/>
                  <a:gd name="T10" fmla="*/ 54 w 67"/>
                  <a:gd name="T11" fmla="*/ 39 h 39"/>
                  <a:gd name="T12" fmla="*/ 57 w 67"/>
                  <a:gd name="T13" fmla="*/ 37 h 39"/>
                  <a:gd name="T14" fmla="*/ 57 w 67"/>
                  <a:gd name="T15" fmla="*/ 37 h 39"/>
                  <a:gd name="T16" fmla="*/ 67 w 67"/>
                  <a:gd name="T17" fmla="*/ 31 h 39"/>
                  <a:gd name="T18" fmla="*/ 67 w 67"/>
                  <a:gd name="T19" fmla="*/ 3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7"/>
                  <a:gd name="T31" fmla="*/ 0 h 39"/>
                  <a:gd name="T32" fmla="*/ 67 w 67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7" h="39">
                    <a:moveTo>
                      <a:pt x="67" y="31"/>
                    </a:moveTo>
                    <a:lnTo>
                      <a:pt x="12" y="0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54" y="39"/>
                    </a:lnTo>
                    <a:lnTo>
                      <a:pt x="57" y="37"/>
                    </a:lnTo>
                    <a:lnTo>
                      <a:pt x="67" y="31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29" name="Freeform 181"/>
              <p:cNvSpPr>
                <a:spLocks noEditPoints="1"/>
              </p:cNvSpPr>
              <p:nvPr/>
            </p:nvSpPr>
            <p:spPr bwMode="auto">
              <a:xfrm>
                <a:off x="2659" y="1934"/>
                <a:ext cx="55" cy="82"/>
              </a:xfrm>
              <a:custGeom>
                <a:avLst/>
                <a:gdLst>
                  <a:gd name="T0" fmla="*/ 1 w 55"/>
                  <a:gd name="T1" fmla="*/ 0 h 82"/>
                  <a:gd name="T2" fmla="*/ 55 w 55"/>
                  <a:gd name="T3" fmla="*/ 32 h 82"/>
                  <a:gd name="T4" fmla="*/ 55 w 55"/>
                  <a:gd name="T5" fmla="*/ 82 h 82"/>
                  <a:gd name="T6" fmla="*/ 0 w 55"/>
                  <a:gd name="T7" fmla="*/ 50 h 82"/>
                  <a:gd name="T8" fmla="*/ 1 w 55"/>
                  <a:gd name="T9" fmla="*/ 0 h 82"/>
                  <a:gd name="T10" fmla="*/ 1 w 55"/>
                  <a:gd name="T11" fmla="*/ 0 h 82"/>
                  <a:gd name="T12" fmla="*/ 1 w 55"/>
                  <a:gd name="T13" fmla="*/ 0 h 82"/>
                  <a:gd name="T14" fmla="*/ 1 w 55"/>
                  <a:gd name="T15" fmla="*/ 0 h 82"/>
                  <a:gd name="T16" fmla="*/ 1 w 55"/>
                  <a:gd name="T17" fmla="*/ 0 h 82"/>
                  <a:gd name="T18" fmla="*/ 1 w 55"/>
                  <a:gd name="T19" fmla="*/ 0 h 82"/>
                  <a:gd name="T20" fmla="*/ 52 w 55"/>
                  <a:gd name="T21" fmla="*/ 76 h 82"/>
                  <a:gd name="T22" fmla="*/ 52 w 55"/>
                  <a:gd name="T23" fmla="*/ 33 h 82"/>
                  <a:gd name="T24" fmla="*/ 4 w 55"/>
                  <a:gd name="T25" fmla="*/ 5 h 82"/>
                  <a:gd name="T26" fmla="*/ 4 w 55"/>
                  <a:gd name="T27" fmla="*/ 48 h 82"/>
                  <a:gd name="T28" fmla="*/ 52 w 55"/>
                  <a:gd name="T29" fmla="*/ 76 h 8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82"/>
                  <a:gd name="T47" fmla="*/ 55 w 55"/>
                  <a:gd name="T48" fmla="*/ 82 h 8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82">
                    <a:moveTo>
                      <a:pt x="1" y="0"/>
                    </a:moveTo>
                    <a:lnTo>
                      <a:pt x="55" y="32"/>
                    </a:lnTo>
                    <a:lnTo>
                      <a:pt x="55" y="82"/>
                    </a:lnTo>
                    <a:lnTo>
                      <a:pt x="0" y="50"/>
                    </a:lnTo>
                    <a:lnTo>
                      <a:pt x="1" y="0"/>
                    </a:lnTo>
                    <a:close/>
                    <a:moveTo>
                      <a:pt x="52" y="76"/>
                    </a:moveTo>
                    <a:lnTo>
                      <a:pt x="52" y="33"/>
                    </a:lnTo>
                    <a:lnTo>
                      <a:pt x="4" y="5"/>
                    </a:lnTo>
                    <a:lnTo>
                      <a:pt x="4" y="48"/>
                    </a:lnTo>
                    <a:lnTo>
                      <a:pt x="52" y="76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0" name="Freeform 182"/>
              <p:cNvSpPr>
                <a:spLocks noEditPoints="1"/>
              </p:cNvSpPr>
              <p:nvPr/>
            </p:nvSpPr>
            <p:spPr bwMode="auto">
              <a:xfrm>
                <a:off x="2659" y="1934"/>
                <a:ext cx="55" cy="82"/>
              </a:xfrm>
              <a:custGeom>
                <a:avLst/>
                <a:gdLst>
                  <a:gd name="T0" fmla="*/ 1 w 55"/>
                  <a:gd name="T1" fmla="*/ 0 h 82"/>
                  <a:gd name="T2" fmla="*/ 55 w 55"/>
                  <a:gd name="T3" fmla="*/ 32 h 82"/>
                  <a:gd name="T4" fmla="*/ 55 w 55"/>
                  <a:gd name="T5" fmla="*/ 82 h 82"/>
                  <a:gd name="T6" fmla="*/ 0 w 55"/>
                  <a:gd name="T7" fmla="*/ 50 h 82"/>
                  <a:gd name="T8" fmla="*/ 1 w 55"/>
                  <a:gd name="T9" fmla="*/ 0 h 82"/>
                  <a:gd name="T10" fmla="*/ 1 w 55"/>
                  <a:gd name="T11" fmla="*/ 0 h 82"/>
                  <a:gd name="T12" fmla="*/ 1 w 55"/>
                  <a:gd name="T13" fmla="*/ 0 h 82"/>
                  <a:gd name="T14" fmla="*/ 1 w 55"/>
                  <a:gd name="T15" fmla="*/ 0 h 82"/>
                  <a:gd name="T16" fmla="*/ 1 w 55"/>
                  <a:gd name="T17" fmla="*/ 0 h 82"/>
                  <a:gd name="T18" fmla="*/ 1 w 55"/>
                  <a:gd name="T19" fmla="*/ 0 h 82"/>
                  <a:gd name="T20" fmla="*/ 52 w 55"/>
                  <a:gd name="T21" fmla="*/ 76 h 82"/>
                  <a:gd name="T22" fmla="*/ 52 w 55"/>
                  <a:gd name="T23" fmla="*/ 33 h 82"/>
                  <a:gd name="T24" fmla="*/ 4 w 55"/>
                  <a:gd name="T25" fmla="*/ 5 h 82"/>
                  <a:gd name="T26" fmla="*/ 4 w 55"/>
                  <a:gd name="T27" fmla="*/ 48 h 82"/>
                  <a:gd name="T28" fmla="*/ 52 w 55"/>
                  <a:gd name="T29" fmla="*/ 76 h 8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5"/>
                  <a:gd name="T46" fmla="*/ 0 h 82"/>
                  <a:gd name="T47" fmla="*/ 55 w 55"/>
                  <a:gd name="T48" fmla="*/ 82 h 8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5" h="82">
                    <a:moveTo>
                      <a:pt x="1" y="0"/>
                    </a:moveTo>
                    <a:lnTo>
                      <a:pt x="55" y="32"/>
                    </a:lnTo>
                    <a:lnTo>
                      <a:pt x="55" y="82"/>
                    </a:lnTo>
                    <a:lnTo>
                      <a:pt x="0" y="50"/>
                    </a:lnTo>
                    <a:lnTo>
                      <a:pt x="1" y="0"/>
                    </a:lnTo>
                    <a:moveTo>
                      <a:pt x="52" y="76"/>
                    </a:moveTo>
                    <a:lnTo>
                      <a:pt x="52" y="33"/>
                    </a:lnTo>
                    <a:lnTo>
                      <a:pt x="4" y="5"/>
                    </a:lnTo>
                    <a:lnTo>
                      <a:pt x="4" y="48"/>
                    </a:lnTo>
                    <a:lnTo>
                      <a:pt x="52" y="7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1" name="Freeform 183"/>
              <p:cNvSpPr>
                <a:spLocks/>
              </p:cNvSpPr>
              <p:nvPr/>
            </p:nvSpPr>
            <p:spPr bwMode="auto">
              <a:xfrm>
                <a:off x="2633" y="2016"/>
                <a:ext cx="53" cy="34"/>
              </a:xfrm>
              <a:custGeom>
                <a:avLst/>
                <a:gdLst>
                  <a:gd name="T0" fmla="*/ 53 w 53"/>
                  <a:gd name="T1" fmla="*/ 34 h 34"/>
                  <a:gd name="T2" fmla="*/ 0 w 53"/>
                  <a:gd name="T3" fmla="*/ 3 h 34"/>
                  <a:gd name="T4" fmla="*/ 0 w 53"/>
                  <a:gd name="T5" fmla="*/ 0 h 34"/>
                  <a:gd name="T6" fmla="*/ 53 w 53"/>
                  <a:gd name="T7" fmla="*/ 30 h 34"/>
                  <a:gd name="T8" fmla="*/ 53 w 53"/>
                  <a:gd name="T9" fmla="*/ 34 h 34"/>
                  <a:gd name="T10" fmla="*/ 53 w 53"/>
                  <a:gd name="T11" fmla="*/ 34 h 34"/>
                  <a:gd name="T12" fmla="*/ 53 w 53"/>
                  <a:gd name="T13" fmla="*/ 34 h 34"/>
                  <a:gd name="T14" fmla="*/ 53 w 53"/>
                  <a:gd name="T15" fmla="*/ 34 h 34"/>
                  <a:gd name="T16" fmla="*/ 53 w 53"/>
                  <a:gd name="T17" fmla="*/ 34 h 34"/>
                  <a:gd name="T18" fmla="*/ 53 w 53"/>
                  <a:gd name="T19" fmla="*/ 34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3"/>
                  <a:gd name="T31" fmla="*/ 0 h 34"/>
                  <a:gd name="T32" fmla="*/ 53 w 53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3" h="34">
                    <a:moveTo>
                      <a:pt x="53" y="34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3" y="30"/>
                    </a:lnTo>
                    <a:lnTo>
                      <a:pt x="53" y="34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2" name="Freeform 184"/>
              <p:cNvSpPr>
                <a:spLocks/>
              </p:cNvSpPr>
              <p:nvPr/>
            </p:nvSpPr>
            <p:spPr bwMode="auto">
              <a:xfrm>
                <a:off x="2633" y="2004"/>
                <a:ext cx="70" cy="42"/>
              </a:xfrm>
              <a:custGeom>
                <a:avLst/>
                <a:gdLst>
                  <a:gd name="T0" fmla="*/ 53 w 70"/>
                  <a:gd name="T1" fmla="*/ 42 h 42"/>
                  <a:gd name="T2" fmla="*/ 0 w 70"/>
                  <a:gd name="T3" fmla="*/ 12 h 42"/>
                  <a:gd name="T4" fmla="*/ 17 w 70"/>
                  <a:gd name="T5" fmla="*/ 0 h 42"/>
                  <a:gd name="T6" fmla="*/ 70 w 70"/>
                  <a:gd name="T7" fmla="*/ 30 h 42"/>
                  <a:gd name="T8" fmla="*/ 53 w 70"/>
                  <a:gd name="T9" fmla="*/ 42 h 42"/>
                  <a:gd name="T10" fmla="*/ 53 w 70"/>
                  <a:gd name="T11" fmla="*/ 42 h 42"/>
                  <a:gd name="T12" fmla="*/ 53 w 70"/>
                  <a:gd name="T13" fmla="*/ 42 h 42"/>
                  <a:gd name="T14" fmla="*/ 53 w 70"/>
                  <a:gd name="T15" fmla="*/ 42 h 42"/>
                  <a:gd name="T16" fmla="*/ 53 w 70"/>
                  <a:gd name="T17" fmla="*/ 42 h 42"/>
                  <a:gd name="T18" fmla="*/ 53 w 70"/>
                  <a:gd name="T19" fmla="*/ 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0"/>
                  <a:gd name="T31" fmla="*/ 0 h 42"/>
                  <a:gd name="T32" fmla="*/ 70 w 70"/>
                  <a:gd name="T33" fmla="*/ 42 h 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0" h="42">
                    <a:moveTo>
                      <a:pt x="53" y="42"/>
                    </a:moveTo>
                    <a:lnTo>
                      <a:pt x="0" y="12"/>
                    </a:lnTo>
                    <a:lnTo>
                      <a:pt x="17" y="0"/>
                    </a:lnTo>
                    <a:lnTo>
                      <a:pt x="70" y="30"/>
                    </a:lnTo>
                    <a:lnTo>
                      <a:pt x="53" y="4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3" name="Freeform 185"/>
              <p:cNvSpPr>
                <a:spLocks/>
              </p:cNvSpPr>
              <p:nvPr/>
            </p:nvSpPr>
            <p:spPr bwMode="auto">
              <a:xfrm>
                <a:off x="2686" y="2034"/>
                <a:ext cx="18" cy="16"/>
              </a:xfrm>
              <a:custGeom>
                <a:avLst/>
                <a:gdLst>
                  <a:gd name="T0" fmla="*/ 17 w 18"/>
                  <a:gd name="T1" fmla="*/ 0 h 16"/>
                  <a:gd name="T2" fmla="*/ 18 w 18"/>
                  <a:gd name="T3" fmla="*/ 6 h 16"/>
                  <a:gd name="T4" fmla="*/ 0 w 18"/>
                  <a:gd name="T5" fmla="*/ 16 h 16"/>
                  <a:gd name="T6" fmla="*/ 0 w 18"/>
                  <a:gd name="T7" fmla="*/ 12 h 16"/>
                  <a:gd name="T8" fmla="*/ 17 w 18"/>
                  <a:gd name="T9" fmla="*/ 0 h 16"/>
                  <a:gd name="T10" fmla="*/ 17 w 18"/>
                  <a:gd name="T11" fmla="*/ 0 h 16"/>
                  <a:gd name="T12" fmla="*/ 17 w 18"/>
                  <a:gd name="T13" fmla="*/ 0 h 16"/>
                  <a:gd name="T14" fmla="*/ 17 w 18"/>
                  <a:gd name="T15" fmla="*/ 0 h 16"/>
                  <a:gd name="T16" fmla="*/ 17 w 18"/>
                  <a:gd name="T17" fmla="*/ 0 h 16"/>
                  <a:gd name="T18" fmla="*/ 17 w 18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6"/>
                  <a:gd name="T32" fmla="*/ 18 w 1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6">
                    <a:moveTo>
                      <a:pt x="17" y="0"/>
                    </a:moveTo>
                    <a:lnTo>
                      <a:pt x="18" y="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4" name="Freeform 186"/>
              <p:cNvSpPr>
                <a:spLocks/>
              </p:cNvSpPr>
              <p:nvPr/>
            </p:nvSpPr>
            <p:spPr bwMode="auto">
              <a:xfrm>
                <a:off x="2936" y="1953"/>
                <a:ext cx="77" cy="149"/>
              </a:xfrm>
              <a:custGeom>
                <a:avLst/>
                <a:gdLst>
                  <a:gd name="T0" fmla="*/ 0 w 77"/>
                  <a:gd name="T1" fmla="*/ 45 h 149"/>
                  <a:gd name="T2" fmla="*/ 77 w 77"/>
                  <a:gd name="T3" fmla="*/ 0 h 149"/>
                  <a:gd name="T4" fmla="*/ 77 w 77"/>
                  <a:gd name="T5" fmla="*/ 104 h 149"/>
                  <a:gd name="T6" fmla="*/ 0 w 77"/>
                  <a:gd name="T7" fmla="*/ 149 h 149"/>
                  <a:gd name="T8" fmla="*/ 0 w 77"/>
                  <a:gd name="T9" fmla="*/ 45 h 149"/>
                  <a:gd name="T10" fmla="*/ 0 w 77"/>
                  <a:gd name="T11" fmla="*/ 45 h 149"/>
                  <a:gd name="T12" fmla="*/ 0 w 77"/>
                  <a:gd name="T13" fmla="*/ 45 h 149"/>
                  <a:gd name="T14" fmla="*/ 0 w 77"/>
                  <a:gd name="T15" fmla="*/ 45 h 149"/>
                  <a:gd name="T16" fmla="*/ 0 w 77"/>
                  <a:gd name="T17" fmla="*/ 45 h 149"/>
                  <a:gd name="T18" fmla="*/ 0 w 77"/>
                  <a:gd name="T19" fmla="*/ 45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7"/>
                  <a:gd name="T31" fmla="*/ 0 h 149"/>
                  <a:gd name="T32" fmla="*/ 77 w 77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7" h="149">
                    <a:moveTo>
                      <a:pt x="0" y="45"/>
                    </a:moveTo>
                    <a:lnTo>
                      <a:pt x="77" y="0"/>
                    </a:lnTo>
                    <a:lnTo>
                      <a:pt x="77" y="104"/>
                    </a:lnTo>
                    <a:lnTo>
                      <a:pt x="0" y="149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5" name="Freeform 187"/>
              <p:cNvSpPr>
                <a:spLocks/>
              </p:cNvSpPr>
              <p:nvPr/>
            </p:nvSpPr>
            <p:spPr bwMode="auto">
              <a:xfrm>
                <a:off x="2897" y="1930"/>
                <a:ext cx="116" cy="68"/>
              </a:xfrm>
              <a:custGeom>
                <a:avLst/>
                <a:gdLst>
                  <a:gd name="T0" fmla="*/ 0 w 116"/>
                  <a:gd name="T1" fmla="*/ 45 h 68"/>
                  <a:gd name="T2" fmla="*/ 77 w 116"/>
                  <a:gd name="T3" fmla="*/ 0 h 68"/>
                  <a:gd name="T4" fmla="*/ 116 w 116"/>
                  <a:gd name="T5" fmla="*/ 23 h 68"/>
                  <a:gd name="T6" fmla="*/ 39 w 116"/>
                  <a:gd name="T7" fmla="*/ 68 h 68"/>
                  <a:gd name="T8" fmla="*/ 0 w 116"/>
                  <a:gd name="T9" fmla="*/ 45 h 68"/>
                  <a:gd name="T10" fmla="*/ 0 w 116"/>
                  <a:gd name="T11" fmla="*/ 45 h 68"/>
                  <a:gd name="T12" fmla="*/ 0 w 116"/>
                  <a:gd name="T13" fmla="*/ 45 h 68"/>
                  <a:gd name="T14" fmla="*/ 0 w 116"/>
                  <a:gd name="T15" fmla="*/ 45 h 68"/>
                  <a:gd name="T16" fmla="*/ 0 w 116"/>
                  <a:gd name="T17" fmla="*/ 45 h 68"/>
                  <a:gd name="T18" fmla="*/ 0 w 116"/>
                  <a:gd name="T19" fmla="*/ 45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68"/>
                  <a:gd name="T32" fmla="*/ 116 w 116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68">
                    <a:moveTo>
                      <a:pt x="0" y="45"/>
                    </a:moveTo>
                    <a:lnTo>
                      <a:pt x="77" y="0"/>
                    </a:lnTo>
                    <a:lnTo>
                      <a:pt x="116" y="23"/>
                    </a:lnTo>
                    <a:lnTo>
                      <a:pt x="39" y="68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6" name="Freeform 188"/>
              <p:cNvSpPr>
                <a:spLocks/>
              </p:cNvSpPr>
              <p:nvPr/>
            </p:nvSpPr>
            <p:spPr bwMode="auto">
              <a:xfrm>
                <a:off x="2897" y="1975"/>
                <a:ext cx="39" cy="127"/>
              </a:xfrm>
              <a:custGeom>
                <a:avLst/>
                <a:gdLst>
                  <a:gd name="T0" fmla="*/ 39 w 39"/>
                  <a:gd name="T1" fmla="*/ 23 h 127"/>
                  <a:gd name="T2" fmla="*/ 39 w 39"/>
                  <a:gd name="T3" fmla="*/ 127 h 127"/>
                  <a:gd name="T4" fmla="*/ 0 w 39"/>
                  <a:gd name="T5" fmla="*/ 104 h 127"/>
                  <a:gd name="T6" fmla="*/ 0 w 39"/>
                  <a:gd name="T7" fmla="*/ 0 h 127"/>
                  <a:gd name="T8" fmla="*/ 39 w 39"/>
                  <a:gd name="T9" fmla="*/ 23 h 127"/>
                  <a:gd name="T10" fmla="*/ 39 w 39"/>
                  <a:gd name="T11" fmla="*/ 23 h 127"/>
                  <a:gd name="T12" fmla="*/ 39 w 39"/>
                  <a:gd name="T13" fmla="*/ 23 h 127"/>
                  <a:gd name="T14" fmla="*/ 39 w 39"/>
                  <a:gd name="T15" fmla="*/ 23 h 127"/>
                  <a:gd name="T16" fmla="*/ 39 w 39"/>
                  <a:gd name="T17" fmla="*/ 23 h 127"/>
                  <a:gd name="T18" fmla="*/ 39 w 39"/>
                  <a:gd name="T19" fmla="*/ 23 h 1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127"/>
                  <a:gd name="T32" fmla="*/ 39 w 39"/>
                  <a:gd name="T33" fmla="*/ 127 h 1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127">
                    <a:moveTo>
                      <a:pt x="39" y="23"/>
                    </a:moveTo>
                    <a:lnTo>
                      <a:pt x="39" y="127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39" y="23"/>
                    </a:lnTo>
                    <a:close/>
                  </a:path>
                </a:pathLst>
              </a:custGeom>
              <a:solidFill>
                <a:srgbClr val="26367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7" name="Freeform 189"/>
              <p:cNvSpPr>
                <a:spLocks/>
              </p:cNvSpPr>
              <p:nvPr/>
            </p:nvSpPr>
            <p:spPr bwMode="auto">
              <a:xfrm>
                <a:off x="2901" y="2079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0 h 4"/>
                  <a:gd name="T4" fmla="*/ 4 w 4"/>
                  <a:gd name="T5" fmla="*/ 2 h 4"/>
                  <a:gd name="T6" fmla="*/ 0 w 4"/>
                  <a:gd name="T7" fmla="*/ 4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2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8" name="Freeform 190"/>
              <p:cNvSpPr>
                <a:spLocks/>
              </p:cNvSpPr>
              <p:nvPr/>
            </p:nvSpPr>
            <p:spPr bwMode="auto">
              <a:xfrm>
                <a:off x="2901" y="207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4 w 4"/>
                  <a:gd name="T3" fmla="*/ 0 h 5"/>
                  <a:gd name="T4" fmla="*/ 4 w 4"/>
                  <a:gd name="T5" fmla="*/ 2 h 5"/>
                  <a:gd name="T6" fmla="*/ 0 w 4"/>
                  <a:gd name="T7" fmla="*/ 5 h 5"/>
                  <a:gd name="T8" fmla="*/ 0 w 4"/>
                  <a:gd name="T9" fmla="*/ 2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39" name="Freeform 191"/>
              <p:cNvSpPr>
                <a:spLocks/>
              </p:cNvSpPr>
              <p:nvPr/>
            </p:nvSpPr>
            <p:spPr bwMode="auto">
              <a:xfrm>
                <a:off x="2901" y="207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0 h 4"/>
                  <a:gd name="T4" fmla="*/ 4 w 4"/>
                  <a:gd name="T5" fmla="*/ 2 h 4"/>
                  <a:gd name="T6" fmla="*/ 0 w 4"/>
                  <a:gd name="T7" fmla="*/ 4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2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0" name="Freeform 192"/>
              <p:cNvSpPr>
                <a:spLocks/>
              </p:cNvSpPr>
              <p:nvPr/>
            </p:nvSpPr>
            <p:spPr bwMode="auto">
              <a:xfrm>
                <a:off x="2901" y="206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4 w 4"/>
                  <a:gd name="T3" fmla="*/ 0 h 5"/>
                  <a:gd name="T4" fmla="*/ 4 w 4"/>
                  <a:gd name="T5" fmla="*/ 3 h 5"/>
                  <a:gd name="T6" fmla="*/ 0 w 4"/>
                  <a:gd name="T7" fmla="*/ 5 h 5"/>
                  <a:gd name="T8" fmla="*/ 0 w 4"/>
                  <a:gd name="T9" fmla="*/ 3 h 5"/>
                  <a:gd name="T10" fmla="*/ 0 w 4"/>
                  <a:gd name="T11" fmla="*/ 3 h 5"/>
                  <a:gd name="T12" fmla="*/ 0 w 4"/>
                  <a:gd name="T13" fmla="*/ 3 h 5"/>
                  <a:gd name="T14" fmla="*/ 0 w 4"/>
                  <a:gd name="T15" fmla="*/ 3 h 5"/>
                  <a:gd name="T16" fmla="*/ 0 w 4"/>
                  <a:gd name="T17" fmla="*/ 3 h 5"/>
                  <a:gd name="T18" fmla="*/ 0 w 4"/>
                  <a:gd name="T19" fmla="*/ 3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0" y="3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1" name="Freeform 193"/>
              <p:cNvSpPr>
                <a:spLocks/>
              </p:cNvSpPr>
              <p:nvPr/>
            </p:nvSpPr>
            <p:spPr bwMode="auto">
              <a:xfrm>
                <a:off x="2901" y="2061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0 h 4"/>
                  <a:gd name="T4" fmla="*/ 4 w 4"/>
                  <a:gd name="T5" fmla="*/ 2 h 4"/>
                  <a:gd name="T6" fmla="*/ 0 w 4"/>
                  <a:gd name="T7" fmla="*/ 4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2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2" name="Freeform 194"/>
              <p:cNvSpPr>
                <a:spLocks/>
              </p:cNvSpPr>
              <p:nvPr/>
            </p:nvSpPr>
            <p:spPr bwMode="auto">
              <a:xfrm>
                <a:off x="2901" y="2056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4 w 4"/>
                  <a:gd name="T3" fmla="*/ 0 h 5"/>
                  <a:gd name="T4" fmla="*/ 4 w 4"/>
                  <a:gd name="T5" fmla="*/ 3 h 5"/>
                  <a:gd name="T6" fmla="*/ 0 w 4"/>
                  <a:gd name="T7" fmla="*/ 5 h 5"/>
                  <a:gd name="T8" fmla="*/ 0 w 4"/>
                  <a:gd name="T9" fmla="*/ 2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0" y="2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3" name="Freeform 195"/>
              <p:cNvSpPr>
                <a:spLocks/>
              </p:cNvSpPr>
              <p:nvPr/>
            </p:nvSpPr>
            <p:spPr bwMode="auto">
              <a:xfrm>
                <a:off x="2930" y="2098"/>
                <a:ext cx="4" cy="8"/>
              </a:xfrm>
              <a:custGeom>
                <a:avLst/>
                <a:gdLst>
                  <a:gd name="T0" fmla="*/ 0 w 4"/>
                  <a:gd name="T1" fmla="*/ 2 h 8"/>
                  <a:gd name="T2" fmla="*/ 4 w 4"/>
                  <a:gd name="T3" fmla="*/ 0 h 8"/>
                  <a:gd name="T4" fmla="*/ 4 w 4"/>
                  <a:gd name="T5" fmla="*/ 6 h 8"/>
                  <a:gd name="T6" fmla="*/ 0 w 4"/>
                  <a:gd name="T7" fmla="*/ 8 h 8"/>
                  <a:gd name="T8" fmla="*/ 0 w 4"/>
                  <a:gd name="T9" fmla="*/ 2 h 8"/>
                  <a:gd name="T10" fmla="*/ 0 w 4"/>
                  <a:gd name="T11" fmla="*/ 2 h 8"/>
                  <a:gd name="T12" fmla="*/ 0 w 4"/>
                  <a:gd name="T13" fmla="*/ 2 h 8"/>
                  <a:gd name="T14" fmla="*/ 0 w 4"/>
                  <a:gd name="T15" fmla="*/ 2 h 8"/>
                  <a:gd name="T16" fmla="*/ 0 w 4"/>
                  <a:gd name="T17" fmla="*/ 2 h 8"/>
                  <a:gd name="T18" fmla="*/ 0 w 4"/>
                  <a:gd name="T19" fmla="*/ 2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8"/>
                  <a:gd name="T32" fmla="*/ 4 w 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8">
                    <a:moveTo>
                      <a:pt x="0" y="2"/>
                    </a:moveTo>
                    <a:lnTo>
                      <a:pt x="4" y="0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4" name="Freeform 196"/>
              <p:cNvSpPr>
                <a:spLocks/>
              </p:cNvSpPr>
              <p:nvPr/>
            </p:nvSpPr>
            <p:spPr bwMode="auto">
              <a:xfrm>
                <a:off x="2901" y="2081"/>
                <a:ext cx="33" cy="19"/>
              </a:xfrm>
              <a:custGeom>
                <a:avLst/>
                <a:gdLst>
                  <a:gd name="T0" fmla="*/ 0 w 33"/>
                  <a:gd name="T1" fmla="*/ 2 h 19"/>
                  <a:gd name="T2" fmla="*/ 4 w 33"/>
                  <a:gd name="T3" fmla="*/ 0 h 19"/>
                  <a:gd name="T4" fmla="*/ 33 w 33"/>
                  <a:gd name="T5" fmla="*/ 17 h 19"/>
                  <a:gd name="T6" fmla="*/ 29 w 33"/>
                  <a:gd name="T7" fmla="*/ 19 h 19"/>
                  <a:gd name="T8" fmla="*/ 0 w 33"/>
                  <a:gd name="T9" fmla="*/ 2 h 19"/>
                  <a:gd name="T10" fmla="*/ 0 w 33"/>
                  <a:gd name="T11" fmla="*/ 2 h 19"/>
                  <a:gd name="T12" fmla="*/ 0 w 33"/>
                  <a:gd name="T13" fmla="*/ 2 h 19"/>
                  <a:gd name="T14" fmla="*/ 0 w 33"/>
                  <a:gd name="T15" fmla="*/ 2 h 19"/>
                  <a:gd name="T16" fmla="*/ 0 w 33"/>
                  <a:gd name="T17" fmla="*/ 2 h 19"/>
                  <a:gd name="T18" fmla="*/ 0 w 33"/>
                  <a:gd name="T19" fmla="*/ 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2"/>
                    </a:moveTo>
                    <a:lnTo>
                      <a:pt x="4" y="0"/>
                    </a:lnTo>
                    <a:lnTo>
                      <a:pt x="33" y="17"/>
                    </a:lnTo>
                    <a:lnTo>
                      <a:pt x="29" y="1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5" name="Freeform 197"/>
              <p:cNvSpPr>
                <a:spLocks/>
              </p:cNvSpPr>
              <p:nvPr/>
            </p:nvSpPr>
            <p:spPr bwMode="auto">
              <a:xfrm>
                <a:off x="2901" y="2076"/>
                <a:ext cx="33" cy="19"/>
              </a:xfrm>
              <a:custGeom>
                <a:avLst/>
                <a:gdLst>
                  <a:gd name="T0" fmla="*/ 0 w 33"/>
                  <a:gd name="T1" fmla="*/ 3 h 19"/>
                  <a:gd name="T2" fmla="*/ 4 w 33"/>
                  <a:gd name="T3" fmla="*/ 0 h 19"/>
                  <a:gd name="T4" fmla="*/ 33 w 33"/>
                  <a:gd name="T5" fmla="*/ 17 h 19"/>
                  <a:gd name="T6" fmla="*/ 29 w 33"/>
                  <a:gd name="T7" fmla="*/ 19 h 19"/>
                  <a:gd name="T8" fmla="*/ 0 w 33"/>
                  <a:gd name="T9" fmla="*/ 3 h 19"/>
                  <a:gd name="T10" fmla="*/ 0 w 33"/>
                  <a:gd name="T11" fmla="*/ 3 h 19"/>
                  <a:gd name="T12" fmla="*/ 0 w 33"/>
                  <a:gd name="T13" fmla="*/ 3 h 19"/>
                  <a:gd name="T14" fmla="*/ 0 w 33"/>
                  <a:gd name="T15" fmla="*/ 3 h 19"/>
                  <a:gd name="T16" fmla="*/ 0 w 33"/>
                  <a:gd name="T17" fmla="*/ 3 h 19"/>
                  <a:gd name="T18" fmla="*/ 0 w 33"/>
                  <a:gd name="T19" fmla="*/ 3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3"/>
                    </a:moveTo>
                    <a:lnTo>
                      <a:pt x="4" y="0"/>
                    </a:lnTo>
                    <a:lnTo>
                      <a:pt x="33" y="17"/>
                    </a:lnTo>
                    <a:lnTo>
                      <a:pt x="29" y="19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6" name="Freeform 198"/>
              <p:cNvSpPr>
                <a:spLocks/>
              </p:cNvSpPr>
              <p:nvPr/>
            </p:nvSpPr>
            <p:spPr bwMode="auto">
              <a:xfrm>
                <a:off x="2930" y="2093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4 w 4"/>
                  <a:gd name="T3" fmla="*/ 0 h 5"/>
                  <a:gd name="T4" fmla="*/ 4 w 4"/>
                  <a:gd name="T5" fmla="*/ 2 h 5"/>
                  <a:gd name="T6" fmla="*/ 0 w 4"/>
                  <a:gd name="T7" fmla="*/ 5 h 5"/>
                  <a:gd name="T8" fmla="*/ 0 w 4"/>
                  <a:gd name="T9" fmla="*/ 2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7" name="Freeform 199"/>
              <p:cNvSpPr>
                <a:spLocks/>
              </p:cNvSpPr>
              <p:nvPr/>
            </p:nvSpPr>
            <p:spPr bwMode="auto">
              <a:xfrm>
                <a:off x="2901" y="2072"/>
                <a:ext cx="33" cy="19"/>
              </a:xfrm>
              <a:custGeom>
                <a:avLst/>
                <a:gdLst>
                  <a:gd name="T0" fmla="*/ 0 w 33"/>
                  <a:gd name="T1" fmla="*/ 2 h 19"/>
                  <a:gd name="T2" fmla="*/ 4 w 33"/>
                  <a:gd name="T3" fmla="*/ 0 h 19"/>
                  <a:gd name="T4" fmla="*/ 33 w 33"/>
                  <a:gd name="T5" fmla="*/ 17 h 19"/>
                  <a:gd name="T6" fmla="*/ 29 w 33"/>
                  <a:gd name="T7" fmla="*/ 19 h 19"/>
                  <a:gd name="T8" fmla="*/ 0 w 33"/>
                  <a:gd name="T9" fmla="*/ 2 h 19"/>
                  <a:gd name="T10" fmla="*/ 0 w 33"/>
                  <a:gd name="T11" fmla="*/ 2 h 19"/>
                  <a:gd name="T12" fmla="*/ 0 w 33"/>
                  <a:gd name="T13" fmla="*/ 2 h 19"/>
                  <a:gd name="T14" fmla="*/ 0 w 33"/>
                  <a:gd name="T15" fmla="*/ 2 h 19"/>
                  <a:gd name="T16" fmla="*/ 0 w 33"/>
                  <a:gd name="T17" fmla="*/ 2 h 19"/>
                  <a:gd name="T18" fmla="*/ 0 w 33"/>
                  <a:gd name="T19" fmla="*/ 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2"/>
                    </a:moveTo>
                    <a:lnTo>
                      <a:pt x="4" y="0"/>
                    </a:lnTo>
                    <a:lnTo>
                      <a:pt x="33" y="17"/>
                    </a:lnTo>
                    <a:lnTo>
                      <a:pt x="29" y="1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8" name="Freeform 200"/>
              <p:cNvSpPr>
                <a:spLocks/>
              </p:cNvSpPr>
              <p:nvPr/>
            </p:nvSpPr>
            <p:spPr bwMode="auto">
              <a:xfrm>
                <a:off x="2930" y="2089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0 h 4"/>
                  <a:gd name="T4" fmla="*/ 4 w 4"/>
                  <a:gd name="T5" fmla="*/ 2 h 4"/>
                  <a:gd name="T6" fmla="*/ 0 w 4"/>
                  <a:gd name="T7" fmla="*/ 4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2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49" name="Freeform 201"/>
              <p:cNvSpPr>
                <a:spLocks/>
              </p:cNvSpPr>
              <p:nvPr/>
            </p:nvSpPr>
            <p:spPr bwMode="auto">
              <a:xfrm>
                <a:off x="2930" y="2085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0 h 4"/>
                  <a:gd name="T4" fmla="*/ 4 w 4"/>
                  <a:gd name="T5" fmla="*/ 2 h 4"/>
                  <a:gd name="T6" fmla="*/ 0 w 4"/>
                  <a:gd name="T7" fmla="*/ 4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2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0" name="Freeform 202"/>
              <p:cNvSpPr>
                <a:spLocks/>
              </p:cNvSpPr>
              <p:nvPr/>
            </p:nvSpPr>
            <p:spPr bwMode="auto">
              <a:xfrm>
                <a:off x="2901" y="2068"/>
                <a:ext cx="33" cy="19"/>
              </a:xfrm>
              <a:custGeom>
                <a:avLst/>
                <a:gdLst>
                  <a:gd name="T0" fmla="*/ 0 w 33"/>
                  <a:gd name="T1" fmla="*/ 2 h 19"/>
                  <a:gd name="T2" fmla="*/ 4 w 33"/>
                  <a:gd name="T3" fmla="*/ 0 h 19"/>
                  <a:gd name="T4" fmla="*/ 33 w 33"/>
                  <a:gd name="T5" fmla="*/ 17 h 19"/>
                  <a:gd name="T6" fmla="*/ 29 w 33"/>
                  <a:gd name="T7" fmla="*/ 19 h 19"/>
                  <a:gd name="T8" fmla="*/ 0 w 33"/>
                  <a:gd name="T9" fmla="*/ 2 h 19"/>
                  <a:gd name="T10" fmla="*/ 0 w 33"/>
                  <a:gd name="T11" fmla="*/ 2 h 19"/>
                  <a:gd name="T12" fmla="*/ 0 w 33"/>
                  <a:gd name="T13" fmla="*/ 2 h 19"/>
                  <a:gd name="T14" fmla="*/ 0 w 33"/>
                  <a:gd name="T15" fmla="*/ 2 h 19"/>
                  <a:gd name="T16" fmla="*/ 0 w 33"/>
                  <a:gd name="T17" fmla="*/ 2 h 19"/>
                  <a:gd name="T18" fmla="*/ 0 w 33"/>
                  <a:gd name="T19" fmla="*/ 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2"/>
                    </a:moveTo>
                    <a:lnTo>
                      <a:pt x="4" y="0"/>
                    </a:lnTo>
                    <a:lnTo>
                      <a:pt x="33" y="17"/>
                    </a:lnTo>
                    <a:lnTo>
                      <a:pt x="29" y="1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1" name="Freeform 203"/>
              <p:cNvSpPr>
                <a:spLocks/>
              </p:cNvSpPr>
              <p:nvPr/>
            </p:nvSpPr>
            <p:spPr bwMode="auto">
              <a:xfrm>
                <a:off x="2930" y="2080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4 w 4"/>
                  <a:gd name="T3" fmla="*/ 0 h 5"/>
                  <a:gd name="T4" fmla="*/ 4 w 4"/>
                  <a:gd name="T5" fmla="*/ 2 h 5"/>
                  <a:gd name="T6" fmla="*/ 0 w 4"/>
                  <a:gd name="T7" fmla="*/ 5 h 5"/>
                  <a:gd name="T8" fmla="*/ 0 w 4"/>
                  <a:gd name="T9" fmla="*/ 2 h 5"/>
                  <a:gd name="T10" fmla="*/ 0 w 4"/>
                  <a:gd name="T11" fmla="*/ 2 h 5"/>
                  <a:gd name="T12" fmla="*/ 0 w 4"/>
                  <a:gd name="T13" fmla="*/ 2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2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2" name="Freeform 204"/>
              <p:cNvSpPr>
                <a:spLocks/>
              </p:cNvSpPr>
              <p:nvPr/>
            </p:nvSpPr>
            <p:spPr bwMode="auto">
              <a:xfrm>
                <a:off x="2901" y="2063"/>
                <a:ext cx="33" cy="19"/>
              </a:xfrm>
              <a:custGeom>
                <a:avLst/>
                <a:gdLst>
                  <a:gd name="T0" fmla="*/ 0 w 33"/>
                  <a:gd name="T1" fmla="*/ 2 h 19"/>
                  <a:gd name="T2" fmla="*/ 4 w 33"/>
                  <a:gd name="T3" fmla="*/ 0 h 19"/>
                  <a:gd name="T4" fmla="*/ 33 w 33"/>
                  <a:gd name="T5" fmla="*/ 17 h 19"/>
                  <a:gd name="T6" fmla="*/ 29 w 33"/>
                  <a:gd name="T7" fmla="*/ 19 h 19"/>
                  <a:gd name="T8" fmla="*/ 0 w 33"/>
                  <a:gd name="T9" fmla="*/ 2 h 19"/>
                  <a:gd name="T10" fmla="*/ 0 w 33"/>
                  <a:gd name="T11" fmla="*/ 2 h 19"/>
                  <a:gd name="T12" fmla="*/ 0 w 33"/>
                  <a:gd name="T13" fmla="*/ 2 h 19"/>
                  <a:gd name="T14" fmla="*/ 0 w 33"/>
                  <a:gd name="T15" fmla="*/ 2 h 19"/>
                  <a:gd name="T16" fmla="*/ 0 w 33"/>
                  <a:gd name="T17" fmla="*/ 2 h 19"/>
                  <a:gd name="T18" fmla="*/ 0 w 33"/>
                  <a:gd name="T19" fmla="*/ 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2"/>
                    </a:moveTo>
                    <a:lnTo>
                      <a:pt x="4" y="0"/>
                    </a:lnTo>
                    <a:lnTo>
                      <a:pt x="33" y="17"/>
                    </a:lnTo>
                    <a:lnTo>
                      <a:pt x="29" y="1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3" name="Freeform 205"/>
              <p:cNvSpPr>
                <a:spLocks/>
              </p:cNvSpPr>
              <p:nvPr/>
            </p:nvSpPr>
            <p:spPr bwMode="auto">
              <a:xfrm>
                <a:off x="2930" y="207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4 w 4"/>
                  <a:gd name="T3" fmla="*/ 0 h 5"/>
                  <a:gd name="T4" fmla="*/ 4 w 4"/>
                  <a:gd name="T5" fmla="*/ 2 h 5"/>
                  <a:gd name="T6" fmla="*/ 0 w 4"/>
                  <a:gd name="T7" fmla="*/ 5 h 5"/>
                  <a:gd name="T8" fmla="*/ 0 w 4"/>
                  <a:gd name="T9" fmla="*/ 3 h 5"/>
                  <a:gd name="T10" fmla="*/ 0 w 4"/>
                  <a:gd name="T11" fmla="*/ 3 h 5"/>
                  <a:gd name="T12" fmla="*/ 0 w 4"/>
                  <a:gd name="T13" fmla="*/ 3 h 5"/>
                  <a:gd name="T14" fmla="*/ 0 w 4"/>
                  <a:gd name="T15" fmla="*/ 3 h 5"/>
                  <a:gd name="T16" fmla="*/ 0 w 4"/>
                  <a:gd name="T17" fmla="*/ 3 h 5"/>
                  <a:gd name="T18" fmla="*/ 0 w 4"/>
                  <a:gd name="T19" fmla="*/ 3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0" y="3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4" name="Freeform 206"/>
              <p:cNvSpPr>
                <a:spLocks/>
              </p:cNvSpPr>
              <p:nvPr/>
            </p:nvSpPr>
            <p:spPr bwMode="auto">
              <a:xfrm>
                <a:off x="2901" y="2059"/>
                <a:ext cx="33" cy="19"/>
              </a:xfrm>
              <a:custGeom>
                <a:avLst/>
                <a:gdLst>
                  <a:gd name="T0" fmla="*/ 0 w 33"/>
                  <a:gd name="T1" fmla="*/ 2 h 19"/>
                  <a:gd name="T2" fmla="*/ 4 w 33"/>
                  <a:gd name="T3" fmla="*/ 0 h 19"/>
                  <a:gd name="T4" fmla="*/ 33 w 33"/>
                  <a:gd name="T5" fmla="*/ 16 h 19"/>
                  <a:gd name="T6" fmla="*/ 29 w 33"/>
                  <a:gd name="T7" fmla="*/ 19 h 19"/>
                  <a:gd name="T8" fmla="*/ 0 w 33"/>
                  <a:gd name="T9" fmla="*/ 2 h 19"/>
                  <a:gd name="T10" fmla="*/ 0 w 33"/>
                  <a:gd name="T11" fmla="*/ 2 h 19"/>
                  <a:gd name="T12" fmla="*/ 0 w 33"/>
                  <a:gd name="T13" fmla="*/ 2 h 19"/>
                  <a:gd name="T14" fmla="*/ 0 w 33"/>
                  <a:gd name="T15" fmla="*/ 2 h 19"/>
                  <a:gd name="T16" fmla="*/ 0 w 33"/>
                  <a:gd name="T17" fmla="*/ 2 h 19"/>
                  <a:gd name="T18" fmla="*/ 0 w 33"/>
                  <a:gd name="T19" fmla="*/ 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2"/>
                    </a:moveTo>
                    <a:lnTo>
                      <a:pt x="4" y="0"/>
                    </a:lnTo>
                    <a:lnTo>
                      <a:pt x="33" y="16"/>
                    </a:lnTo>
                    <a:lnTo>
                      <a:pt x="29" y="1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5" name="Freeform 207"/>
              <p:cNvSpPr>
                <a:spLocks/>
              </p:cNvSpPr>
              <p:nvPr/>
            </p:nvSpPr>
            <p:spPr bwMode="auto">
              <a:xfrm>
                <a:off x="2896" y="1994"/>
                <a:ext cx="4" cy="6"/>
              </a:xfrm>
              <a:custGeom>
                <a:avLst/>
                <a:gdLst>
                  <a:gd name="T0" fmla="*/ 0 w 4"/>
                  <a:gd name="T1" fmla="*/ 2 h 6"/>
                  <a:gd name="T2" fmla="*/ 4 w 4"/>
                  <a:gd name="T3" fmla="*/ 0 h 6"/>
                  <a:gd name="T4" fmla="*/ 4 w 4"/>
                  <a:gd name="T5" fmla="*/ 4 h 6"/>
                  <a:gd name="T6" fmla="*/ 0 w 4"/>
                  <a:gd name="T7" fmla="*/ 6 h 6"/>
                  <a:gd name="T8" fmla="*/ 0 w 4"/>
                  <a:gd name="T9" fmla="*/ 2 h 6"/>
                  <a:gd name="T10" fmla="*/ 0 w 4"/>
                  <a:gd name="T11" fmla="*/ 2 h 6"/>
                  <a:gd name="T12" fmla="*/ 0 w 4"/>
                  <a:gd name="T13" fmla="*/ 2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0" y="2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6" name="Freeform 208"/>
              <p:cNvSpPr>
                <a:spLocks/>
              </p:cNvSpPr>
              <p:nvPr/>
            </p:nvSpPr>
            <p:spPr bwMode="auto">
              <a:xfrm>
                <a:off x="2896" y="1998"/>
                <a:ext cx="33" cy="19"/>
              </a:xfrm>
              <a:custGeom>
                <a:avLst/>
                <a:gdLst>
                  <a:gd name="T0" fmla="*/ 0 w 33"/>
                  <a:gd name="T1" fmla="*/ 2 h 19"/>
                  <a:gd name="T2" fmla="*/ 4 w 33"/>
                  <a:gd name="T3" fmla="*/ 0 h 19"/>
                  <a:gd name="T4" fmla="*/ 33 w 33"/>
                  <a:gd name="T5" fmla="*/ 17 h 19"/>
                  <a:gd name="T6" fmla="*/ 29 w 33"/>
                  <a:gd name="T7" fmla="*/ 19 h 19"/>
                  <a:gd name="T8" fmla="*/ 0 w 33"/>
                  <a:gd name="T9" fmla="*/ 2 h 19"/>
                  <a:gd name="T10" fmla="*/ 0 w 33"/>
                  <a:gd name="T11" fmla="*/ 2 h 19"/>
                  <a:gd name="T12" fmla="*/ 0 w 33"/>
                  <a:gd name="T13" fmla="*/ 2 h 19"/>
                  <a:gd name="T14" fmla="*/ 0 w 33"/>
                  <a:gd name="T15" fmla="*/ 2 h 19"/>
                  <a:gd name="T16" fmla="*/ 0 w 33"/>
                  <a:gd name="T17" fmla="*/ 2 h 19"/>
                  <a:gd name="T18" fmla="*/ 0 w 33"/>
                  <a:gd name="T19" fmla="*/ 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19"/>
                  <a:gd name="T32" fmla="*/ 33 w 33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19">
                    <a:moveTo>
                      <a:pt x="0" y="2"/>
                    </a:moveTo>
                    <a:lnTo>
                      <a:pt x="4" y="0"/>
                    </a:lnTo>
                    <a:lnTo>
                      <a:pt x="33" y="17"/>
                    </a:lnTo>
                    <a:lnTo>
                      <a:pt x="29" y="1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15C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57" name="Freeform 209"/>
              <p:cNvSpPr>
                <a:spLocks/>
              </p:cNvSpPr>
              <p:nvPr/>
            </p:nvSpPr>
            <p:spPr bwMode="auto">
              <a:xfrm>
                <a:off x="2930" y="2011"/>
                <a:ext cx="4" cy="64"/>
              </a:xfrm>
              <a:custGeom>
                <a:avLst/>
                <a:gdLst>
                  <a:gd name="T0" fmla="*/ 0 w 4"/>
                  <a:gd name="T1" fmla="*/ 3 h 64"/>
                  <a:gd name="T2" fmla="*/ 4 w 4"/>
                  <a:gd name="T3" fmla="*/ 0 h 64"/>
                  <a:gd name="T4" fmla="*/ 4 w 4"/>
                  <a:gd name="T5" fmla="*/ 62 h 64"/>
                  <a:gd name="T6" fmla="*/ 0 w 4"/>
                  <a:gd name="T7" fmla="*/ 64 h 64"/>
                  <a:gd name="T8" fmla="*/ 0 w 4"/>
                  <a:gd name="T9" fmla="*/ 3 h 64"/>
                  <a:gd name="T10" fmla="*/ 0 w 4"/>
                  <a:gd name="T11" fmla="*/ 3 h 64"/>
                  <a:gd name="T12" fmla="*/ 0 w 4"/>
                  <a:gd name="T13" fmla="*/ 3 h 64"/>
                  <a:gd name="T14" fmla="*/ 0 w 4"/>
                  <a:gd name="T15" fmla="*/ 3 h 64"/>
                  <a:gd name="T16" fmla="*/ 0 w 4"/>
                  <a:gd name="T17" fmla="*/ 3 h 64"/>
                  <a:gd name="T18" fmla="*/ 0 w 4"/>
                  <a:gd name="T19" fmla="*/ 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4"/>
                  <a:gd name="T32" fmla="*/ 4 w 4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4">
                    <a:moveTo>
                      <a:pt x="0" y="3"/>
                    </a:moveTo>
                    <a:lnTo>
                      <a:pt x="4" y="0"/>
                    </a:lnTo>
                    <a:lnTo>
                      <a:pt x="4" y="62"/>
                    </a:lnTo>
                    <a:lnTo>
                      <a:pt x="0" y="6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5832" name="Freeform 210"/>
            <p:cNvSpPr>
              <a:spLocks/>
            </p:cNvSpPr>
            <p:nvPr/>
          </p:nvSpPr>
          <p:spPr bwMode="auto">
            <a:xfrm>
              <a:off x="2891" y="1989"/>
              <a:ext cx="43" cy="25"/>
            </a:xfrm>
            <a:custGeom>
              <a:avLst/>
              <a:gdLst>
                <a:gd name="T0" fmla="*/ 0 w 43"/>
                <a:gd name="T1" fmla="*/ 2 h 25"/>
                <a:gd name="T2" fmla="*/ 4 w 43"/>
                <a:gd name="T3" fmla="*/ 0 h 25"/>
                <a:gd name="T4" fmla="*/ 43 w 43"/>
                <a:gd name="T5" fmla="*/ 22 h 25"/>
                <a:gd name="T6" fmla="*/ 39 w 43"/>
                <a:gd name="T7" fmla="*/ 25 h 25"/>
                <a:gd name="T8" fmla="*/ 0 w 43"/>
                <a:gd name="T9" fmla="*/ 2 h 25"/>
                <a:gd name="T10" fmla="*/ 0 w 43"/>
                <a:gd name="T11" fmla="*/ 2 h 25"/>
                <a:gd name="T12" fmla="*/ 0 w 43"/>
                <a:gd name="T13" fmla="*/ 2 h 25"/>
                <a:gd name="T14" fmla="*/ 0 w 43"/>
                <a:gd name="T15" fmla="*/ 2 h 25"/>
                <a:gd name="T16" fmla="*/ 0 w 43"/>
                <a:gd name="T17" fmla="*/ 2 h 25"/>
                <a:gd name="T18" fmla="*/ 0 w 43"/>
                <a:gd name="T19" fmla="*/ 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25"/>
                <a:gd name="T32" fmla="*/ 43 w 43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25">
                  <a:moveTo>
                    <a:pt x="0" y="2"/>
                  </a:moveTo>
                  <a:lnTo>
                    <a:pt x="4" y="0"/>
                  </a:lnTo>
                  <a:lnTo>
                    <a:pt x="43" y="22"/>
                  </a:lnTo>
                  <a:lnTo>
                    <a:pt x="39" y="2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C9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3" name="Freeform 211"/>
            <p:cNvSpPr>
              <a:spLocks noEditPoints="1"/>
            </p:cNvSpPr>
            <p:nvPr/>
          </p:nvSpPr>
          <p:spPr bwMode="auto">
            <a:xfrm>
              <a:off x="2891" y="1991"/>
              <a:ext cx="39" cy="115"/>
            </a:xfrm>
            <a:custGeom>
              <a:avLst/>
              <a:gdLst>
                <a:gd name="T0" fmla="*/ 39 w 39"/>
                <a:gd name="T1" fmla="*/ 84 h 115"/>
                <a:gd name="T2" fmla="*/ 10 w 39"/>
                <a:gd name="T3" fmla="*/ 67 h 115"/>
                <a:gd name="T4" fmla="*/ 10 w 39"/>
                <a:gd name="T5" fmla="*/ 70 h 115"/>
                <a:gd name="T6" fmla="*/ 39 w 39"/>
                <a:gd name="T7" fmla="*/ 87 h 115"/>
                <a:gd name="T8" fmla="*/ 39 w 39"/>
                <a:gd name="T9" fmla="*/ 89 h 115"/>
                <a:gd name="T10" fmla="*/ 10 w 39"/>
                <a:gd name="T11" fmla="*/ 72 h 115"/>
                <a:gd name="T12" fmla="*/ 10 w 39"/>
                <a:gd name="T13" fmla="*/ 74 h 115"/>
                <a:gd name="T14" fmla="*/ 39 w 39"/>
                <a:gd name="T15" fmla="*/ 91 h 115"/>
                <a:gd name="T16" fmla="*/ 39 w 39"/>
                <a:gd name="T17" fmla="*/ 94 h 115"/>
                <a:gd name="T18" fmla="*/ 10 w 39"/>
                <a:gd name="T19" fmla="*/ 77 h 115"/>
                <a:gd name="T20" fmla="*/ 10 w 39"/>
                <a:gd name="T21" fmla="*/ 79 h 115"/>
                <a:gd name="T22" fmla="*/ 39 w 39"/>
                <a:gd name="T23" fmla="*/ 96 h 115"/>
                <a:gd name="T24" fmla="*/ 39 w 39"/>
                <a:gd name="T25" fmla="*/ 98 h 115"/>
                <a:gd name="T26" fmla="*/ 10 w 39"/>
                <a:gd name="T27" fmla="*/ 81 h 115"/>
                <a:gd name="T28" fmla="*/ 10 w 39"/>
                <a:gd name="T29" fmla="*/ 83 h 115"/>
                <a:gd name="T30" fmla="*/ 39 w 39"/>
                <a:gd name="T31" fmla="*/ 100 h 115"/>
                <a:gd name="T32" fmla="*/ 39 w 39"/>
                <a:gd name="T33" fmla="*/ 102 h 115"/>
                <a:gd name="T34" fmla="*/ 10 w 39"/>
                <a:gd name="T35" fmla="*/ 85 h 115"/>
                <a:gd name="T36" fmla="*/ 10 w 39"/>
                <a:gd name="T37" fmla="*/ 88 h 115"/>
                <a:gd name="T38" fmla="*/ 39 w 39"/>
                <a:gd name="T39" fmla="*/ 104 h 115"/>
                <a:gd name="T40" fmla="*/ 39 w 39"/>
                <a:gd name="T41" fmla="*/ 107 h 115"/>
                <a:gd name="T42" fmla="*/ 10 w 39"/>
                <a:gd name="T43" fmla="*/ 90 h 115"/>
                <a:gd name="T44" fmla="*/ 10 w 39"/>
                <a:gd name="T45" fmla="*/ 92 h 115"/>
                <a:gd name="T46" fmla="*/ 39 w 39"/>
                <a:gd name="T47" fmla="*/ 109 h 115"/>
                <a:gd name="T48" fmla="*/ 39 w 39"/>
                <a:gd name="T49" fmla="*/ 115 h 115"/>
                <a:gd name="T50" fmla="*/ 0 w 39"/>
                <a:gd name="T51" fmla="*/ 92 h 115"/>
                <a:gd name="T52" fmla="*/ 0 w 39"/>
                <a:gd name="T53" fmla="*/ 0 h 115"/>
                <a:gd name="T54" fmla="*/ 39 w 39"/>
                <a:gd name="T55" fmla="*/ 23 h 115"/>
                <a:gd name="T56" fmla="*/ 39 w 39"/>
                <a:gd name="T57" fmla="*/ 84 h 115"/>
                <a:gd name="T58" fmla="*/ 39 w 39"/>
                <a:gd name="T59" fmla="*/ 84 h 115"/>
                <a:gd name="T60" fmla="*/ 39 w 39"/>
                <a:gd name="T61" fmla="*/ 84 h 115"/>
                <a:gd name="T62" fmla="*/ 39 w 39"/>
                <a:gd name="T63" fmla="*/ 84 h 115"/>
                <a:gd name="T64" fmla="*/ 39 w 39"/>
                <a:gd name="T65" fmla="*/ 84 h 115"/>
                <a:gd name="T66" fmla="*/ 39 w 39"/>
                <a:gd name="T67" fmla="*/ 84 h 115"/>
                <a:gd name="T68" fmla="*/ 5 w 39"/>
                <a:gd name="T69" fmla="*/ 9 h 115"/>
                <a:gd name="T70" fmla="*/ 34 w 39"/>
                <a:gd name="T71" fmla="*/ 26 h 115"/>
                <a:gd name="T72" fmla="*/ 34 w 39"/>
                <a:gd name="T73" fmla="*/ 22 h 115"/>
                <a:gd name="T74" fmla="*/ 5 w 39"/>
                <a:gd name="T75" fmla="*/ 5 h 115"/>
                <a:gd name="T76" fmla="*/ 5 w 39"/>
                <a:gd name="T77" fmla="*/ 9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9"/>
                <a:gd name="T118" fmla="*/ 0 h 115"/>
                <a:gd name="T119" fmla="*/ 39 w 39"/>
                <a:gd name="T120" fmla="*/ 115 h 11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9" h="115">
                  <a:moveTo>
                    <a:pt x="39" y="84"/>
                  </a:moveTo>
                  <a:lnTo>
                    <a:pt x="10" y="67"/>
                  </a:lnTo>
                  <a:lnTo>
                    <a:pt x="10" y="70"/>
                  </a:lnTo>
                  <a:lnTo>
                    <a:pt x="39" y="87"/>
                  </a:lnTo>
                  <a:lnTo>
                    <a:pt x="39" y="89"/>
                  </a:lnTo>
                  <a:lnTo>
                    <a:pt x="10" y="72"/>
                  </a:lnTo>
                  <a:lnTo>
                    <a:pt x="10" y="74"/>
                  </a:lnTo>
                  <a:lnTo>
                    <a:pt x="39" y="91"/>
                  </a:lnTo>
                  <a:lnTo>
                    <a:pt x="39" y="94"/>
                  </a:lnTo>
                  <a:lnTo>
                    <a:pt x="10" y="77"/>
                  </a:lnTo>
                  <a:lnTo>
                    <a:pt x="10" y="79"/>
                  </a:lnTo>
                  <a:lnTo>
                    <a:pt x="39" y="96"/>
                  </a:lnTo>
                  <a:lnTo>
                    <a:pt x="39" y="98"/>
                  </a:lnTo>
                  <a:lnTo>
                    <a:pt x="10" y="81"/>
                  </a:lnTo>
                  <a:lnTo>
                    <a:pt x="10" y="83"/>
                  </a:lnTo>
                  <a:lnTo>
                    <a:pt x="39" y="100"/>
                  </a:lnTo>
                  <a:lnTo>
                    <a:pt x="39" y="102"/>
                  </a:lnTo>
                  <a:lnTo>
                    <a:pt x="10" y="85"/>
                  </a:lnTo>
                  <a:lnTo>
                    <a:pt x="10" y="88"/>
                  </a:lnTo>
                  <a:lnTo>
                    <a:pt x="39" y="104"/>
                  </a:lnTo>
                  <a:lnTo>
                    <a:pt x="39" y="107"/>
                  </a:lnTo>
                  <a:lnTo>
                    <a:pt x="10" y="90"/>
                  </a:lnTo>
                  <a:lnTo>
                    <a:pt x="10" y="92"/>
                  </a:lnTo>
                  <a:lnTo>
                    <a:pt x="39" y="109"/>
                  </a:lnTo>
                  <a:lnTo>
                    <a:pt x="39" y="115"/>
                  </a:lnTo>
                  <a:lnTo>
                    <a:pt x="0" y="92"/>
                  </a:lnTo>
                  <a:lnTo>
                    <a:pt x="0" y="0"/>
                  </a:lnTo>
                  <a:lnTo>
                    <a:pt x="39" y="23"/>
                  </a:lnTo>
                  <a:lnTo>
                    <a:pt x="39" y="84"/>
                  </a:lnTo>
                  <a:close/>
                  <a:moveTo>
                    <a:pt x="5" y="9"/>
                  </a:moveTo>
                  <a:lnTo>
                    <a:pt x="34" y="26"/>
                  </a:lnTo>
                  <a:lnTo>
                    <a:pt x="34" y="22"/>
                  </a:lnTo>
                  <a:lnTo>
                    <a:pt x="5" y="5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4" name="Freeform 212"/>
            <p:cNvSpPr>
              <a:spLocks noEditPoints="1"/>
            </p:cNvSpPr>
            <p:nvPr/>
          </p:nvSpPr>
          <p:spPr bwMode="auto">
            <a:xfrm>
              <a:off x="2891" y="1991"/>
              <a:ext cx="39" cy="115"/>
            </a:xfrm>
            <a:custGeom>
              <a:avLst/>
              <a:gdLst>
                <a:gd name="T0" fmla="*/ 39 w 39"/>
                <a:gd name="T1" fmla="*/ 84 h 115"/>
                <a:gd name="T2" fmla="*/ 10 w 39"/>
                <a:gd name="T3" fmla="*/ 67 h 115"/>
                <a:gd name="T4" fmla="*/ 10 w 39"/>
                <a:gd name="T5" fmla="*/ 70 h 115"/>
                <a:gd name="T6" fmla="*/ 39 w 39"/>
                <a:gd name="T7" fmla="*/ 87 h 115"/>
                <a:gd name="T8" fmla="*/ 39 w 39"/>
                <a:gd name="T9" fmla="*/ 89 h 115"/>
                <a:gd name="T10" fmla="*/ 10 w 39"/>
                <a:gd name="T11" fmla="*/ 72 h 115"/>
                <a:gd name="T12" fmla="*/ 10 w 39"/>
                <a:gd name="T13" fmla="*/ 74 h 115"/>
                <a:gd name="T14" fmla="*/ 39 w 39"/>
                <a:gd name="T15" fmla="*/ 91 h 115"/>
                <a:gd name="T16" fmla="*/ 39 w 39"/>
                <a:gd name="T17" fmla="*/ 94 h 115"/>
                <a:gd name="T18" fmla="*/ 10 w 39"/>
                <a:gd name="T19" fmla="*/ 77 h 115"/>
                <a:gd name="T20" fmla="*/ 10 w 39"/>
                <a:gd name="T21" fmla="*/ 79 h 115"/>
                <a:gd name="T22" fmla="*/ 39 w 39"/>
                <a:gd name="T23" fmla="*/ 96 h 115"/>
                <a:gd name="T24" fmla="*/ 39 w 39"/>
                <a:gd name="T25" fmla="*/ 98 h 115"/>
                <a:gd name="T26" fmla="*/ 10 w 39"/>
                <a:gd name="T27" fmla="*/ 81 h 115"/>
                <a:gd name="T28" fmla="*/ 10 w 39"/>
                <a:gd name="T29" fmla="*/ 83 h 115"/>
                <a:gd name="T30" fmla="*/ 39 w 39"/>
                <a:gd name="T31" fmla="*/ 100 h 115"/>
                <a:gd name="T32" fmla="*/ 39 w 39"/>
                <a:gd name="T33" fmla="*/ 102 h 115"/>
                <a:gd name="T34" fmla="*/ 10 w 39"/>
                <a:gd name="T35" fmla="*/ 85 h 115"/>
                <a:gd name="T36" fmla="*/ 10 w 39"/>
                <a:gd name="T37" fmla="*/ 88 h 115"/>
                <a:gd name="T38" fmla="*/ 39 w 39"/>
                <a:gd name="T39" fmla="*/ 104 h 115"/>
                <a:gd name="T40" fmla="*/ 39 w 39"/>
                <a:gd name="T41" fmla="*/ 107 h 115"/>
                <a:gd name="T42" fmla="*/ 10 w 39"/>
                <a:gd name="T43" fmla="*/ 90 h 115"/>
                <a:gd name="T44" fmla="*/ 10 w 39"/>
                <a:gd name="T45" fmla="*/ 92 h 115"/>
                <a:gd name="T46" fmla="*/ 39 w 39"/>
                <a:gd name="T47" fmla="*/ 109 h 115"/>
                <a:gd name="T48" fmla="*/ 39 w 39"/>
                <a:gd name="T49" fmla="*/ 115 h 115"/>
                <a:gd name="T50" fmla="*/ 0 w 39"/>
                <a:gd name="T51" fmla="*/ 92 h 115"/>
                <a:gd name="T52" fmla="*/ 0 w 39"/>
                <a:gd name="T53" fmla="*/ 0 h 115"/>
                <a:gd name="T54" fmla="*/ 39 w 39"/>
                <a:gd name="T55" fmla="*/ 23 h 115"/>
                <a:gd name="T56" fmla="*/ 39 w 39"/>
                <a:gd name="T57" fmla="*/ 84 h 115"/>
                <a:gd name="T58" fmla="*/ 39 w 39"/>
                <a:gd name="T59" fmla="*/ 84 h 115"/>
                <a:gd name="T60" fmla="*/ 39 w 39"/>
                <a:gd name="T61" fmla="*/ 84 h 115"/>
                <a:gd name="T62" fmla="*/ 39 w 39"/>
                <a:gd name="T63" fmla="*/ 84 h 115"/>
                <a:gd name="T64" fmla="*/ 39 w 39"/>
                <a:gd name="T65" fmla="*/ 84 h 115"/>
                <a:gd name="T66" fmla="*/ 39 w 39"/>
                <a:gd name="T67" fmla="*/ 84 h 115"/>
                <a:gd name="T68" fmla="*/ 5 w 39"/>
                <a:gd name="T69" fmla="*/ 9 h 115"/>
                <a:gd name="T70" fmla="*/ 34 w 39"/>
                <a:gd name="T71" fmla="*/ 26 h 115"/>
                <a:gd name="T72" fmla="*/ 34 w 39"/>
                <a:gd name="T73" fmla="*/ 22 h 115"/>
                <a:gd name="T74" fmla="*/ 5 w 39"/>
                <a:gd name="T75" fmla="*/ 5 h 115"/>
                <a:gd name="T76" fmla="*/ 5 w 39"/>
                <a:gd name="T77" fmla="*/ 9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9"/>
                <a:gd name="T118" fmla="*/ 0 h 115"/>
                <a:gd name="T119" fmla="*/ 39 w 39"/>
                <a:gd name="T120" fmla="*/ 115 h 11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9" h="115">
                  <a:moveTo>
                    <a:pt x="39" y="84"/>
                  </a:moveTo>
                  <a:lnTo>
                    <a:pt x="10" y="67"/>
                  </a:lnTo>
                  <a:lnTo>
                    <a:pt x="10" y="70"/>
                  </a:lnTo>
                  <a:lnTo>
                    <a:pt x="39" y="87"/>
                  </a:lnTo>
                  <a:lnTo>
                    <a:pt x="39" y="89"/>
                  </a:lnTo>
                  <a:lnTo>
                    <a:pt x="10" y="72"/>
                  </a:lnTo>
                  <a:lnTo>
                    <a:pt x="10" y="74"/>
                  </a:lnTo>
                  <a:lnTo>
                    <a:pt x="39" y="91"/>
                  </a:lnTo>
                  <a:lnTo>
                    <a:pt x="39" y="94"/>
                  </a:lnTo>
                  <a:lnTo>
                    <a:pt x="10" y="77"/>
                  </a:lnTo>
                  <a:lnTo>
                    <a:pt x="10" y="79"/>
                  </a:lnTo>
                  <a:lnTo>
                    <a:pt x="39" y="96"/>
                  </a:lnTo>
                  <a:lnTo>
                    <a:pt x="39" y="98"/>
                  </a:lnTo>
                  <a:lnTo>
                    <a:pt x="10" y="81"/>
                  </a:lnTo>
                  <a:lnTo>
                    <a:pt x="10" y="83"/>
                  </a:lnTo>
                  <a:lnTo>
                    <a:pt x="39" y="100"/>
                  </a:lnTo>
                  <a:lnTo>
                    <a:pt x="39" y="102"/>
                  </a:lnTo>
                  <a:lnTo>
                    <a:pt x="10" y="85"/>
                  </a:lnTo>
                  <a:lnTo>
                    <a:pt x="10" y="88"/>
                  </a:lnTo>
                  <a:lnTo>
                    <a:pt x="39" y="104"/>
                  </a:lnTo>
                  <a:lnTo>
                    <a:pt x="39" y="107"/>
                  </a:lnTo>
                  <a:lnTo>
                    <a:pt x="10" y="90"/>
                  </a:lnTo>
                  <a:lnTo>
                    <a:pt x="10" y="92"/>
                  </a:lnTo>
                  <a:lnTo>
                    <a:pt x="39" y="109"/>
                  </a:lnTo>
                  <a:lnTo>
                    <a:pt x="39" y="115"/>
                  </a:lnTo>
                  <a:lnTo>
                    <a:pt x="0" y="92"/>
                  </a:lnTo>
                  <a:lnTo>
                    <a:pt x="0" y="0"/>
                  </a:lnTo>
                  <a:lnTo>
                    <a:pt x="39" y="23"/>
                  </a:lnTo>
                  <a:lnTo>
                    <a:pt x="39" y="84"/>
                  </a:lnTo>
                  <a:moveTo>
                    <a:pt x="5" y="9"/>
                  </a:moveTo>
                  <a:lnTo>
                    <a:pt x="34" y="26"/>
                  </a:lnTo>
                  <a:lnTo>
                    <a:pt x="34" y="22"/>
                  </a:lnTo>
                  <a:lnTo>
                    <a:pt x="5" y="5"/>
                  </a:lnTo>
                  <a:lnTo>
                    <a:pt x="5" y="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5" name="Freeform 213"/>
            <p:cNvSpPr>
              <a:spLocks/>
            </p:cNvSpPr>
            <p:nvPr/>
          </p:nvSpPr>
          <p:spPr bwMode="auto">
            <a:xfrm>
              <a:off x="2930" y="1999"/>
              <a:ext cx="4" cy="14"/>
            </a:xfrm>
            <a:custGeom>
              <a:avLst/>
              <a:gdLst>
                <a:gd name="T0" fmla="*/ 0 w 4"/>
                <a:gd name="T1" fmla="*/ 2 h 14"/>
                <a:gd name="T2" fmla="*/ 4 w 4"/>
                <a:gd name="T3" fmla="*/ 0 h 14"/>
                <a:gd name="T4" fmla="*/ 4 w 4"/>
                <a:gd name="T5" fmla="*/ 11 h 14"/>
                <a:gd name="T6" fmla="*/ 0 w 4"/>
                <a:gd name="T7" fmla="*/ 14 h 14"/>
                <a:gd name="T8" fmla="*/ 0 w 4"/>
                <a:gd name="T9" fmla="*/ 2 h 14"/>
                <a:gd name="T10" fmla="*/ 0 w 4"/>
                <a:gd name="T11" fmla="*/ 2 h 14"/>
                <a:gd name="T12" fmla="*/ 0 w 4"/>
                <a:gd name="T13" fmla="*/ 2 h 14"/>
                <a:gd name="T14" fmla="*/ 0 w 4"/>
                <a:gd name="T15" fmla="*/ 2 h 14"/>
                <a:gd name="T16" fmla="*/ 0 w 4"/>
                <a:gd name="T17" fmla="*/ 2 h 14"/>
                <a:gd name="T18" fmla="*/ 0 w 4"/>
                <a:gd name="T19" fmla="*/ 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14"/>
                <a:gd name="T32" fmla="*/ 4 w 4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14">
                  <a:moveTo>
                    <a:pt x="0" y="2"/>
                  </a:moveTo>
                  <a:lnTo>
                    <a:pt x="4" y="0"/>
                  </a:lnTo>
                  <a:lnTo>
                    <a:pt x="4" y="11"/>
                  </a:lnTo>
                  <a:lnTo>
                    <a:pt x="0" y="1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6" name="Freeform 214"/>
            <p:cNvSpPr>
              <a:spLocks/>
            </p:cNvSpPr>
            <p:nvPr/>
          </p:nvSpPr>
          <p:spPr bwMode="auto">
            <a:xfrm>
              <a:off x="2891" y="1976"/>
              <a:ext cx="43" cy="25"/>
            </a:xfrm>
            <a:custGeom>
              <a:avLst/>
              <a:gdLst>
                <a:gd name="T0" fmla="*/ 0 w 43"/>
                <a:gd name="T1" fmla="*/ 2 h 25"/>
                <a:gd name="T2" fmla="*/ 4 w 43"/>
                <a:gd name="T3" fmla="*/ 0 h 25"/>
                <a:gd name="T4" fmla="*/ 43 w 43"/>
                <a:gd name="T5" fmla="*/ 23 h 25"/>
                <a:gd name="T6" fmla="*/ 39 w 43"/>
                <a:gd name="T7" fmla="*/ 25 h 25"/>
                <a:gd name="T8" fmla="*/ 0 w 43"/>
                <a:gd name="T9" fmla="*/ 2 h 25"/>
                <a:gd name="T10" fmla="*/ 0 w 43"/>
                <a:gd name="T11" fmla="*/ 2 h 25"/>
                <a:gd name="T12" fmla="*/ 0 w 43"/>
                <a:gd name="T13" fmla="*/ 2 h 25"/>
                <a:gd name="T14" fmla="*/ 0 w 43"/>
                <a:gd name="T15" fmla="*/ 2 h 25"/>
                <a:gd name="T16" fmla="*/ 0 w 43"/>
                <a:gd name="T17" fmla="*/ 2 h 25"/>
                <a:gd name="T18" fmla="*/ 0 w 43"/>
                <a:gd name="T19" fmla="*/ 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25"/>
                <a:gd name="T32" fmla="*/ 43 w 43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25">
                  <a:moveTo>
                    <a:pt x="0" y="2"/>
                  </a:moveTo>
                  <a:lnTo>
                    <a:pt x="4" y="0"/>
                  </a:lnTo>
                  <a:lnTo>
                    <a:pt x="43" y="23"/>
                  </a:lnTo>
                  <a:lnTo>
                    <a:pt x="39" y="2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C9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7" name="Freeform 215"/>
            <p:cNvSpPr>
              <a:spLocks/>
            </p:cNvSpPr>
            <p:nvPr/>
          </p:nvSpPr>
          <p:spPr bwMode="auto">
            <a:xfrm>
              <a:off x="2891" y="1978"/>
              <a:ext cx="39" cy="35"/>
            </a:xfrm>
            <a:custGeom>
              <a:avLst/>
              <a:gdLst>
                <a:gd name="T0" fmla="*/ 39 w 39"/>
                <a:gd name="T1" fmla="*/ 23 h 35"/>
                <a:gd name="T2" fmla="*/ 39 w 39"/>
                <a:gd name="T3" fmla="*/ 35 h 35"/>
                <a:gd name="T4" fmla="*/ 0 w 39"/>
                <a:gd name="T5" fmla="*/ 12 h 35"/>
                <a:gd name="T6" fmla="*/ 0 w 39"/>
                <a:gd name="T7" fmla="*/ 0 h 35"/>
                <a:gd name="T8" fmla="*/ 39 w 39"/>
                <a:gd name="T9" fmla="*/ 23 h 35"/>
                <a:gd name="T10" fmla="*/ 39 w 39"/>
                <a:gd name="T11" fmla="*/ 23 h 35"/>
                <a:gd name="T12" fmla="*/ 39 w 39"/>
                <a:gd name="T13" fmla="*/ 23 h 35"/>
                <a:gd name="T14" fmla="*/ 39 w 39"/>
                <a:gd name="T15" fmla="*/ 23 h 35"/>
                <a:gd name="T16" fmla="*/ 39 w 39"/>
                <a:gd name="T17" fmla="*/ 23 h 35"/>
                <a:gd name="T18" fmla="*/ 39 w 39"/>
                <a:gd name="T19" fmla="*/ 2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35"/>
                <a:gd name="T32" fmla="*/ 39 w 39"/>
                <a:gd name="T33" fmla="*/ 35 h 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35">
                  <a:moveTo>
                    <a:pt x="39" y="23"/>
                  </a:moveTo>
                  <a:lnTo>
                    <a:pt x="39" y="35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9" y="23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8" name="Freeform 216"/>
            <p:cNvSpPr>
              <a:spLocks noEditPoints="1"/>
            </p:cNvSpPr>
            <p:nvPr/>
          </p:nvSpPr>
          <p:spPr bwMode="auto">
            <a:xfrm>
              <a:off x="2988" y="2099"/>
              <a:ext cx="84" cy="30"/>
            </a:xfrm>
            <a:custGeom>
              <a:avLst/>
              <a:gdLst>
                <a:gd name="T0" fmla="*/ 1 w 154"/>
                <a:gd name="T1" fmla="*/ 1 h 56"/>
                <a:gd name="T2" fmla="*/ 1 w 154"/>
                <a:gd name="T3" fmla="*/ 1 h 56"/>
                <a:gd name="T4" fmla="*/ 1 w 154"/>
                <a:gd name="T5" fmla="*/ 1 h 56"/>
                <a:gd name="T6" fmla="*/ 1 w 154"/>
                <a:gd name="T7" fmla="*/ 0 h 56"/>
                <a:gd name="T8" fmla="*/ 0 w 154"/>
                <a:gd name="T9" fmla="*/ 1 h 56"/>
                <a:gd name="T10" fmla="*/ 1 w 154"/>
                <a:gd name="T11" fmla="*/ 1 h 56"/>
                <a:gd name="T12" fmla="*/ 1 w 154"/>
                <a:gd name="T13" fmla="*/ 1 h 56"/>
                <a:gd name="T14" fmla="*/ 1 w 154"/>
                <a:gd name="T15" fmla="*/ 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4"/>
                <a:gd name="T25" fmla="*/ 0 h 56"/>
                <a:gd name="T26" fmla="*/ 154 w 154"/>
                <a:gd name="T27" fmla="*/ 56 h 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4" h="56">
                  <a:moveTo>
                    <a:pt x="106" y="56"/>
                  </a:moveTo>
                  <a:cubicBezTo>
                    <a:pt x="106" y="56"/>
                    <a:pt x="127" y="47"/>
                    <a:pt x="138" y="41"/>
                  </a:cubicBezTo>
                  <a:cubicBezTo>
                    <a:pt x="151" y="33"/>
                    <a:pt x="154" y="22"/>
                    <a:pt x="144" y="14"/>
                  </a:cubicBezTo>
                  <a:cubicBezTo>
                    <a:pt x="135" y="5"/>
                    <a:pt x="88" y="0"/>
                    <a:pt x="88" y="0"/>
                  </a:cubicBezTo>
                  <a:moveTo>
                    <a:pt x="0" y="23"/>
                  </a:moveTo>
                  <a:cubicBezTo>
                    <a:pt x="0" y="23"/>
                    <a:pt x="15" y="18"/>
                    <a:pt x="19" y="19"/>
                  </a:cubicBezTo>
                  <a:cubicBezTo>
                    <a:pt x="24" y="21"/>
                    <a:pt x="36" y="31"/>
                    <a:pt x="46" y="31"/>
                  </a:cubicBezTo>
                  <a:cubicBezTo>
                    <a:pt x="56" y="32"/>
                    <a:pt x="69" y="13"/>
                    <a:pt x="72" y="10"/>
                  </a:cubicBezTo>
                </a:path>
              </a:pathLst>
            </a:custGeom>
            <a:noFill/>
            <a:ln w="0">
              <a:solidFill>
                <a:srgbClr val="032E5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39" name="Freeform 217"/>
            <p:cNvSpPr>
              <a:spLocks/>
            </p:cNvSpPr>
            <p:nvPr/>
          </p:nvSpPr>
          <p:spPr bwMode="auto">
            <a:xfrm>
              <a:off x="3013" y="2101"/>
              <a:ext cx="17" cy="14"/>
            </a:xfrm>
            <a:custGeom>
              <a:avLst/>
              <a:gdLst>
                <a:gd name="T0" fmla="*/ 17 w 17"/>
                <a:gd name="T1" fmla="*/ 0 h 14"/>
                <a:gd name="T2" fmla="*/ 17 w 17"/>
                <a:gd name="T3" fmla="*/ 4 h 14"/>
                <a:gd name="T4" fmla="*/ 0 w 17"/>
                <a:gd name="T5" fmla="*/ 14 h 14"/>
                <a:gd name="T6" fmla="*/ 0 w 17"/>
                <a:gd name="T7" fmla="*/ 10 h 14"/>
                <a:gd name="T8" fmla="*/ 17 w 17"/>
                <a:gd name="T9" fmla="*/ 0 h 14"/>
                <a:gd name="T10" fmla="*/ 17 w 17"/>
                <a:gd name="T11" fmla="*/ 0 h 14"/>
                <a:gd name="T12" fmla="*/ 17 w 17"/>
                <a:gd name="T13" fmla="*/ 0 h 14"/>
                <a:gd name="T14" fmla="*/ 17 w 17"/>
                <a:gd name="T15" fmla="*/ 0 h 14"/>
                <a:gd name="T16" fmla="*/ 17 w 17"/>
                <a:gd name="T17" fmla="*/ 0 h 14"/>
                <a:gd name="T18" fmla="*/ 17 w 17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"/>
                <a:gd name="T31" fmla="*/ 0 h 14"/>
                <a:gd name="T32" fmla="*/ 17 w 17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" h="14">
                  <a:moveTo>
                    <a:pt x="17" y="0"/>
                  </a:moveTo>
                  <a:lnTo>
                    <a:pt x="17" y="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0" name="Freeform 218"/>
            <p:cNvSpPr>
              <a:spLocks/>
            </p:cNvSpPr>
            <p:nvPr/>
          </p:nvSpPr>
          <p:spPr bwMode="auto">
            <a:xfrm>
              <a:off x="2979" y="2092"/>
              <a:ext cx="34" cy="23"/>
            </a:xfrm>
            <a:custGeom>
              <a:avLst/>
              <a:gdLst>
                <a:gd name="T0" fmla="*/ 34 w 34"/>
                <a:gd name="T1" fmla="*/ 19 h 23"/>
                <a:gd name="T2" fmla="*/ 34 w 34"/>
                <a:gd name="T3" fmla="*/ 23 h 23"/>
                <a:gd name="T4" fmla="*/ 0 w 34"/>
                <a:gd name="T5" fmla="*/ 3 h 23"/>
                <a:gd name="T6" fmla="*/ 0 w 34"/>
                <a:gd name="T7" fmla="*/ 0 h 23"/>
                <a:gd name="T8" fmla="*/ 34 w 34"/>
                <a:gd name="T9" fmla="*/ 19 h 23"/>
                <a:gd name="T10" fmla="*/ 34 w 34"/>
                <a:gd name="T11" fmla="*/ 19 h 23"/>
                <a:gd name="T12" fmla="*/ 34 w 34"/>
                <a:gd name="T13" fmla="*/ 19 h 23"/>
                <a:gd name="T14" fmla="*/ 34 w 34"/>
                <a:gd name="T15" fmla="*/ 19 h 23"/>
                <a:gd name="T16" fmla="*/ 34 w 34"/>
                <a:gd name="T17" fmla="*/ 19 h 23"/>
                <a:gd name="T18" fmla="*/ 34 w 34"/>
                <a:gd name="T19" fmla="*/ 19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23"/>
                <a:gd name="T32" fmla="*/ 34 w 34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23">
                  <a:moveTo>
                    <a:pt x="34" y="19"/>
                  </a:moveTo>
                  <a:lnTo>
                    <a:pt x="34" y="23"/>
                  </a:lnTo>
                  <a:lnTo>
                    <a:pt x="0" y="3"/>
                  </a:lnTo>
                  <a:lnTo>
                    <a:pt x="0" y="0"/>
                  </a:lnTo>
                  <a:lnTo>
                    <a:pt x="34" y="19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1" name="Freeform 219"/>
            <p:cNvSpPr>
              <a:spLocks/>
            </p:cNvSpPr>
            <p:nvPr/>
          </p:nvSpPr>
          <p:spPr bwMode="auto">
            <a:xfrm>
              <a:off x="2979" y="2082"/>
              <a:ext cx="51" cy="29"/>
            </a:xfrm>
            <a:custGeom>
              <a:avLst/>
              <a:gdLst>
                <a:gd name="T0" fmla="*/ 51 w 51"/>
                <a:gd name="T1" fmla="*/ 19 h 29"/>
                <a:gd name="T2" fmla="*/ 34 w 51"/>
                <a:gd name="T3" fmla="*/ 29 h 29"/>
                <a:gd name="T4" fmla="*/ 0 w 51"/>
                <a:gd name="T5" fmla="*/ 10 h 29"/>
                <a:gd name="T6" fmla="*/ 17 w 51"/>
                <a:gd name="T7" fmla="*/ 0 h 29"/>
                <a:gd name="T8" fmla="*/ 51 w 51"/>
                <a:gd name="T9" fmla="*/ 19 h 29"/>
                <a:gd name="T10" fmla="*/ 51 w 51"/>
                <a:gd name="T11" fmla="*/ 19 h 29"/>
                <a:gd name="T12" fmla="*/ 51 w 51"/>
                <a:gd name="T13" fmla="*/ 19 h 29"/>
                <a:gd name="T14" fmla="*/ 51 w 51"/>
                <a:gd name="T15" fmla="*/ 19 h 29"/>
                <a:gd name="T16" fmla="*/ 51 w 51"/>
                <a:gd name="T17" fmla="*/ 19 h 29"/>
                <a:gd name="T18" fmla="*/ 51 w 51"/>
                <a:gd name="T19" fmla="*/ 1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29"/>
                <a:gd name="T32" fmla="*/ 51 w 51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29">
                  <a:moveTo>
                    <a:pt x="51" y="19"/>
                  </a:moveTo>
                  <a:lnTo>
                    <a:pt x="34" y="29"/>
                  </a:lnTo>
                  <a:lnTo>
                    <a:pt x="0" y="10"/>
                  </a:lnTo>
                  <a:lnTo>
                    <a:pt x="17" y="0"/>
                  </a:lnTo>
                  <a:lnTo>
                    <a:pt x="51" y="19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2" name="Freeform 220"/>
            <p:cNvSpPr>
              <a:spLocks/>
            </p:cNvSpPr>
            <p:nvPr/>
          </p:nvSpPr>
          <p:spPr bwMode="auto">
            <a:xfrm>
              <a:off x="2996" y="2052"/>
              <a:ext cx="11" cy="50"/>
            </a:xfrm>
            <a:custGeom>
              <a:avLst/>
              <a:gdLst>
                <a:gd name="T0" fmla="*/ 11 w 11"/>
                <a:gd name="T1" fmla="*/ 50 h 50"/>
                <a:gd name="T2" fmla="*/ 0 w 11"/>
                <a:gd name="T3" fmla="*/ 44 h 50"/>
                <a:gd name="T4" fmla="*/ 0 w 11"/>
                <a:gd name="T5" fmla="*/ 0 h 50"/>
                <a:gd name="T6" fmla="*/ 11 w 11"/>
                <a:gd name="T7" fmla="*/ 6 h 50"/>
                <a:gd name="T8" fmla="*/ 11 w 11"/>
                <a:gd name="T9" fmla="*/ 50 h 50"/>
                <a:gd name="T10" fmla="*/ 11 w 11"/>
                <a:gd name="T11" fmla="*/ 50 h 50"/>
                <a:gd name="T12" fmla="*/ 11 w 11"/>
                <a:gd name="T13" fmla="*/ 50 h 50"/>
                <a:gd name="T14" fmla="*/ 11 w 11"/>
                <a:gd name="T15" fmla="*/ 50 h 50"/>
                <a:gd name="T16" fmla="*/ 11 w 11"/>
                <a:gd name="T17" fmla="*/ 50 h 50"/>
                <a:gd name="T18" fmla="*/ 11 w 11"/>
                <a:gd name="T19" fmla="*/ 5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50"/>
                <a:gd name="T32" fmla="*/ 11 w 11"/>
                <a:gd name="T33" fmla="*/ 50 h 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50">
                  <a:moveTo>
                    <a:pt x="11" y="50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1" y="6"/>
                  </a:lnTo>
                  <a:lnTo>
                    <a:pt x="11" y="5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3" name="Freeform 221"/>
            <p:cNvSpPr>
              <a:spLocks/>
            </p:cNvSpPr>
            <p:nvPr/>
          </p:nvSpPr>
          <p:spPr bwMode="auto">
            <a:xfrm>
              <a:off x="3007" y="2058"/>
              <a:ext cx="6" cy="44"/>
            </a:xfrm>
            <a:custGeom>
              <a:avLst/>
              <a:gdLst>
                <a:gd name="T0" fmla="*/ 0 w 6"/>
                <a:gd name="T1" fmla="*/ 0 h 44"/>
                <a:gd name="T2" fmla="*/ 6 w 6"/>
                <a:gd name="T3" fmla="*/ 1 h 44"/>
                <a:gd name="T4" fmla="*/ 6 w 6"/>
                <a:gd name="T5" fmla="*/ 37 h 44"/>
                <a:gd name="T6" fmla="*/ 0 w 6"/>
                <a:gd name="T7" fmla="*/ 44 h 44"/>
                <a:gd name="T8" fmla="*/ 0 w 6"/>
                <a:gd name="T9" fmla="*/ 0 h 44"/>
                <a:gd name="T10" fmla="*/ 0 w 6"/>
                <a:gd name="T11" fmla="*/ 0 h 44"/>
                <a:gd name="T12" fmla="*/ 0 w 6"/>
                <a:gd name="T13" fmla="*/ 0 h 44"/>
                <a:gd name="T14" fmla="*/ 0 w 6"/>
                <a:gd name="T15" fmla="*/ 0 h 44"/>
                <a:gd name="T16" fmla="*/ 0 w 6"/>
                <a:gd name="T17" fmla="*/ 0 h 44"/>
                <a:gd name="T18" fmla="*/ 0 w 6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44"/>
                <a:gd name="T32" fmla="*/ 6 w 6"/>
                <a:gd name="T33" fmla="*/ 44 h 4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44">
                  <a:moveTo>
                    <a:pt x="0" y="0"/>
                  </a:moveTo>
                  <a:lnTo>
                    <a:pt x="6" y="1"/>
                  </a:lnTo>
                  <a:lnTo>
                    <a:pt x="6" y="37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4" name="Freeform 222"/>
            <p:cNvSpPr>
              <a:spLocks/>
            </p:cNvSpPr>
            <p:nvPr/>
          </p:nvSpPr>
          <p:spPr bwMode="auto">
            <a:xfrm>
              <a:off x="3042" y="2044"/>
              <a:ext cx="4" cy="62"/>
            </a:xfrm>
            <a:custGeom>
              <a:avLst/>
              <a:gdLst>
                <a:gd name="T0" fmla="*/ 0 w 4"/>
                <a:gd name="T1" fmla="*/ 2 h 62"/>
                <a:gd name="T2" fmla="*/ 4 w 4"/>
                <a:gd name="T3" fmla="*/ 0 h 62"/>
                <a:gd name="T4" fmla="*/ 3 w 4"/>
                <a:gd name="T5" fmla="*/ 60 h 62"/>
                <a:gd name="T6" fmla="*/ 0 w 4"/>
                <a:gd name="T7" fmla="*/ 62 h 62"/>
                <a:gd name="T8" fmla="*/ 0 w 4"/>
                <a:gd name="T9" fmla="*/ 2 h 62"/>
                <a:gd name="T10" fmla="*/ 0 w 4"/>
                <a:gd name="T11" fmla="*/ 2 h 62"/>
                <a:gd name="T12" fmla="*/ 0 w 4"/>
                <a:gd name="T13" fmla="*/ 2 h 62"/>
                <a:gd name="T14" fmla="*/ 0 w 4"/>
                <a:gd name="T15" fmla="*/ 2 h 62"/>
                <a:gd name="T16" fmla="*/ 0 w 4"/>
                <a:gd name="T17" fmla="*/ 2 h 62"/>
                <a:gd name="T18" fmla="*/ 0 w 4"/>
                <a:gd name="T19" fmla="*/ 2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2"/>
                <a:gd name="T32" fmla="*/ 4 w 4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2">
                  <a:moveTo>
                    <a:pt x="0" y="2"/>
                  </a:moveTo>
                  <a:lnTo>
                    <a:pt x="4" y="0"/>
                  </a:lnTo>
                  <a:lnTo>
                    <a:pt x="3" y="60"/>
                  </a:lnTo>
                  <a:lnTo>
                    <a:pt x="0" y="6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5" name="Freeform 223"/>
            <p:cNvSpPr>
              <a:spLocks/>
            </p:cNvSpPr>
            <p:nvPr/>
          </p:nvSpPr>
          <p:spPr bwMode="auto">
            <a:xfrm>
              <a:off x="2977" y="2005"/>
              <a:ext cx="69" cy="41"/>
            </a:xfrm>
            <a:custGeom>
              <a:avLst/>
              <a:gdLst>
                <a:gd name="T0" fmla="*/ 0 w 69"/>
                <a:gd name="T1" fmla="*/ 3 h 41"/>
                <a:gd name="T2" fmla="*/ 3 w 69"/>
                <a:gd name="T3" fmla="*/ 0 h 41"/>
                <a:gd name="T4" fmla="*/ 69 w 69"/>
                <a:gd name="T5" fmla="*/ 39 h 41"/>
                <a:gd name="T6" fmla="*/ 65 w 69"/>
                <a:gd name="T7" fmla="*/ 41 h 41"/>
                <a:gd name="T8" fmla="*/ 0 w 69"/>
                <a:gd name="T9" fmla="*/ 3 h 41"/>
                <a:gd name="T10" fmla="*/ 0 w 69"/>
                <a:gd name="T11" fmla="*/ 3 h 41"/>
                <a:gd name="T12" fmla="*/ 0 w 69"/>
                <a:gd name="T13" fmla="*/ 3 h 41"/>
                <a:gd name="T14" fmla="*/ 0 w 69"/>
                <a:gd name="T15" fmla="*/ 3 h 41"/>
                <a:gd name="T16" fmla="*/ 0 w 69"/>
                <a:gd name="T17" fmla="*/ 3 h 41"/>
                <a:gd name="T18" fmla="*/ 0 w 69"/>
                <a:gd name="T19" fmla="*/ 3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41"/>
                <a:gd name="T32" fmla="*/ 69 w 69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41">
                  <a:moveTo>
                    <a:pt x="0" y="3"/>
                  </a:moveTo>
                  <a:lnTo>
                    <a:pt x="3" y="0"/>
                  </a:lnTo>
                  <a:lnTo>
                    <a:pt x="69" y="39"/>
                  </a:lnTo>
                  <a:lnTo>
                    <a:pt x="65" y="4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6" name="Freeform 224"/>
            <p:cNvSpPr>
              <a:spLocks/>
            </p:cNvSpPr>
            <p:nvPr/>
          </p:nvSpPr>
          <p:spPr bwMode="auto">
            <a:xfrm>
              <a:off x="2977" y="2008"/>
              <a:ext cx="65" cy="98"/>
            </a:xfrm>
            <a:custGeom>
              <a:avLst/>
              <a:gdLst>
                <a:gd name="T0" fmla="*/ 65 w 65"/>
                <a:gd name="T1" fmla="*/ 38 h 98"/>
                <a:gd name="T2" fmla="*/ 65 w 65"/>
                <a:gd name="T3" fmla="*/ 98 h 98"/>
                <a:gd name="T4" fmla="*/ 0 w 65"/>
                <a:gd name="T5" fmla="*/ 60 h 98"/>
                <a:gd name="T6" fmla="*/ 0 w 65"/>
                <a:gd name="T7" fmla="*/ 0 h 98"/>
                <a:gd name="T8" fmla="*/ 65 w 65"/>
                <a:gd name="T9" fmla="*/ 38 h 98"/>
                <a:gd name="T10" fmla="*/ 65 w 65"/>
                <a:gd name="T11" fmla="*/ 38 h 98"/>
                <a:gd name="T12" fmla="*/ 65 w 65"/>
                <a:gd name="T13" fmla="*/ 38 h 98"/>
                <a:gd name="T14" fmla="*/ 65 w 65"/>
                <a:gd name="T15" fmla="*/ 38 h 98"/>
                <a:gd name="T16" fmla="*/ 65 w 65"/>
                <a:gd name="T17" fmla="*/ 38 h 98"/>
                <a:gd name="T18" fmla="*/ 65 w 65"/>
                <a:gd name="T19" fmla="*/ 38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5"/>
                <a:gd name="T31" fmla="*/ 0 h 98"/>
                <a:gd name="T32" fmla="*/ 65 w 65"/>
                <a:gd name="T33" fmla="*/ 98 h 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5" h="98">
                  <a:moveTo>
                    <a:pt x="65" y="38"/>
                  </a:moveTo>
                  <a:lnTo>
                    <a:pt x="65" y="98"/>
                  </a:lnTo>
                  <a:lnTo>
                    <a:pt x="0" y="60"/>
                  </a:lnTo>
                  <a:lnTo>
                    <a:pt x="0" y="0"/>
                  </a:lnTo>
                  <a:lnTo>
                    <a:pt x="65" y="38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7" name="Freeform 225"/>
            <p:cNvSpPr>
              <a:spLocks/>
            </p:cNvSpPr>
            <p:nvPr/>
          </p:nvSpPr>
          <p:spPr bwMode="auto">
            <a:xfrm>
              <a:off x="2973" y="2009"/>
              <a:ext cx="66" cy="98"/>
            </a:xfrm>
            <a:custGeom>
              <a:avLst/>
              <a:gdLst>
                <a:gd name="T0" fmla="*/ 66 w 66"/>
                <a:gd name="T1" fmla="*/ 38 h 98"/>
                <a:gd name="T2" fmla="*/ 66 w 66"/>
                <a:gd name="T3" fmla="*/ 98 h 98"/>
                <a:gd name="T4" fmla="*/ 0 w 66"/>
                <a:gd name="T5" fmla="*/ 60 h 98"/>
                <a:gd name="T6" fmla="*/ 0 w 66"/>
                <a:gd name="T7" fmla="*/ 0 h 98"/>
                <a:gd name="T8" fmla="*/ 66 w 66"/>
                <a:gd name="T9" fmla="*/ 38 h 98"/>
                <a:gd name="T10" fmla="*/ 66 w 66"/>
                <a:gd name="T11" fmla="*/ 38 h 98"/>
                <a:gd name="T12" fmla="*/ 66 w 66"/>
                <a:gd name="T13" fmla="*/ 38 h 98"/>
                <a:gd name="T14" fmla="*/ 66 w 66"/>
                <a:gd name="T15" fmla="*/ 38 h 98"/>
                <a:gd name="T16" fmla="*/ 66 w 66"/>
                <a:gd name="T17" fmla="*/ 38 h 98"/>
                <a:gd name="T18" fmla="*/ 66 w 66"/>
                <a:gd name="T19" fmla="*/ 38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98"/>
                <a:gd name="T32" fmla="*/ 66 w 66"/>
                <a:gd name="T33" fmla="*/ 98 h 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98">
                  <a:moveTo>
                    <a:pt x="66" y="38"/>
                  </a:moveTo>
                  <a:lnTo>
                    <a:pt x="66" y="98"/>
                  </a:lnTo>
                  <a:lnTo>
                    <a:pt x="0" y="60"/>
                  </a:lnTo>
                  <a:lnTo>
                    <a:pt x="0" y="0"/>
                  </a:lnTo>
                  <a:lnTo>
                    <a:pt x="66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8" name="Freeform 226"/>
            <p:cNvSpPr>
              <a:spLocks/>
            </p:cNvSpPr>
            <p:nvPr/>
          </p:nvSpPr>
          <p:spPr bwMode="auto">
            <a:xfrm>
              <a:off x="3038" y="2046"/>
              <a:ext cx="4" cy="62"/>
            </a:xfrm>
            <a:custGeom>
              <a:avLst/>
              <a:gdLst>
                <a:gd name="T0" fmla="*/ 0 w 4"/>
                <a:gd name="T1" fmla="*/ 1 h 62"/>
                <a:gd name="T2" fmla="*/ 4 w 4"/>
                <a:gd name="T3" fmla="*/ 0 h 62"/>
                <a:gd name="T4" fmla="*/ 3 w 4"/>
                <a:gd name="T5" fmla="*/ 60 h 62"/>
                <a:gd name="T6" fmla="*/ 0 w 4"/>
                <a:gd name="T7" fmla="*/ 62 h 62"/>
                <a:gd name="T8" fmla="*/ 0 w 4"/>
                <a:gd name="T9" fmla="*/ 1 h 62"/>
                <a:gd name="T10" fmla="*/ 0 w 4"/>
                <a:gd name="T11" fmla="*/ 1 h 62"/>
                <a:gd name="T12" fmla="*/ 0 w 4"/>
                <a:gd name="T13" fmla="*/ 1 h 62"/>
                <a:gd name="T14" fmla="*/ 0 w 4"/>
                <a:gd name="T15" fmla="*/ 1 h 62"/>
                <a:gd name="T16" fmla="*/ 0 w 4"/>
                <a:gd name="T17" fmla="*/ 1 h 62"/>
                <a:gd name="T18" fmla="*/ 0 w 4"/>
                <a:gd name="T19" fmla="*/ 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2"/>
                <a:gd name="T32" fmla="*/ 4 w 4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2">
                  <a:moveTo>
                    <a:pt x="0" y="1"/>
                  </a:moveTo>
                  <a:lnTo>
                    <a:pt x="4" y="0"/>
                  </a:lnTo>
                  <a:lnTo>
                    <a:pt x="3" y="60"/>
                  </a:lnTo>
                  <a:lnTo>
                    <a:pt x="0" y="6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49" name="Freeform 227"/>
            <p:cNvSpPr>
              <a:spLocks/>
            </p:cNvSpPr>
            <p:nvPr/>
          </p:nvSpPr>
          <p:spPr bwMode="auto">
            <a:xfrm>
              <a:off x="2972" y="2008"/>
              <a:ext cx="70" cy="39"/>
            </a:xfrm>
            <a:custGeom>
              <a:avLst/>
              <a:gdLst>
                <a:gd name="T0" fmla="*/ 0 w 70"/>
                <a:gd name="T1" fmla="*/ 2 h 39"/>
                <a:gd name="T2" fmla="*/ 4 w 70"/>
                <a:gd name="T3" fmla="*/ 0 h 39"/>
                <a:gd name="T4" fmla="*/ 70 w 70"/>
                <a:gd name="T5" fmla="*/ 38 h 39"/>
                <a:gd name="T6" fmla="*/ 66 w 70"/>
                <a:gd name="T7" fmla="*/ 39 h 39"/>
                <a:gd name="T8" fmla="*/ 0 w 70"/>
                <a:gd name="T9" fmla="*/ 2 h 39"/>
                <a:gd name="T10" fmla="*/ 0 w 70"/>
                <a:gd name="T11" fmla="*/ 2 h 39"/>
                <a:gd name="T12" fmla="*/ 0 w 70"/>
                <a:gd name="T13" fmla="*/ 2 h 39"/>
                <a:gd name="T14" fmla="*/ 0 w 70"/>
                <a:gd name="T15" fmla="*/ 2 h 39"/>
                <a:gd name="T16" fmla="*/ 0 w 70"/>
                <a:gd name="T17" fmla="*/ 2 h 39"/>
                <a:gd name="T18" fmla="*/ 0 w 70"/>
                <a:gd name="T19" fmla="*/ 2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0"/>
                <a:gd name="T31" fmla="*/ 0 h 39"/>
                <a:gd name="T32" fmla="*/ 70 w 70"/>
                <a:gd name="T33" fmla="*/ 39 h 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0" h="39">
                  <a:moveTo>
                    <a:pt x="0" y="2"/>
                  </a:moveTo>
                  <a:lnTo>
                    <a:pt x="4" y="0"/>
                  </a:lnTo>
                  <a:lnTo>
                    <a:pt x="70" y="38"/>
                  </a:lnTo>
                  <a:lnTo>
                    <a:pt x="66" y="3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0" name="Freeform 228"/>
            <p:cNvSpPr>
              <a:spLocks noEditPoints="1"/>
            </p:cNvSpPr>
            <p:nvPr/>
          </p:nvSpPr>
          <p:spPr bwMode="auto">
            <a:xfrm>
              <a:off x="2972" y="2010"/>
              <a:ext cx="66" cy="98"/>
            </a:xfrm>
            <a:custGeom>
              <a:avLst/>
              <a:gdLst>
                <a:gd name="T0" fmla="*/ 0 w 66"/>
                <a:gd name="T1" fmla="*/ 0 h 98"/>
                <a:gd name="T2" fmla="*/ 66 w 66"/>
                <a:gd name="T3" fmla="*/ 37 h 98"/>
                <a:gd name="T4" fmla="*/ 66 w 66"/>
                <a:gd name="T5" fmla="*/ 98 h 98"/>
                <a:gd name="T6" fmla="*/ 0 w 66"/>
                <a:gd name="T7" fmla="*/ 60 h 98"/>
                <a:gd name="T8" fmla="*/ 0 w 66"/>
                <a:gd name="T9" fmla="*/ 0 h 98"/>
                <a:gd name="T10" fmla="*/ 0 w 66"/>
                <a:gd name="T11" fmla="*/ 0 h 98"/>
                <a:gd name="T12" fmla="*/ 0 w 66"/>
                <a:gd name="T13" fmla="*/ 0 h 98"/>
                <a:gd name="T14" fmla="*/ 0 w 66"/>
                <a:gd name="T15" fmla="*/ 0 h 98"/>
                <a:gd name="T16" fmla="*/ 0 w 66"/>
                <a:gd name="T17" fmla="*/ 0 h 98"/>
                <a:gd name="T18" fmla="*/ 0 w 66"/>
                <a:gd name="T19" fmla="*/ 0 h 98"/>
                <a:gd name="T20" fmla="*/ 62 w 66"/>
                <a:gd name="T21" fmla="*/ 91 h 98"/>
                <a:gd name="T22" fmla="*/ 62 w 66"/>
                <a:gd name="T23" fmla="*/ 40 h 98"/>
                <a:gd name="T24" fmla="*/ 4 w 66"/>
                <a:gd name="T25" fmla="*/ 6 h 98"/>
                <a:gd name="T26" fmla="*/ 4 w 66"/>
                <a:gd name="T27" fmla="*/ 58 h 98"/>
                <a:gd name="T28" fmla="*/ 62 w 66"/>
                <a:gd name="T29" fmla="*/ 91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6"/>
                <a:gd name="T46" fmla="*/ 0 h 98"/>
                <a:gd name="T47" fmla="*/ 66 w 66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6" h="98">
                  <a:moveTo>
                    <a:pt x="0" y="0"/>
                  </a:moveTo>
                  <a:lnTo>
                    <a:pt x="66" y="37"/>
                  </a:lnTo>
                  <a:lnTo>
                    <a:pt x="66" y="98"/>
                  </a:lnTo>
                  <a:lnTo>
                    <a:pt x="0" y="60"/>
                  </a:lnTo>
                  <a:lnTo>
                    <a:pt x="0" y="0"/>
                  </a:lnTo>
                  <a:close/>
                  <a:moveTo>
                    <a:pt x="62" y="91"/>
                  </a:moveTo>
                  <a:lnTo>
                    <a:pt x="62" y="40"/>
                  </a:lnTo>
                  <a:lnTo>
                    <a:pt x="4" y="6"/>
                  </a:lnTo>
                  <a:lnTo>
                    <a:pt x="4" y="58"/>
                  </a:lnTo>
                  <a:lnTo>
                    <a:pt x="62" y="91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1" name="Freeform 229"/>
            <p:cNvSpPr>
              <a:spLocks noEditPoints="1"/>
            </p:cNvSpPr>
            <p:nvPr/>
          </p:nvSpPr>
          <p:spPr bwMode="auto">
            <a:xfrm>
              <a:off x="2972" y="2010"/>
              <a:ext cx="66" cy="98"/>
            </a:xfrm>
            <a:custGeom>
              <a:avLst/>
              <a:gdLst>
                <a:gd name="T0" fmla="*/ 0 w 66"/>
                <a:gd name="T1" fmla="*/ 0 h 98"/>
                <a:gd name="T2" fmla="*/ 66 w 66"/>
                <a:gd name="T3" fmla="*/ 37 h 98"/>
                <a:gd name="T4" fmla="*/ 66 w 66"/>
                <a:gd name="T5" fmla="*/ 98 h 98"/>
                <a:gd name="T6" fmla="*/ 0 w 66"/>
                <a:gd name="T7" fmla="*/ 60 h 98"/>
                <a:gd name="T8" fmla="*/ 0 w 66"/>
                <a:gd name="T9" fmla="*/ 0 h 98"/>
                <a:gd name="T10" fmla="*/ 0 w 66"/>
                <a:gd name="T11" fmla="*/ 0 h 98"/>
                <a:gd name="T12" fmla="*/ 0 w 66"/>
                <a:gd name="T13" fmla="*/ 0 h 98"/>
                <a:gd name="T14" fmla="*/ 0 w 66"/>
                <a:gd name="T15" fmla="*/ 0 h 98"/>
                <a:gd name="T16" fmla="*/ 0 w 66"/>
                <a:gd name="T17" fmla="*/ 0 h 98"/>
                <a:gd name="T18" fmla="*/ 0 w 66"/>
                <a:gd name="T19" fmla="*/ 0 h 98"/>
                <a:gd name="T20" fmla="*/ 62 w 66"/>
                <a:gd name="T21" fmla="*/ 91 h 98"/>
                <a:gd name="T22" fmla="*/ 62 w 66"/>
                <a:gd name="T23" fmla="*/ 40 h 98"/>
                <a:gd name="T24" fmla="*/ 4 w 66"/>
                <a:gd name="T25" fmla="*/ 6 h 98"/>
                <a:gd name="T26" fmla="*/ 4 w 66"/>
                <a:gd name="T27" fmla="*/ 58 h 98"/>
                <a:gd name="T28" fmla="*/ 62 w 66"/>
                <a:gd name="T29" fmla="*/ 91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6"/>
                <a:gd name="T46" fmla="*/ 0 h 98"/>
                <a:gd name="T47" fmla="*/ 66 w 66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6" h="98">
                  <a:moveTo>
                    <a:pt x="0" y="0"/>
                  </a:moveTo>
                  <a:lnTo>
                    <a:pt x="66" y="37"/>
                  </a:lnTo>
                  <a:lnTo>
                    <a:pt x="66" y="98"/>
                  </a:lnTo>
                  <a:lnTo>
                    <a:pt x="0" y="60"/>
                  </a:lnTo>
                  <a:lnTo>
                    <a:pt x="0" y="0"/>
                  </a:lnTo>
                  <a:moveTo>
                    <a:pt x="62" y="91"/>
                  </a:moveTo>
                  <a:lnTo>
                    <a:pt x="62" y="40"/>
                  </a:lnTo>
                  <a:lnTo>
                    <a:pt x="4" y="6"/>
                  </a:lnTo>
                  <a:lnTo>
                    <a:pt x="4" y="58"/>
                  </a:lnTo>
                  <a:lnTo>
                    <a:pt x="62" y="91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2" name="Freeform 230"/>
            <p:cNvSpPr>
              <a:spLocks/>
            </p:cNvSpPr>
            <p:nvPr/>
          </p:nvSpPr>
          <p:spPr bwMode="auto">
            <a:xfrm>
              <a:off x="2939" y="2105"/>
              <a:ext cx="60" cy="39"/>
            </a:xfrm>
            <a:custGeom>
              <a:avLst/>
              <a:gdLst>
                <a:gd name="T0" fmla="*/ 60 w 60"/>
                <a:gd name="T1" fmla="*/ 39 h 39"/>
                <a:gd name="T2" fmla="*/ 0 w 60"/>
                <a:gd name="T3" fmla="*/ 4 h 39"/>
                <a:gd name="T4" fmla="*/ 0 w 60"/>
                <a:gd name="T5" fmla="*/ 0 h 39"/>
                <a:gd name="T6" fmla="*/ 60 w 60"/>
                <a:gd name="T7" fmla="*/ 35 h 39"/>
                <a:gd name="T8" fmla="*/ 60 w 60"/>
                <a:gd name="T9" fmla="*/ 39 h 39"/>
                <a:gd name="T10" fmla="*/ 60 w 60"/>
                <a:gd name="T11" fmla="*/ 39 h 39"/>
                <a:gd name="T12" fmla="*/ 60 w 60"/>
                <a:gd name="T13" fmla="*/ 39 h 39"/>
                <a:gd name="T14" fmla="*/ 60 w 60"/>
                <a:gd name="T15" fmla="*/ 39 h 39"/>
                <a:gd name="T16" fmla="*/ 60 w 60"/>
                <a:gd name="T17" fmla="*/ 39 h 39"/>
                <a:gd name="T18" fmla="*/ 60 w 60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39"/>
                <a:gd name="T32" fmla="*/ 60 w 60"/>
                <a:gd name="T33" fmla="*/ 39 h 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39">
                  <a:moveTo>
                    <a:pt x="60" y="39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60" y="35"/>
                  </a:lnTo>
                  <a:lnTo>
                    <a:pt x="60" y="39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3" name="Freeform 231"/>
            <p:cNvSpPr>
              <a:spLocks/>
            </p:cNvSpPr>
            <p:nvPr/>
          </p:nvSpPr>
          <p:spPr bwMode="auto">
            <a:xfrm>
              <a:off x="2939" y="2092"/>
              <a:ext cx="80" cy="48"/>
            </a:xfrm>
            <a:custGeom>
              <a:avLst/>
              <a:gdLst>
                <a:gd name="T0" fmla="*/ 60 w 80"/>
                <a:gd name="T1" fmla="*/ 48 h 48"/>
                <a:gd name="T2" fmla="*/ 0 w 80"/>
                <a:gd name="T3" fmla="*/ 13 h 48"/>
                <a:gd name="T4" fmla="*/ 20 w 80"/>
                <a:gd name="T5" fmla="*/ 0 h 48"/>
                <a:gd name="T6" fmla="*/ 80 w 80"/>
                <a:gd name="T7" fmla="*/ 35 h 48"/>
                <a:gd name="T8" fmla="*/ 60 w 80"/>
                <a:gd name="T9" fmla="*/ 48 h 48"/>
                <a:gd name="T10" fmla="*/ 60 w 80"/>
                <a:gd name="T11" fmla="*/ 48 h 48"/>
                <a:gd name="T12" fmla="*/ 60 w 80"/>
                <a:gd name="T13" fmla="*/ 48 h 48"/>
                <a:gd name="T14" fmla="*/ 60 w 80"/>
                <a:gd name="T15" fmla="*/ 48 h 48"/>
                <a:gd name="T16" fmla="*/ 60 w 80"/>
                <a:gd name="T17" fmla="*/ 48 h 48"/>
                <a:gd name="T18" fmla="*/ 60 w 80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48"/>
                <a:gd name="T32" fmla="*/ 80 w 80"/>
                <a:gd name="T33" fmla="*/ 48 h 4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48">
                  <a:moveTo>
                    <a:pt x="60" y="48"/>
                  </a:moveTo>
                  <a:lnTo>
                    <a:pt x="0" y="13"/>
                  </a:lnTo>
                  <a:lnTo>
                    <a:pt x="20" y="0"/>
                  </a:lnTo>
                  <a:lnTo>
                    <a:pt x="80" y="35"/>
                  </a:lnTo>
                  <a:lnTo>
                    <a:pt x="60" y="48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4" name="Freeform 232"/>
            <p:cNvSpPr>
              <a:spLocks/>
            </p:cNvSpPr>
            <p:nvPr/>
          </p:nvSpPr>
          <p:spPr bwMode="auto">
            <a:xfrm>
              <a:off x="2999" y="2127"/>
              <a:ext cx="20" cy="17"/>
            </a:xfrm>
            <a:custGeom>
              <a:avLst/>
              <a:gdLst>
                <a:gd name="T0" fmla="*/ 20 w 20"/>
                <a:gd name="T1" fmla="*/ 0 h 17"/>
                <a:gd name="T2" fmla="*/ 20 w 20"/>
                <a:gd name="T3" fmla="*/ 6 h 17"/>
                <a:gd name="T4" fmla="*/ 0 w 20"/>
                <a:gd name="T5" fmla="*/ 17 h 17"/>
                <a:gd name="T6" fmla="*/ 0 w 20"/>
                <a:gd name="T7" fmla="*/ 13 h 17"/>
                <a:gd name="T8" fmla="*/ 20 w 20"/>
                <a:gd name="T9" fmla="*/ 0 h 17"/>
                <a:gd name="T10" fmla="*/ 20 w 20"/>
                <a:gd name="T11" fmla="*/ 0 h 17"/>
                <a:gd name="T12" fmla="*/ 20 w 20"/>
                <a:gd name="T13" fmla="*/ 0 h 17"/>
                <a:gd name="T14" fmla="*/ 20 w 20"/>
                <a:gd name="T15" fmla="*/ 0 h 17"/>
                <a:gd name="T16" fmla="*/ 20 w 20"/>
                <a:gd name="T17" fmla="*/ 0 h 17"/>
                <a:gd name="T18" fmla="*/ 20 w 20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17"/>
                <a:gd name="T32" fmla="*/ 20 w 20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17">
                  <a:moveTo>
                    <a:pt x="20" y="0"/>
                  </a:moveTo>
                  <a:lnTo>
                    <a:pt x="20" y="6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5" name="Freeform 233"/>
            <p:cNvSpPr>
              <a:spLocks/>
            </p:cNvSpPr>
            <p:nvPr/>
          </p:nvSpPr>
          <p:spPr bwMode="auto">
            <a:xfrm>
              <a:off x="3029" y="2125"/>
              <a:ext cx="21" cy="15"/>
            </a:xfrm>
            <a:custGeom>
              <a:avLst/>
              <a:gdLst>
                <a:gd name="T0" fmla="*/ 1 w 40"/>
                <a:gd name="T1" fmla="*/ 1 h 27"/>
                <a:gd name="T2" fmla="*/ 1 w 40"/>
                <a:gd name="T3" fmla="*/ 1 h 27"/>
                <a:gd name="T4" fmla="*/ 1 w 40"/>
                <a:gd name="T5" fmla="*/ 1 h 27"/>
                <a:gd name="T6" fmla="*/ 0 w 40"/>
                <a:gd name="T7" fmla="*/ 1 h 27"/>
                <a:gd name="T8" fmla="*/ 1 w 40"/>
                <a:gd name="T9" fmla="*/ 1 h 27"/>
                <a:gd name="T10" fmla="*/ 1 w 40"/>
                <a:gd name="T11" fmla="*/ 1 h 27"/>
                <a:gd name="T12" fmla="*/ 1 w 40"/>
                <a:gd name="T13" fmla="*/ 1 h 27"/>
                <a:gd name="T14" fmla="*/ 1 w 40"/>
                <a:gd name="T15" fmla="*/ 1 h 27"/>
                <a:gd name="T16" fmla="*/ 1 w 40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27"/>
                <a:gd name="T29" fmla="*/ 40 w 40"/>
                <a:gd name="T30" fmla="*/ 27 h 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27">
                  <a:moveTo>
                    <a:pt x="28" y="1"/>
                  </a:moveTo>
                  <a:cubicBezTo>
                    <a:pt x="26" y="0"/>
                    <a:pt x="21" y="1"/>
                    <a:pt x="16" y="4"/>
                  </a:cubicBezTo>
                  <a:cubicBezTo>
                    <a:pt x="15" y="5"/>
                    <a:pt x="13" y="6"/>
                    <a:pt x="12" y="7"/>
                  </a:cubicBezTo>
                  <a:cubicBezTo>
                    <a:pt x="7" y="10"/>
                    <a:pt x="3" y="15"/>
                    <a:pt x="0" y="19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5" y="22"/>
                    <a:pt x="19" y="18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4" y="8"/>
                    <a:pt x="38" y="7"/>
                    <a:pt x="40" y="9"/>
                  </a:cubicBezTo>
                  <a:cubicBezTo>
                    <a:pt x="28" y="1"/>
                    <a:pt x="28" y="1"/>
                    <a:pt x="28" y="1"/>
                  </a:cubicBezTo>
                  <a:close/>
                </a:path>
              </a:pathLst>
            </a:custGeom>
            <a:solidFill>
              <a:srgbClr val="9CA0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6" name="Freeform 234"/>
            <p:cNvSpPr>
              <a:spLocks/>
            </p:cNvSpPr>
            <p:nvPr/>
          </p:nvSpPr>
          <p:spPr bwMode="auto">
            <a:xfrm>
              <a:off x="3028" y="2136"/>
              <a:ext cx="7" cy="6"/>
            </a:xfrm>
            <a:custGeom>
              <a:avLst/>
              <a:gdLst>
                <a:gd name="T0" fmla="*/ 1 w 13"/>
                <a:gd name="T1" fmla="*/ 1 h 12"/>
                <a:gd name="T2" fmla="*/ 1 w 13"/>
                <a:gd name="T3" fmla="*/ 1 h 12"/>
                <a:gd name="T4" fmla="*/ 1 w 13"/>
                <a:gd name="T5" fmla="*/ 0 h 12"/>
                <a:gd name="T6" fmla="*/ 0 w 13"/>
                <a:gd name="T7" fmla="*/ 1 h 12"/>
                <a:gd name="T8" fmla="*/ 0 w 13"/>
                <a:gd name="T9" fmla="*/ 1 h 12"/>
                <a:gd name="T10" fmla="*/ 0 w 13"/>
                <a:gd name="T11" fmla="*/ 1 h 12"/>
                <a:gd name="T12" fmla="*/ 1 w 13"/>
                <a:gd name="T13" fmla="*/ 1 h 12"/>
                <a:gd name="T14" fmla="*/ 1 w 13"/>
                <a:gd name="T15" fmla="*/ 1 h 12"/>
                <a:gd name="T16" fmla="*/ 1 w 13"/>
                <a:gd name="T17" fmla="*/ 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12"/>
                <a:gd name="T29" fmla="*/ 13 w 13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12">
                  <a:moveTo>
                    <a:pt x="12" y="9"/>
                  </a:moveTo>
                  <a:cubicBezTo>
                    <a:pt x="12" y="9"/>
                    <a:pt x="13" y="8"/>
                    <a:pt x="13" y="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0"/>
                    <a:pt x="12" y="10"/>
                    <a:pt x="12" y="9"/>
                  </a:cubicBezTo>
                  <a:close/>
                </a:path>
              </a:pathLst>
            </a:custGeom>
            <a:solidFill>
              <a:srgbClr val="5E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57" name="Freeform 235"/>
            <p:cNvSpPr>
              <a:spLocks/>
            </p:cNvSpPr>
            <p:nvPr/>
          </p:nvSpPr>
          <p:spPr bwMode="auto">
            <a:xfrm>
              <a:off x="3035" y="2129"/>
              <a:ext cx="16" cy="14"/>
            </a:xfrm>
            <a:custGeom>
              <a:avLst/>
              <a:gdLst>
                <a:gd name="T0" fmla="*/ 1 w 31"/>
                <a:gd name="T1" fmla="*/ 1 h 25"/>
                <a:gd name="T2" fmla="*/ 1 w 31"/>
                <a:gd name="T3" fmla="*/ 1 h 25"/>
                <a:gd name="T4" fmla="*/ 1 w 31"/>
                <a:gd name="T5" fmla="*/ 1 h 25"/>
                <a:gd name="T6" fmla="*/ 1 w 31"/>
                <a:gd name="T7" fmla="*/ 1 h 25"/>
                <a:gd name="T8" fmla="*/ 1 w 31"/>
                <a:gd name="T9" fmla="*/ 1 h 25"/>
                <a:gd name="T10" fmla="*/ 0 w 31"/>
                <a:gd name="T11" fmla="*/ 1 h 25"/>
                <a:gd name="T12" fmla="*/ 0 w 31"/>
                <a:gd name="T13" fmla="*/ 1 h 25"/>
                <a:gd name="T14" fmla="*/ 1 w 31"/>
                <a:gd name="T15" fmla="*/ 1 h 25"/>
                <a:gd name="T16" fmla="*/ 1 w 31"/>
                <a:gd name="T17" fmla="*/ 1 h 25"/>
                <a:gd name="T18" fmla="*/ 1 w 31"/>
                <a:gd name="T19" fmla="*/ 1 h 25"/>
                <a:gd name="T20" fmla="*/ 1 w 31"/>
                <a:gd name="T21" fmla="*/ 1 h 25"/>
                <a:gd name="T22" fmla="*/ 1 w 31"/>
                <a:gd name="T23" fmla="*/ 1 h 25"/>
                <a:gd name="T24" fmla="*/ 1 w 31"/>
                <a:gd name="T25" fmla="*/ 1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25"/>
                <a:gd name="T41" fmla="*/ 31 w 31"/>
                <a:gd name="T42" fmla="*/ 25 h 2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25">
                  <a:moveTo>
                    <a:pt x="18" y="4"/>
                  </a:moveTo>
                  <a:cubicBezTo>
                    <a:pt x="24" y="0"/>
                    <a:pt x="30" y="0"/>
                    <a:pt x="31" y="3"/>
                  </a:cubicBezTo>
                  <a:cubicBezTo>
                    <a:pt x="31" y="4"/>
                    <a:pt x="31" y="4"/>
                    <a:pt x="31" y="5"/>
                  </a:cubicBezTo>
                  <a:cubicBezTo>
                    <a:pt x="31" y="6"/>
                    <a:pt x="30" y="8"/>
                    <a:pt x="29" y="9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5"/>
                    <a:pt x="0" y="24"/>
                    <a:pt x="0" y="23"/>
                  </a:cubicBezTo>
                  <a:cubicBezTo>
                    <a:pt x="0" y="22"/>
                    <a:pt x="0" y="22"/>
                    <a:pt x="0" y="21"/>
                  </a:cubicBezTo>
                  <a:cubicBezTo>
                    <a:pt x="0" y="21"/>
                    <a:pt x="1" y="20"/>
                    <a:pt x="1" y="20"/>
                  </a:cubicBezTo>
                  <a:cubicBezTo>
                    <a:pt x="4" y="15"/>
                    <a:pt x="8" y="11"/>
                    <a:pt x="14" y="7"/>
                  </a:cubicBezTo>
                  <a:cubicBezTo>
                    <a:pt x="15" y="6"/>
                    <a:pt x="16" y="5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240876" name="Picture 236" descr="核心交换机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38950" y="1465263"/>
            <a:ext cx="647700" cy="4111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55307" name="Line 309"/>
          <p:cNvSpPr>
            <a:spLocks noChangeShapeType="1"/>
          </p:cNvSpPr>
          <p:nvPr/>
        </p:nvSpPr>
        <p:spPr bwMode="auto">
          <a:xfrm>
            <a:off x="1185863" y="3065463"/>
            <a:ext cx="400050" cy="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08" name="Line 310"/>
          <p:cNvSpPr>
            <a:spLocks noChangeShapeType="1"/>
          </p:cNvSpPr>
          <p:nvPr/>
        </p:nvSpPr>
        <p:spPr bwMode="auto">
          <a:xfrm>
            <a:off x="1185863" y="3295650"/>
            <a:ext cx="40005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09" name="Text Box 311"/>
          <p:cNvSpPr txBox="1">
            <a:spLocks noChangeArrowheads="1"/>
          </p:cNvSpPr>
          <p:nvPr/>
        </p:nvSpPr>
        <p:spPr bwMode="auto">
          <a:xfrm>
            <a:off x="1585913" y="2889250"/>
            <a:ext cx="903287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千兆光纤</a:t>
            </a:r>
          </a:p>
        </p:txBody>
      </p:sp>
      <p:sp>
        <p:nvSpPr>
          <p:cNvPr id="55310" name="Text Box 312"/>
          <p:cNvSpPr txBox="1">
            <a:spLocks noChangeArrowheads="1"/>
          </p:cNvSpPr>
          <p:nvPr/>
        </p:nvSpPr>
        <p:spPr bwMode="auto">
          <a:xfrm>
            <a:off x="1585913" y="3105150"/>
            <a:ext cx="1073150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千兆双绞线</a:t>
            </a:r>
          </a:p>
        </p:txBody>
      </p:sp>
      <p:sp>
        <p:nvSpPr>
          <p:cNvPr id="240954" name="Text Box 314"/>
          <p:cNvSpPr txBox="1">
            <a:spLocks noChangeArrowheads="1"/>
          </p:cNvSpPr>
          <p:nvPr/>
        </p:nvSpPr>
        <p:spPr bwMode="auto">
          <a:xfrm>
            <a:off x="3714750" y="4286250"/>
            <a:ext cx="646113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10GE</a:t>
            </a:r>
          </a:p>
        </p:txBody>
      </p:sp>
      <p:sp>
        <p:nvSpPr>
          <p:cNvPr id="240956" name="Text Box 316"/>
          <p:cNvSpPr txBox="1">
            <a:spLocks noChangeArrowheads="1"/>
          </p:cNvSpPr>
          <p:nvPr/>
        </p:nvSpPr>
        <p:spPr bwMode="auto">
          <a:xfrm>
            <a:off x="430213" y="6242050"/>
            <a:ext cx="72390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教学楼</a:t>
            </a:r>
          </a:p>
        </p:txBody>
      </p:sp>
      <p:sp>
        <p:nvSpPr>
          <p:cNvPr id="240978" name="Text Box 338"/>
          <p:cNvSpPr txBox="1">
            <a:spLocks noChangeArrowheads="1"/>
          </p:cNvSpPr>
          <p:nvPr/>
        </p:nvSpPr>
        <p:spPr bwMode="auto">
          <a:xfrm>
            <a:off x="1500188" y="6215063"/>
            <a:ext cx="72390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信息楼</a:t>
            </a:r>
          </a:p>
        </p:txBody>
      </p:sp>
      <p:sp>
        <p:nvSpPr>
          <p:cNvPr id="241000" name="Text Box 360"/>
          <p:cNvSpPr txBox="1">
            <a:spLocks noChangeArrowheads="1"/>
          </p:cNvSpPr>
          <p:nvPr/>
        </p:nvSpPr>
        <p:spPr bwMode="auto">
          <a:xfrm>
            <a:off x="7918450" y="6242050"/>
            <a:ext cx="1082675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体育馆食堂</a:t>
            </a:r>
          </a:p>
        </p:txBody>
      </p:sp>
      <p:sp>
        <p:nvSpPr>
          <p:cNvPr id="55315" name="Line 363"/>
          <p:cNvSpPr>
            <a:spLocks noChangeShapeType="1"/>
          </p:cNvSpPr>
          <p:nvPr/>
        </p:nvSpPr>
        <p:spPr bwMode="auto">
          <a:xfrm flipH="1">
            <a:off x="2000250" y="3357563"/>
            <a:ext cx="3143250" cy="1357312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16" name="Line 364"/>
          <p:cNvSpPr>
            <a:spLocks noChangeShapeType="1"/>
          </p:cNvSpPr>
          <p:nvPr/>
        </p:nvSpPr>
        <p:spPr bwMode="auto">
          <a:xfrm flipH="1">
            <a:off x="1928813" y="3363913"/>
            <a:ext cx="2000250" cy="142240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17" name="Line 479"/>
          <p:cNvSpPr>
            <a:spLocks noChangeShapeType="1"/>
          </p:cNvSpPr>
          <p:nvPr/>
        </p:nvSpPr>
        <p:spPr bwMode="auto">
          <a:xfrm flipV="1">
            <a:off x="4500563" y="615950"/>
            <a:ext cx="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5318" name="Picture 482" descr="网云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857625" y="428625"/>
            <a:ext cx="1223963" cy="720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1123" name="Text Box 483"/>
          <p:cNvSpPr txBox="1">
            <a:spLocks noChangeArrowheads="1"/>
          </p:cNvSpPr>
          <p:nvPr/>
        </p:nvSpPr>
        <p:spPr bwMode="auto">
          <a:xfrm>
            <a:off x="4071938" y="631825"/>
            <a:ext cx="95885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kumimoji="1" lang="en-US" altLang="zh-CN" sz="140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Internet</a:t>
            </a:r>
          </a:p>
        </p:txBody>
      </p:sp>
      <p:sp>
        <p:nvSpPr>
          <p:cNvPr id="241125" name="Text Box 485"/>
          <p:cNvSpPr txBox="1">
            <a:spLocks noChangeArrowheads="1"/>
          </p:cNvSpPr>
          <p:nvPr/>
        </p:nvSpPr>
        <p:spPr bwMode="auto">
          <a:xfrm>
            <a:off x="5143500" y="642938"/>
            <a:ext cx="8953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运营商</a:t>
            </a:r>
            <a:r>
              <a:rPr kumimoji="1" lang="en-US" altLang="zh-CN" sz="140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2</a:t>
            </a:r>
          </a:p>
        </p:txBody>
      </p:sp>
      <p:sp>
        <p:nvSpPr>
          <p:cNvPr id="241128" name="Text Box 488"/>
          <p:cNvSpPr txBox="1">
            <a:spLocks noChangeArrowheads="1"/>
          </p:cNvSpPr>
          <p:nvPr/>
        </p:nvSpPr>
        <p:spPr bwMode="auto">
          <a:xfrm>
            <a:off x="3500438" y="1428750"/>
            <a:ext cx="931862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SR6604</a:t>
            </a:r>
          </a:p>
        </p:txBody>
      </p:sp>
      <p:grpSp>
        <p:nvGrpSpPr>
          <p:cNvPr id="5" name="组合 651"/>
          <p:cNvGrpSpPr>
            <a:grpSpLocks/>
          </p:cNvGrpSpPr>
          <p:nvPr/>
        </p:nvGrpSpPr>
        <p:grpSpPr bwMode="auto">
          <a:xfrm>
            <a:off x="142875" y="4714875"/>
            <a:ext cx="1071563" cy="1528763"/>
            <a:chOff x="142827" y="3940175"/>
            <a:chExt cx="1655811" cy="2303463"/>
          </a:xfrm>
        </p:grpSpPr>
        <p:sp>
          <p:nvSpPr>
            <p:cNvPr id="55763" name="AutoShape 4"/>
            <p:cNvSpPr>
              <a:spLocks noChangeArrowheads="1"/>
            </p:cNvSpPr>
            <p:nvPr/>
          </p:nvSpPr>
          <p:spPr bwMode="auto">
            <a:xfrm rot="-5400000">
              <a:off x="-180975" y="4264025"/>
              <a:ext cx="2303463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764" name="Text Box 384"/>
            <p:cNvSpPr txBox="1">
              <a:spLocks noChangeArrowheads="1"/>
            </p:cNvSpPr>
            <p:nvPr/>
          </p:nvSpPr>
          <p:spPr bwMode="auto">
            <a:xfrm>
              <a:off x="142827" y="4478374"/>
              <a:ext cx="1026038" cy="41737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2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765" name="Line 385"/>
            <p:cNvSpPr>
              <a:spLocks noChangeShapeType="1"/>
            </p:cNvSpPr>
            <p:nvPr/>
          </p:nvSpPr>
          <p:spPr bwMode="auto">
            <a:xfrm flipH="1">
              <a:off x="430213" y="4659313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766" name="Line 386"/>
            <p:cNvSpPr>
              <a:spLocks noChangeShapeType="1"/>
            </p:cNvSpPr>
            <p:nvPr/>
          </p:nvSpPr>
          <p:spPr bwMode="auto">
            <a:xfrm>
              <a:off x="1006475" y="4659313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767" name="Line 387"/>
            <p:cNvSpPr>
              <a:spLocks noChangeShapeType="1"/>
            </p:cNvSpPr>
            <p:nvPr/>
          </p:nvSpPr>
          <p:spPr bwMode="auto">
            <a:xfrm>
              <a:off x="790575" y="5307013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" name="Group 388"/>
            <p:cNvGrpSpPr>
              <a:grpSpLocks/>
            </p:cNvGrpSpPr>
            <p:nvPr/>
          </p:nvGrpSpPr>
          <p:grpSpPr bwMode="auto">
            <a:xfrm>
              <a:off x="1222375" y="5081588"/>
              <a:ext cx="503238" cy="514350"/>
              <a:chOff x="6055" y="2047"/>
              <a:chExt cx="318" cy="242"/>
            </a:xfrm>
          </p:grpSpPr>
          <p:pic>
            <p:nvPicPr>
              <p:cNvPr id="55823" name="Picture 38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824" name="Picture 39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825" name="Picture 391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826" name="Picture 392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827" name="AutoShape 393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828" name="AutoShape 394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829" name="AutoShape 395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7" name="Group 396"/>
            <p:cNvGrpSpPr>
              <a:grpSpLocks/>
            </p:cNvGrpSpPr>
            <p:nvPr/>
          </p:nvGrpSpPr>
          <p:grpSpPr bwMode="auto">
            <a:xfrm>
              <a:off x="214313" y="5091113"/>
              <a:ext cx="503237" cy="514350"/>
              <a:chOff x="6055" y="2047"/>
              <a:chExt cx="318" cy="242"/>
            </a:xfrm>
          </p:grpSpPr>
          <p:pic>
            <p:nvPicPr>
              <p:cNvPr id="55816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817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818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819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820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821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822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55770" name="Text Box 404"/>
            <p:cNvSpPr txBox="1">
              <a:spLocks noChangeArrowheads="1"/>
            </p:cNvSpPr>
            <p:nvPr/>
          </p:nvSpPr>
          <p:spPr bwMode="auto">
            <a:xfrm>
              <a:off x="674689" y="4875214"/>
              <a:ext cx="792787" cy="3709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8" name="Group 405"/>
            <p:cNvGrpSpPr>
              <a:grpSpLocks noChangeAspect="1"/>
            </p:cNvGrpSpPr>
            <p:nvPr/>
          </p:nvGrpSpPr>
          <p:grpSpPr bwMode="auto">
            <a:xfrm rot="5400000">
              <a:off x="766763" y="5286375"/>
              <a:ext cx="404812" cy="503238"/>
              <a:chOff x="2332" y="356"/>
              <a:chExt cx="386" cy="466"/>
            </a:xfrm>
          </p:grpSpPr>
          <p:sp>
            <p:nvSpPr>
              <p:cNvPr id="55809" name="AutoShape 40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10" name="Freeform 40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11" name="Freeform 40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12" name="Freeform 40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13" name="Freeform 41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14" name="Freeform 41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15" name="Freeform 41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" name="Group 413"/>
            <p:cNvGrpSpPr>
              <a:grpSpLocks/>
            </p:cNvGrpSpPr>
            <p:nvPr/>
          </p:nvGrpSpPr>
          <p:grpSpPr bwMode="auto">
            <a:xfrm>
              <a:off x="214313" y="5740400"/>
              <a:ext cx="1444625" cy="431800"/>
              <a:chOff x="476" y="3612"/>
              <a:chExt cx="910" cy="272"/>
            </a:xfrm>
          </p:grpSpPr>
          <p:grpSp>
            <p:nvGrpSpPr>
              <p:cNvPr id="10" name="Group 414"/>
              <p:cNvGrpSpPr>
                <a:grpSpLocks/>
              </p:cNvGrpSpPr>
              <p:nvPr/>
            </p:nvGrpSpPr>
            <p:grpSpPr bwMode="auto">
              <a:xfrm>
                <a:off x="476" y="3615"/>
                <a:ext cx="251" cy="269"/>
                <a:chOff x="204" y="3226"/>
                <a:chExt cx="591" cy="567"/>
              </a:xfrm>
            </p:grpSpPr>
            <p:pic>
              <p:nvPicPr>
                <p:cNvPr id="55806" name="Picture 41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07" name="Picture 416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08" name="Picture 417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" name="Group 418"/>
              <p:cNvGrpSpPr>
                <a:grpSpLocks/>
              </p:cNvGrpSpPr>
              <p:nvPr/>
            </p:nvGrpSpPr>
            <p:grpSpPr bwMode="auto">
              <a:xfrm>
                <a:off x="805" y="3612"/>
                <a:ext cx="251" cy="269"/>
                <a:chOff x="204" y="3226"/>
                <a:chExt cx="591" cy="567"/>
              </a:xfrm>
            </p:grpSpPr>
            <p:pic>
              <p:nvPicPr>
                <p:cNvPr id="55803" name="Picture 419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04" name="Picture 420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05" name="Picture 421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" name="Group 422"/>
              <p:cNvGrpSpPr>
                <a:grpSpLocks/>
              </p:cNvGrpSpPr>
              <p:nvPr/>
            </p:nvGrpSpPr>
            <p:grpSpPr bwMode="auto">
              <a:xfrm>
                <a:off x="1135" y="3612"/>
                <a:ext cx="251" cy="269"/>
                <a:chOff x="204" y="3226"/>
                <a:chExt cx="591" cy="567"/>
              </a:xfrm>
            </p:grpSpPr>
            <p:pic>
              <p:nvPicPr>
                <p:cNvPr id="55800" name="Picture 423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01" name="Picture 424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02" name="Picture 42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3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798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799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796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797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794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795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6" name="Group 489"/>
            <p:cNvGrpSpPr>
              <a:grpSpLocks noChangeAspect="1"/>
            </p:cNvGrpSpPr>
            <p:nvPr/>
          </p:nvGrpSpPr>
          <p:grpSpPr bwMode="auto">
            <a:xfrm>
              <a:off x="601663" y="4044950"/>
              <a:ext cx="850900" cy="617538"/>
              <a:chOff x="2465" y="446"/>
              <a:chExt cx="576" cy="418"/>
            </a:xfrm>
          </p:grpSpPr>
          <p:sp>
            <p:nvSpPr>
              <p:cNvPr id="55774" name="AutoShape 490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75" name="Freeform 491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76" name="Freeform 492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77" name="Freeform 493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78" name="Freeform 494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0 w 344"/>
                  <a:gd name="T13" fmla="*/ 0 h 212"/>
                  <a:gd name="T14" fmla="*/ 0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79" name="Freeform 495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0" name="Freeform 496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0 w 359"/>
                  <a:gd name="T1" fmla="*/ 0 h 199"/>
                  <a:gd name="T2" fmla="*/ 0 w 359"/>
                  <a:gd name="T3" fmla="*/ 0 h 199"/>
                  <a:gd name="T4" fmla="*/ 0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0 w 359"/>
                  <a:gd name="T27" fmla="*/ 0 h 199"/>
                  <a:gd name="T28" fmla="*/ 0 w 359"/>
                  <a:gd name="T29" fmla="*/ 0 h 199"/>
                  <a:gd name="T30" fmla="*/ 0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1" name="Freeform 497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0 w 365"/>
                  <a:gd name="T13" fmla="*/ 0 h 200"/>
                  <a:gd name="T14" fmla="*/ 0 w 365"/>
                  <a:gd name="T15" fmla="*/ 0 h 200"/>
                  <a:gd name="T16" fmla="*/ 0 w 365"/>
                  <a:gd name="T17" fmla="*/ 0 h 200"/>
                  <a:gd name="T18" fmla="*/ 0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2" name="Freeform 498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3" name="Freeform 499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0 w 344"/>
                  <a:gd name="T13" fmla="*/ 0 h 211"/>
                  <a:gd name="T14" fmla="*/ 0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4" name="Freeform 500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5" name="Freeform 501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0 w 359"/>
                  <a:gd name="T1" fmla="*/ 0 h 200"/>
                  <a:gd name="T2" fmla="*/ 0 w 359"/>
                  <a:gd name="T3" fmla="*/ 0 h 200"/>
                  <a:gd name="T4" fmla="*/ 0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0 w 359"/>
                  <a:gd name="T27" fmla="*/ 0 h 200"/>
                  <a:gd name="T28" fmla="*/ 0 w 359"/>
                  <a:gd name="T29" fmla="*/ 0 h 200"/>
                  <a:gd name="T30" fmla="*/ 0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6" name="Freeform 502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0 w 365"/>
                  <a:gd name="T13" fmla="*/ 0 h 199"/>
                  <a:gd name="T14" fmla="*/ 0 w 365"/>
                  <a:gd name="T15" fmla="*/ 0 h 199"/>
                  <a:gd name="T16" fmla="*/ 0 w 365"/>
                  <a:gd name="T17" fmla="*/ 0 h 199"/>
                  <a:gd name="T18" fmla="*/ 0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87" name="Freeform 503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55323" name="Line 504"/>
          <p:cNvSpPr>
            <a:spLocks noChangeShapeType="1"/>
          </p:cNvSpPr>
          <p:nvPr/>
        </p:nvSpPr>
        <p:spPr bwMode="auto">
          <a:xfrm flipV="1">
            <a:off x="785813" y="3363913"/>
            <a:ext cx="4286250" cy="142240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24" name="Line 505"/>
          <p:cNvSpPr>
            <a:spLocks noChangeShapeType="1"/>
          </p:cNvSpPr>
          <p:nvPr/>
        </p:nvSpPr>
        <p:spPr bwMode="auto">
          <a:xfrm flipV="1">
            <a:off x="714375" y="3357563"/>
            <a:ext cx="3214688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7" name="Group 157"/>
          <p:cNvGrpSpPr>
            <a:grpSpLocks/>
          </p:cNvGrpSpPr>
          <p:nvPr/>
        </p:nvGrpSpPr>
        <p:grpSpPr bwMode="auto">
          <a:xfrm>
            <a:off x="3402013" y="2368550"/>
            <a:ext cx="2305050" cy="1066800"/>
            <a:chOff x="4263" y="2364"/>
            <a:chExt cx="930" cy="1043"/>
          </a:xfrm>
        </p:grpSpPr>
        <p:grpSp>
          <p:nvGrpSpPr>
            <p:cNvPr id="18" name="Group 158"/>
            <p:cNvGrpSpPr>
              <a:grpSpLocks/>
            </p:cNvGrpSpPr>
            <p:nvPr/>
          </p:nvGrpSpPr>
          <p:grpSpPr bwMode="auto">
            <a:xfrm>
              <a:off x="4263" y="2387"/>
              <a:ext cx="903" cy="1018"/>
              <a:chOff x="1383" y="460"/>
              <a:chExt cx="744" cy="924"/>
            </a:xfrm>
          </p:grpSpPr>
          <p:pic>
            <p:nvPicPr>
              <p:cNvPr id="55761" name="Picture 159" descr="中继器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1383" y="550"/>
                <a:ext cx="743" cy="83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62" name="Picture 160" descr="通用交换机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1383" y="460"/>
                <a:ext cx="744" cy="53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55760" name="Freeform 161"/>
            <p:cNvSpPr>
              <a:spLocks/>
            </p:cNvSpPr>
            <p:nvPr/>
          </p:nvSpPr>
          <p:spPr bwMode="auto">
            <a:xfrm>
              <a:off x="4263" y="2364"/>
              <a:ext cx="930" cy="1043"/>
            </a:xfrm>
            <a:custGeom>
              <a:avLst/>
              <a:gdLst>
                <a:gd name="T0" fmla="*/ 0 w 952"/>
                <a:gd name="T1" fmla="*/ 146 h 1066"/>
                <a:gd name="T2" fmla="*/ 265 w 952"/>
                <a:gd name="T3" fmla="*/ 0 h 1066"/>
                <a:gd name="T4" fmla="*/ 531 w 952"/>
                <a:gd name="T5" fmla="*/ 146 h 1066"/>
                <a:gd name="T6" fmla="*/ 531 w 952"/>
                <a:gd name="T7" fmla="*/ 474 h 1066"/>
                <a:gd name="T8" fmla="*/ 253 w 952"/>
                <a:gd name="T9" fmla="*/ 616 h 1066"/>
                <a:gd name="T10" fmla="*/ 0 w 952"/>
                <a:gd name="T11" fmla="*/ 474 h 1066"/>
                <a:gd name="T12" fmla="*/ 0 w 952"/>
                <a:gd name="T13" fmla="*/ 146 h 10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52"/>
                <a:gd name="T22" fmla="*/ 0 h 1066"/>
                <a:gd name="T23" fmla="*/ 952 w 952"/>
                <a:gd name="T24" fmla="*/ 1066 h 10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52" h="1066">
                  <a:moveTo>
                    <a:pt x="0" y="250"/>
                  </a:moveTo>
                  <a:lnTo>
                    <a:pt x="476" y="0"/>
                  </a:lnTo>
                  <a:lnTo>
                    <a:pt x="952" y="250"/>
                  </a:lnTo>
                  <a:lnTo>
                    <a:pt x="952" y="817"/>
                  </a:lnTo>
                  <a:lnTo>
                    <a:pt x="453" y="1066"/>
                  </a:lnTo>
                  <a:lnTo>
                    <a:pt x="0" y="817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chemeClr val="bg1">
                <a:alpha val="61176"/>
              </a:schemeClr>
            </a:solidFill>
            <a:ln w="2857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5326" name="Line 565"/>
          <p:cNvSpPr>
            <a:spLocks noChangeShapeType="1"/>
          </p:cNvSpPr>
          <p:nvPr/>
        </p:nvSpPr>
        <p:spPr bwMode="auto">
          <a:xfrm>
            <a:off x="1758950" y="1922463"/>
            <a:ext cx="2170113" cy="750887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27" name="Line 566"/>
          <p:cNvSpPr>
            <a:spLocks noChangeShapeType="1"/>
          </p:cNvSpPr>
          <p:nvPr/>
        </p:nvSpPr>
        <p:spPr bwMode="auto">
          <a:xfrm>
            <a:off x="1758950" y="1924050"/>
            <a:ext cx="3236913" cy="749300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28" name="Line 568"/>
          <p:cNvSpPr>
            <a:spLocks noChangeShapeType="1"/>
          </p:cNvSpPr>
          <p:nvPr/>
        </p:nvSpPr>
        <p:spPr bwMode="auto">
          <a:xfrm>
            <a:off x="4614863" y="1835150"/>
            <a:ext cx="381000" cy="8382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29" name="Line 569"/>
          <p:cNvSpPr>
            <a:spLocks noChangeShapeType="1"/>
          </p:cNvSpPr>
          <p:nvPr/>
        </p:nvSpPr>
        <p:spPr bwMode="auto">
          <a:xfrm flipH="1">
            <a:off x="3929063" y="1851025"/>
            <a:ext cx="3230562" cy="8223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30" name="Line 570"/>
          <p:cNvSpPr>
            <a:spLocks noChangeShapeType="1"/>
          </p:cNvSpPr>
          <p:nvPr/>
        </p:nvSpPr>
        <p:spPr bwMode="auto">
          <a:xfrm flipH="1">
            <a:off x="4995863" y="1851025"/>
            <a:ext cx="2163762" cy="8223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93" name="Text Box 360"/>
          <p:cNvSpPr txBox="1">
            <a:spLocks noChangeArrowheads="1"/>
          </p:cNvSpPr>
          <p:nvPr/>
        </p:nvSpPr>
        <p:spPr bwMode="auto">
          <a:xfrm>
            <a:off x="3857625" y="6215063"/>
            <a:ext cx="1082675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信息楼三层</a:t>
            </a:r>
          </a:p>
        </p:txBody>
      </p:sp>
      <p:sp>
        <p:nvSpPr>
          <p:cNvPr id="55332" name="Line 568"/>
          <p:cNvSpPr>
            <a:spLocks noChangeShapeType="1"/>
          </p:cNvSpPr>
          <p:nvPr/>
        </p:nvSpPr>
        <p:spPr bwMode="auto">
          <a:xfrm flipH="1">
            <a:off x="3929063" y="1792288"/>
            <a:ext cx="428625" cy="785812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59" name="Text Box 360"/>
          <p:cNvSpPr txBox="1">
            <a:spLocks noChangeArrowheads="1"/>
          </p:cNvSpPr>
          <p:nvPr/>
        </p:nvSpPr>
        <p:spPr bwMode="auto">
          <a:xfrm>
            <a:off x="1071563" y="2066925"/>
            <a:ext cx="903287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数据中心</a:t>
            </a:r>
          </a:p>
        </p:txBody>
      </p:sp>
      <p:grpSp>
        <p:nvGrpSpPr>
          <p:cNvPr id="19" name="组合 796"/>
          <p:cNvGrpSpPr>
            <a:grpSpLocks/>
          </p:cNvGrpSpPr>
          <p:nvPr/>
        </p:nvGrpSpPr>
        <p:grpSpPr bwMode="auto">
          <a:xfrm>
            <a:off x="3786188" y="4714875"/>
            <a:ext cx="1214437" cy="1500188"/>
            <a:chOff x="5143503" y="3935413"/>
            <a:chExt cx="1677985" cy="2303462"/>
          </a:xfrm>
        </p:grpSpPr>
        <p:sp>
          <p:nvSpPr>
            <p:cNvPr id="55704" name="AutoShape 4"/>
            <p:cNvSpPr>
              <a:spLocks noChangeArrowheads="1"/>
            </p:cNvSpPr>
            <p:nvPr/>
          </p:nvSpPr>
          <p:spPr bwMode="auto">
            <a:xfrm rot="-5400000">
              <a:off x="4841876" y="4259262"/>
              <a:ext cx="2303462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705" name="Text Box 340"/>
            <p:cNvSpPr txBox="1">
              <a:spLocks noChangeArrowheads="1"/>
            </p:cNvSpPr>
            <p:nvPr/>
          </p:nvSpPr>
          <p:spPr bwMode="auto">
            <a:xfrm>
              <a:off x="5143503" y="4483856"/>
              <a:ext cx="888343" cy="40168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1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706" name="Line 341"/>
            <p:cNvSpPr>
              <a:spLocks noChangeShapeType="1"/>
            </p:cNvSpPr>
            <p:nvPr/>
          </p:nvSpPr>
          <p:spPr bwMode="auto">
            <a:xfrm flipH="1">
              <a:off x="5456238" y="4654550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707" name="Line 342"/>
            <p:cNvSpPr>
              <a:spLocks noChangeShapeType="1"/>
            </p:cNvSpPr>
            <p:nvPr/>
          </p:nvSpPr>
          <p:spPr bwMode="auto">
            <a:xfrm>
              <a:off x="6032500" y="4654550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708" name="Line 343"/>
            <p:cNvSpPr>
              <a:spLocks noChangeShapeType="1"/>
            </p:cNvSpPr>
            <p:nvPr/>
          </p:nvSpPr>
          <p:spPr bwMode="auto">
            <a:xfrm>
              <a:off x="5816600" y="5302250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" name="Group 344"/>
            <p:cNvGrpSpPr>
              <a:grpSpLocks/>
            </p:cNvGrpSpPr>
            <p:nvPr/>
          </p:nvGrpSpPr>
          <p:grpSpPr bwMode="auto">
            <a:xfrm>
              <a:off x="6248400" y="5076825"/>
              <a:ext cx="503238" cy="514350"/>
              <a:chOff x="6055" y="2047"/>
              <a:chExt cx="318" cy="242"/>
            </a:xfrm>
          </p:grpSpPr>
          <p:pic>
            <p:nvPicPr>
              <p:cNvPr id="55752" name="Picture 345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53" name="Picture 346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54" name="Picture 34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55" name="Picture 34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756" name="AutoShape 349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757" name="AutoShape 350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758" name="AutoShape 351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1" name="Group 352"/>
            <p:cNvGrpSpPr>
              <a:grpSpLocks/>
            </p:cNvGrpSpPr>
            <p:nvPr/>
          </p:nvGrpSpPr>
          <p:grpSpPr bwMode="auto">
            <a:xfrm>
              <a:off x="5240338" y="5086350"/>
              <a:ext cx="503237" cy="514350"/>
              <a:chOff x="6055" y="2047"/>
              <a:chExt cx="318" cy="242"/>
            </a:xfrm>
          </p:grpSpPr>
          <p:pic>
            <p:nvPicPr>
              <p:cNvPr id="55745" name="Picture 353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46" name="Picture 354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47" name="Picture 355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48" name="Picture 356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749" name="AutoShape 357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750" name="AutoShape 358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751" name="AutoShape 359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22" name="Group 365"/>
            <p:cNvGrpSpPr>
              <a:grpSpLocks noChangeAspect="1"/>
            </p:cNvGrpSpPr>
            <p:nvPr/>
          </p:nvGrpSpPr>
          <p:grpSpPr bwMode="auto">
            <a:xfrm rot="5400000">
              <a:off x="5791201" y="5254625"/>
              <a:ext cx="404812" cy="503237"/>
              <a:chOff x="2332" y="356"/>
              <a:chExt cx="386" cy="466"/>
            </a:xfrm>
          </p:grpSpPr>
          <p:sp>
            <p:nvSpPr>
              <p:cNvPr id="55738" name="AutoShape 36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39" name="Freeform 36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40" name="Freeform 36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41" name="Freeform 36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42" name="Freeform 37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43" name="Freeform 37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44" name="Freeform 37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" name="Group 457"/>
            <p:cNvGrpSpPr>
              <a:grpSpLocks/>
            </p:cNvGrpSpPr>
            <p:nvPr/>
          </p:nvGrpSpPr>
          <p:grpSpPr bwMode="auto">
            <a:xfrm>
              <a:off x="5305425" y="5735638"/>
              <a:ext cx="1444625" cy="431800"/>
              <a:chOff x="476" y="3612"/>
              <a:chExt cx="910" cy="272"/>
            </a:xfrm>
          </p:grpSpPr>
          <p:grpSp>
            <p:nvGrpSpPr>
              <p:cNvPr id="24" name="Group 458"/>
              <p:cNvGrpSpPr>
                <a:grpSpLocks/>
              </p:cNvGrpSpPr>
              <p:nvPr/>
            </p:nvGrpSpPr>
            <p:grpSpPr bwMode="auto">
              <a:xfrm>
                <a:off x="476" y="3615"/>
                <a:ext cx="252" cy="269"/>
                <a:chOff x="204" y="3226"/>
                <a:chExt cx="591" cy="567"/>
              </a:xfrm>
            </p:grpSpPr>
            <p:pic>
              <p:nvPicPr>
                <p:cNvPr id="55735" name="Picture 459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36" name="Picture 460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37" name="Picture 461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5" name="Group 462"/>
              <p:cNvGrpSpPr>
                <a:grpSpLocks/>
              </p:cNvGrpSpPr>
              <p:nvPr/>
            </p:nvGrpSpPr>
            <p:grpSpPr bwMode="auto">
              <a:xfrm>
                <a:off x="805" y="3612"/>
                <a:ext cx="252" cy="269"/>
                <a:chOff x="204" y="3226"/>
                <a:chExt cx="591" cy="567"/>
              </a:xfrm>
            </p:grpSpPr>
            <p:pic>
              <p:nvPicPr>
                <p:cNvPr id="55732" name="Picture 463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33" name="Picture 464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34" name="Picture 465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6" name="Group 466"/>
              <p:cNvGrpSpPr>
                <a:grpSpLocks/>
              </p:cNvGrpSpPr>
              <p:nvPr/>
            </p:nvGrpSpPr>
            <p:grpSpPr bwMode="auto">
              <a:xfrm>
                <a:off x="1135" y="3612"/>
                <a:ext cx="252" cy="269"/>
                <a:chOff x="204" y="3226"/>
                <a:chExt cx="591" cy="567"/>
              </a:xfrm>
            </p:grpSpPr>
            <p:pic>
              <p:nvPicPr>
                <p:cNvPr id="55729" name="Picture 467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30" name="Picture 468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31" name="Picture 469" descr="服务器终端"/>
                <p:cNvPicPr>
                  <a:picLocks noChangeAspect="1" noChangeArrowheads="1"/>
                </p:cNvPicPr>
                <p:nvPr/>
              </p:nvPicPr>
              <p:blipFill>
                <a:blip r:embed="rId10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7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727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728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8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725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726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723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724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55713" name="Text Box 537"/>
            <p:cNvSpPr txBox="1">
              <a:spLocks noChangeArrowheads="1"/>
            </p:cNvSpPr>
            <p:nvPr/>
          </p:nvSpPr>
          <p:spPr bwMode="auto">
            <a:xfrm>
              <a:off x="5637029" y="4812922"/>
              <a:ext cx="735195" cy="37805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30" name="组合 647"/>
            <p:cNvGrpSpPr>
              <a:grpSpLocks/>
            </p:cNvGrpSpPr>
            <p:nvPr/>
          </p:nvGrpSpPr>
          <p:grpSpPr bwMode="auto">
            <a:xfrm>
              <a:off x="5572132" y="4000504"/>
              <a:ext cx="928694" cy="682627"/>
              <a:chOff x="9501222" y="2071678"/>
              <a:chExt cx="642942" cy="539990"/>
            </a:xfrm>
          </p:grpSpPr>
          <p:pic>
            <p:nvPicPr>
              <p:cNvPr id="55715" name="Picture 8" descr="集成SecBlade-防火墙模块的交换机02 [转换]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 bwMode="auto">
              <a:xfrm>
                <a:off x="9501222" y="2143116"/>
                <a:ext cx="642942" cy="46855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16" name="Picture 5" descr="SecBlade 防火墙模块02 [转换]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9501222" y="2071678"/>
                <a:ext cx="642942" cy="44762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" name="组合 652"/>
          <p:cNvGrpSpPr>
            <a:grpSpLocks/>
          </p:cNvGrpSpPr>
          <p:nvPr/>
        </p:nvGrpSpPr>
        <p:grpSpPr bwMode="auto">
          <a:xfrm>
            <a:off x="1357313" y="4714875"/>
            <a:ext cx="1071562" cy="1528763"/>
            <a:chOff x="142827" y="3940175"/>
            <a:chExt cx="1655811" cy="2303463"/>
          </a:xfrm>
        </p:grpSpPr>
        <p:sp>
          <p:nvSpPr>
            <p:cNvPr id="55637" name="AutoShape 4"/>
            <p:cNvSpPr>
              <a:spLocks noChangeArrowheads="1"/>
            </p:cNvSpPr>
            <p:nvPr/>
          </p:nvSpPr>
          <p:spPr bwMode="auto">
            <a:xfrm rot="-5400000">
              <a:off x="-180975" y="4264025"/>
              <a:ext cx="2303463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638" name="Text Box 384"/>
            <p:cNvSpPr txBox="1">
              <a:spLocks noChangeArrowheads="1"/>
            </p:cNvSpPr>
            <p:nvPr/>
          </p:nvSpPr>
          <p:spPr bwMode="auto">
            <a:xfrm>
              <a:off x="142827" y="4478374"/>
              <a:ext cx="1026038" cy="41737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2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639" name="Line 385"/>
            <p:cNvSpPr>
              <a:spLocks noChangeShapeType="1"/>
            </p:cNvSpPr>
            <p:nvPr/>
          </p:nvSpPr>
          <p:spPr bwMode="auto">
            <a:xfrm flipH="1">
              <a:off x="430213" y="4659313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640" name="Line 386"/>
            <p:cNvSpPr>
              <a:spLocks noChangeShapeType="1"/>
            </p:cNvSpPr>
            <p:nvPr/>
          </p:nvSpPr>
          <p:spPr bwMode="auto">
            <a:xfrm>
              <a:off x="1006475" y="4659313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641" name="Line 387"/>
            <p:cNvSpPr>
              <a:spLocks noChangeShapeType="1"/>
            </p:cNvSpPr>
            <p:nvPr/>
          </p:nvSpPr>
          <p:spPr bwMode="auto">
            <a:xfrm>
              <a:off x="790575" y="5307013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5296" name="Group 388"/>
            <p:cNvGrpSpPr>
              <a:grpSpLocks/>
            </p:cNvGrpSpPr>
            <p:nvPr/>
          </p:nvGrpSpPr>
          <p:grpSpPr bwMode="auto">
            <a:xfrm>
              <a:off x="1222375" y="5081588"/>
              <a:ext cx="503238" cy="514350"/>
              <a:chOff x="6055" y="2047"/>
              <a:chExt cx="318" cy="242"/>
            </a:xfrm>
          </p:grpSpPr>
          <p:pic>
            <p:nvPicPr>
              <p:cNvPr id="55697" name="Picture 38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98" name="Picture 39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99" name="Picture 391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700" name="Picture 392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701" name="AutoShape 393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702" name="AutoShape 394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703" name="AutoShape 395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55297" name="Group 396"/>
            <p:cNvGrpSpPr>
              <a:grpSpLocks/>
            </p:cNvGrpSpPr>
            <p:nvPr/>
          </p:nvGrpSpPr>
          <p:grpSpPr bwMode="auto">
            <a:xfrm>
              <a:off x="214313" y="5091113"/>
              <a:ext cx="503237" cy="514350"/>
              <a:chOff x="6055" y="2047"/>
              <a:chExt cx="318" cy="242"/>
            </a:xfrm>
          </p:grpSpPr>
          <p:pic>
            <p:nvPicPr>
              <p:cNvPr id="55690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91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92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93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694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695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696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55644" name="Text Box 404"/>
            <p:cNvSpPr txBox="1">
              <a:spLocks noChangeArrowheads="1"/>
            </p:cNvSpPr>
            <p:nvPr/>
          </p:nvSpPr>
          <p:spPr bwMode="auto">
            <a:xfrm>
              <a:off x="674689" y="4875214"/>
              <a:ext cx="792787" cy="3709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55299" name="Group 405"/>
            <p:cNvGrpSpPr>
              <a:grpSpLocks noChangeAspect="1"/>
            </p:cNvGrpSpPr>
            <p:nvPr/>
          </p:nvGrpSpPr>
          <p:grpSpPr bwMode="auto">
            <a:xfrm rot="5400000">
              <a:off x="754704" y="5298436"/>
              <a:ext cx="428933" cy="503238"/>
              <a:chOff x="2332" y="356"/>
              <a:chExt cx="409" cy="466"/>
            </a:xfrm>
          </p:grpSpPr>
          <p:sp>
            <p:nvSpPr>
              <p:cNvPr id="55683" name="AutoShape 40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84" name="Freeform 40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85" name="Freeform 40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86" name="Freeform 40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87" name="Freeform 41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88" name="Freeform 41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89" name="Freeform 41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5300" name="Group 413"/>
            <p:cNvGrpSpPr>
              <a:grpSpLocks/>
            </p:cNvGrpSpPr>
            <p:nvPr/>
          </p:nvGrpSpPr>
          <p:grpSpPr bwMode="auto">
            <a:xfrm>
              <a:off x="214313" y="5740413"/>
              <a:ext cx="1446213" cy="431801"/>
              <a:chOff x="476" y="3612"/>
              <a:chExt cx="911" cy="272"/>
            </a:xfrm>
          </p:grpSpPr>
          <p:grpSp>
            <p:nvGrpSpPr>
              <p:cNvPr id="55304" name="Group 414"/>
              <p:cNvGrpSpPr>
                <a:grpSpLocks/>
              </p:cNvGrpSpPr>
              <p:nvPr/>
            </p:nvGrpSpPr>
            <p:grpSpPr bwMode="auto">
              <a:xfrm>
                <a:off x="476" y="3615"/>
                <a:ext cx="252" cy="269"/>
                <a:chOff x="204" y="3226"/>
                <a:chExt cx="591" cy="567"/>
              </a:xfrm>
            </p:grpSpPr>
            <p:pic>
              <p:nvPicPr>
                <p:cNvPr id="55680" name="Picture 41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81" name="Picture 416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82" name="Picture 417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05" name="Group 418"/>
              <p:cNvGrpSpPr>
                <a:grpSpLocks/>
              </p:cNvGrpSpPr>
              <p:nvPr/>
            </p:nvGrpSpPr>
            <p:grpSpPr bwMode="auto">
              <a:xfrm>
                <a:off x="805" y="3612"/>
                <a:ext cx="252" cy="269"/>
                <a:chOff x="204" y="3226"/>
                <a:chExt cx="591" cy="567"/>
              </a:xfrm>
            </p:grpSpPr>
            <p:pic>
              <p:nvPicPr>
                <p:cNvPr id="55677" name="Picture 419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78" name="Picture 420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79" name="Picture 421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06" name="Group 422"/>
              <p:cNvGrpSpPr>
                <a:grpSpLocks/>
              </p:cNvGrpSpPr>
              <p:nvPr/>
            </p:nvGrpSpPr>
            <p:grpSpPr bwMode="auto">
              <a:xfrm>
                <a:off x="1135" y="3612"/>
                <a:ext cx="252" cy="269"/>
                <a:chOff x="204" y="3226"/>
                <a:chExt cx="591" cy="567"/>
              </a:xfrm>
            </p:grpSpPr>
            <p:pic>
              <p:nvPicPr>
                <p:cNvPr id="55674" name="Picture 423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75" name="Picture 424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76" name="Picture 42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11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672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673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312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670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671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313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668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669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5314" name="Group 489"/>
            <p:cNvGrpSpPr>
              <a:grpSpLocks noChangeAspect="1"/>
            </p:cNvGrpSpPr>
            <p:nvPr/>
          </p:nvGrpSpPr>
          <p:grpSpPr bwMode="auto">
            <a:xfrm>
              <a:off x="601663" y="4043472"/>
              <a:ext cx="850900" cy="619015"/>
              <a:chOff x="2465" y="445"/>
              <a:chExt cx="576" cy="419"/>
            </a:xfrm>
          </p:grpSpPr>
          <p:sp>
            <p:nvSpPr>
              <p:cNvPr id="55648" name="AutoShape 490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49" name="Freeform 491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0" name="Freeform 492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1" name="Freeform 493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2" name="Freeform 494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0 w 344"/>
                  <a:gd name="T13" fmla="*/ 0 h 212"/>
                  <a:gd name="T14" fmla="*/ 0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3" name="Freeform 495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4" name="Freeform 496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0 w 359"/>
                  <a:gd name="T1" fmla="*/ 0 h 199"/>
                  <a:gd name="T2" fmla="*/ 0 w 359"/>
                  <a:gd name="T3" fmla="*/ 0 h 199"/>
                  <a:gd name="T4" fmla="*/ 0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0 w 359"/>
                  <a:gd name="T27" fmla="*/ 0 h 199"/>
                  <a:gd name="T28" fmla="*/ 0 w 359"/>
                  <a:gd name="T29" fmla="*/ 0 h 199"/>
                  <a:gd name="T30" fmla="*/ 0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5" name="Freeform 497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0 w 365"/>
                  <a:gd name="T13" fmla="*/ 0 h 200"/>
                  <a:gd name="T14" fmla="*/ 0 w 365"/>
                  <a:gd name="T15" fmla="*/ 0 h 200"/>
                  <a:gd name="T16" fmla="*/ 0 w 365"/>
                  <a:gd name="T17" fmla="*/ 0 h 200"/>
                  <a:gd name="T18" fmla="*/ 0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6" name="Freeform 498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7" name="Freeform 499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0 w 344"/>
                  <a:gd name="T13" fmla="*/ 0 h 211"/>
                  <a:gd name="T14" fmla="*/ 0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8" name="Freeform 500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59" name="Freeform 501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0 w 359"/>
                  <a:gd name="T1" fmla="*/ 0 h 200"/>
                  <a:gd name="T2" fmla="*/ 0 w 359"/>
                  <a:gd name="T3" fmla="*/ 0 h 200"/>
                  <a:gd name="T4" fmla="*/ 0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0 w 359"/>
                  <a:gd name="T27" fmla="*/ 0 h 200"/>
                  <a:gd name="T28" fmla="*/ 0 w 359"/>
                  <a:gd name="T29" fmla="*/ 0 h 200"/>
                  <a:gd name="T30" fmla="*/ 0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60" name="Freeform 502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0 w 365"/>
                  <a:gd name="T13" fmla="*/ 0 h 199"/>
                  <a:gd name="T14" fmla="*/ 0 w 365"/>
                  <a:gd name="T15" fmla="*/ 0 h 199"/>
                  <a:gd name="T16" fmla="*/ 0 w 365"/>
                  <a:gd name="T17" fmla="*/ 0 h 199"/>
                  <a:gd name="T18" fmla="*/ 0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61" name="Freeform 503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55319" name="组合 722"/>
          <p:cNvGrpSpPr>
            <a:grpSpLocks/>
          </p:cNvGrpSpPr>
          <p:nvPr/>
        </p:nvGrpSpPr>
        <p:grpSpPr bwMode="auto">
          <a:xfrm>
            <a:off x="2571750" y="4714875"/>
            <a:ext cx="1071563" cy="1528763"/>
            <a:chOff x="142827" y="3940175"/>
            <a:chExt cx="1655811" cy="2303463"/>
          </a:xfrm>
        </p:grpSpPr>
        <p:sp>
          <p:nvSpPr>
            <p:cNvPr id="55570" name="AutoShape 4"/>
            <p:cNvSpPr>
              <a:spLocks noChangeArrowheads="1"/>
            </p:cNvSpPr>
            <p:nvPr/>
          </p:nvSpPr>
          <p:spPr bwMode="auto">
            <a:xfrm rot="-5400000">
              <a:off x="-180975" y="4264025"/>
              <a:ext cx="2303463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571" name="Text Box 384"/>
            <p:cNvSpPr txBox="1">
              <a:spLocks noChangeArrowheads="1"/>
            </p:cNvSpPr>
            <p:nvPr/>
          </p:nvSpPr>
          <p:spPr bwMode="auto">
            <a:xfrm>
              <a:off x="142827" y="4478374"/>
              <a:ext cx="1026038" cy="41737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2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572" name="Line 385"/>
            <p:cNvSpPr>
              <a:spLocks noChangeShapeType="1"/>
            </p:cNvSpPr>
            <p:nvPr/>
          </p:nvSpPr>
          <p:spPr bwMode="auto">
            <a:xfrm flipH="1">
              <a:off x="430213" y="4659313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573" name="Line 386"/>
            <p:cNvSpPr>
              <a:spLocks noChangeShapeType="1"/>
            </p:cNvSpPr>
            <p:nvPr/>
          </p:nvSpPr>
          <p:spPr bwMode="auto">
            <a:xfrm>
              <a:off x="1006475" y="4659313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574" name="Line 387"/>
            <p:cNvSpPr>
              <a:spLocks noChangeShapeType="1"/>
            </p:cNvSpPr>
            <p:nvPr/>
          </p:nvSpPr>
          <p:spPr bwMode="auto">
            <a:xfrm>
              <a:off x="790575" y="5307013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5320" name="Group 388"/>
            <p:cNvGrpSpPr>
              <a:grpSpLocks/>
            </p:cNvGrpSpPr>
            <p:nvPr/>
          </p:nvGrpSpPr>
          <p:grpSpPr bwMode="auto">
            <a:xfrm>
              <a:off x="1222375" y="5081588"/>
              <a:ext cx="503238" cy="514350"/>
              <a:chOff x="6055" y="2047"/>
              <a:chExt cx="318" cy="242"/>
            </a:xfrm>
          </p:grpSpPr>
          <p:pic>
            <p:nvPicPr>
              <p:cNvPr id="55630" name="Picture 38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31" name="Picture 39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32" name="Picture 391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33" name="Picture 392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634" name="AutoShape 393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635" name="AutoShape 394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636" name="AutoShape 395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55321" name="Group 396"/>
            <p:cNvGrpSpPr>
              <a:grpSpLocks/>
            </p:cNvGrpSpPr>
            <p:nvPr/>
          </p:nvGrpSpPr>
          <p:grpSpPr bwMode="auto">
            <a:xfrm>
              <a:off x="214313" y="5091113"/>
              <a:ext cx="503237" cy="514350"/>
              <a:chOff x="6055" y="2047"/>
              <a:chExt cx="318" cy="242"/>
            </a:xfrm>
          </p:grpSpPr>
          <p:pic>
            <p:nvPicPr>
              <p:cNvPr id="55623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24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25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626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627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628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629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55577" name="Text Box 404"/>
            <p:cNvSpPr txBox="1">
              <a:spLocks noChangeArrowheads="1"/>
            </p:cNvSpPr>
            <p:nvPr/>
          </p:nvSpPr>
          <p:spPr bwMode="auto">
            <a:xfrm>
              <a:off x="674689" y="4875214"/>
              <a:ext cx="792787" cy="3709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55322" name="Group 405"/>
            <p:cNvGrpSpPr>
              <a:grpSpLocks noChangeAspect="1"/>
            </p:cNvGrpSpPr>
            <p:nvPr/>
          </p:nvGrpSpPr>
          <p:grpSpPr bwMode="auto">
            <a:xfrm rot="5400000">
              <a:off x="754706" y="5298436"/>
              <a:ext cx="428933" cy="503238"/>
              <a:chOff x="2332" y="356"/>
              <a:chExt cx="409" cy="466"/>
            </a:xfrm>
          </p:grpSpPr>
          <p:sp>
            <p:nvSpPr>
              <p:cNvPr id="55616" name="AutoShape 40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17" name="Freeform 40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18" name="Freeform 40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19" name="Freeform 40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20" name="Freeform 41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21" name="Freeform 41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22" name="Freeform 41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5325" name="Group 413"/>
            <p:cNvGrpSpPr>
              <a:grpSpLocks/>
            </p:cNvGrpSpPr>
            <p:nvPr/>
          </p:nvGrpSpPr>
          <p:grpSpPr bwMode="auto">
            <a:xfrm>
              <a:off x="214313" y="5740413"/>
              <a:ext cx="1446213" cy="431801"/>
              <a:chOff x="476" y="3612"/>
              <a:chExt cx="911" cy="272"/>
            </a:xfrm>
          </p:grpSpPr>
          <p:grpSp>
            <p:nvGrpSpPr>
              <p:cNvPr id="55331" name="Group 414"/>
              <p:cNvGrpSpPr>
                <a:grpSpLocks/>
              </p:cNvGrpSpPr>
              <p:nvPr/>
            </p:nvGrpSpPr>
            <p:grpSpPr bwMode="auto">
              <a:xfrm>
                <a:off x="476" y="3615"/>
                <a:ext cx="252" cy="269"/>
                <a:chOff x="204" y="3226"/>
                <a:chExt cx="591" cy="567"/>
              </a:xfrm>
            </p:grpSpPr>
            <p:pic>
              <p:nvPicPr>
                <p:cNvPr id="55613" name="Picture 41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14" name="Picture 416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15" name="Picture 417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33" name="Group 418"/>
              <p:cNvGrpSpPr>
                <a:grpSpLocks/>
              </p:cNvGrpSpPr>
              <p:nvPr/>
            </p:nvGrpSpPr>
            <p:grpSpPr bwMode="auto">
              <a:xfrm>
                <a:off x="805" y="3612"/>
                <a:ext cx="252" cy="269"/>
                <a:chOff x="204" y="3226"/>
                <a:chExt cx="591" cy="567"/>
              </a:xfrm>
            </p:grpSpPr>
            <p:pic>
              <p:nvPicPr>
                <p:cNvPr id="55610" name="Picture 419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11" name="Picture 420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12" name="Picture 421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34" name="Group 422"/>
              <p:cNvGrpSpPr>
                <a:grpSpLocks/>
              </p:cNvGrpSpPr>
              <p:nvPr/>
            </p:nvGrpSpPr>
            <p:grpSpPr bwMode="auto">
              <a:xfrm>
                <a:off x="1135" y="3612"/>
                <a:ext cx="252" cy="269"/>
                <a:chOff x="204" y="3226"/>
                <a:chExt cx="591" cy="567"/>
              </a:xfrm>
            </p:grpSpPr>
            <p:pic>
              <p:nvPicPr>
                <p:cNvPr id="55607" name="Picture 423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08" name="Picture 424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09" name="Picture 42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35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605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606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336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603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604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337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601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602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5338" name="Group 489"/>
            <p:cNvGrpSpPr>
              <a:grpSpLocks noChangeAspect="1"/>
            </p:cNvGrpSpPr>
            <p:nvPr/>
          </p:nvGrpSpPr>
          <p:grpSpPr bwMode="auto">
            <a:xfrm>
              <a:off x="601663" y="4043472"/>
              <a:ext cx="850900" cy="619015"/>
              <a:chOff x="2465" y="445"/>
              <a:chExt cx="576" cy="419"/>
            </a:xfrm>
          </p:grpSpPr>
          <p:sp>
            <p:nvSpPr>
              <p:cNvPr id="55581" name="AutoShape 490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2" name="Freeform 491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3" name="Freeform 492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4" name="Freeform 493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5" name="Freeform 494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0 w 344"/>
                  <a:gd name="T13" fmla="*/ 0 h 212"/>
                  <a:gd name="T14" fmla="*/ 0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6" name="Freeform 495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7" name="Freeform 496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0 w 359"/>
                  <a:gd name="T1" fmla="*/ 0 h 199"/>
                  <a:gd name="T2" fmla="*/ 0 w 359"/>
                  <a:gd name="T3" fmla="*/ 0 h 199"/>
                  <a:gd name="T4" fmla="*/ 0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0 w 359"/>
                  <a:gd name="T27" fmla="*/ 0 h 199"/>
                  <a:gd name="T28" fmla="*/ 0 w 359"/>
                  <a:gd name="T29" fmla="*/ 0 h 199"/>
                  <a:gd name="T30" fmla="*/ 0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8" name="Freeform 497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0 w 365"/>
                  <a:gd name="T13" fmla="*/ 0 h 200"/>
                  <a:gd name="T14" fmla="*/ 0 w 365"/>
                  <a:gd name="T15" fmla="*/ 0 h 200"/>
                  <a:gd name="T16" fmla="*/ 0 w 365"/>
                  <a:gd name="T17" fmla="*/ 0 h 200"/>
                  <a:gd name="T18" fmla="*/ 0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89" name="Freeform 498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90" name="Freeform 499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0 w 344"/>
                  <a:gd name="T13" fmla="*/ 0 h 211"/>
                  <a:gd name="T14" fmla="*/ 0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91" name="Freeform 500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92" name="Freeform 501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0 w 359"/>
                  <a:gd name="T1" fmla="*/ 0 h 200"/>
                  <a:gd name="T2" fmla="*/ 0 w 359"/>
                  <a:gd name="T3" fmla="*/ 0 h 200"/>
                  <a:gd name="T4" fmla="*/ 0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0 w 359"/>
                  <a:gd name="T27" fmla="*/ 0 h 200"/>
                  <a:gd name="T28" fmla="*/ 0 w 359"/>
                  <a:gd name="T29" fmla="*/ 0 h 200"/>
                  <a:gd name="T30" fmla="*/ 0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93" name="Freeform 502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0 w 365"/>
                  <a:gd name="T13" fmla="*/ 0 h 199"/>
                  <a:gd name="T14" fmla="*/ 0 w 365"/>
                  <a:gd name="T15" fmla="*/ 0 h 199"/>
                  <a:gd name="T16" fmla="*/ 0 w 365"/>
                  <a:gd name="T17" fmla="*/ 0 h 199"/>
                  <a:gd name="T18" fmla="*/ 0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94" name="Freeform 503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55339" name="组合 797"/>
          <p:cNvGrpSpPr>
            <a:grpSpLocks/>
          </p:cNvGrpSpPr>
          <p:nvPr/>
        </p:nvGrpSpPr>
        <p:grpSpPr bwMode="auto">
          <a:xfrm>
            <a:off x="7929563" y="4714875"/>
            <a:ext cx="1071562" cy="1528763"/>
            <a:chOff x="142827" y="3940175"/>
            <a:chExt cx="1655811" cy="2303463"/>
          </a:xfrm>
        </p:grpSpPr>
        <p:sp>
          <p:nvSpPr>
            <p:cNvPr id="55503" name="AutoShape 4"/>
            <p:cNvSpPr>
              <a:spLocks noChangeArrowheads="1"/>
            </p:cNvSpPr>
            <p:nvPr/>
          </p:nvSpPr>
          <p:spPr bwMode="auto">
            <a:xfrm rot="-5400000">
              <a:off x="-180975" y="4264025"/>
              <a:ext cx="2303463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504" name="Text Box 384"/>
            <p:cNvSpPr txBox="1">
              <a:spLocks noChangeArrowheads="1"/>
            </p:cNvSpPr>
            <p:nvPr/>
          </p:nvSpPr>
          <p:spPr bwMode="auto">
            <a:xfrm>
              <a:off x="142827" y="4478374"/>
              <a:ext cx="1026038" cy="41737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2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505" name="Line 385"/>
            <p:cNvSpPr>
              <a:spLocks noChangeShapeType="1"/>
            </p:cNvSpPr>
            <p:nvPr/>
          </p:nvSpPr>
          <p:spPr bwMode="auto">
            <a:xfrm flipH="1">
              <a:off x="430213" y="4659313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506" name="Line 386"/>
            <p:cNvSpPr>
              <a:spLocks noChangeShapeType="1"/>
            </p:cNvSpPr>
            <p:nvPr/>
          </p:nvSpPr>
          <p:spPr bwMode="auto">
            <a:xfrm>
              <a:off x="1006475" y="4659313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507" name="Line 387"/>
            <p:cNvSpPr>
              <a:spLocks noChangeShapeType="1"/>
            </p:cNvSpPr>
            <p:nvPr/>
          </p:nvSpPr>
          <p:spPr bwMode="auto">
            <a:xfrm>
              <a:off x="790575" y="5307013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5340" name="Group 388"/>
            <p:cNvGrpSpPr>
              <a:grpSpLocks/>
            </p:cNvGrpSpPr>
            <p:nvPr/>
          </p:nvGrpSpPr>
          <p:grpSpPr bwMode="auto">
            <a:xfrm>
              <a:off x="1222375" y="5081588"/>
              <a:ext cx="503238" cy="514350"/>
              <a:chOff x="6055" y="2047"/>
              <a:chExt cx="318" cy="242"/>
            </a:xfrm>
          </p:grpSpPr>
          <p:pic>
            <p:nvPicPr>
              <p:cNvPr id="55563" name="Picture 38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564" name="Picture 39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565" name="Picture 391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566" name="Picture 392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567" name="AutoShape 393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568" name="AutoShape 394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569" name="AutoShape 395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55341" name="Group 396"/>
            <p:cNvGrpSpPr>
              <a:grpSpLocks/>
            </p:cNvGrpSpPr>
            <p:nvPr/>
          </p:nvGrpSpPr>
          <p:grpSpPr bwMode="auto">
            <a:xfrm>
              <a:off x="214313" y="5091113"/>
              <a:ext cx="503237" cy="514350"/>
              <a:chOff x="6055" y="2047"/>
              <a:chExt cx="318" cy="242"/>
            </a:xfrm>
          </p:grpSpPr>
          <p:pic>
            <p:nvPicPr>
              <p:cNvPr id="55556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557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558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559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560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561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562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55510" name="Text Box 404"/>
            <p:cNvSpPr txBox="1">
              <a:spLocks noChangeArrowheads="1"/>
            </p:cNvSpPr>
            <p:nvPr/>
          </p:nvSpPr>
          <p:spPr bwMode="auto">
            <a:xfrm>
              <a:off x="674689" y="4875214"/>
              <a:ext cx="792787" cy="3709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55342" name="Group 405"/>
            <p:cNvGrpSpPr>
              <a:grpSpLocks noChangeAspect="1"/>
            </p:cNvGrpSpPr>
            <p:nvPr/>
          </p:nvGrpSpPr>
          <p:grpSpPr bwMode="auto">
            <a:xfrm rot="5400000">
              <a:off x="754708" y="5298436"/>
              <a:ext cx="428933" cy="503238"/>
              <a:chOff x="2332" y="356"/>
              <a:chExt cx="409" cy="466"/>
            </a:xfrm>
          </p:grpSpPr>
          <p:sp>
            <p:nvSpPr>
              <p:cNvPr id="55549" name="AutoShape 40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50" name="Freeform 40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51" name="Freeform 40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52" name="Freeform 40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53" name="Freeform 41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54" name="Freeform 41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55" name="Freeform 41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5352" name="Group 413"/>
            <p:cNvGrpSpPr>
              <a:grpSpLocks/>
            </p:cNvGrpSpPr>
            <p:nvPr/>
          </p:nvGrpSpPr>
          <p:grpSpPr bwMode="auto">
            <a:xfrm>
              <a:off x="214313" y="5740413"/>
              <a:ext cx="1446213" cy="431801"/>
              <a:chOff x="476" y="3612"/>
              <a:chExt cx="911" cy="272"/>
            </a:xfrm>
          </p:grpSpPr>
          <p:grpSp>
            <p:nvGrpSpPr>
              <p:cNvPr id="55353" name="Group 414"/>
              <p:cNvGrpSpPr>
                <a:grpSpLocks/>
              </p:cNvGrpSpPr>
              <p:nvPr/>
            </p:nvGrpSpPr>
            <p:grpSpPr bwMode="auto">
              <a:xfrm>
                <a:off x="476" y="3615"/>
                <a:ext cx="252" cy="269"/>
                <a:chOff x="204" y="3226"/>
                <a:chExt cx="591" cy="567"/>
              </a:xfrm>
            </p:grpSpPr>
            <p:pic>
              <p:nvPicPr>
                <p:cNvPr id="55546" name="Picture 41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47" name="Picture 416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48" name="Picture 417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60" name="Group 418"/>
              <p:cNvGrpSpPr>
                <a:grpSpLocks/>
              </p:cNvGrpSpPr>
              <p:nvPr/>
            </p:nvGrpSpPr>
            <p:grpSpPr bwMode="auto">
              <a:xfrm>
                <a:off x="805" y="3612"/>
                <a:ext cx="252" cy="269"/>
                <a:chOff x="204" y="3226"/>
                <a:chExt cx="591" cy="567"/>
              </a:xfrm>
            </p:grpSpPr>
            <p:pic>
              <p:nvPicPr>
                <p:cNvPr id="55543" name="Picture 419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44" name="Picture 420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45" name="Picture 421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61" name="Group 422"/>
              <p:cNvGrpSpPr>
                <a:grpSpLocks/>
              </p:cNvGrpSpPr>
              <p:nvPr/>
            </p:nvGrpSpPr>
            <p:grpSpPr bwMode="auto">
              <a:xfrm>
                <a:off x="1135" y="3612"/>
                <a:ext cx="252" cy="269"/>
                <a:chOff x="204" y="3226"/>
                <a:chExt cx="591" cy="567"/>
              </a:xfrm>
            </p:grpSpPr>
            <p:pic>
              <p:nvPicPr>
                <p:cNvPr id="55540" name="Picture 423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41" name="Picture 424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42" name="Picture 42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62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538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539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363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536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537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374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534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535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5375" name="Group 489"/>
            <p:cNvGrpSpPr>
              <a:grpSpLocks noChangeAspect="1"/>
            </p:cNvGrpSpPr>
            <p:nvPr/>
          </p:nvGrpSpPr>
          <p:grpSpPr bwMode="auto">
            <a:xfrm>
              <a:off x="601663" y="4043472"/>
              <a:ext cx="850900" cy="619015"/>
              <a:chOff x="2465" y="445"/>
              <a:chExt cx="576" cy="419"/>
            </a:xfrm>
          </p:grpSpPr>
          <p:sp>
            <p:nvSpPr>
              <p:cNvPr id="55514" name="AutoShape 490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15" name="Freeform 491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16" name="Freeform 492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17" name="Freeform 493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18" name="Freeform 494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0 w 344"/>
                  <a:gd name="T13" fmla="*/ 0 h 212"/>
                  <a:gd name="T14" fmla="*/ 0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19" name="Freeform 495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0" name="Freeform 496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0 w 359"/>
                  <a:gd name="T1" fmla="*/ 0 h 199"/>
                  <a:gd name="T2" fmla="*/ 0 w 359"/>
                  <a:gd name="T3" fmla="*/ 0 h 199"/>
                  <a:gd name="T4" fmla="*/ 0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0 w 359"/>
                  <a:gd name="T27" fmla="*/ 0 h 199"/>
                  <a:gd name="T28" fmla="*/ 0 w 359"/>
                  <a:gd name="T29" fmla="*/ 0 h 199"/>
                  <a:gd name="T30" fmla="*/ 0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1" name="Freeform 497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0 w 365"/>
                  <a:gd name="T13" fmla="*/ 0 h 200"/>
                  <a:gd name="T14" fmla="*/ 0 w 365"/>
                  <a:gd name="T15" fmla="*/ 0 h 200"/>
                  <a:gd name="T16" fmla="*/ 0 w 365"/>
                  <a:gd name="T17" fmla="*/ 0 h 200"/>
                  <a:gd name="T18" fmla="*/ 0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2" name="Freeform 498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3" name="Freeform 499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0 w 344"/>
                  <a:gd name="T13" fmla="*/ 0 h 211"/>
                  <a:gd name="T14" fmla="*/ 0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4" name="Freeform 500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5" name="Freeform 501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0 w 359"/>
                  <a:gd name="T1" fmla="*/ 0 h 200"/>
                  <a:gd name="T2" fmla="*/ 0 w 359"/>
                  <a:gd name="T3" fmla="*/ 0 h 200"/>
                  <a:gd name="T4" fmla="*/ 0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0 w 359"/>
                  <a:gd name="T27" fmla="*/ 0 h 200"/>
                  <a:gd name="T28" fmla="*/ 0 w 359"/>
                  <a:gd name="T29" fmla="*/ 0 h 200"/>
                  <a:gd name="T30" fmla="*/ 0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6" name="Freeform 502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0 w 365"/>
                  <a:gd name="T13" fmla="*/ 0 h 199"/>
                  <a:gd name="T14" fmla="*/ 0 w 365"/>
                  <a:gd name="T15" fmla="*/ 0 h 199"/>
                  <a:gd name="T16" fmla="*/ 0 w 365"/>
                  <a:gd name="T17" fmla="*/ 0 h 199"/>
                  <a:gd name="T18" fmla="*/ 0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27" name="Freeform 503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55377" name="组合 865"/>
          <p:cNvGrpSpPr>
            <a:grpSpLocks/>
          </p:cNvGrpSpPr>
          <p:nvPr/>
        </p:nvGrpSpPr>
        <p:grpSpPr bwMode="auto">
          <a:xfrm>
            <a:off x="6715125" y="4714875"/>
            <a:ext cx="1071563" cy="1528763"/>
            <a:chOff x="142827" y="3940175"/>
            <a:chExt cx="1655811" cy="2303463"/>
          </a:xfrm>
        </p:grpSpPr>
        <p:sp>
          <p:nvSpPr>
            <p:cNvPr id="55436" name="AutoShape 4"/>
            <p:cNvSpPr>
              <a:spLocks noChangeArrowheads="1"/>
            </p:cNvSpPr>
            <p:nvPr/>
          </p:nvSpPr>
          <p:spPr bwMode="auto">
            <a:xfrm rot="-5400000">
              <a:off x="-180975" y="4264025"/>
              <a:ext cx="2303463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437" name="Text Box 384"/>
            <p:cNvSpPr txBox="1">
              <a:spLocks noChangeArrowheads="1"/>
            </p:cNvSpPr>
            <p:nvPr/>
          </p:nvSpPr>
          <p:spPr bwMode="auto">
            <a:xfrm>
              <a:off x="142827" y="4478374"/>
              <a:ext cx="1026038" cy="41737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2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438" name="Line 385"/>
            <p:cNvSpPr>
              <a:spLocks noChangeShapeType="1"/>
            </p:cNvSpPr>
            <p:nvPr/>
          </p:nvSpPr>
          <p:spPr bwMode="auto">
            <a:xfrm flipH="1">
              <a:off x="430213" y="4659313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439" name="Line 386"/>
            <p:cNvSpPr>
              <a:spLocks noChangeShapeType="1"/>
            </p:cNvSpPr>
            <p:nvPr/>
          </p:nvSpPr>
          <p:spPr bwMode="auto">
            <a:xfrm>
              <a:off x="1006475" y="4659313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440" name="Line 387"/>
            <p:cNvSpPr>
              <a:spLocks noChangeShapeType="1"/>
            </p:cNvSpPr>
            <p:nvPr/>
          </p:nvSpPr>
          <p:spPr bwMode="auto">
            <a:xfrm>
              <a:off x="790575" y="5307013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5378" name="Group 388"/>
            <p:cNvGrpSpPr>
              <a:grpSpLocks/>
            </p:cNvGrpSpPr>
            <p:nvPr/>
          </p:nvGrpSpPr>
          <p:grpSpPr bwMode="auto">
            <a:xfrm>
              <a:off x="1222375" y="5081588"/>
              <a:ext cx="503238" cy="514350"/>
              <a:chOff x="6055" y="2047"/>
              <a:chExt cx="318" cy="242"/>
            </a:xfrm>
          </p:grpSpPr>
          <p:pic>
            <p:nvPicPr>
              <p:cNvPr id="55496" name="Picture 38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97" name="Picture 39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98" name="Picture 391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99" name="Picture 392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500" name="AutoShape 393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501" name="AutoShape 394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502" name="AutoShape 395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55379" name="Group 396"/>
            <p:cNvGrpSpPr>
              <a:grpSpLocks/>
            </p:cNvGrpSpPr>
            <p:nvPr/>
          </p:nvGrpSpPr>
          <p:grpSpPr bwMode="auto">
            <a:xfrm>
              <a:off x="214313" y="5091113"/>
              <a:ext cx="503237" cy="514350"/>
              <a:chOff x="6055" y="2047"/>
              <a:chExt cx="318" cy="242"/>
            </a:xfrm>
          </p:grpSpPr>
          <p:pic>
            <p:nvPicPr>
              <p:cNvPr id="55489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90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91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92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493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494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495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55443" name="Text Box 404"/>
            <p:cNvSpPr txBox="1">
              <a:spLocks noChangeArrowheads="1"/>
            </p:cNvSpPr>
            <p:nvPr/>
          </p:nvSpPr>
          <p:spPr bwMode="auto">
            <a:xfrm>
              <a:off x="674689" y="4875214"/>
              <a:ext cx="792787" cy="3709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55394" name="Group 405"/>
            <p:cNvGrpSpPr>
              <a:grpSpLocks noChangeAspect="1"/>
            </p:cNvGrpSpPr>
            <p:nvPr/>
          </p:nvGrpSpPr>
          <p:grpSpPr bwMode="auto">
            <a:xfrm rot="5400000">
              <a:off x="754710" y="5298436"/>
              <a:ext cx="428933" cy="503238"/>
              <a:chOff x="2332" y="356"/>
              <a:chExt cx="409" cy="466"/>
            </a:xfrm>
          </p:grpSpPr>
          <p:sp>
            <p:nvSpPr>
              <p:cNvPr id="55482" name="AutoShape 40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83" name="Freeform 40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84" name="Freeform 40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85" name="Freeform 40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86" name="Freeform 41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87" name="Freeform 41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88" name="Freeform 41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5395" name="Group 413"/>
            <p:cNvGrpSpPr>
              <a:grpSpLocks/>
            </p:cNvGrpSpPr>
            <p:nvPr/>
          </p:nvGrpSpPr>
          <p:grpSpPr bwMode="auto">
            <a:xfrm>
              <a:off x="214313" y="5740413"/>
              <a:ext cx="1446213" cy="431801"/>
              <a:chOff x="476" y="3612"/>
              <a:chExt cx="911" cy="272"/>
            </a:xfrm>
          </p:grpSpPr>
          <p:grpSp>
            <p:nvGrpSpPr>
              <p:cNvPr id="55396" name="Group 414"/>
              <p:cNvGrpSpPr>
                <a:grpSpLocks/>
              </p:cNvGrpSpPr>
              <p:nvPr/>
            </p:nvGrpSpPr>
            <p:grpSpPr bwMode="auto">
              <a:xfrm>
                <a:off x="476" y="3615"/>
                <a:ext cx="252" cy="269"/>
                <a:chOff x="204" y="3226"/>
                <a:chExt cx="591" cy="567"/>
              </a:xfrm>
            </p:grpSpPr>
            <p:pic>
              <p:nvPicPr>
                <p:cNvPr id="55479" name="Picture 41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80" name="Picture 416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81" name="Picture 417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97" name="Group 418"/>
              <p:cNvGrpSpPr>
                <a:grpSpLocks/>
              </p:cNvGrpSpPr>
              <p:nvPr/>
            </p:nvGrpSpPr>
            <p:grpSpPr bwMode="auto">
              <a:xfrm>
                <a:off x="805" y="3612"/>
                <a:ext cx="252" cy="269"/>
                <a:chOff x="204" y="3226"/>
                <a:chExt cx="591" cy="567"/>
              </a:xfrm>
            </p:grpSpPr>
            <p:pic>
              <p:nvPicPr>
                <p:cNvPr id="55476" name="Picture 419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77" name="Picture 420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78" name="Picture 421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98" name="Group 422"/>
              <p:cNvGrpSpPr>
                <a:grpSpLocks/>
              </p:cNvGrpSpPr>
              <p:nvPr/>
            </p:nvGrpSpPr>
            <p:grpSpPr bwMode="auto">
              <a:xfrm>
                <a:off x="1135" y="3612"/>
                <a:ext cx="252" cy="269"/>
                <a:chOff x="204" y="3226"/>
                <a:chExt cx="591" cy="567"/>
              </a:xfrm>
            </p:grpSpPr>
            <p:pic>
              <p:nvPicPr>
                <p:cNvPr id="55473" name="Picture 423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74" name="Picture 424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75" name="Picture 42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99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471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472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441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469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470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442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467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468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5444" name="Group 489"/>
            <p:cNvGrpSpPr>
              <a:grpSpLocks noChangeAspect="1"/>
            </p:cNvGrpSpPr>
            <p:nvPr/>
          </p:nvGrpSpPr>
          <p:grpSpPr bwMode="auto">
            <a:xfrm>
              <a:off x="601663" y="4043472"/>
              <a:ext cx="850900" cy="619015"/>
              <a:chOff x="2465" y="445"/>
              <a:chExt cx="576" cy="419"/>
            </a:xfrm>
          </p:grpSpPr>
          <p:sp>
            <p:nvSpPr>
              <p:cNvPr id="55447" name="AutoShape 490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48" name="Freeform 491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49" name="Freeform 492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0" name="Freeform 493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1" name="Freeform 494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0 w 344"/>
                  <a:gd name="T13" fmla="*/ 0 h 212"/>
                  <a:gd name="T14" fmla="*/ 0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2" name="Freeform 495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3" name="Freeform 496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0 w 359"/>
                  <a:gd name="T1" fmla="*/ 0 h 199"/>
                  <a:gd name="T2" fmla="*/ 0 w 359"/>
                  <a:gd name="T3" fmla="*/ 0 h 199"/>
                  <a:gd name="T4" fmla="*/ 0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0 w 359"/>
                  <a:gd name="T27" fmla="*/ 0 h 199"/>
                  <a:gd name="T28" fmla="*/ 0 w 359"/>
                  <a:gd name="T29" fmla="*/ 0 h 199"/>
                  <a:gd name="T30" fmla="*/ 0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4" name="Freeform 497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0 w 365"/>
                  <a:gd name="T13" fmla="*/ 0 h 200"/>
                  <a:gd name="T14" fmla="*/ 0 w 365"/>
                  <a:gd name="T15" fmla="*/ 0 h 200"/>
                  <a:gd name="T16" fmla="*/ 0 w 365"/>
                  <a:gd name="T17" fmla="*/ 0 h 200"/>
                  <a:gd name="T18" fmla="*/ 0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5" name="Freeform 498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6" name="Freeform 499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0 w 344"/>
                  <a:gd name="T13" fmla="*/ 0 h 211"/>
                  <a:gd name="T14" fmla="*/ 0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7" name="Freeform 500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8" name="Freeform 501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0 w 359"/>
                  <a:gd name="T1" fmla="*/ 0 h 200"/>
                  <a:gd name="T2" fmla="*/ 0 w 359"/>
                  <a:gd name="T3" fmla="*/ 0 h 200"/>
                  <a:gd name="T4" fmla="*/ 0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0 w 359"/>
                  <a:gd name="T27" fmla="*/ 0 h 200"/>
                  <a:gd name="T28" fmla="*/ 0 w 359"/>
                  <a:gd name="T29" fmla="*/ 0 h 200"/>
                  <a:gd name="T30" fmla="*/ 0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59" name="Freeform 502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0 w 365"/>
                  <a:gd name="T13" fmla="*/ 0 h 199"/>
                  <a:gd name="T14" fmla="*/ 0 w 365"/>
                  <a:gd name="T15" fmla="*/ 0 h 199"/>
                  <a:gd name="T16" fmla="*/ 0 w 365"/>
                  <a:gd name="T17" fmla="*/ 0 h 199"/>
                  <a:gd name="T18" fmla="*/ 0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60" name="Freeform 503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002" name="Text Box 338"/>
          <p:cNvSpPr txBox="1">
            <a:spLocks noChangeArrowheads="1"/>
          </p:cNvSpPr>
          <p:nvPr/>
        </p:nvSpPr>
        <p:spPr bwMode="auto">
          <a:xfrm>
            <a:off x="2714625" y="6215063"/>
            <a:ext cx="72390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行政楼</a:t>
            </a:r>
          </a:p>
        </p:txBody>
      </p:sp>
      <p:sp>
        <p:nvSpPr>
          <p:cNvPr id="1003" name="Text Box 338"/>
          <p:cNvSpPr txBox="1">
            <a:spLocks noChangeArrowheads="1"/>
          </p:cNvSpPr>
          <p:nvPr/>
        </p:nvSpPr>
        <p:spPr bwMode="auto">
          <a:xfrm>
            <a:off x="5643563" y="6215063"/>
            <a:ext cx="72390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宿舍楼</a:t>
            </a:r>
          </a:p>
        </p:txBody>
      </p:sp>
      <p:grpSp>
        <p:nvGrpSpPr>
          <p:cNvPr id="55445" name="组合 1003"/>
          <p:cNvGrpSpPr>
            <a:grpSpLocks/>
          </p:cNvGrpSpPr>
          <p:nvPr/>
        </p:nvGrpSpPr>
        <p:grpSpPr bwMode="auto">
          <a:xfrm>
            <a:off x="5357813" y="4714875"/>
            <a:ext cx="1071562" cy="1528763"/>
            <a:chOff x="142827" y="3940175"/>
            <a:chExt cx="1655811" cy="2303463"/>
          </a:xfrm>
        </p:grpSpPr>
        <p:sp>
          <p:nvSpPr>
            <p:cNvPr id="55369" name="AutoShape 4"/>
            <p:cNvSpPr>
              <a:spLocks noChangeArrowheads="1"/>
            </p:cNvSpPr>
            <p:nvPr/>
          </p:nvSpPr>
          <p:spPr bwMode="auto">
            <a:xfrm rot="-5400000">
              <a:off x="-180975" y="4264025"/>
              <a:ext cx="2303463" cy="1655763"/>
            </a:xfrm>
            <a:prstGeom prst="roundRect">
              <a:avLst>
                <a:gd name="adj" fmla="val 8134"/>
              </a:avLst>
            </a:prstGeom>
            <a:gradFill rotWithShape="1">
              <a:gsLst>
                <a:gs pos="0">
                  <a:schemeClr val="accent2">
                    <a:alpha val="60001"/>
                  </a:schemeClr>
                </a:gs>
                <a:gs pos="100000">
                  <a:srgbClr val="FFFFFF"/>
                </a:gs>
              </a:gsLst>
              <a:path path="shape">
                <a:fillToRect l="50000" t="50000" r="50000" b="50000"/>
              </a:path>
            </a:gradFill>
            <a:ln w="9525" algn="ctr">
              <a:solidFill>
                <a:srgbClr val="FF9900"/>
              </a:solidFill>
              <a:prstDash val="dash"/>
              <a:round/>
              <a:headEnd/>
              <a:tailEnd/>
            </a:ln>
          </p:spPr>
          <p:txBody>
            <a:bodyPr vert="eaVert" wrap="none" anchor="ctr"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370" name="Text Box 384"/>
            <p:cNvSpPr txBox="1">
              <a:spLocks noChangeArrowheads="1"/>
            </p:cNvSpPr>
            <p:nvPr/>
          </p:nvSpPr>
          <p:spPr bwMode="auto">
            <a:xfrm>
              <a:off x="142827" y="4478374"/>
              <a:ext cx="1026038" cy="41737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200">
                  <a:latin typeface="微软雅黑" pitchFamily="34" charset="-122"/>
                  <a:ea typeface="微软雅黑" pitchFamily="34" charset="-122"/>
                </a:rPr>
                <a:t>S5800</a:t>
              </a:r>
            </a:p>
          </p:txBody>
        </p:sp>
        <p:sp>
          <p:nvSpPr>
            <p:cNvPr id="55371" name="Line 385"/>
            <p:cNvSpPr>
              <a:spLocks noChangeShapeType="1"/>
            </p:cNvSpPr>
            <p:nvPr/>
          </p:nvSpPr>
          <p:spPr bwMode="auto">
            <a:xfrm flipH="1">
              <a:off x="430213" y="4659313"/>
              <a:ext cx="576262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2" name="Line 386"/>
            <p:cNvSpPr>
              <a:spLocks noChangeShapeType="1"/>
            </p:cNvSpPr>
            <p:nvPr/>
          </p:nvSpPr>
          <p:spPr bwMode="auto">
            <a:xfrm>
              <a:off x="1006475" y="4659313"/>
              <a:ext cx="576263" cy="50482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3" name="Line 387"/>
            <p:cNvSpPr>
              <a:spLocks noChangeShapeType="1"/>
            </p:cNvSpPr>
            <p:nvPr/>
          </p:nvSpPr>
          <p:spPr bwMode="auto">
            <a:xfrm>
              <a:off x="790575" y="5307013"/>
              <a:ext cx="360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5446" name="Group 388"/>
            <p:cNvGrpSpPr>
              <a:grpSpLocks/>
            </p:cNvGrpSpPr>
            <p:nvPr/>
          </p:nvGrpSpPr>
          <p:grpSpPr bwMode="auto">
            <a:xfrm>
              <a:off x="1222375" y="5081588"/>
              <a:ext cx="503238" cy="514350"/>
              <a:chOff x="6055" y="2047"/>
              <a:chExt cx="318" cy="242"/>
            </a:xfrm>
          </p:grpSpPr>
          <p:pic>
            <p:nvPicPr>
              <p:cNvPr id="55429" name="Picture 38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30" name="Picture 39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31" name="Picture 391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32" name="Picture 392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433" name="AutoShape 393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434" name="AutoShape 394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435" name="AutoShape 395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55461" name="Group 396"/>
            <p:cNvGrpSpPr>
              <a:grpSpLocks/>
            </p:cNvGrpSpPr>
            <p:nvPr/>
          </p:nvGrpSpPr>
          <p:grpSpPr bwMode="auto">
            <a:xfrm>
              <a:off x="214313" y="5091113"/>
              <a:ext cx="503237" cy="514350"/>
              <a:chOff x="6055" y="2047"/>
              <a:chExt cx="318" cy="242"/>
            </a:xfrm>
          </p:grpSpPr>
          <p:pic>
            <p:nvPicPr>
              <p:cNvPr id="55422" name="Picture 397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221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23" name="Picture 398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68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24" name="Picture 399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115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pic>
            <p:nvPicPr>
              <p:cNvPr id="55425" name="Picture 400" descr="中继器"/>
              <p:cNvPicPr preferRelativeResize="0"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6090" y="2062"/>
                <a:ext cx="283" cy="68"/>
              </a:xfrm>
              <a:prstGeom prst="rect">
                <a:avLst/>
              </a:prstGeom>
              <a:noFill/>
              <a:ln w="19050">
                <a:noFill/>
                <a:miter lim="800000"/>
                <a:headEnd/>
                <a:tailEnd/>
              </a:ln>
            </p:spPr>
          </p:pic>
          <p:sp>
            <p:nvSpPr>
              <p:cNvPr id="55426" name="AutoShape 401"/>
              <p:cNvSpPr>
                <a:spLocks noChangeArrowheads="1"/>
              </p:cNvSpPr>
              <p:nvPr/>
            </p:nvSpPr>
            <p:spPr bwMode="auto">
              <a:xfrm rot="-5623612">
                <a:off x="6133" y="196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427" name="AutoShape 402"/>
              <p:cNvSpPr>
                <a:spLocks noChangeArrowheads="1"/>
              </p:cNvSpPr>
              <p:nvPr/>
            </p:nvSpPr>
            <p:spPr bwMode="auto">
              <a:xfrm rot="-5623612">
                <a:off x="6133" y="2017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55428" name="AutoShape 403"/>
              <p:cNvSpPr>
                <a:spLocks noChangeArrowheads="1"/>
              </p:cNvSpPr>
              <p:nvPr/>
            </p:nvSpPr>
            <p:spPr bwMode="auto">
              <a:xfrm rot="-5623612">
                <a:off x="6133" y="2079"/>
                <a:ext cx="116" cy="27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2234 w 21600"/>
                  <a:gd name="T13" fmla="*/ 0 h 21600"/>
                  <a:gd name="T14" fmla="*/ 19366 w 21600"/>
                  <a:gd name="T15" fmla="*/ 5241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067" y="3901"/>
                    </a:moveTo>
                    <a:cubicBezTo>
                      <a:pt x="6677" y="2562"/>
                      <a:pt x="8705" y="1829"/>
                      <a:pt x="10800" y="1830"/>
                    </a:cubicBezTo>
                    <a:cubicBezTo>
                      <a:pt x="12894" y="1830"/>
                      <a:pt x="14922" y="2562"/>
                      <a:pt x="16532" y="3901"/>
                    </a:cubicBezTo>
                    <a:lnTo>
                      <a:pt x="17702" y="2493"/>
                    </a:lnTo>
                    <a:cubicBezTo>
                      <a:pt x="15763" y="882"/>
                      <a:pt x="13321" y="-1"/>
                      <a:pt x="10799" y="0"/>
                    </a:cubicBezTo>
                    <a:cubicBezTo>
                      <a:pt x="8278" y="0"/>
                      <a:pt x="5836" y="882"/>
                      <a:pt x="3897" y="2493"/>
                    </a:cubicBezTo>
                    <a:close/>
                  </a:path>
                </a:pathLst>
              </a:custGeom>
              <a:solidFill>
                <a:srgbClr val="CC0000"/>
              </a:solidFill>
              <a:ln w="2857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55376" name="Text Box 404"/>
            <p:cNvSpPr txBox="1">
              <a:spLocks noChangeArrowheads="1"/>
            </p:cNvSpPr>
            <p:nvPr/>
          </p:nvSpPr>
          <p:spPr bwMode="auto">
            <a:xfrm>
              <a:off x="674689" y="4875214"/>
              <a:ext cx="792787" cy="3709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kumimoji="1" lang="en-US" altLang="zh-CN" sz="1000">
                  <a:latin typeface="微软雅黑" pitchFamily="34" charset="-122"/>
                  <a:ea typeface="微软雅黑" pitchFamily="34" charset="-122"/>
                </a:rPr>
                <a:t>E500</a:t>
              </a:r>
            </a:p>
          </p:txBody>
        </p:sp>
        <p:grpSp>
          <p:nvGrpSpPr>
            <p:cNvPr id="55462" name="Group 405"/>
            <p:cNvGrpSpPr>
              <a:grpSpLocks noChangeAspect="1"/>
            </p:cNvGrpSpPr>
            <p:nvPr/>
          </p:nvGrpSpPr>
          <p:grpSpPr bwMode="auto">
            <a:xfrm rot="5400000">
              <a:off x="754712" y="5298436"/>
              <a:ext cx="428933" cy="503238"/>
              <a:chOff x="2332" y="356"/>
              <a:chExt cx="409" cy="466"/>
            </a:xfrm>
          </p:grpSpPr>
          <p:sp>
            <p:nvSpPr>
              <p:cNvPr id="55415" name="AutoShape 406"/>
              <p:cNvSpPr>
                <a:spLocks noChangeAspect="1" noChangeArrowheads="1" noTextEdit="1"/>
              </p:cNvSpPr>
              <p:nvPr/>
            </p:nvSpPr>
            <p:spPr bwMode="auto">
              <a:xfrm>
                <a:off x="2332" y="356"/>
                <a:ext cx="386" cy="4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16" name="Freeform 407"/>
              <p:cNvSpPr>
                <a:spLocks/>
              </p:cNvSpPr>
              <p:nvPr/>
            </p:nvSpPr>
            <p:spPr bwMode="auto">
              <a:xfrm>
                <a:off x="2332" y="527"/>
                <a:ext cx="50" cy="124"/>
              </a:xfrm>
              <a:custGeom>
                <a:avLst/>
                <a:gdLst>
                  <a:gd name="T0" fmla="*/ 1 w 97"/>
                  <a:gd name="T1" fmla="*/ 1 h 237"/>
                  <a:gd name="T2" fmla="*/ 0 w 97"/>
                  <a:gd name="T3" fmla="*/ 1 h 237"/>
                  <a:gd name="T4" fmla="*/ 1 w 97"/>
                  <a:gd name="T5" fmla="*/ 1 h 237"/>
                  <a:gd name="T6" fmla="*/ 1 w 97"/>
                  <a:gd name="T7" fmla="*/ 1 h 237"/>
                  <a:gd name="T8" fmla="*/ 1 w 97"/>
                  <a:gd name="T9" fmla="*/ 0 h 237"/>
                  <a:gd name="T10" fmla="*/ 1 w 97"/>
                  <a:gd name="T11" fmla="*/ 1 h 237"/>
                  <a:gd name="T12" fmla="*/ 1 w 97"/>
                  <a:gd name="T13" fmla="*/ 1 h 237"/>
                  <a:gd name="T14" fmla="*/ 1 w 97"/>
                  <a:gd name="T15" fmla="*/ 1 h 2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237"/>
                  <a:gd name="T26" fmla="*/ 97 w 97"/>
                  <a:gd name="T27" fmla="*/ 237 h 2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237">
                    <a:moveTo>
                      <a:pt x="8" y="197"/>
                    </a:moveTo>
                    <a:cubicBezTo>
                      <a:pt x="6" y="201"/>
                      <a:pt x="3" y="205"/>
                      <a:pt x="0" y="210"/>
                    </a:cubicBezTo>
                    <a:cubicBezTo>
                      <a:pt x="47" y="237"/>
                      <a:pt x="47" y="237"/>
                      <a:pt x="47" y="237"/>
                    </a:cubicBezTo>
                    <a:cubicBezTo>
                      <a:pt x="50" y="233"/>
                      <a:pt x="53" y="228"/>
                      <a:pt x="56" y="224"/>
                    </a:cubicBezTo>
                    <a:cubicBezTo>
                      <a:pt x="97" y="152"/>
                      <a:pt x="94" y="67"/>
                      <a:pt x="55" y="0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37" y="78"/>
                      <a:pt x="40" y="143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17" name="Freeform 408"/>
              <p:cNvSpPr>
                <a:spLocks/>
              </p:cNvSpPr>
              <p:nvPr/>
            </p:nvSpPr>
            <p:spPr bwMode="auto">
              <a:xfrm>
                <a:off x="2391" y="492"/>
                <a:ext cx="63" cy="193"/>
              </a:xfrm>
              <a:custGeom>
                <a:avLst/>
                <a:gdLst>
                  <a:gd name="T0" fmla="*/ 1 w 121"/>
                  <a:gd name="T1" fmla="*/ 1 h 367"/>
                  <a:gd name="T2" fmla="*/ 0 w 121"/>
                  <a:gd name="T3" fmla="*/ 1 h 367"/>
                  <a:gd name="T4" fmla="*/ 1 w 121"/>
                  <a:gd name="T5" fmla="*/ 1 h 367"/>
                  <a:gd name="T6" fmla="*/ 1 w 121"/>
                  <a:gd name="T7" fmla="*/ 1 h 367"/>
                  <a:gd name="T8" fmla="*/ 1 w 121"/>
                  <a:gd name="T9" fmla="*/ 0 h 367"/>
                  <a:gd name="T10" fmla="*/ 1 w 121"/>
                  <a:gd name="T11" fmla="*/ 1 h 367"/>
                  <a:gd name="T12" fmla="*/ 1 w 121"/>
                  <a:gd name="T13" fmla="*/ 1 h 367"/>
                  <a:gd name="T14" fmla="*/ 1 w 121"/>
                  <a:gd name="T15" fmla="*/ 1 h 3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1"/>
                  <a:gd name="T25" fmla="*/ 0 h 367"/>
                  <a:gd name="T26" fmla="*/ 121 w 121"/>
                  <a:gd name="T27" fmla="*/ 367 h 3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1" h="367">
                    <a:moveTo>
                      <a:pt x="8" y="327"/>
                    </a:moveTo>
                    <a:cubicBezTo>
                      <a:pt x="6" y="331"/>
                      <a:pt x="3" y="336"/>
                      <a:pt x="0" y="340"/>
                    </a:cubicBezTo>
                    <a:cubicBezTo>
                      <a:pt x="47" y="367"/>
                      <a:pt x="47" y="367"/>
                      <a:pt x="47" y="367"/>
                    </a:cubicBezTo>
                    <a:cubicBezTo>
                      <a:pt x="50" y="363"/>
                      <a:pt x="53" y="358"/>
                      <a:pt x="55" y="354"/>
                    </a:cubicBezTo>
                    <a:cubicBezTo>
                      <a:pt x="121" y="241"/>
                      <a:pt x="116" y="106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9" y="117"/>
                      <a:pt x="63" y="231"/>
                      <a:pt x="8" y="327"/>
                    </a:cubicBezTo>
                    <a:cubicBezTo>
                      <a:pt x="8" y="327"/>
                      <a:pt x="8" y="327"/>
                      <a:pt x="8" y="32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18" name="Freeform 409"/>
              <p:cNvSpPr>
                <a:spLocks/>
              </p:cNvSpPr>
              <p:nvPr/>
            </p:nvSpPr>
            <p:spPr bwMode="auto">
              <a:xfrm>
                <a:off x="2510" y="424"/>
                <a:ext cx="82" cy="329"/>
              </a:xfrm>
              <a:custGeom>
                <a:avLst/>
                <a:gdLst>
                  <a:gd name="T0" fmla="*/ 1 w 158"/>
                  <a:gd name="T1" fmla="*/ 1 h 627"/>
                  <a:gd name="T2" fmla="*/ 1 w 158"/>
                  <a:gd name="T3" fmla="*/ 1 h 627"/>
                  <a:gd name="T4" fmla="*/ 0 w 158"/>
                  <a:gd name="T5" fmla="*/ 1 h 627"/>
                  <a:gd name="T6" fmla="*/ 1 w 158"/>
                  <a:gd name="T7" fmla="*/ 1 h 627"/>
                  <a:gd name="T8" fmla="*/ 1 w 158"/>
                  <a:gd name="T9" fmla="*/ 1 h 627"/>
                  <a:gd name="T10" fmla="*/ 1 w 158"/>
                  <a:gd name="T11" fmla="*/ 1 h 627"/>
                  <a:gd name="T12" fmla="*/ 1 w 158"/>
                  <a:gd name="T13" fmla="*/ 0 h 627"/>
                  <a:gd name="T14" fmla="*/ 1 w 158"/>
                  <a:gd name="T15" fmla="*/ 1 h 627"/>
                  <a:gd name="T16" fmla="*/ 1 w 158"/>
                  <a:gd name="T17" fmla="*/ 1 h 627"/>
                  <a:gd name="T18" fmla="*/ 1 w 158"/>
                  <a:gd name="T19" fmla="*/ 1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627"/>
                  <a:gd name="T32" fmla="*/ 158 w 158"/>
                  <a:gd name="T33" fmla="*/ 627 h 6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627">
                    <a:moveTo>
                      <a:pt x="63" y="163"/>
                    </a:moveTo>
                    <a:cubicBezTo>
                      <a:pt x="102" y="307"/>
                      <a:pt x="82" y="458"/>
                      <a:pt x="7" y="587"/>
                    </a:cubicBezTo>
                    <a:cubicBezTo>
                      <a:pt x="5" y="591"/>
                      <a:pt x="2" y="596"/>
                      <a:pt x="0" y="600"/>
                    </a:cubicBezTo>
                    <a:cubicBezTo>
                      <a:pt x="47" y="627"/>
                      <a:pt x="47" y="627"/>
                      <a:pt x="47" y="627"/>
                    </a:cubicBezTo>
                    <a:cubicBezTo>
                      <a:pt x="49" y="623"/>
                      <a:pt x="52" y="618"/>
                      <a:pt x="55" y="614"/>
                    </a:cubicBezTo>
                    <a:cubicBezTo>
                      <a:pt x="136" y="472"/>
                      <a:pt x="158" y="307"/>
                      <a:pt x="116" y="149"/>
                    </a:cubicBezTo>
                    <a:cubicBezTo>
                      <a:pt x="102" y="96"/>
                      <a:pt x="81" y="46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31" y="69"/>
                      <a:pt x="50" y="115"/>
                      <a:pt x="63" y="163"/>
                    </a:cubicBezTo>
                    <a:cubicBezTo>
                      <a:pt x="63" y="163"/>
                      <a:pt x="63" y="163"/>
                      <a:pt x="63" y="163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19" name="Freeform 410"/>
              <p:cNvSpPr>
                <a:spLocks/>
              </p:cNvSpPr>
              <p:nvPr/>
            </p:nvSpPr>
            <p:spPr bwMode="auto">
              <a:xfrm>
                <a:off x="2450" y="458"/>
                <a:ext cx="76" cy="261"/>
              </a:xfrm>
              <a:custGeom>
                <a:avLst/>
                <a:gdLst>
                  <a:gd name="T0" fmla="*/ 1 w 144"/>
                  <a:gd name="T1" fmla="*/ 1 h 497"/>
                  <a:gd name="T2" fmla="*/ 0 w 144"/>
                  <a:gd name="T3" fmla="*/ 1 h 497"/>
                  <a:gd name="T4" fmla="*/ 1 w 144"/>
                  <a:gd name="T5" fmla="*/ 1 h 497"/>
                  <a:gd name="T6" fmla="*/ 1 w 144"/>
                  <a:gd name="T7" fmla="*/ 1 h 497"/>
                  <a:gd name="T8" fmla="*/ 1 w 144"/>
                  <a:gd name="T9" fmla="*/ 0 h 497"/>
                  <a:gd name="T10" fmla="*/ 1 w 144"/>
                  <a:gd name="T11" fmla="*/ 1 h 497"/>
                  <a:gd name="T12" fmla="*/ 1 w 144"/>
                  <a:gd name="T13" fmla="*/ 1 h 497"/>
                  <a:gd name="T14" fmla="*/ 1 w 144"/>
                  <a:gd name="T15" fmla="*/ 1 h 4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497"/>
                  <a:gd name="T26" fmla="*/ 144 w 144"/>
                  <a:gd name="T27" fmla="*/ 497 h 49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497">
                    <a:moveTo>
                      <a:pt x="8" y="457"/>
                    </a:moveTo>
                    <a:cubicBezTo>
                      <a:pt x="5" y="461"/>
                      <a:pt x="2" y="466"/>
                      <a:pt x="0" y="470"/>
                    </a:cubicBezTo>
                    <a:cubicBezTo>
                      <a:pt x="47" y="497"/>
                      <a:pt x="47" y="497"/>
                      <a:pt x="47" y="497"/>
                    </a:cubicBezTo>
                    <a:cubicBezTo>
                      <a:pt x="50" y="493"/>
                      <a:pt x="52" y="488"/>
                      <a:pt x="55" y="484"/>
                    </a:cubicBezTo>
                    <a:cubicBezTo>
                      <a:pt x="144" y="329"/>
                      <a:pt x="138" y="145"/>
                      <a:pt x="54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1" y="156"/>
                      <a:pt x="87" y="319"/>
                      <a:pt x="8" y="457"/>
                    </a:cubicBezTo>
                    <a:cubicBezTo>
                      <a:pt x="8" y="457"/>
                      <a:pt x="8" y="457"/>
                      <a:pt x="8" y="45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20" name="Freeform 411"/>
              <p:cNvSpPr>
                <a:spLocks/>
              </p:cNvSpPr>
              <p:nvPr/>
            </p:nvSpPr>
            <p:spPr bwMode="auto">
              <a:xfrm>
                <a:off x="2568" y="390"/>
                <a:ext cx="95" cy="397"/>
              </a:xfrm>
              <a:custGeom>
                <a:avLst/>
                <a:gdLst>
                  <a:gd name="T0" fmla="*/ 1 w 181"/>
                  <a:gd name="T1" fmla="*/ 1 h 757"/>
                  <a:gd name="T2" fmla="*/ 1 w 181"/>
                  <a:gd name="T3" fmla="*/ 1 h 757"/>
                  <a:gd name="T4" fmla="*/ 0 w 181"/>
                  <a:gd name="T5" fmla="*/ 1 h 757"/>
                  <a:gd name="T6" fmla="*/ 1 w 181"/>
                  <a:gd name="T7" fmla="*/ 1 h 757"/>
                  <a:gd name="T8" fmla="*/ 1 w 181"/>
                  <a:gd name="T9" fmla="*/ 1 h 757"/>
                  <a:gd name="T10" fmla="*/ 1 w 181"/>
                  <a:gd name="T11" fmla="*/ 1 h 757"/>
                  <a:gd name="T12" fmla="*/ 1 w 181"/>
                  <a:gd name="T13" fmla="*/ 0 h 757"/>
                  <a:gd name="T14" fmla="*/ 1 w 181"/>
                  <a:gd name="T15" fmla="*/ 1 h 757"/>
                  <a:gd name="T16" fmla="*/ 1 w 181"/>
                  <a:gd name="T17" fmla="*/ 1 h 757"/>
                  <a:gd name="T18" fmla="*/ 1 w 181"/>
                  <a:gd name="T19" fmla="*/ 1 h 7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1"/>
                  <a:gd name="T31" fmla="*/ 0 h 757"/>
                  <a:gd name="T32" fmla="*/ 181 w 181"/>
                  <a:gd name="T33" fmla="*/ 757 h 75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1" h="757">
                    <a:moveTo>
                      <a:pt x="77" y="195"/>
                    </a:moveTo>
                    <a:cubicBezTo>
                      <a:pt x="124" y="372"/>
                      <a:pt x="100" y="558"/>
                      <a:pt x="8" y="717"/>
                    </a:cubicBezTo>
                    <a:cubicBezTo>
                      <a:pt x="6" y="721"/>
                      <a:pt x="3" y="726"/>
                      <a:pt x="0" y="730"/>
                    </a:cubicBezTo>
                    <a:cubicBezTo>
                      <a:pt x="47" y="757"/>
                      <a:pt x="47" y="757"/>
                      <a:pt x="47" y="757"/>
                    </a:cubicBezTo>
                    <a:cubicBezTo>
                      <a:pt x="50" y="753"/>
                      <a:pt x="53" y="748"/>
                      <a:pt x="55" y="744"/>
                    </a:cubicBezTo>
                    <a:cubicBezTo>
                      <a:pt x="154" y="572"/>
                      <a:pt x="181" y="372"/>
                      <a:pt x="129" y="180"/>
                    </a:cubicBezTo>
                    <a:cubicBezTo>
                      <a:pt x="112" y="116"/>
                      <a:pt x="87" y="56"/>
                      <a:pt x="55" y="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38" y="79"/>
                      <a:pt x="61" y="135"/>
                      <a:pt x="77" y="195"/>
                    </a:cubicBezTo>
                    <a:cubicBezTo>
                      <a:pt x="77" y="195"/>
                      <a:pt x="77" y="195"/>
                      <a:pt x="77" y="195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21" name="Freeform 412"/>
              <p:cNvSpPr>
                <a:spLocks/>
              </p:cNvSpPr>
              <p:nvPr/>
            </p:nvSpPr>
            <p:spPr bwMode="auto">
              <a:xfrm>
                <a:off x="2628" y="356"/>
                <a:ext cx="113" cy="465"/>
              </a:xfrm>
              <a:custGeom>
                <a:avLst/>
                <a:gdLst>
                  <a:gd name="T0" fmla="*/ 1 w 216"/>
                  <a:gd name="T1" fmla="*/ 1 h 887"/>
                  <a:gd name="T2" fmla="*/ 0 w 216"/>
                  <a:gd name="T3" fmla="*/ 1 h 887"/>
                  <a:gd name="T4" fmla="*/ 1 w 216"/>
                  <a:gd name="T5" fmla="*/ 1 h 887"/>
                  <a:gd name="T6" fmla="*/ 1 w 216"/>
                  <a:gd name="T7" fmla="*/ 1 h 887"/>
                  <a:gd name="T8" fmla="*/ 1 w 216"/>
                  <a:gd name="T9" fmla="*/ 0 h 887"/>
                  <a:gd name="T10" fmla="*/ 1 w 216"/>
                  <a:gd name="T11" fmla="*/ 1 h 887"/>
                  <a:gd name="T12" fmla="*/ 1 w 216"/>
                  <a:gd name="T13" fmla="*/ 1 h 887"/>
                  <a:gd name="T14" fmla="*/ 1 w 216"/>
                  <a:gd name="T15" fmla="*/ 1 h 8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6"/>
                  <a:gd name="T25" fmla="*/ 0 h 887"/>
                  <a:gd name="T26" fmla="*/ 216 w 216"/>
                  <a:gd name="T27" fmla="*/ 887 h 8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" h="887">
                    <a:moveTo>
                      <a:pt x="8" y="847"/>
                    </a:moveTo>
                    <a:cubicBezTo>
                      <a:pt x="5" y="851"/>
                      <a:pt x="3" y="856"/>
                      <a:pt x="0" y="860"/>
                    </a:cubicBezTo>
                    <a:cubicBezTo>
                      <a:pt x="47" y="887"/>
                      <a:pt x="47" y="887"/>
                      <a:pt x="47" y="887"/>
                    </a:cubicBezTo>
                    <a:cubicBezTo>
                      <a:pt x="50" y="883"/>
                      <a:pt x="52" y="879"/>
                      <a:pt x="55" y="874"/>
                    </a:cubicBezTo>
                    <a:cubicBezTo>
                      <a:pt x="216" y="594"/>
                      <a:pt x="205" y="262"/>
                      <a:pt x="54" y="0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8" y="273"/>
                      <a:pt x="159" y="585"/>
                      <a:pt x="8" y="847"/>
                    </a:cubicBezTo>
                    <a:cubicBezTo>
                      <a:pt x="8" y="847"/>
                      <a:pt x="8" y="847"/>
                      <a:pt x="8" y="847"/>
                    </a:cubicBezTo>
                    <a:close/>
                  </a:path>
                </a:pathLst>
              </a:custGeom>
              <a:solidFill>
                <a:srgbClr val="FFF69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5463" name="Group 413"/>
            <p:cNvGrpSpPr>
              <a:grpSpLocks/>
            </p:cNvGrpSpPr>
            <p:nvPr/>
          </p:nvGrpSpPr>
          <p:grpSpPr bwMode="auto">
            <a:xfrm>
              <a:off x="214313" y="5740413"/>
              <a:ext cx="1446213" cy="431801"/>
              <a:chOff x="476" y="3612"/>
              <a:chExt cx="911" cy="272"/>
            </a:xfrm>
          </p:grpSpPr>
          <p:grpSp>
            <p:nvGrpSpPr>
              <p:cNvPr id="55464" name="Group 414"/>
              <p:cNvGrpSpPr>
                <a:grpSpLocks/>
              </p:cNvGrpSpPr>
              <p:nvPr/>
            </p:nvGrpSpPr>
            <p:grpSpPr bwMode="auto">
              <a:xfrm>
                <a:off x="476" y="3615"/>
                <a:ext cx="252" cy="269"/>
                <a:chOff x="204" y="3226"/>
                <a:chExt cx="591" cy="567"/>
              </a:xfrm>
            </p:grpSpPr>
            <p:pic>
              <p:nvPicPr>
                <p:cNvPr id="55412" name="Picture 41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13" name="Picture 416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14" name="Picture 417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465" name="Group 418"/>
              <p:cNvGrpSpPr>
                <a:grpSpLocks/>
              </p:cNvGrpSpPr>
              <p:nvPr/>
            </p:nvGrpSpPr>
            <p:grpSpPr bwMode="auto">
              <a:xfrm>
                <a:off x="805" y="3612"/>
                <a:ext cx="252" cy="269"/>
                <a:chOff x="204" y="3226"/>
                <a:chExt cx="591" cy="567"/>
              </a:xfrm>
            </p:grpSpPr>
            <p:pic>
              <p:nvPicPr>
                <p:cNvPr id="55409" name="Picture 419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10" name="Picture 420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11" name="Picture 421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466" name="Group 422"/>
              <p:cNvGrpSpPr>
                <a:grpSpLocks/>
              </p:cNvGrpSpPr>
              <p:nvPr/>
            </p:nvGrpSpPr>
            <p:grpSpPr bwMode="auto">
              <a:xfrm>
                <a:off x="1135" y="3612"/>
                <a:ext cx="252" cy="269"/>
                <a:chOff x="204" y="3226"/>
                <a:chExt cx="591" cy="567"/>
              </a:xfrm>
            </p:grpSpPr>
            <p:pic>
              <p:nvPicPr>
                <p:cNvPr id="55406" name="Picture 423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384" y="3226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07" name="Picture 424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204" y="3294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408" name="Picture 425" descr="服务器终端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431" y="3407"/>
                  <a:ext cx="364" cy="38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508" name="Group 29"/>
              <p:cNvGrpSpPr>
                <a:grpSpLocks/>
              </p:cNvGrpSpPr>
              <p:nvPr/>
            </p:nvGrpSpPr>
            <p:grpSpPr bwMode="auto">
              <a:xfrm>
                <a:off x="567" y="3686"/>
                <a:ext cx="50" cy="104"/>
                <a:chOff x="1519" y="3521"/>
                <a:chExt cx="46" cy="91"/>
              </a:xfrm>
            </p:grpSpPr>
            <p:sp>
              <p:nvSpPr>
                <p:cNvPr id="55404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405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509" name="Group 29"/>
              <p:cNvGrpSpPr>
                <a:grpSpLocks/>
              </p:cNvGrpSpPr>
              <p:nvPr/>
            </p:nvGrpSpPr>
            <p:grpSpPr bwMode="auto">
              <a:xfrm>
                <a:off x="884" y="3686"/>
                <a:ext cx="50" cy="104"/>
                <a:chOff x="1519" y="3521"/>
                <a:chExt cx="46" cy="91"/>
              </a:xfrm>
            </p:grpSpPr>
            <p:sp>
              <p:nvSpPr>
                <p:cNvPr id="55402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403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5511" name="Group 29"/>
              <p:cNvGrpSpPr>
                <a:grpSpLocks/>
              </p:cNvGrpSpPr>
              <p:nvPr/>
            </p:nvGrpSpPr>
            <p:grpSpPr bwMode="auto">
              <a:xfrm>
                <a:off x="1242" y="3686"/>
                <a:ext cx="50" cy="104"/>
                <a:chOff x="1519" y="3521"/>
                <a:chExt cx="46" cy="91"/>
              </a:xfrm>
            </p:grpSpPr>
            <p:sp>
              <p:nvSpPr>
                <p:cNvPr id="55400" name="AutoShape 30"/>
                <p:cNvSpPr>
                  <a:spLocks noChangeArrowheads="1"/>
                </p:cNvSpPr>
                <p:nvPr/>
              </p:nvSpPr>
              <p:spPr bwMode="auto">
                <a:xfrm>
                  <a:off x="1519" y="3521"/>
                  <a:ext cx="46" cy="91"/>
                </a:xfrm>
                <a:prstGeom prst="flowChartDecision">
                  <a:avLst/>
                </a:prstGeom>
                <a:solidFill>
                  <a:srgbClr val="FFFF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zh-CN" altLang="en-US">
                    <a:latin typeface="微软雅黑" pitchFamily="34" charset="-122"/>
                    <a:ea typeface="微软雅黑" pitchFamily="34" charset="-122"/>
                  </a:endParaRPr>
                </a:p>
              </p:txBody>
            </p:sp>
            <p:sp>
              <p:nvSpPr>
                <p:cNvPr id="55401" name="Line 31"/>
                <p:cNvSpPr>
                  <a:spLocks noChangeShapeType="1"/>
                </p:cNvSpPr>
                <p:nvPr/>
              </p:nvSpPr>
              <p:spPr bwMode="auto">
                <a:xfrm>
                  <a:off x="1519" y="3566"/>
                  <a:ext cx="4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5512" name="Group 489"/>
            <p:cNvGrpSpPr>
              <a:grpSpLocks noChangeAspect="1"/>
            </p:cNvGrpSpPr>
            <p:nvPr/>
          </p:nvGrpSpPr>
          <p:grpSpPr bwMode="auto">
            <a:xfrm>
              <a:off x="601663" y="4043472"/>
              <a:ext cx="850900" cy="619015"/>
              <a:chOff x="2465" y="445"/>
              <a:chExt cx="576" cy="419"/>
            </a:xfrm>
          </p:grpSpPr>
          <p:sp>
            <p:nvSpPr>
              <p:cNvPr id="55380" name="AutoShape 490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1" name="Freeform 491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2" name="Freeform 492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3" name="Freeform 493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4" name="Freeform 494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0 w 344"/>
                  <a:gd name="T13" fmla="*/ 0 h 212"/>
                  <a:gd name="T14" fmla="*/ 0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5" name="Freeform 495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6" name="Freeform 496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0 w 359"/>
                  <a:gd name="T1" fmla="*/ 0 h 199"/>
                  <a:gd name="T2" fmla="*/ 0 w 359"/>
                  <a:gd name="T3" fmla="*/ 0 h 199"/>
                  <a:gd name="T4" fmla="*/ 0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0 w 359"/>
                  <a:gd name="T27" fmla="*/ 0 h 199"/>
                  <a:gd name="T28" fmla="*/ 0 w 359"/>
                  <a:gd name="T29" fmla="*/ 0 h 199"/>
                  <a:gd name="T30" fmla="*/ 0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7" name="Freeform 497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0 w 365"/>
                  <a:gd name="T13" fmla="*/ 0 h 200"/>
                  <a:gd name="T14" fmla="*/ 0 w 365"/>
                  <a:gd name="T15" fmla="*/ 0 h 200"/>
                  <a:gd name="T16" fmla="*/ 0 w 365"/>
                  <a:gd name="T17" fmla="*/ 0 h 200"/>
                  <a:gd name="T18" fmla="*/ 0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8" name="Freeform 498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89" name="Freeform 499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0 w 344"/>
                  <a:gd name="T13" fmla="*/ 0 h 211"/>
                  <a:gd name="T14" fmla="*/ 0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90" name="Freeform 500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91" name="Freeform 501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0 w 359"/>
                  <a:gd name="T1" fmla="*/ 0 h 200"/>
                  <a:gd name="T2" fmla="*/ 0 w 359"/>
                  <a:gd name="T3" fmla="*/ 0 h 200"/>
                  <a:gd name="T4" fmla="*/ 0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0 w 359"/>
                  <a:gd name="T27" fmla="*/ 0 h 200"/>
                  <a:gd name="T28" fmla="*/ 0 w 359"/>
                  <a:gd name="T29" fmla="*/ 0 h 200"/>
                  <a:gd name="T30" fmla="*/ 0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92" name="Freeform 502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0 w 365"/>
                  <a:gd name="T13" fmla="*/ 0 h 199"/>
                  <a:gd name="T14" fmla="*/ 0 w 365"/>
                  <a:gd name="T15" fmla="*/ 0 h 199"/>
                  <a:gd name="T16" fmla="*/ 0 w 365"/>
                  <a:gd name="T17" fmla="*/ 0 h 199"/>
                  <a:gd name="T18" fmla="*/ 0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93" name="Freeform 503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0 w 344"/>
                  <a:gd name="T23" fmla="*/ 0 h 208"/>
                  <a:gd name="T24" fmla="*/ 0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072" name="Text Box 338"/>
          <p:cNvSpPr txBox="1">
            <a:spLocks noChangeArrowheads="1"/>
          </p:cNvSpPr>
          <p:nvPr/>
        </p:nvSpPr>
        <p:spPr bwMode="auto">
          <a:xfrm>
            <a:off x="6858000" y="6215063"/>
            <a:ext cx="723900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实验楼</a:t>
            </a:r>
          </a:p>
        </p:txBody>
      </p:sp>
      <p:sp>
        <p:nvSpPr>
          <p:cNvPr id="55343" name="Line 363"/>
          <p:cNvSpPr>
            <a:spLocks noChangeShapeType="1"/>
          </p:cNvSpPr>
          <p:nvPr/>
        </p:nvSpPr>
        <p:spPr bwMode="auto">
          <a:xfrm flipH="1">
            <a:off x="3143250" y="3357563"/>
            <a:ext cx="1928813" cy="1428750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44" name="Line 363"/>
          <p:cNvSpPr>
            <a:spLocks noChangeShapeType="1"/>
          </p:cNvSpPr>
          <p:nvPr/>
        </p:nvSpPr>
        <p:spPr bwMode="auto">
          <a:xfrm flipH="1">
            <a:off x="4429125" y="3357563"/>
            <a:ext cx="642938" cy="1428750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45" name="Line 363"/>
          <p:cNvSpPr>
            <a:spLocks noChangeShapeType="1"/>
          </p:cNvSpPr>
          <p:nvPr/>
        </p:nvSpPr>
        <p:spPr bwMode="auto">
          <a:xfrm>
            <a:off x="5072063" y="3357563"/>
            <a:ext cx="857250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46" name="Line 363"/>
          <p:cNvSpPr>
            <a:spLocks noChangeShapeType="1"/>
          </p:cNvSpPr>
          <p:nvPr/>
        </p:nvSpPr>
        <p:spPr bwMode="auto">
          <a:xfrm>
            <a:off x="5072063" y="3357563"/>
            <a:ext cx="2214562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47" name="Line 363"/>
          <p:cNvSpPr>
            <a:spLocks noChangeShapeType="1"/>
          </p:cNvSpPr>
          <p:nvPr/>
        </p:nvSpPr>
        <p:spPr bwMode="auto">
          <a:xfrm>
            <a:off x="5072063" y="3357563"/>
            <a:ext cx="3429000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48" name="Line 362"/>
          <p:cNvSpPr>
            <a:spLocks noChangeShapeType="1"/>
          </p:cNvSpPr>
          <p:nvPr/>
        </p:nvSpPr>
        <p:spPr bwMode="auto">
          <a:xfrm>
            <a:off x="3929063" y="3357563"/>
            <a:ext cx="500062" cy="1428750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49" name="Line 362"/>
          <p:cNvSpPr>
            <a:spLocks noChangeShapeType="1"/>
          </p:cNvSpPr>
          <p:nvPr/>
        </p:nvSpPr>
        <p:spPr bwMode="auto">
          <a:xfrm>
            <a:off x="3857625" y="3357563"/>
            <a:ext cx="2071688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50" name="Line 362"/>
          <p:cNvSpPr>
            <a:spLocks noChangeShapeType="1"/>
          </p:cNvSpPr>
          <p:nvPr/>
        </p:nvSpPr>
        <p:spPr bwMode="auto">
          <a:xfrm>
            <a:off x="3929063" y="3357563"/>
            <a:ext cx="3357562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51" name="Line 362"/>
          <p:cNvSpPr>
            <a:spLocks noChangeShapeType="1"/>
          </p:cNvSpPr>
          <p:nvPr/>
        </p:nvSpPr>
        <p:spPr bwMode="auto">
          <a:xfrm>
            <a:off x="3929063" y="3357563"/>
            <a:ext cx="4572000" cy="1428750"/>
          </a:xfrm>
          <a:prstGeom prst="line">
            <a:avLst/>
          </a:prstGeom>
          <a:noFill/>
          <a:ln w="28575">
            <a:solidFill>
              <a:srgbClr val="CA000A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cxnSp>
        <p:nvCxnSpPr>
          <p:cNvPr id="750" name="直接连接符 749"/>
          <p:cNvCxnSpPr/>
          <p:nvPr/>
        </p:nvCxnSpPr>
        <p:spPr>
          <a:xfrm rot="5400000">
            <a:off x="3786981" y="3423444"/>
            <a:ext cx="428625" cy="1588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0955" name="Picture 315" descr="高端路由器"/>
          <p:cNvPicPr>
            <a:picLocks noGrp="1"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4233863" y="1454150"/>
            <a:ext cx="503237" cy="4683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55354" name="Line 309"/>
          <p:cNvSpPr>
            <a:spLocks noChangeShapeType="1"/>
          </p:cNvSpPr>
          <p:nvPr/>
        </p:nvSpPr>
        <p:spPr bwMode="auto">
          <a:xfrm>
            <a:off x="1171575" y="2819400"/>
            <a:ext cx="400050" cy="0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55" name="Text Box 311"/>
          <p:cNvSpPr txBox="1">
            <a:spLocks noChangeArrowheads="1"/>
          </p:cNvSpPr>
          <p:nvPr/>
        </p:nvSpPr>
        <p:spPr bwMode="auto">
          <a:xfrm>
            <a:off x="1614488" y="2643188"/>
            <a:ext cx="903287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>
                <a:latin typeface="微软雅黑" pitchFamily="34" charset="-122"/>
                <a:ea typeface="微软雅黑" pitchFamily="34" charset="-122"/>
              </a:rPr>
              <a:t>万兆光纤</a:t>
            </a:r>
          </a:p>
        </p:txBody>
      </p:sp>
      <p:sp>
        <p:nvSpPr>
          <p:cNvPr id="55356" name="Line 362"/>
          <p:cNvSpPr>
            <a:spLocks noChangeShapeType="1"/>
          </p:cNvSpPr>
          <p:nvPr/>
        </p:nvSpPr>
        <p:spPr bwMode="auto">
          <a:xfrm flipH="1">
            <a:off x="3143250" y="3363913"/>
            <a:ext cx="785813" cy="1422400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57" name="Line 543"/>
          <p:cNvSpPr>
            <a:spLocks noChangeShapeType="1"/>
          </p:cNvSpPr>
          <p:nvPr/>
        </p:nvSpPr>
        <p:spPr bwMode="auto">
          <a:xfrm>
            <a:off x="4021138" y="2968625"/>
            <a:ext cx="966787" cy="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58" name="Line 544"/>
          <p:cNvSpPr>
            <a:spLocks noChangeShapeType="1"/>
          </p:cNvSpPr>
          <p:nvPr/>
        </p:nvSpPr>
        <p:spPr bwMode="auto">
          <a:xfrm>
            <a:off x="4090988" y="3041650"/>
            <a:ext cx="827087" cy="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5359" name="Oval 545"/>
          <p:cNvSpPr>
            <a:spLocks noChangeArrowheads="1"/>
          </p:cNvSpPr>
          <p:nvPr/>
        </p:nvSpPr>
        <p:spPr bwMode="auto">
          <a:xfrm>
            <a:off x="4430713" y="2814638"/>
            <a:ext cx="141287" cy="373062"/>
          </a:xfrm>
          <a:prstGeom prst="ellipse">
            <a:avLst/>
          </a:prstGeom>
          <a:solidFill>
            <a:srgbClr val="FFFFFF"/>
          </a:solidFill>
          <a:ln w="9525" algn="ctr">
            <a:solidFill>
              <a:srgbClr val="00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55513" name="组合 857"/>
          <p:cNvGrpSpPr>
            <a:grpSpLocks/>
          </p:cNvGrpSpPr>
          <p:nvPr/>
        </p:nvGrpSpPr>
        <p:grpSpPr bwMode="auto">
          <a:xfrm>
            <a:off x="4643438" y="2571750"/>
            <a:ext cx="928687" cy="857250"/>
            <a:chOff x="4643429" y="2643182"/>
            <a:chExt cx="857250" cy="714375"/>
          </a:xfrm>
        </p:grpSpPr>
        <p:pic>
          <p:nvPicPr>
            <p:cNvPr id="55367" name="Picture 27" descr="中继器"/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4643429" y="2643182"/>
              <a:ext cx="85725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68" name="Picture 5" descr="SecBlade 防火墙模块02 [转换]"/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4643429" y="2643182"/>
              <a:ext cx="857250" cy="428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528" name="组合 859"/>
          <p:cNvGrpSpPr>
            <a:grpSpLocks/>
          </p:cNvGrpSpPr>
          <p:nvPr/>
        </p:nvGrpSpPr>
        <p:grpSpPr bwMode="auto">
          <a:xfrm>
            <a:off x="3429000" y="2571750"/>
            <a:ext cx="928688" cy="857250"/>
            <a:chOff x="4643429" y="2643182"/>
            <a:chExt cx="857250" cy="714375"/>
          </a:xfrm>
        </p:grpSpPr>
        <p:pic>
          <p:nvPicPr>
            <p:cNvPr id="55365" name="Picture 27" descr="中继器"/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4643429" y="2643182"/>
              <a:ext cx="85725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66" name="Picture 5" descr="SecBlade 防火墙模块02 [转换]"/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4643429" y="2643182"/>
              <a:ext cx="857250" cy="428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63" name="Text Box 314"/>
          <p:cNvSpPr txBox="1">
            <a:spLocks noChangeArrowheads="1"/>
          </p:cNvSpPr>
          <p:nvPr/>
        </p:nvSpPr>
        <p:spPr bwMode="auto">
          <a:xfrm>
            <a:off x="7215188" y="4000500"/>
            <a:ext cx="417512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GE</a:t>
            </a:r>
          </a:p>
        </p:txBody>
      </p:sp>
      <p:sp>
        <p:nvSpPr>
          <p:cNvPr id="864" name="Text Box 6"/>
          <p:cNvSpPr txBox="1">
            <a:spLocks noChangeArrowheads="1"/>
          </p:cNvSpPr>
          <p:nvPr/>
        </p:nvSpPr>
        <p:spPr bwMode="auto">
          <a:xfrm>
            <a:off x="5715000" y="2714625"/>
            <a:ext cx="817563" cy="307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en-US" altLang="zh-CN" sz="1400">
                <a:latin typeface="微软雅黑" pitchFamily="34" charset="-122"/>
                <a:ea typeface="微软雅黑" pitchFamily="34" charset="-122"/>
              </a:rPr>
              <a:t>S10508</a:t>
            </a:r>
          </a:p>
        </p:txBody>
      </p:sp>
      <p:sp>
        <p:nvSpPr>
          <p:cNvPr id="55364" name="Text Box 598"/>
          <p:cNvSpPr txBox="1">
            <a:spLocks noChangeArrowheads="1"/>
          </p:cNvSpPr>
          <p:nvPr/>
        </p:nvSpPr>
        <p:spPr bwMode="auto">
          <a:xfrm>
            <a:off x="107950" y="47605"/>
            <a:ext cx="6230938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zh-CN" altLang="en-US" sz="2800" b="1" dirty="0">
                <a:solidFill>
                  <a:srgbClr val="CC0000"/>
                </a:solidFill>
                <a:latin typeface="华文细黑" pitchFamily="2" charset="-122"/>
                <a:cs typeface="Arial" charset="0"/>
              </a:rPr>
              <a:t>南京中华中学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40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1000"/>
                                        <p:tgtEl>
                                          <p:spTgt spid="240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1000"/>
                                        <p:tgtEl>
                                          <p:spTgt spid="240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1000"/>
                                        <p:tgtEl>
                                          <p:spTgt spid="240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24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1000"/>
                                        <p:tgtEl>
                                          <p:spTgt spid="24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1000"/>
                                        <p:tgtEl>
                                          <p:spTgt spid="240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1000"/>
                                        <p:tgtEl>
                                          <p:spTgt spid="240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24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1000"/>
                                        <p:tgtEl>
                                          <p:spTgt spid="241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10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1000"/>
                                        <p:tgtEl>
                                          <p:spTgt spid="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1000"/>
                                        <p:tgtEl>
                                          <p:spTgt spid="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10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1000"/>
                                        <p:tgtEl>
                                          <p:spTgt spid="1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1000"/>
                                        <p:tgtEl>
                                          <p:spTgt spid="1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1000"/>
                                        <p:tgtEl>
                                          <p:spTgt spid="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1000"/>
                                        <p:tgtEl>
                                          <p:spTgt spid="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7" grpId="0"/>
      <p:bldP spid="240646" grpId="0"/>
      <p:bldP spid="240954" grpId="0"/>
      <p:bldP spid="240956" grpId="0"/>
      <p:bldP spid="240978" grpId="0"/>
      <p:bldP spid="241000" grpId="0"/>
      <p:bldP spid="241123" grpId="0"/>
      <p:bldP spid="241125" grpId="0"/>
      <p:bldP spid="241128" grpId="0"/>
      <p:bldP spid="593" grpId="0"/>
      <p:bldP spid="759" grpId="0"/>
      <p:bldP spid="1002" grpId="0"/>
      <p:bldP spid="1003" grpId="0"/>
      <p:bldP spid="1072" grpId="0"/>
      <p:bldP spid="863" grpId="0"/>
      <p:bldP spid="864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Line 2"/>
          <p:cNvSpPr>
            <a:spLocks noChangeShapeType="1"/>
          </p:cNvSpPr>
          <p:nvPr/>
        </p:nvSpPr>
        <p:spPr bwMode="auto">
          <a:xfrm flipV="1">
            <a:off x="4435475" y="1133475"/>
            <a:ext cx="504825" cy="936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23" name="Line 765"/>
          <p:cNvSpPr>
            <a:spLocks noChangeShapeType="1"/>
          </p:cNvSpPr>
          <p:nvPr/>
        </p:nvSpPr>
        <p:spPr bwMode="auto">
          <a:xfrm flipH="1" flipV="1">
            <a:off x="4114800" y="1133475"/>
            <a:ext cx="249238" cy="936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24" name="Line 998"/>
          <p:cNvSpPr>
            <a:spLocks noChangeShapeType="1"/>
          </p:cNvSpPr>
          <p:nvPr/>
        </p:nvSpPr>
        <p:spPr bwMode="auto">
          <a:xfrm flipV="1">
            <a:off x="4427538" y="1277938"/>
            <a:ext cx="1592262" cy="9985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25" name="Oval 1278"/>
          <p:cNvSpPr>
            <a:spLocks noChangeArrowheads="1"/>
          </p:cNvSpPr>
          <p:nvPr/>
        </p:nvSpPr>
        <p:spPr bwMode="auto">
          <a:xfrm>
            <a:off x="4284663" y="3198813"/>
            <a:ext cx="76200" cy="228600"/>
          </a:xfrm>
          <a:prstGeom prst="ellipse">
            <a:avLst/>
          </a:prstGeom>
          <a:solidFill>
            <a:schemeClr val="bg1"/>
          </a:solidFill>
          <a:ln w="9525">
            <a:solidFill>
              <a:srgbClr val="FF33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6326" name="Line 1277"/>
          <p:cNvSpPr>
            <a:spLocks noChangeShapeType="1"/>
          </p:cNvSpPr>
          <p:nvPr/>
        </p:nvSpPr>
        <p:spPr bwMode="auto">
          <a:xfrm>
            <a:off x="3995738" y="3343275"/>
            <a:ext cx="720725" cy="0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27" name="Rectangle 3"/>
          <p:cNvSpPr>
            <a:spLocks noChangeArrowheads="1"/>
          </p:cNvSpPr>
          <p:nvPr/>
        </p:nvSpPr>
        <p:spPr bwMode="auto">
          <a:xfrm>
            <a:off x="323850" y="4435475"/>
            <a:ext cx="1511300" cy="20891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6328" name="Rectangle 4"/>
          <p:cNvSpPr>
            <a:spLocks noChangeArrowheads="1"/>
          </p:cNvSpPr>
          <p:nvPr/>
        </p:nvSpPr>
        <p:spPr bwMode="auto">
          <a:xfrm>
            <a:off x="7056438" y="4365625"/>
            <a:ext cx="1800225" cy="2303463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pic>
        <p:nvPicPr>
          <p:cNvPr id="56329" name="Picture 5" descr="服务器类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45363" y="5157788"/>
            <a:ext cx="415925" cy="595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" name="Group 9"/>
          <p:cNvGrpSpPr>
            <a:grpSpLocks noChangeAspect="1"/>
          </p:cNvGrpSpPr>
          <p:nvPr/>
        </p:nvGrpSpPr>
        <p:grpSpPr bwMode="auto">
          <a:xfrm>
            <a:off x="7921625" y="5661025"/>
            <a:ext cx="647700" cy="528638"/>
            <a:chOff x="960" y="2496"/>
            <a:chExt cx="3324" cy="2714"/>
          </a:xfrm>
        </p:grpSpPr>
        <p:sp>
          <p:nvSpPr>
            <p:cNvPr id="56781" name="AutoShape 10"/>
            <p:cNvSpPr>
              <a:spLocks noChangeAspect="1" noChangeArrowheads="1" noTextEdit="1"/>
            </p:cNvSpPr>
            <p:nvPr/>
          </p:nvSpPr>
          <p:spPr bwMode="auto">
            <a:xfrm>
              <a:off x="960" y="2496"/>
              <a:ext cx="3324" cy="271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" name="Group 11"/>
            <p:cNvGrpSpPr>
              <a:grpSpLocks/>
            </p:cNvGrpSpPr>
            <p:nvPr/>
          </p:nvGrpSpPr>
          <p:grpSpPr bwMode="auto">
            <a:xfrm>
              <a:off x="958" y="2494"/>
              <a:ext cx="3328" cy="2638"/>
              <a:chOff x="958" y="2494"/>
              <a:chExt cx="3328" cy="2638"/>
            </a:xfrm>
          </p:grpSpPr>
          <p:sp>
            <p:nvSpPr>
              <p:cNvPr id="56909" name="Freeform 12"/>
              <p:cNvSpPr>
                <a:spLocks/>
              </p:cNvSpPr>
              <p:nvPr/>
            </p:nvSpPr>
            <p:spPr bwMode="auto">
              <a:xfrm>
                <a:off x="958" y="3344"/>
                <a:ext cx="130" cy="843"/>
              </a:xfrm>
              <a:custGeom>
                <a:avLst/>
                <a:gdLst>
                  <a:gd name="T0" fmla="*/ 130 w 130"/>
                  <a:gd name="T1" fmla="*/ 73 h 843"/>
                  <a:gd name="T2" fmla="*/ 127 w 130"/>
                  <a:gd name="T3" fmla="*/ 843 h 843"/>
                  <a:gd name="T4" fmla="*/ 0 w 130"/>
                  <a:gd name="T5" fmla="*/ 770 h 843"/>
                  <a:gd name="T6" fmla="*/ 2 w 130"/>
                  <a:gd name="T7" fmla="*/ 0 h 843"/>
                  <a:gd name="T8" fmla="*/ 130 w 130"/>
                  <a:gd name="T9" fmla="*/ 73 h 843"/>
                  <a:gd name="T10" fmla="*/ 130 w 130"/>
                  <a:gd name="T11" fmla="*/ 73 h 8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0"/>
                  <a:gd name="T19" fmla="*/ 0 h 843"/>
                  <a:gd name="T20" fmla="*/ 130 w 130"/>
                  <a:gd name="T21" fmla="*/ 843 h 84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0" h="843">
                    <a:moveTo>
                      <a:pt x="130" y="73"/>
                    </a:moveTo>
                    <a:lnTo>
                      <a:pt x="127" y="843"/>
                    </a:lnTo>
                    <a:lnTo>
                      <a:pt x="0" y="770"/>
                    </a:lnTo>
                    <a:lnTo>
                      <a:pt x="2" y="0"/>
                    </a:lnTo>
                    <a:lnTo>
                      <a:pt x="130" y="73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0" name="Freeform 13"/>
              <p:cNvSpPr>
                <a:spLocks/>
              </p:cNvSpPr>
              <p:nvPr/>
            </p:nvSpPr>
            <p:spPr bwMode="auto">
              <a:xfrm>
                <a:off x="1007" y="3443"/>
                <a:ext cx="31" cy="787"/>
              </a:xfrm>
              <a:custGeom>
                <a:avLst/>
                <a:gdLst>
                  <a:gd name="T0" fmla="*/ 31 w 31"/>
                  <a:gd name="T1" fmla="*/ 17 h 787"/>
                  <a:gd name="T2" fmla="*/ 29 w 31"/>
                  <a:gd name="T3" fmla="*/ 787 h 787"/>
                  <a:gd name="T4" fmla="*/ 0 w 31"/>
                  <a:gd name="T5" fmla="*/ 770 h 787"/>
                  <a:gd name="T6" fmla="*/ 3 w 31"/>
                  <a:gd name="T7" fmla="*/ 0 h 787"/>
                  <a:gd name="T8" fmla="*/ 31 w 31"/>
                  <a:gd name="T9" fmla="*/ 17 h 787"/>
                  <a:gd name="T10" fmla="*/ 31 w 31"/>
                  <a:gd name="T11" fmla="*/ 17 h 7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787"/>
                  <a:gd name="T20" fmla="*/ 31 w 31"/>
                  <a:gd name="T21" fmla="*/ 787 h 7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787">
                    <a:moveTo>
                      <a:pt x="31" y="17"/>
                    </a:moveTo>
                    <a:lnTo>
                      <a:pt x="29" y="787"/>
                    </a:lnTo>
                    <a:lnTo>
                      <a:pt x="0" y="770"/>
                    </a:lnTo>
                    <a:lnTo>
                      <a:pt x="3" y="0"/>
                    </a:lnTo>
                    <a:lnTo>
                      <a:pt x="31" y="1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1" name="Freeform 14"/>
              <p:cNvSpPr>
                <a:spLocks/>
              </p:cNvSpPr>
              <p:nvPr/>
            </p:nvSpPr>
            <p:spPr bwMode="auto">
              <a:xfrm>
                <a:off x="1036" y="3415"/>
                <a:ext cx="75" cy="815"/>
              </a:xfrm>
              <a:custGeom>
                <a:avLst/>
                <a:gdLst>
                  <a:gd name="T0" fmla="*/ 75 w 75"/>
                  <a:gd name="T1" fmla="*/ 0 h 815"/>
                  <a:gd name="T2" fmla="*/ 75 w 75"/>
                  <a:gd name="T3" fmla="*/ 770 h 815"/>
                  <a:gd name="T4" fmla="*/ 0 w 75"/>
                  <a:gd name="T5" fmla="*/ 815 h 815"/>
                  <a:gd name="T6" fmla="*/ 2 w 75"/>
                  <a:gd name="T7" fmla="*/ 45 h 815"/>
                  <a:gd name="T8" fmla="*/ 75 w 75"/>
                  <a:gd name="T9" fmla="*/ 0 h 815"/>
                  <a:gd name="T10" fmla="*/ 75 w 75"/>
                  <a:gd name="T11" fmla="*/ 0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"/>
                  <a:gd name="T19" fmla="*/ 0 h 815"/>
                  <a:gd name="T20" fmla="*/ 75 w 75"/>
                  <a:gd name="T21" fmla="*/ 815 h 8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" h="815">
                    <a:moveTo>
                      <a:pt x="75" y="0"/>
                    </a:moveTo>
                    <a:lnTo>
                      <a:pt x="75" y="770"/>
                    </a:lnTo>
                    <a:lnTo>
                      <a:pt x="0" y="815"/>
                    </a:lnTo>
                    <a:lnTo>
                      <a:pt x="2" y="45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2" name="Freeform 15"/>
              <p:cNvSpPr>
                <a:spLocks/>
              </p:cNvSpPr>
              <p:nvPr/>
            </p:nvSpPr>
            <p:spPr bwMode="auto">
              <a:xfrm>
                <a:off x="960" y="3335"/>
                <a:ext cx="151" cy="125"/>
              </a:xfrm>
              <a:custGeom>
                <a:avLst/>
                <a:gdLst>
                  <a:gd name="T0" fmla="*/ 151 w 151"/>
                  <a:gd name="T1" fmla="*/ 80 h 125"/>
                  <a:gd name="T2" fmla="*/ 78 w 151"/>
                  <a:gd name="T3" fmla="*/ 125 h 125"/>
                  <a:gd name="T4" fmla="*/ 50 w 151"/>
                  <a:gd name="T5" fmla="*/ 108 h 125"/>
                  <a:gd name="T6" fmla="*/ 61 w 151"/>
                  <a:gd name="T7" fmla="*/ 103 h 125"/>
                  <a:gd name="T8" fmla="*/ 76 w 151"/>
                  <a:gd name="T9" fmla="*/ 111 h 125"/>
                  <a:gd name="T10" fmla="*/ 128 w 151"/>
                  <a:gd name="T11" fmla="*/ 82 h 125"/>
                  <a:gd name="T12" fmla="*/ 0 w 151"/>
                  <a:gd name="T13" fmla="*/ 9 h 125"/>
                  <a:gd name="T14" fmla="*/ 14 w 151"/>
                  <a:gd name="T15" fmla="*/ 0 h 125"/>
                  <a:gd name="T16" fmla="*/ 151 w 151"/>
                  <a:gd name="T17" fmla="*/ 80 h 125"/>
                  <a:gd name="T18" fmla="*/ 151 w 151"/>
                  <a:gd name="T19" fmla="*/ 80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1"/>
                  <a:gd name="T31" fmla="*/ 0 h 125"/>
                  <a:gd name="T32" fmla="*/ 151 w 151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1" h="125">
                    <a:moveTo>
                      <a:pt x="151" y="80"/>
                    </a:moveTo>
                    <a:lnTo>
                      <a:pt x="78" y="125"/>
                    </a:lnTo>
                    <a:lnTo>
                      <a:pt x="50" y="108"/>
                    </a:lnTo>
                    <a:lnTo>
                      <a:pt x="61" y="103"/>
                    </a:lnTo>
                    <a:lnTo>
                      <a:pt x="76" y="111"/>
                    </a:lnTo>
                    <a:lnTo>
                      <a:pt x="128" y="82"/>
                    </a:lnTo>
                    <a:lnTo>
                      <a:pt x="0" y="9"/>
                    </a:lnTo>
                    <a:lnTo>
                      <a:pt x="14" y="0"/>
                    </a:lnTo>
                    <a:lnTo>
                      <a:pt x="151" y="8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3" name="Freeform 16"/>
              <p:cNvSpPr>
                <a:spLocks/>
              </p:cNvSpPr>
              <p:nvPr/>
            </p:nvSpPr>
            <p:spPr bwMode="auto">
              <a:xfrm>
                <a:off x="2758" y="3450"/>
                <a:ext cx="1528" cy="1680"/>
              </a:xfrm>
              <a:custGeom>
                <a:avLst/>
                <a:gdLst>
                  <a:gd name="T0" fmla="*/ 2 w 1528"/>
                  <a:gd name="T1" fmla="*/ 914 h 1680"/>
                  <a:gd name="T2" fmla="*/ 1528 w 1528"/>
                  <a:gd name="T3" fmla="*/ 0 h 1680"/>
                  <a:gd name="T4" fmla="*/ 1526 w 1528"/>
                  <a:gd name="T5" fmla="*/ 766 h 1680"/>
                  <a:gd name="T6" fmla="*/ 0 w 1528"/>
                  <a:gd name="T7" fmla="*/ 1680 h 1680"/>
                  <a:gd name="T8" fmla="*/ 2 w 1528"/>
                  <a:gd name="T9" fmla="*/ 914 h 1680"/>
                  <a:gd name="T10" fmla="*/ 2 w 1528"/>
                  <a:gd name="T11" fmla="*/ 914 h 16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8"/>
                  <a:gd name="T19" fmla="*/ 0 h 1680"/>
                  <a:gd name="T20" fmla="*/ 1528 w 1528"/>
                  <a:gd name="T21" fmla="*/ 1680 h 16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8" h="1680">
                    <a:moveTo>
                      <a:pt x="2" y="914"/>
                    </a:moveTo>
                    <a:lnTo>
                      <a:pt x="1528" y="0"/>
                    </a:lnTo>
                    <a:lnTo>
                      <a:pt x="1526" y="766"/>
                    </a:lnTo>
                    <a:lnTo>
                      <a:pt x="0" y="1680"/>
                    </a:lnTo>
                    <a:lnTo>
                      <a:pt x="2" y="914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4" name="Freeform 17"/>
              <p:cNvSpPr>
                <a:spLocks/>
              </p:cNvSpPr>
              <p:nvPr/>
            </p:nvSpPr>
            <p:spPr bwMode="auto">
              <a:xfrm>
                <a:off x="1104" y="3410"/>
                <a:ext cx="1656" cy="1720"/>
              </a:xfrm>
              <a:custGeom>
                <a:avLst/>
                <a:gdLst>
                  <a:gd name="T0" fmla="*/ 1656 w 1656"/>
                  <a:gd name="T1" fmla="*/ 954 h 1720"/>
                  <a:gd name="T2" fmla="*/ 1654 w 1656"/>
                  <a:gd name="T3" fmla="*/ 1720 h 1720"/>
                  <a:gd name="T4" fmla="*/ 0 w 1656"/>
                  <a:gd name="T5" fmla="*/ 765 h 1720"/>
                  <a:gd name="T6" fmla="*/ 0 w 1656"/>
                  <a:gd name="T7" fmla="*/ 0 h 1720"/>
                  <a:gd name="T8" fmla="*/ 1656 w 1656"/>
                  <a:gd name="T9" fmla="*/ 954 h 1720"/>
                  <a:gd name="T10" fmla="*/ 1656 w 1656"/>
                  <a:gd name="T11" fmla="*/ 954 h 17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6"/>
                  <a:gd name="T19" fmla="*/ 0 h 1720"/>
                  <a:gd name="T20" fmla="*/ 1656 w 1656"/>
                  <a:gd name="T21" fmla="*/ 1720 h 17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6" h="1720">
                    <a:moveTo>
                      <a:pt x="1656" y="954"/>
                    </a:moveTo>
                    <a:lnTo>
                      <a:pt x="1654" y="1720"/>
                    </a:lnTo>
                    <a:lnTo>
                      <a:pt x="0" y="765"/>
                    </a:lnTo>
                    <a:lnTo>
                      <a:pt x="0" y="0"/>
                    </a:lnTo>
                    <a:lnTo>
                      <a:pt x="1656" y="954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5" name="Freeform 18"/>
              <p:cNvSpPr>
                <a:spLocks/>
              </p:cNvSpPr>
              <p:nvPr/>
            </p:nvSpPr>
            <p:spPr bwMode="auto">
              <a:xfrm>
                <a:off x="1104" y="2494"/>
                <a:ext cx="3182" cy="1870"/>
              </a:xfrm>
              <a:custGeom>
                <a:avLst/>
                <a:gdLst>
                  <a:gd name="T0" fmla="*/ 0 w 3182"/>
                  <a:gd name="T1" fmla="*/ 916 h 1870"/>
                  <a:gd name="T2" fmla="*/ 1529 w 3182"/>
                  <a:gd name="T3" fmla="*/ 0 h 1870"/>
                  <a:gd name="T4" fmla="*/ 3182 w 3182"/>
                  <a:gd name="T5" fmla="*/ 956 h 1870"/>
                  <a:gd name="T6" fmla="*/ 1656 w 3182"/>
                  <a:gd name="T7" fmla="*/ 1870 h 1870"/>
                  <a:gd name="T8" fmla="*/ 0 w 3182"/>
                  <a:gd name="T9" fmla="*/ 916 h 1870"/>
                  <a:gd name="T10" fmla="*/ 0 w 3182"/>
                  <a:gd name="T11" fmla="*/ 916 h 18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82"/>
                  <a:gd name="T19" fmla="*/ 0 h 1870"/>
                  <a:gd name="T20" fmla="*/ 3182 w 3182"/>
                  <a:gd name="T21" fmla="*/ 1870 h 18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82" h="1870">
                    <a:moveTo>
                      <a:pt x="0" y="916"/>
                    </a:moveTo>
                    <a:lnTo>
                      <a:pt x="1529" y="0"/>
                    </a:lnTo>
                    <a:lnTo>
                      <a:pt x="3182" y="956"/>
                    </a:lnTo>
                    <a:lnTo>
                      <a:pt x="1656" y="1870"/>
                    </a:lnTo>
                    <a:lnTo>
                      <a:pt x="0" y="916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6" name="Freeform 19"/>
              <p:cNvSpPr>
                <a:spLocks/>
              </p:cNvSpPr>
              <p:nvPr/>
            </p:nvSpPr>
            <p:spPr bwMode="auto">
              <a:xfrm>
                <a:off x="1104" y="3417"/>
                <a:ext cx="1654" cy="1713"/>
              </a:xfrm>
              <a:custGeom>
                <a:avLst/>
                <a:gdLst>
                  <a:gd name="T0" fmla="*/ 1654 w 1654"/>
                  <a:gd name="T1" fmla="*/ 952 h 1713"/>
                  <a:gd name="T2" fmla="*/ 1654 w 1654"/>
                  <a:gd name="T3" fmla="*/ 1713 h 1713"/>
                  <a:gd name="T4" fmla="*/ 0 w 1654"/>
                  <a:gd name="T5" fmla="*/ 761 h 1713"/>
                  <a:gd name="T6" fmla="*/ 0 w 1654"/>
                  <a:gd name="T7" fmla="*/ 0 h 1713"/>
                  <a:gd name="T8" fmla="*/ 1654 w 1654"/>
                  <a:gd name="T9" fmla="*/ 952 h 1713"/>
                  <a:gd name="T10" fmla="*/ 1654 w 1654"/>
                  <a:gd name="T11" fmla="*/ 952 h 17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4"/>
                  <a:gd name="T19" fmla="*/ 0 h 1713"/>
                  <a:gd name="T20" fmla="*/ 1654 w 1654"/>
                  <a:gd name="T21" fmla="*/ 1713 h 17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4" h="1713">
                    <a:moveTo>
                      <a:pt x="1654" y="952"/>
                    </a:moveTo>
                    <a:lnTo>
                      <a:pt x="1654" y="1713"/>
                    </a:lnTo>
                    <a:lnTo>
                      <a:pt x="0" y="761"/>
                    </a:lnTo>
                    <a:lnTo>
                      <a:pt x="0" y="0"/>
                    </a:lnTo>
                    <a:lnTo>
                      <a:pt x="1654" y="952"/>
                    </a:lnTo>
                    <a:close/>
                  </a:path>
                </a:pathLst>
              </a:custGeom>
              <a:noFill/>
              <a:ln w="4763">
                <a:solidFill>
                  <a:srgbClr val="6879B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7" name="Freeform 20"/>
              <p:cNvSpPr>
                <a:spLocks/>
              </p:cNvSpPr>
              <p:nvPr/>
            </p:nvSpPr>
            <p:spPr bwMode="auto">
              <a:xfrm>
                <a:off x="1114" y="3427"/>
                <a:ext cx="1644" cy="980"/>
              </a:xfrm>
              <a:custGeom>
                <a:avLst/>
                <a:gdLst>
                  <a:gd name="T0" fmla="*/ 1644 w 1644"/>
                  <a:gd name="T1" fmla="*/ 947 h 980"/>
                  <a:gd name="T2" fmla="*/ 1642 w 1644"/>
                  <a:gd name="T3" fmla="*/ 980 h 980"/>
                  <a:gd name="T4" fmla="*/ 0 w 1644"/>
                  <a:gd name="T5" fmla="*/ 33 h 980"/>
                  <a:gd name="T6" fmla="*/ 2 w 1644"/>
                  <a:gd name="T7" fmla="*/ 0 h 980"/>
                  <a:gd name="T8" fmla="*/ 1644 w 1644"/>
                  <a:gd name="T9" fmla="*/ 947 h 980"/>
                  <a:gd name="T10" fmla="*/ 1644 w 1644"/>
                  <a:gd name="T11" fmla="*/ 947 h 9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44"/>
                  <a:gd name="T19" fmla="*/ 0 h 980"/>
                  <a:gd name="T20" fmla="*/ 1644 w 1644"/>
                  <a:gd name="T21" fmla="*/ 980 h 9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44" h="980">
                    <a:moveTo>
                      <a:pt x="1644" y="947"/>
                    </a:moveTo>
                    <a:lnTo>
                      <a:pt x="1642" y="980"/>
                    </a:lnTo>
                    <a:lnTo>
                      <a:pt x="0" y="33"/>
                    </a:lnTo>
                    <a:lnTo>
                      <a:pt x="2" y="0"/>
                    </a:lnTo>
                    <a:lnTo>
                      <a:pt x="1644" y="947"/>
                    </a:lnTo>
                    <a:close/>
                  </a:path>
                </a:pathLst>
              </a:custGeom>
              <a:solidFill>
                <a:srgbClr val="4A5E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8" name="Freeform 21"/>
              <p:cNvSpPr>
                <a:spLocks/>
              </p:cNvSpPr>
              <p:nvPr/>
            </p:nvSpPr>
            <p:spPr bwMode="auto">
              <a:xfrm>
                <a:off x="1269" y="3521"/>
                <a:ext cx="244" cy="161"/>
              </a:xfrm>
              <a:custGeom>
                <a:avLst/>
                <a:gdLst>
                  <a:gd name="T0" fmla="*/ 244 w 244"/>
                  <a:gd name="T1" fmla="*/ 140 h 161"/>
                  <a:gd name="T2" fmla="*/ 241 w 244"/>
                  <a:gd name="T3" fmla="*/ 161 h 161"/>
                  <a:gd name="T4" fmla="*/ 0 w 244"/>
                  <a:gd name="T5" fmla="*/ 21 h 161"/>
                  <a:gd name="T6" fmla="*/ 0 w 244"/>
                  <a:gd name="T7" fmla="*/ 0 h 161"/>
                  <a:gd name="T8" fmla="*/ 244 w 244"/>
                  <a:gd name="T9" fmla="*/ 140 h 161"/>
                  <a:gd name="T10" fmla="*/ 244 w 244"/>
                  <a:gd name="T11" fmla="*/ 140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4"/>
                  <a:gd name="T19" fmla="*/ 0 h 161"/>
                  <a:gd name="T20" fmla="*/ 244 w 244"/>
                  <a:gd name="T21" fmla="*/ 161 h 1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4" h="161">
                    <a:moveTo>
                      <a:pt x="244" y="140"/>
                    </a:moveTo>
                    <a:lnTo>
                      <a:pt x="241" y="161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44" y="140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19" name="Freeform 22"/>
              <p:cNvSpPr>
                <a:spLocks/>
              </p:cNvSpPr>
              <p:nvPr/>
            </p:nvSpPr>
            <p:spPr bwMode="auto">
              <a:xfrm>
                <a:off x="1603" y="3712"/>
                <a:ext cx="243" cy="163"/>
              </a:xfrm>
              <a:custGeom>
                <a:avLst/>
                <a:gdLst>
                  <a:gd name="T0" fmla="*/ 243 w 243"/>
                  <a:gd name="T1" fmla="*/ 140 h 163"/>
                  <a:gd name="T2" fmla="*/ 241 w 243"/>
                  <a:gd name="T3" fmla="*/ 163 h 163"/>
                  <a:gd name="T4" fmla="*/ 0 w 243"/>
                  <a:gd name="T5" fmla="*/ 24 h 163"/>
                  <a:gd name="T6" fmla="*/ 2 w 243"/>
                  <a:gd name="T7" fmla="*/ 0 h 163"/>
                  <a:gd name="T8" fmla="*/ 243 w 243"/>
                  <a:gd name="T9" fmla="*/ 140 h 163"/>
                  <a:gd name="T10" fmla="*/ 243 w 243"/>
                  <a:gd name="T11" fmla="*/ 14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3"/>
                  <a:gd name="T19" fmla="*/ 0 h 163"/>
                  <a:gd name="T20" fmla="*/ 243 w 243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3" h="163">
                    <a:moveTo>
                      <a:pt x="243" y="140"/>
                    </a:moveTo>
                    <a:lnTo>
                      <a:pt x="241" y="163"/>
                    </a:lnTo>
                    <a:lnTo>
                      <a:pt x="0" y="24"/>
                    </a:lnTo>
                    <a:lnTo>
                      <a:pt x="2" y="0"/>
                    </a:lnTo>
                    <a:lnTo>
                      <a:pt x="243" y="140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0" name="Freeform 23"/>
              <p:cNvSpPr>
                <a:spLocks/>
              </p:cNvSpPr>
              <p:nvPr/>
            </p:nvSpPr>
            <p:spPr bwMode="auto">
              <a:xfrm>
                <a:off x="1938" y="3906"/>
                <a:ext cx="243" cy="163"/>
              </a:xfrm>
              <a:custGeom>
                <a:avLst/>
                <a:gdLst>
                  <a:gd name="T0" fmla="*/ 243 w 243"/>
                  <a:gd name="T1" fmla="*/ 140 h 163"/>
                  <a:gd name="T2" fmla="*/ 241 w 243"/>
                  <a:gd name="T3" fmla="*/ 163 h 163"/>
                  <a:gd name="T4" fmla="*/ 0 w 243"/>
                  <a:gd name="T5" fmla="*/ 24 h 163"/>
                  <a:gd name="T6" fmla="*/ 2 w 243"/>
                  <a:gd name="T7" fmla="*/ 0 h 163"/>
                  <a:gd name="T8" fmla="*/ 243 w 243"/>
                  <a:gd name="T9" fmla="*/ 140 h 163"/>
                  <a:gd name="T10" fmla="*/ 243 w 243"/>
                  <a:gd name="T11" fmla="*/ 14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3"/>
                  <a:gd name="T19" fmla="*/ 0 h 163"/>
                  <a:gd name="T20" fmla="*/ 243 w 243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3" h="163">
                    <a:moveTo>
                      <a:pt x="243" y="140"/>
                    </a:moveTo>
                    <a:lnTo>
                      <a:pt x="241" y="163"/>
                    </a:lnTo>
                    <a:lnTo>
                      <a:pt x="0" y="24"/>
                    </a:lnTo>
                    <a:lnTo>
                      <a:pt x="2" y="0"/>
                    </a:lnTo>
                    <a:lnTo>
                      <a:pt x="243" y="140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1" name="Freeform 24"/>
              <p:cNvSpPr>
                <a:spLocks/>
              </p:cNvSpPr>
              <p:nvPr/>
            </p:nvSpPr>
            <p:spPr bwMode="auto">
              <a:xfrm>
                <a:off x="2274" y="4100"/>
                <a:ext cx="243" cy="163"/>
              </a:xfrm>
              <a:custGeom>
                <a:avLst/>
                <a:gdLst>
                  <a:gd name="T0" fmla="*/ 243 w 243"/>
                  <a:gd name="T1" fmla="*/ 139 h 163"/>
                  <a:gd name="T2" fmla="*/ 241 w 243"/>
                  <a:gd name="T3" fmla="*/ 163 h 163"/>
                  <a:gd name="T4" fmla="*/ 0 w 243"/>
                  <a:gd name="T5" fmla="*/ 21 h 163"/>
                  <a:gd name="T6" fmla="*/ 0 w 243"/>
                  <a:gd name="T7" fmla="*/ 0 h 163"/>
                  <a:gd name="T8" fmla="*/ 243 w 243"/>
                  <a:gd name="T9" fmla="*/ 139 h 163"/>
                  <a:gd name="T10" fmla="*/ 243 w 243"/>
                  <a:gd name="T11" fmla="*/ 139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3"/>
                  <a:gd name="T19" fmla="*/ 0 h 163"/>
                  <a:gd name="T20" fmla="*/ 243 w 243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3" h="163">
                    <a:moveTo>
                      <a:pt x="243" y="139"/>
                    </a:moveTo>
                    <a:lnTo>
                      <a:pt x="241" y="163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43" y="139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2" name="Freeform 25"/>
              <p:cNvSpPr>
                <a:spLocks/>
              </p:cNvSpPr>
              <p:nvPr/>
            </p:nvSpPr>
            <p:spPr bwMode="auto">
              <a:xfrm>
                <a:off x="1114" y="4152"/>
                <a:ext cx="1644" cy="980"/>
              </a:xfrm>
              <a:custGeom>
                <a:avLst/>
                <a:gdLst>
                  <a:gd name="T0" fmla="*/ 1644 w 1644"/>
                  <a:gd name="T1" fmla="*/ 947 h 980"/>
                  <a:gd name="T2" fmla="*/ 1642 w 1644"/>
                  <a:gd name="T3" fmla="*/ 980 h 980"/>
                  <a:gd name="T4" fmla="*/ 0 w 1644"/>
                  <a:gd name="T5" fmla="*/ 33 h 980"/>
                  <a:gd name="T6" fmla="*/ 2 w 1644"/>
                  <a:gd name="T7" fmla="*/ 0 h 980"/>
                  <a:gd name="T8" fmla="*/ 1644 w 1644"/>
                  <a:gd name="T9" fmla="*/ 947 h 980"/>
                  <a:gd name="T10" fmla="*/ 1644 w 1644"/>
                  <a:gd name="T11" fmla="*/ 947 h 9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44"/>
                  <a:gd name="T19" fmla="*/ 0 h 980"/>
                  <a:gd name="T20" fmla="*/ 1644 w 1644"/>
                  <a:gd name="T21" fmla="*/ 980 h 9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44" h="980">
                    <a:moveTo>
                      <a:pt x="1644" y="947"/>
                    </a:moveTo>
                    <a:lnTo>
                      <a:pt x="1642" y="980"/>
                    </a:lnTo>
                    <a:lnTo>
                      <a:pt x="0" y="33"/>
                    </a:lnTo>
                    <a:lnTo>
                      <a:pt x="2" y="0"/>
                    </a:lnTo>
                    <a:lnTo>
                      <a:pt x="1644" y="947"/>
                    </a:lnTo>
                    <a:close/>
                  </a:path>
                </a:pathLst>
              </a:custGeom>
              <a:solidFill>
                <a:srgbClr val="303F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3" name="Freeform 26"/>
              <p:cNvSpPr>
                <a:spLocks/>
              </p:cNvSpPr>
              <p:nvPr/>
            </p:nvSpPr>
            <p:spPr bwMode="auto">
              <a:xfrm>
                <a:off x="1085" y="4133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7 w 433"/>
                  <a:gd name="T3" fmla="*/ 0 h 248"/>
                  <a:gd name="T4" fmla="*/ 433 w 433"/>
                  <a:gd name="T5" fmla="*/ 222 h 248"/>
                  <a:gd name="T6" fmla="*/ 385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4" name="Freeform 27"/>
              <p:cNvSpPr>
                <a:spLocks/>
              </p:cNvSpPr>
              <p:nvPr/>
            </p:nvSpPr>
            <p:spPr bwMode="auto">
              <a:xfrm>
                <a:off x="1470" y="4218"/>
                <a:ext cx="48" cy="187"/>
              </a:xfrm>
              <a:custGeom>
                <a:avLst/>
                <a:gdLst>
                  <a:gd name="T0" fmla="*/ 0 w 48"/>
                  <a:gd name="T1" fmla="*/ 28 h 187"/>
                  <a:gd name="T2" fmla="*/ 48 w 48"/>
                  <a:gd name="T3" fmla="*/ 0 h 187"/>
                  <a:gd name="T4" fmla="*/ 48 w 48"/>
                  <a:gd name="T5" fmla="*/ 158 h 187"/>
                  <a:gd name="T6" fmla="*/ 0 w 48"/>
                  <a:gd name="T7" fmla="*/ 187 h 187"/>
                  <a:gd name="T8" fmla="*/ 0 w 48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7"/>
                  <a:gd name="T17" fmla="*/ 48 w 48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7">
                    <a:moveTo>
                      <a:pt x="0" y="28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5" name="Freeform 28"/>
              <p:cNvSpPr>
                <a:spLocks/>
              </p:cNvSpPr>
              <p:nvPr/>
            </p:nvSpPr>
            <p:spPr bwMode="auto">
              <a:xfrm>
                <a:off x="1312" y="4194"/>
                <a:ext cx="61" cy="100"/>
              </a:xfrm>
              <a:custGeom>
                <a:avLst/>
                <a:gdLst>
                  <a:gd name="T0" fmla="*/ 997 w 26"/>
                  <a:gd name="T1" fmla="*/ 2212 h 42"/>
                  <a:gd name="T2" fmla="*/ 4338 w 26"/>
                  <a:gd name="T3" fmla="*/ 0 h 42"/>
                  <a:gd name="T4" fmla="*/ 3329 w 26"/>
                  <a:gd name="T5" fmla="*/ 2212 h 42"/>
                  <a:gd name="T6" fmla="*/ 4338 w 26"/>
                  <a:gd name="T7" fmla="*/ 5426 h 42"/>
                  <a:gd name="T8" fmla="*/ 997 w 26"/>
                  <a:gd name="T9" fmla="*/ 7652 h 42"/>
                  <a:gd name="T10" fmla="*/ 0 w 26"/>
                  <a:gd name="T11" fmla="*/ 4371 h 42"/>
                  <a:gd name="T12" fmla="*/ 997 w 26"/>
                  <a:gd name="T13" fmla="*/ 221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6" name="Freeform 29"/>
              <p:cNvSpPr>
                <a:spLocks/>
              </p:cNvSpPr>
              <p:nvPr/>
            </p:nvSpPr>
            <p:spPr bwMode="auto">
              <a:xfrm>
                <a:off x="1085" y="4055"/>
                <a:ext cx="288" cy="168"/>
              </a:xfrm>
              <a:custGeom>
                <a:avLst/>
                <a:gdLst>
                  <a:gd name="T0" fmla="*/ 0 w 288"/>
                  <a:gd name="T1" fmla="*/ 28 h 168"/>
                  <a:gd name="T2" fmla="*/ 47 w 288"/>
                  <a:gd name="T3" fmla="*/ 0 h 168"/>
                  <a:gd name="T4" fmla="*/ 288 w 288"/>
                  <a:gd name="T5" fmla="*/ 139 h 168"/>
                  <a:gd name="T6" fmla="*/ 241 w 288"/>
                  <a:gd name="T7" fmla="*/ 168 h 168"/>
                  <a:gd name="T8" fmla="*/ 0 w 288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8"/>
                  <a:gd name="T17" fmla="*/ 288 w 288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8">
                    <a:moveTo>
                      <a:pt x="0" y="28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7" name="Freeform 30"/>
              <p:cNvSpPr>
                <a:spLocks/>
              </p:cNvSpPr>
              <p:nvPr/>
            </p:nvSpPr>
            <p:spPr bwMode="auto">
              <a:xfrm>
                <a:off x="1085" y="4083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8" name="Freeform 31"/>
              <p:cNvSpPr>
                <a:spLocks/>
              </p:cNvSpPr>
              <p:nvPr/>
            </p:nvSpPr>
            <p:spPr bwMode="auto">
              <a:xfrm>
                <a:off x="1347" y="4206"/>
                <a:ext cx="48" cy="29"/>
              </a:xfrm>
              <a:custGeom>
                <a:avLst/>
                <a:gdLst>
                  <a:gd name="T0" fmla="*/ 0 w 20"/>
                  <a:gd name="T1" fmla="*/ 2383 h 12"/>
                  <a:gd name="T2" fmla="*/ 3814 w 20"/>
                  <a:gd name="T3" fmla="*/ 0 h 12"/>
                  <a:gd name="T4" fmla="*/ 3814 w 20"/>
                  <a:gd name="T5" fmla="*/ 0 h 12"/>
                  <a:gd name="T6" fmla="*/ 0 w 20"/>
                  <a:gd name="T7" fmla="*/ 2383 h 12"/>
                  <a:gd name="T8" fmla="*/ 0 w 20"/>
                  <a:gd name="T9" fmla="*/ 23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29" name="Freeform 32"/>
              <p:cNvSpPr>
                <a:spLocks/>
              </p:cNvSpPr>
              <p:nvPr/>
            </p:nvSpPr>
            <p:spPr bwMode="auto">
              <a:xfrm>
                <a:off x="1373" y="4220"/>
                <a:ext cx="48" cy="100"/>
              </a:xfrm>
              <a:custGeom>
                <a:avLst/>
                <a:gdLst>
                  <a:gd name="T0" fmla="*/ 0 w 48"/>
                  <a:gd name="T1" fmla="*/ 29 h 100"/>
                  <a:gd name="T2" fmla="*/ 48 w 48"/>
                  <a:gd name="T3" fmla="*/ 0 h 100"/>
                  <a:gd name="T4" fmla="*/ 45 w 48"/>
                  <a:gd name="T5" fmla="*/ 74 h 100"/>
                  <a:gd name="T6" fmla="*/ 0 w 48"/>
                  <a:gd name="T7" fmla="*/ 100 h 100"/>
                  <a:gd name="T8" fmla="*/ 0 w 48"/>
                  <a:gd name="T9" fmla="*/ 29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0"/>
                  <a:gd name="T17" fmla="*/ 48 w 4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0">
                    <a:moveTo>
                      <a:pt x="0" y="29"/>
                    </a:moveTo>
                    <a:lnTo>
                      <a:pt x="48" y="0"/>
                    </a:lnTo>
                    <a:lnTo>
                      <a:pt x="45" y="74"/>
                    </a:lnTo>
                    <a:lnTo>
                      <a:pt x="0" y="10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0" name="Freeform 33"/>
              <p:cNvSpPr>
                <a:spLocks/>
              </p:cNvSpPr>
              <p:nvPr/>
            </p:nvSpPr>
            <p:spPr bwMode="auto">
              <a:xfrm>
                <a:off x="1347" y="4206"/>
                <a:ext cx="74" cy="43"/>
              </a:xfrm>
              <a:custGeom>
                <a:avLst/>
                <a:gdLst>
                  <a:gd name="T0" fmla="*/ 0 w 74"/>
                  <a:gd name="T1" fmla="*/ 29 h 43"/>
                  <a:gd name="T2" fmla="*/ 48 w 74"/>
                  <a:gd name="T3" fmla="*/ 0 h 43"/>
                  <a:gd name="T4" fmla="*/ 74 w 74"/>
                  <a:gd name="T5" fmla="*/ 14 h 43"/>
                  <a:gd name="T6" fmla="*/ 26 w 74"/>
                  <a:gd name="T7" fmla="*/ 43 h 43"/>
                  <a:gd name="T8" fmla="*/ 0 w 74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3"/>
                  <a:gd name="T17" fmla="*/ 74 w 74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3">
                    <a:moveTo>
                      <a:pt x="0" y="29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1" name="Freeform 34"/>
              <p:cNvSpPr>
                <a:spLocks/>
              </p:cNvSpPr>
              <p:nvPr/>
            </p:nvSpPr>
            <p:spPr bwMode="auto">
              <a:xfrm>
                <a:off x="1331" y="4232"/>
                <a:ext cx="42" cy="88"/>
              </a:xfrm>
              <a:custGeom>
                <a:avLst/>
                <a:gdLst>
                  <a:gd name="T0" fmla="*/ 2907 w 18"/>
                  <a:gd name="T1" fmla="*/ 1280 h 37"/>
                  <a:gd name="T2" fmla="*/ 2907 w 18"/>
                  <a:gd name="T3" fmla="*/ 6686 h 37"/>
                  <a:gd name="T4" fmla="*/ 1094 w 18"/>
                  <a:gd name="T5" fmla="*/ 5639 h 37"/>
                  <a:gd name="T6" fmla="*/ 0 w 18"/>
                  <a:gd name="T7" fmla="*/ 2371 h 37"/>
                  <a:gd name="T8" fmla="*/ 1094 w 18"/>
                  <a:gd name="T9" fmla="*/ 164 h 37"/>
                  <a:gd name="T10" fmla="*/ 2907 w 18"/>
                  <a:gd name="T11" fmla="*/ 128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2" name="Freeform 35"/>
              <p:cNvSpPr>
                <a:spLocks/>
              </p:cNvSpPr>
              <p:nvPr/>
            </p:nvSpPr>
            <p:spPr bwMode="auto">
              <a:xfrm>
                <a:off x="1085" y="3996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7 w 433"/>
                  <a:gd name="T3" fmla="*/ 0 h 250"/>
                  <a:gd name="T4" fmla="*/ 433 w 433"/>
                  <a:gd name="T5" fmla="*/ 222 h 250"/>
                  <a:gd name="T6" fmla="*/ 385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3" name="Freeform 36"/>
              <p:cNvSpPr>
                <a:spLocks/>
              </p:cNvSpPr>
              <p:nvPr/>
            </p:nvSpPr>
            <p:spPr bwMode="auto">
              <a:xfrm>
                <a:off x="1085" y="4024"/>
                <a:ext cx="385" cy="381"/>
              </a:xfrm>
              <a:custGeom>
                <a:avLst/>
                <a:gdLst>
                  <a:gd name="T0" fmla="*/ 385 w 385"/>
                  <a:gd name="T1" fmla="*/ 222 h 381"/>
                  <a:gd name="T2" fmla="*/ 0 w 385"/>
                  <a:gd name="T3" fmla="*/ 0 h 381"/>
                  <a:gd name="T4" fmla="*/ 0 w 385"/>
                  <a:gd name="T5" fmla="*/ 55 h 381"/>
                  <a:gd name="T6" fmla="*/ 343 w 385"/>
                  <a:gd name="T7" fmla="*/ 251 h 381"/>
                  <a:gd name="T8" fmla="*/ 343 w 385"/>
                  <a:gd name="T9" fmla="*/ 333 h 381"/>
                  <a:gd name="T10" fmla="*/ 0 w 385"/>
                  <a:gd name="T11" fmla="*/ 135 h 381"/>
                  <a:gd name="T12" fmla="*/ 0 w 385"/>
                  <a:gd name="T13" fmla="*/ 159 h 381"/>
                  <a:gd name="T14" fmla="*/ 385 w 385"/>
                  <a:gd name="T15" fmla="*/ 381 h 381"/>
                  <a:gd name="T16" fmla="*/ 385 w 385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1"/>
                  <a:gd name="T29" fmla="*/ 385 w 385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1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9"/>
                    </a:lnTo>
                    <a:lnTo>
                      <a:pt x="385" y="381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4" name="Freeform 37"/>
              <p:cNvSpPr>
                <a:spLocks/>
              </p:cNvSpPr>
              <p:nvPr/>
            </p:nvSpPr>
            <p:spPr bwMode="auto">
              <a:xfrm>
                <a:off x="1440" y="4289"/>
                <a:ext cx="18" cy="71"/>
              </a:xfrm>
              <a:custGeom>
                <a:avLst/>
                <a:gdLst>
                  <a:gd name="T0" fmla="*/ 18 w 18"/>
                  <a:gd name="T1" fmla="*/ 9 h 71"/>
                  <a:gd name="T2" fmla="*/ 18 w 18"/>
                  <a:gd name="T3" fmla="*/ 71 h 71"/>
                  <a:gd name="T4" fmla="*/ 0 w 18"/>
                  <a:gd name="T5" fmla="*/ 61 h 71"/>
                  <a:gd name="T6" fmla="*/ 0 w 18"/>
                  <a:gd name="T7" fmla="*/ 0 h 71"/>
                  <a:gd name="T8" fmla="*/ 18 w 18"/>
                  <a:gd name="T9" fmla="*/ 9 h 71"/>
                  <a:gd name="T10" fmla="*/ 18 w 18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1"/>
                  <a:gd name="T20" fmla="*/ 18 w 18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1">
                    <a:moveTo>
                      <a:pt x="18" y="9"/>
                    </a:moveTo>
                    <a:lnTo>
                      <a:pt x="18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5" name="Freeform 38"/>
              <p:cNvSpPr>
                <a:spLocks/>
              </p:cNvSpPr>
              <p:nvPr/>
            </p:nvSpPr>
            <p:spPr bwMode="auto">
              <a:xfrm>
                <a:off x="1123" y="4067"/>
                <a:ext cx="24" cy="19"/>
              </a:xfrm>
              <a:custGeom>
                <a:avLst/>
                <a:gdLst>
                  <a:gd name="T0" fmla="*/ 1522 w 10"/>
                  <a:gd name="T1" fmla="*/ 762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6" name="Freeform 39"/>
              <p:cNvSpPr>
                <a:spLocks/>
              </p:cNvSpPr>
              <p:nvPr/>
            </p:nvSpPr>
            <p:spPr bwMode="auto">
              <a:xfrm>
                <a:off x="1166" y="4090"/>
                <a:ext cx="21" cy="19"/>
              </a:xfrm>
              <a:custGeom>
                <a:avLst/>
                <a:gdLst>
                  <a:gd name="T0" fmla="*/ 1094 w 9"/>
                  <a:gd name="T1" fmla="*/ 762 h 8"/>
                  <a:gd name="T2" fmla="*/ 1449 w 9"/>
                  <a:gd name="T3" fmla="*/ 1275 h 8"/>
                  <a:gd name="T4" fmla="*/ 1094 w 9"/>
                  <a:gd name="T5" fmla="*/ 1432 h 8"/>
                  <a:gd name="T6" fmla="*/ 355 w 9"/>
                  <a:gd name="T7" fmla="*/ 886 h 8"/>
                  <a:gd name="T8" fmla="*/ 0 w 9"/>
                  <a:gd name="T9" fmla="*/ 157 h 8"/>
                  <a:gd name="T10" fmla="*/ 355 w 9"/>
                  <a:gd name="T11" fmla="*/ 0 h 8"/>
                  <a:gd name="T12" fmla="*/ 1094 w 9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7" y="4"/>
                    </a:moveTo>
                    <a:cubicBezTo>
                      <a:pt x="8" y="4"/>
                      <a:pt x="9" y="6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7" name="Freeform 40"/>
              <p:cNvSpPr>
                <a:spLocks/>
              </p:cNvSpPr>
              <p:nvPr/>
            </p:nvSpPr>
            <p:spPr bwMode="auto">
              <a:xfrm>
                <a:off x="1137" y="412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8" name="Freeform 41"/>
              <p:cNvSpPr>
                <a:spLocks/>
              </p:cNvSpPr>
              <p:nvPr/>
            </p:nvSpPr>
            <p:spPr bwMode="auto">
              <a:xfrm>
                <a:off x="1163" y="414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39" name="Freeform 42"/>
              <p:cNvSpPr>
                <a:spLocks/>
              </p:cNvSpPr>
              <p:nvPr/>
            </p:nvSpPr>
            <p:spPr bwMode="auto">
              <a:xfrm>
                <a:off x="1189" y="4157"/>
                <a:ext cx="14" cy="49"/>
              </a:xfrm>
              <a:custGeom>
                <a:avLst/>
                <a:gdLst>
                  <a:gd name="T0" fmla="*/ 14 w 14"/>
                  <a:gd name="T1" fmla="*/ 49 h 49"/>
                  <a:gd name="T2" fmla="*/ 5 w 14"/>
                  <a:gd name="T3" fmla="*/ 44 h 49"/>
                  <a:gd name="T4" fmla="*/ 0 w 14"/>
                  <a:gd name="T5" fmla="*/ 0 h 49"/>
                  <a:gd name="T6" fmla="*/ 10 w 14"/>
                  <a:gd name="T7" fmla="*/ 4 h 49"/>
                  <a:gd name="T8" fmla="*/ 14 w 14"/>
                  <a:gd name="T9" fmla="*/ 49 h 49"/>
                  <a:gd name="T10" fmla="*/ 14 w 14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49"/>
                  <a:gd name="T20" fmla="*/ 14 w 1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49">
                    <a:moveTo>
                      <a:pt x="14" y="49"/>
                    </a:moveTo>
                    <a:lnTo>
                      <a:pt x="5" y="44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4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0" name="Freeform 43"/>
              <p:cNvSpPr>
                <a:spLocks/>
              </p:cNvSpPr>
              <p:nvPr/>
            </p:nvSpPr>
            <p:spPr bwMode="auto">
              <a:xfrm>
                <a:off x="1213" y="4171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5 h 52"/>
                  <a:gd name="T4" fmla="*/ 0 w 16"/>
                  <a:gd name="T5" fmla="*/ 0 h 52"/>
                  <a:gd name="T6" fmla="*/ 9 w 16"/>
                  <a:gd name="T7" fmla="*/ 4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5"/>
                    </a:lnTo>
                    <a:lnTo>
                      <a:pt x="0" y="0"/>
                    </a:lnTo>
                    <a:lnTo>
                      <a:pt x="9" y="4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1" name="Freeform 44"/>
              <p:cNvSpPr>
                <a:spLocks/>
              </p:cNvSpPr>
              <p:nvPr/>
            </p:nvSpPr>
            <p:spPr bwMode="auto">
              <a:xfrm>
                <a:off x="1106" y="4114"/>
                <a:ext cx="156" cy="123"/>
              </a:xfrm>
              <a:custGeom>
                <a:avLst/>
                <a:gdLst>
                  <a:gd name="T0" fmla="*/ 9731 w 66"/>
                  <a:gd name="T1" fmla="*/ 5109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29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8"/>
                      <a:pt x="0" y="12"/>
                      <a:pt x="0" y="6"/>
                    </a:cubicBezTo>
                    <a:cubicBezTo>
                      <a:pt x="0" y="0"/>
                      <a:pt x="5" y="0"/>
                      <a:pt x="9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2" name="Freeform 45"/>
              <p:cNvSpPr>
                <a:spLocks/>
              </p:cNvSpPr>
              <p:nvPr/>
            </p:nvSpPr>
            <p:spPr bwMode="auto">
              <a:xfrm>
                <a:off x="1085" y="3961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7 w 433"/>
                  <a:gd name="T3" fmla="*/ 0 h 250"/>
                  <a:gd name="T4" fmla="*/ 433 w 433"/>
                  <a:gd name="T5" fmla="*/ 222 h 250"/>
                  <a:gd name="T6" fmla="*/ 385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3" name="Freeform 46"/>
              <p:cNvSpPr>
                <a:spLocks/>
              </p:cNvSpPr>
              <p:nvPr/>
            </p:nvSpPr>
            <p:spPr bwMode="auto">
              <a:xfrm>
                <a:off x="1470" y="4048"/>
                <a:ext cx="48" cy="184"/>
              </a:xfrm>
              <a:custGeom>
                <a:avLst/>
                <a:gdLst>
                  <a:gd name="T0" fmla="*/ 0 w 48"/>
                  <a:gd name="T1" fmla="*/ 26 h 184"/>
                  <a:gd name="T2" fmla="*/ 48 w 48"/>
                  <a:gd name="T3" fmla="*/ 0 h 184"/>
                  <a:gd name="T4" fmla="*/ 48 w 48"/>
                  <a:gd name="T5" fmla="*/ 158 h 184"/>
                  <a:gd name="T6" fmla="*/ 0 w 48"/>
                  <a:gd name="T7" fmla="*/ 184 h 184"/>
                  <a:gd name="T8" fmla="*/ 0 w 48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4"/>
                  <a:gd name="T17" fmla="*/ 48 w 48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4">
                    <a:moveTo>
                      <a:pt x="0" y="26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4" name="Freeform 47"/>
              <p:cNvSpPr>
                <a:spLocks/>
              </p:cNvSpPr>
              <p:nvPr/>
            </p:nvSpPr>
            <p:spPr bwMode="auto">
              <a:xfrm>
                <a:off x="1312" y="4024"/>
                <a:ext cx="61" cy="97"/>
              </a:xfrm>
              <a:custGeom>
                <a:avLst/>
                <a:gdLst>
                  <a:gd name="T0" fmla="*/ 997 w 26"/>
                  <a:gd name="T1" fmla="*/ 1947 h 41"/>
                  <a:gd name="T2" fmla="*/ 4338 w 26"/>
                  <a:gd name="T3" fmla="*/ 0 h 41"/>
                  <a:gd name="T4" fmla="*/ 3329 w 26"/>
                  <a:gd name="T5" fmla="*/ 2065 h 41"/>
                  <a:gd name="T6" fmla="*/ 4338 w 26"/>
                  <a:gd name="T7" fmla="*/ 5257 h 41"/>
                  <a:gd name="T8" fmla="*/ 997 w 26"/>
                  <a:gd name="T9" fmla="*/ 7176 h 41"/>
                  <a:gd name="T10" fmla="*/ 0 w 26"/>
                  <a:gd name="T11" fmla="*/ 4225 h 41"/>
                  <a:gd name="T12" fmla="*/ 997 w 26"/>
                  <a:gd name="T13" fmla="*/ 194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1"/>
                  <a:gd name="T23" fmla="*/ 26 w 2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1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5" name="Freeform 48"/>
              <p:cNvSpPr>
                <a:spLocks/>
              </p:cNvSpPr>
              <p:nvPr/>
            </p:nvSpPr>
            <p:spPr bwMode="auto">
              <a:xfrm>
                <a:off x="1085" y="3885"/>
                <a:ext cx="288" cy="165"/>
              </a:xfrm>
              <a:custGeom>
                <a:avLst/>
                <a:gdLst>
                  <a:gd name="T0" fmla="*/ 0 w 288"/>
                  <a:gd name="T1" fmla="*/ 28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8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6" name="Freeform 49"/>
              <p:cNvSpPr>
                <a:spLocks/>
              </p:cNvSpPr>
              <p:nvPr/>
            </p:nvSpPr>
            <p:spPr bwMode="auto">
              <a:xfrm>
                <a:off x="1085" y="3913"/>
                <a:ext cx="241" cy="208"/>
              </a:xfrm>
              <a:custGeom>
                <a:avLst/>
                <a:gdLst>
                  <a:gd name="T0" fmla="*/ 17730 w 102"/>
                  <a:gd name="T1" fmla="*/ 10119 h 88"/>
                  <a:gd name="T2" fmla="*/ 16698 w 102"/>
                  <a:gd name="T3" fmla="*/ 12385 h 88"/>
                  <a:gd name="T4" fmla="*/ 17730 w 102"/>
                  <a:gd name="T5" fmla="*/ 15359 h 88"/>
                  <a:gd name="T6" fmla="*/ 0 w 102"/>
                  <a:gd name="T7" fmla="*/ 5240 h 88"/>
                  <a:gd name="T8" fmla="*/ 0 w 102"/>
                  <a:gd name="T9" fmla="*/ 0 h 88"/>
                  <a:gd name="T10" fmla="*/ 17730 w 102"/>
                  <a:gd name="T11" fmla="*/ 10119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8"/>
                  <a:gd name="T20" fmla="*/ 102 w 102"/>
                  <a:gd name="T21" fmla="*/ 88 h 8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8">
                    <a:moveTo>
                      <a:pt x="102" y="58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8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7" name="Freeform 50"/>
              <p:cNvSpPr>
                <a:spLocks/>
              </p:cNvSpPr>
              <p:nvPr/>
            </p:nvSpPr>
            <p:spPr bwMode="auto">
              <a:xfrm>
                <a:off x="1347" y="4036"/>
                <a:ext cx="48" cy="28"/>
              </a:xfrm>
              <a:custGeom>
                <a:avLst/>
                <a:gdLst>
                  <a:gd name="T0" fmla="*/ 0 w 20"/>
                  <a:gd name="T1" fmla="*/ 1932 h 12"/>
                  <a:gd name="T2" fmla="*/ 3814 w 20"/>
                  <a:gd name="T3" fmla="*/ 0 h 12"/>
                  <a:gd name="T4" fmla="*/ 3814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8" name="Freeform 51"/>
              <p:cNvSpPr>
                <a:spLocks/>
              </p:cNvSpPr>
              <p:nvPr/>
            </p:nvSpPr>
            <p:spPr bwMode="auto">
              <a:xfrm>
                <a:off x="1373" y="4050"/>
                <a:ext cx="48" cy="99"/>
              </a:xfrm>
              <a:custGeom>
                <a:avLst/>
                <a:gdLst>
                  <a:gd name="T0" fmla="*/ 0 w 48"/>
                  <a:gd name="T1" fmla="*/ 29 h 99"/>
                  <a:gd name="T2" fmla="*/ 48 w 48"/>
                  <a:gd name="T3" fmla="*/ 0 h 99"/>
                  <a:gd name="T4" fmla="*/ 45 w 48"/>
                  <a:gd name="T5" fmla="*/ 74 h 99"/>
                  <a:gd name="T6" fmla="*/ 0 w 48"/>
                  <a:gd name="T7" fmla="*/ 99 h 99"/>
                  <a:gd name="T8" fmla="*/ 0 w 48"/>
                  <a:gd name="T9" fmla="*/ 2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0" y="29"/>
                    </a:moveTo>
                    <a:lnTo>
                      <a:pt x="48" y="0"/>
                    </a:lnTo>
                    <a:lnTo>
                      <a:pt x="45" y="74"/>
                    </a:lnTo>
                    <a:lnTo>
                      <a:pt x="0" y="9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49" name="Freeform 52"/>
              <p:cNvSpPr>
                <a:spLocks/>
              </p:cNvSpPr>
              <p:nvPr/>
            </p:nvSpPr>
            <p:spPr bwMode="auto">
              <a:xfrm>
                <a:off x="1347" y="4036"/>
                <a:ext cx="74" cy="43"/>
              </a:xfrm>
              <a:custGeom>
                <a:avLst/>
                <a:gdLst>
                  <a:gd name="T0" fmla="*/ 0 w 74"/>
                  <a:gd name="T1" fmla="*/ 28 h 43"/>
                  <a:gd name="T2" fmla="*/ 48 w 74"/>
                  <a:gd name="T3" fmla="*/ 0 h 43"/>
                  <a:gd name="T4" fmla="*/ 74 w 74"/>
                  <a:gd name="T5" fmla="*/ 14 h 43"/>
                  <a:gd name="T6" fmla="*/ 26 w 74"/>
                  <a:gd name="T7" fmla="*/ 43 h 43"/>
                  <a:gd name="T8" fmla="*/ 0 w 74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3"/>
                  <a:gd name="T17" fmla="*/ 74 w 74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3">
                    <a:moveTo>
                      <a:pt x="0" y="28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0" name="Freeform 53"/>
              <p:cNvSpPr>
                <a:spLocks/>
              </p:cNvSpPr>
              <p:nvPr/>
            </p:nvSpPr>
            <p:spPr bwMode="auto">
              <a:xfrm>
                <a:off x="1331" y="4062"/>
                <a:ext cx="42" cy="87"/>
              </a:xfrm>
              <a:custGeom>
                <a:avLst/>
                <a:gdLst>
                  <a:gd name="T0" fmla="*/ 2907 w 18"/>
                  <a:gd name="T1" fmla="*/ 1155 h 37"/>
                  <a:gd name="T2" fmla="*/ 2907 w 18"/>
                  <a:gd name="T3" fmla="*/ 6264 h 37"/>
                  <a:gd name="T4" fmla="*/ 1094 w 18"/>
                  <a:gd name="T5" fmla="*/ 5253 h 37"/>
                  <a:gd name="T6" fmla="*/ 0 w 18"/>
                  <a:gd name="T7" fmla="*/ 2234 h 37"/>
                  <a:gd name="T8" fmla="*/ 1094 w 18"/>
                  <a:gd name="T9" fmla="*/ 155 h 37"/>
                  <a:gd name="T10" fmla="*/ 2907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1" name="Freeform 54"/>
              <p:cNvSpPr>
                <a:spLocks/>
              </p:cNvSpPr>
              <p:nvPr/>
            </p:nvSpPr>
            <p:spPr bwMode="auto">
              <a:xfrm>
                <a:off x="1085" y="3826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7 w 433"/>
                  <a:gd name="T3" fmla="*/ 0 h 250"/>
                  <a:gd name="T4" fmla="*/ 433 w 433"/>
                  <a:gd name="T5" fmla="*/ 222 h 250"/>
                  <a:gd name="T6" fmla="*/ 385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2" name="Freeform 55"/>
              <p:cNvSpPr>
                <a:spLocks/>
              </p:cNvSpPr>
              <p:nvPr/>
            </p:nvSpPr>
            <p:spPr bwMode="auto">
              <a:xfrm>
                <a:off x="1085" y="3854"/>
                <a:ext cx="385" cy="381"/>
              </a:xfrm>
              <a:custGeom>
                <a:avLst/>
                <a:gdLst>
                  <a:gd name="T0" fmla="*/ 385 w 385"/>
                  <a:gd name="T1" fmla="*/ 222 h 381"/>
                  <a:gd name="T2" fmla="*/ 0 w 385"/>
                  <a:gd name="T3" fmla="*/ 0 h 381"/>
                  <a:gd name="T4" fmla="*/ 0 w 385"/>
                  <a:gd name="T5" fmla="*/ 52 h 381"/>
                  <a:gd name="T6" fmla="*/ 343 w 385"/>
                  <a:gd name="T7" fmla="*/ 251 h 381"/>
                  <a:gd name="T8" fmla="*/ 343 w 385"/>
                  <a:gd name="T9" fmla="*/ 333 h 381"/>
                  <a:gd name="T10" fmla="*/ 0 w 385"/>
                  <a:gd name="T11" fmla="*/ 135 h 381"/>
                  <a:gd name="T12" fmla="*/ 0 w 385"/>
                  <a:gd name="T13" fmla="*/ 158 h 381"/>
                  <a:gd name="T14" fmla="*/ 385 w 385"/>
                  <a:gd name="T15" fmla="*/ 381 h 381"/>
                  <a:gd name="T16" fmla="*/ 385 w 385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1"/>
                  <a:gd name="T29" fmla="*/ 385 w 385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1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2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8"/>
                    </a:lnTo>
                    <a:lnTo>
                      <a:pt x="385" y="381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3" name="Freeform 56"/>
              <p:cNvSpPr>
                <a:spLocks/>
              </p:cNvSpPr>
              <p:nvPr/>
            </p:nvSpPr>
            <p:spPr bwMode="auto">
              <a:xfrm>
                <a:off x="1440" y="4119"/>
                <a:ext cx="18" cy="71"/>
              </a:xfrm>
              <a:custGeom>
                <a:avLst/>
                <a:gdLst>
                  <a:gd name="T0" fmla="*/ 18 w 18"/>
                  <a:gd name="T1" fmla="*/ 9 h 71"/>
                  <a:gd name="T2" fmla="*/ 18 w 18"/>
                  <a:gd name="T3" fmla="*/ 71 h 71"/>
                  <a:gd name="T4" fmla="*/ 0 w 18"/>
                  <a:gd name="T5" fmla="*/ 61 h 71"/>
                  <a:gd name="T6" fmla="*/ 0 w 18"/>
                  <a:gd name="T7" fmla="*/ 0 h 71"/>
                  <a:gd name="T8" fmla="*/ 18 w 18"/>
                  <a:gd name="T9" fmla="*/ 9 h 71"/>
                  <a:gd name="T10" fmla="*/ 18 w 18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1"/>
                  <a:gd name="T20" fmla="*/ 18 w 18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1">
                    <a:moveTo>
                      <a:pt x="18" y="9"/>
                    </a:moveTo>
                    <a:lnTo>
                      <a:pt x="18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4" name="Freeform 57"/>
              <p:cNvSpPr>
                <a:spLocks/>
              </p:cNvSpPr>
              <p:nvPr/>
            </p:nvSpPr>
            <p:spPr bwMode="auto">
              <a:xfrm>
                <a:off x="1123" y="3897"/>
                <a:ext cx="24" cy="19"/>
              </a:xfrm>
              <a:custGeom>
                <a:avLst/>
                <a:gdLst>
                  <a:gd name="T0" fmla="*/ 1522 w 10"/>
                  <a:gd name="T1" fmla="*/ 537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53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3"/>
                    </a:moveTo>
                    <a:cubicBezTo>
                      <a:pt x="9" y="4"/>
                      <a:pt x="10" y="5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5" name="Freeform 58"/>
              <p:cNvSpPr>
                <a:spLocks/>
              </p:cNvSpPr>
              <p:nvPr/>
            </p:nvSpPr>
            <p:spPr bwMode="auto">
              <a:xfrm>
                <a:off x="1166" y="3920"/>
                <a:ext cx="21" cy="19"/>
              </a:xfrm>
              <a:custGeom>
                <a:avLst/>
                <a:gdLst>
                  <a:gd name="T0" fmla="*/ 1094 w 9"/>
                  <a:gd name="T1" fmla="*/ 537 h 8"/>
                  <a:gd name="T2" fmla="*/ 1449 w 9"/>
                  <a:gd name="T3" fmla="*/ 1275 h 8"/>
                  <a:gd name="T4" fmla="*/ 1094 w 9"/>
                  <a:gd name="T5" fmla="*/ 1432 h 8"/>
                  <a:gd name="T6" fmla="*/ 355 w 9"/>
                  <a:gd name="T7" fmla="*/ 762 h 8"/>
                  <a:gd name="T8" fmla="*/ 0 w 9"/>
                  <a:gd name="T9" fmla="*/ 157 h 8"/>
                  <a:gd name="T10" fmla="*/ 355 w 9"/>
                  <a:gd name="T11" fmla="*/ 0 h 8"/>
                  <a:gd name="T12" fmla="*/ 1094 w 9"/>
                  <a:gd name="T13" fmla="*/ 53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7" y="3"/>
                    </a:moveTo>
                    <a:cubicBezTo>
                      <a:pt x="8" y="4"/>
                      <a:pt x="9" y="6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6" name="Freeform 59"/>
              <p:cNvSpPr>
                <a:spLocks/>
              </p:cNvSpPr>
              <p:nvPr/>
            </p:nvSpPr>
            <p:spPr bwMode="auto">
              <a:xfrm>
                <a:off x="1137" y="395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7" name="Freeform 60"/>
              <p:cNvSpPr>
                <a:spLocks/>
              </p:cNvSpPr>
              <p:nvPr/>
            </p:nvSpPr>
            <p:spPr bwMode="auto">
              <a:xfrm>
                <a:off x="1163" y="397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8" name="Freeform 61"/>
              <p:cNvSpPr>
                <a:spLocks/>
              </p:cNvSpPr>
              <p:nvPr/>
            </p:nvSpPr>
            <p:spPr bwMode="auto">
              <a:xfrm>
                <a:off x="1189" y="3984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59" name="Freeform 62"/>
              <p:cNvSpPr>
                <a:spLocks/>
              </p:cNvSpPr>
              <p:nvPr/>
            </p:nvSpPr>
            <p:spPr bwMode="auto">
              <a:xfrm>
                <a:off x="1213" y="3998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8 h 52"/>
                  <a:gd name="T4" fmla="*/ 0 w 16"/>
                  <a:gd name="T5" fmla="*/ 0 h 52"/>
                  <a:gd name="T6" fmla="*/ 9 w 16"/>
                  <a:gd name="T7" fmla="*/ 7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8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0" name="Freeform 63"/>
              <p:cNvSpPr>
                <a:spLocks/>
              </p:cNvSpPr>
              <p:nvPr/>
            </p:nvSpPr>
            <p:spPr bwMode="auto">
              <a:xfrm>
                <a:off x="1106" y="3944"/>
                <a:ext cx="156" cy="123"/>
              </a:xfrm>
              <a:custGeom>
                <a:avLst/>
                <a:gdLst>
                  <a:gd name="T0" fmla="*/ 9731 w 66"/>
                  <a:gd name="T1" fmla="*/ 5109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29"/>
                    </a:moveTo>
                    <a:cubicBezTo>
                      <a:pt x="61" y="32"/>
                      <a:pt x="66" y="39"/>
                      <a:pt x="66" y="44"/>
                    </a:cubicBezTo>
                    <a:cubicBezTo>
                      <a:pt x="66" y="49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8"/>
                      <a:pt x="0" y="11"/>
                      <a:pt x="0" y="6"/>
                    </a:cubicBezTo>
                    <a:cubicBezTo>
                      <a:pt x="0" y="0"/>
                      <a:pt x="5" y="0"/>
                      <a:pt x="9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1" name="Freeform 64"/>
              <p:cNvSpPr>
                <a:spLocks/>
              </p:cNvSpPr>
              <p:nvPr/>
            </p:nvSpPr>
            <p:spPr bwMode="auto">
              <a:xfrm>
                <a:off x="1085" y="3790"/>
                <a:ext cx="433" cy="251"/>
              </a:xfrm>
              <a:custGeom>
                <a:avLst/>
                <a:gdLst>
                  <a:gd name="T0" fmla="*/ 0 w 433"/>
                  <a:gd name="T1" fmla="*/ 29 h 251"/>
                  <a:gd name="T2" fmla="*/ 47 w 433"/>
                  <a:gd name="T3" fmla="*/ 0 h 251"/>
                  <a:gd name="T4" fmla="*/ 433 w 433"/>
                  <a:gd name="T5" fmla="*/ 222 h 251"/>
                  <a:gd name="T6" fmla="*/ 385 w 433"/>
                  <a:gd name="T7" fmla="*/ 251 h 251"/>
                  <a:gd name="T8" fmla="*/ 0 w 433"/>
                  <a:gd name="T9" fmla="*/ 29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1"/>
                  <a:gd name="T17" fmla="*/ 433 w 433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1">
                    <a:moveTo>
                      <a:pt x="0" y="29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2" name="Freeform 65"/>
              <p:cNvSpPr>
                <a:spLocks/>
              </p:cNvSpPr>
              <p:nvPr/>
            </p:nvSpPr>
            <p:spPr bwMode="auto">
              <a:xfrm>
                <a:off x="1470" y="3878"/>
                <a:ext cx="48" cy="184"/>
              </a:xfrm>
              <a:custGeom>
                <a:avLst/>
                <a:gdLst>
                  <a:gd name="T0" fmla="*/ 0 w 48"/>
                  <a:gd name="T1" fmla="*/ 26 h 184"/>
                  <a:gd name="T2" fmla="*/ 48 w 48"/>
                  <a:gd name="T3" fmla="*/ 0 h 184"/>
                  <a:gd name="T4" fmla="*/ 48 w 48"/>
                  <a:gd name="T5" fmla="*/ 158 h 184"/>
                  <a:gd name="T6" fmla="*/ 0 w 48"/>
                  <a:gd name="T7" fmla="*/ 184 h 184"/>
                  <a:gd name="T8" fmla="*/ 0 w 48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4"/>
                  <a:gd name="T17" fmla="*/ 48 w 48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4">
                    <a:moveTo>
                      <a:pt x="0" y="26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3" name="Freeform 66"/>
              <p:cNvSpPr>
                <a:spLocks/>
              </p:cNvSpPr>
              <p:nvPr/>
            </p:nvSpPr>
            <p:spPr bwMode="auto">
              <a:xfrm>
                <a:off x="1312" y="3854"/>
                <a:ext cx="61" cy="97"/>
              </a:xfrm>
              <a:custGeom>
                <a:avLst/>
                <a:gdLst>
                  <a:gd name="T0" fmla="*/ 997 w 26"/>
                  <a:gd name="T1" fmla="*/ 1947 h 41"/>
                  <a:gd name="T2" fmla="*/ 4338 w 26"/>
                  <a:gd name="T3" fmla="*/ 0 h 41"/>
                  <a:gd name="T4" fmla="*/ 3329 w 26"/>
                  <a:gd name="T5" fmla="*/ 2065 h 41"/>
                  <a:gd name="T6" fmla="*/ 4338 w 26"/>
                  <a:gd name="T7" fmla="*/ 5257 h 41"/>
                  <a:gd name="T8" fmla="*/ 997 w 26"/>
                  <a:gd name="T9" fmla="*/ 7176 h 41"/>
                  <a:gd name="T10" fmla="*/ 0 w 26"/>
                  <a:gd name="T11" fmla="*/ 4225 h 41"/>
                  <a:gd name="T12" fmla="*/ 997 w 26"/>
                  <a:gd name="T13" fmla="*/ 194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1"/>
                  <a:gd name="T23" fmla="*/ 26 w 2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1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4" name="Freeform 67"/>
              <p:cNvSpPr>
                <a:spLocks/>
              </p:cNvSpPr>
              <p:nvPr/>
            </p:nvSpPr>
            <p:spPr bwMode="auto">
              <a:xfrm>
                <a:off x="1085" y="3715"/>
                <a:ext cx="288" cy="165"/>
              </a:xfrm>
              <a:custGeom>
                <a:avLst/>
                <a:gdLst>
                  <a:gd name="T0" fmla="*/ 0 w 288"/>
                  <a:gd name="T1" fmla="*/ 26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6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6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5" name="Freeform 68"/>
              <p:cNvSpPr>
                <a:spLocks/>
              </p:cNvSpPr>
              <p:nvPr/>
            </p:nvSpPr>
            <p:spPr bwMode="auto">
              <a:xfrm>
                <a:off x="1085" y="3741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428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4"/>
                      <a:pt x="96" y="72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6" name="Freeform 69"/>
              <p:cNvSpPr>
                <a:spLocks/>
              </p:cNvSpPr>
              <p:nvPr/>
            </p:nvSpPr>
            <p:spPr bwMode="auto">
              <a:xfrm>
                <a:off x="1347" y="3866"/>
                <a:ext cx="48" cy="28"/>
              </a:xfrm>
              <a:custGeom>
                <a:avLst/>
                <a:gdLst>
                  <a:gd name="T0" fmla="*/ 0 w 20"/>
                  <a:gd name="T1" fmla="*/ 1932 h 12"/>
                  <a:gd name="T2" fmla="*/ 3814 w 20"/>
                  <a:gd name="T3" fmla="*/ 0 h 12"/>
                  <a:gd name="T4" fmla="*/ 3814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7" name="Freeform 70"/>
              <p:cNvSpPr>
                <a:spLocks/>
              </p:cNvSpPr>
              <p:nvPr/>
            </p:nvSpPr>
            <p:spPr bwMode="auto">
              <a:xfrm>
                <a:off x="1373" y="3880"/>
                <a:ext cx="48" cy="99"/>
              </a:xfrm>
              <a:custGeom>
                <a:avLst/>
                <a:gdLst>
                  <a:gd name="T0" fmla="*/ 0 w 48"/>
                  <a:gd name="T1" fmla="*/ 29 h 99"/>
                  <a:gd name="T2" fmla="*/ 48 w 48"/>
                  <a:gd name="T3" fmla="*/ 0 h 99"/>
                  <a:gd name="T4" fmla="*/ 45 w 48"/>
                  <a:gd name="T5" fmla="*/ 71 h 99"/>
                  <a:gd name="T6" fmla="*/ 0 w 48"/>
                  <a:gd name="T7" fmla="*/ 99 h 99"/>
                  <a:gd name="T8" fmla="*/ 0 w 48"/>
                  <a:gd name="T9" fmla="*/ 2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0" y="29"/>
                    </a:moveTo>
                    <a:lnTo>
                      <a:pt x="48" y="0"/>
                    </a:lnTo>
                    <a:lnTo>
                      <a:pt x="45" y="71"/>
                    </a:lnTo>
                    <a:lnTo>
                      <a:pt x="0" y="9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8" name="Freeform 71"/>
              <p:cNvSpPr>
                <a:spLocks/>
              </p:cNvSpPr>
              <p:nvPr/>
            </p:nvSpPr>
            <p:spPr bwMode="auto">
              <a:xfrm>
                <a:off x="1347" y="3866"/>
                <a:ext cx="74" cy="43"/>
              </a:xfrm>
              <a:custGeom>
                <a:avLst/>
                <a:gdLst>
                  <a:gd name="T0" fmla="*/ 0 w 74"/>
                  <a:gd name="T1" fmla="*/ 28 h 43"/>
                  <a:gd name="T2" fmla="*/ 48 w 74"/>
                  <a:gd name="T3" fmla="*/ 0 h 43"/>
                  <a:gd name="T4" fmla="*/ 74 w 74"/>
                  <a:gd name="T5" fmla="*/ 14 h 43"/>
                  <a:gd name="T6" fmla="*/ 26 w 74"/>
                  <a:gd name="T7" fmla="*/ 43 h 43"/>
                  <a:gd name="T8" fmla="*/ 0 w 74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3"/>
                  <a:gd name="T17" fmla="*/ 74 w 74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3">
                    <a:moveTo>
                      <a:pt x="0" y="28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69" name="Freeform 72"/>
              <p:cNvSpPr>
                <a:spLocks/>
              </p:cNvSpPr>
              <p:nvPr/>
            </p:nvSpPr>
            <p:spPr bwMode="auto">
              <a:xfrm>
                <a:off x="1331" y="3892"/>
                <a:ext cx="42" cy="87"/>
              </a:xfrm>
              <a:custGeom>
                <a:avLst/>
                <a:gdLst>
                  <a:gd name="T0" fmla="*/ 2907 w 18"/>
                  <a:gd name="T1" fmla="*/ 1155 h 37"/>
                  <a:gd name="T2" fmla="*/ 2907 w 18"/>
                  <a:gd name="T3" fmla="*/ 6264 h 37"/>
                  <a:gd name="T4" fmla="*/ 1094 w 18"/>
                  <a:gd name="T5" fmla="*/ 5253 h 37"/>
                  <a:gd name="T6" fmla="*/ 0 w 18"/>
                  <a:gd name="T7" fmla="*/ 2234 h 37"/>
                  <a:gd name="T8" fmla="*/ 1094 w 18"/>
                  <a:gd name="T9" fmla="*/ 155 h 37"/>
                  <a:gd name="T10" fmla="*/ 2907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0" name="Freeform 73"/>
              <p:cNvSpPr>
                <a:spLocks/>
              </p:cNvSpPr>
              <p:nvPr/>
            </p:nvSpPr>
            <p:spPr bwMode="auto">
              <a:xfrm>
                <a:off x="1085" y="3656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7 w 433"/>
                  <a:gd name="T3" fmla="*/ 0 h 248"/>
                  <a:gd name="T4" fmla="*/ 433 w 433"/>
                  <a:gd name="T5" fmla="*/ 222 h 248"/>
                  <a:gd name="T6" fmla="*/ 385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1" name="Freeform 74"/>
              <p:cNvSpPr>
                <a:spLocks/>
              </p:cNvSpPr>
              <p:nvPr/>
            </p:nvSpPr>
            <p:spPr bwMode="auto">
              <a:xfrm>
                <a:off x="1085" y="3682"/>
                <a:ext cx="385" cy="382"/>
              </a:xfrm>
              <a:custGeom>
                <a:avLst/>
                <a:gdLst>
                  <a:gd name="T0" fmla="*/ 385 w 385"/>
                  <a:gd name="T1" fmla="*/ 222 h 382"/>
                  <a:gd name="T2" fmla="*/ 0 w 385"/>
                  <a:gd name="T3" fmla="*/ 0 h 382"/>
                  <a:gd name="T4" fmla="*/ 0 w 385"/>
                  <a:gd name="T5" fmla="*/ 54 h 382"/>
                  <a:gd name="T6" fmla="*/ 343 w 385"/>
                  <a:gd name="T7" fmla="*/ 253 h 382"/>
                  <a:gd name="T8" fmla="*/ 343 w 385"/>
                  <a:gd name="T9" fmla="*/ 335 h 382"/>
                  <a:gd name="T10" fmla="*/ 0 w 385"/>
                  <a:gd name="T11" fmla="*/ 137 h 382"/>
                  <a:gd name="T12" fmla="*/ 0 w 385"/>
                  <a:gd name="T13" fmla="*/ 160 h 382"/>
                  <a:gd name="T14" fmla="*/ 385 w 385"/>
                  <a:gd name="T15" fmla="*/ 382 h 382"/>
                  <a:gd name="T16" fmla="*/ 385 w 385"/>
                  <a:gd name="T17" fmla="*/ 222 h 3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2"/>
                  <a:gd name="T29" fmla="*/ 385 w 385"/>
                  <a:gd name="T30" fmla="*/ 382 h 3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2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343" y="253"/>
                    </a:lnTo>
                    <a:lnTo>
                      <a:pt x="343" y="335"/>
                    </a:lnTo>
                    <a:lnTo>
                      <a:pt x="0" y="137"/>
                    </a:lnTo>
                    <a:lnTo>
                      <a:pt x="0" y="160"/>
                    </a:lnTo>
                    <a:lnTo>
                      <a:pt x="385" y="382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2" name="Freeform 75"/>
              <p:cNvSpPr>
                <a:spLocks/>
              </p:cNvSpPr>
              <p:nvPr/>
            </p:nvSpPr>
            <p:spPr bwMode="auto">
              <a:xfrm>
                <a:off x="1440" y="3949"/>
                <a:ext cx="18" cy="71"/>
              </a:xfrm>
              <a:custGeom>
                <a:avLst/>
                <a:gdLst>
                  <a:gd name="T0" fmla="*/ 18 w 18"/>
                  <a:gd name="T1" fmla="*/ 9 h 71"/>
                  <a:gd name="T2" fmla="*/ 18 w 18"/>
                  <a:gd name="T3" fmla="*/ 71 h 71"/>
                  <a:gd name="T4" fmla="*/ 0 w 18"/>
                  <a:gd name="T5" fmla="*/ 61 h 71"/>
                  <a:gd name="T6" fmla="*/ 0 w 18"/>
                  <a:gd name="T7" fmla="*/ 0 h 71"/>
                  <a:gd name="T8" fmla="*/ 18 w 18"/>
                  <a:gd name="T9" fmla="*/ 9 h 71"/>
                  <a:gd name="T10" fmla="*/ 18 w 18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1"/>
                  <a:gd name="T20" fmla="*/ 18 w 18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1">
                    <a:moveTo>
                      <a:pt x="18" y="9"/>
                    </a:moveTo>
                    <a:lnTo>
                      <a:pt x="18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3" name="Freeform 76"/>
              <p:cNvSpPr>
                <a:spLocks/>
              </p:cNvSpPr>
              <p:nvPr/>
            </p:nvSpPr>
            <p:spPr bwMode="auto">
              <a:xfrm>
                <a:off x="1123" y="3724"/>
                <a:ext cx="24" cy="22"/>
              </a:xfrm>
              <a:custGeom>
                <a:avLst/>
                <a:gdLst>
                  <a:gd name="T0" fmla="*/ 1522 w 10"/>
                  <a:gd name="T1" fmla="*/ 860 h 9"/>
                  <a:gd name="T2" fmla="*/ 1925 w 10"/>
                  <a:gd name="T3" fmla="*/ 1506 h 9"/>
                  <a:gd name="T4" fmla="*/ 1522 w 10"/>
                  <a:gd name="T5" fmla="*/ 1931 h 9"/>
                  <a:gd name="T6" fmla="*/ 403 w 10"/>
                  <a:gd name="T7" fmla="*/ 1039 h 9"/>
                  <a:gd name="T8" fmla="*/ 0 w 10"/>
                  <a:gd name="T9" fmla="*/ 425 h 9"/>
                  <a:gd name="T10" fmla="*/ 403 w 10"/>
                  <a:gd name="T11" fmla="*/ 174 h 9"/>
                  <a:gd name="T12" fmla="*/ 1522 w 10"/>
                  <a:gd name="T13" fmla="*/ 86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7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4" name="Freeform 77"/>
              <p:cNvSpPr>
                <a:spLocks/>
              </p:cNvSpPr>
              <p:nvPr/>
            </p:nvSpPr>
            <p:spPr bwMode="auto">
              <a:xfrm>
                <a:off x="1166" y="3748"/>
                <a:ext cx="21" cy="21"/>
              </a:xfrm>
              <a:custGeom>
                <a:avLst/>
                <a:gdLst>
                  <a:gd name="T0" fmla="*/ 1094 w 9"/>
                  <a:gd name="T1" fmla="*/ 621 h 9"/>
                  <a:gd name="T2" fmla="*/ 1449 w 9"/>
                  <a:gd name="T3" fmla="*/ 1094 h 9"/>
                  <a:gd name="T4" fmla="*/ 1094 w 9"/>
                  <a:gd name="T5" fmla="*/ 1449 h 9"/>
                  <a:gd name="T6" fmla="*/ 355 w 9"/>
                  <a:gd name="T7" fmla="*/ 828 h 9"/>
                  <a:gd name="T8" fmla="*/ 0 w 9"/>
                  <a:gd name="T9" fmla="*/ 355 h 9"/>
                  <a:gd name="T10" fmla="*/ 355 w 9"/>
                  <a:gd name="T11" fmla="*/ 152 h 9"/>
                  <a:gd name="T12" fmla="*/ 1094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4"/>
                    </a:moveTo>
                    <a:cubicBezTo>
                      <a:pt x="8" y="5"/>
                      <a:pt x="9" y="6"/>
                      <a:pt x="9" y="7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5" name="Freeform 78"/>
              <p:cNvSpPr>
                <a:spLocks/>
              </p:cNvSpPr>
              <p:nvPr/>
            </p:nvSpPr>
            <p:spPr bwMode="auto">
              <a:xfrm>
                <a:off x="1137" y="378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5 h 52"/>
                  <a:gd name="T4" fmla="*/ 0 w 14"/>
                  <a:gd name="T5" fmla="*/ 0 h 52"/>
                  <a:gd name="T6" fmla="*/ 10 w 14"/>
                  <a:gd name="T7" fmla="*/ 4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6" name="Freeform 79"/>
              <p:cNvSpPr>
                <a:spLocks/>
              </p:cNvSpPr>
              <p:nvPr/>
            </p:nvSpPr>
            <p:spPr bwMode="auto">
              <a:xfrm>
                <a:off x="1163" y="380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5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7" name="Freeform 80"/>
              <p:cNvSpPr>
                <a:spLocks/>
              </p:cNvSpPr>
              <p:nvPr/>
            </p:nvSpPr>
            <p:spPr bwMode="auto">
              <a:xfrm>
                <a:off x="1189" y="3814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8" name="Freeform 81"/>
              <p:cNvSpPr>
                <a:spLocks/>
              </p:cNvSpPr>
              <p:nvPr/>
            </p:nvSpPr>
            <p:spPr bwMode="auto">
              <a:xfrm>
                <a:off x="1213" y="3828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7 h 52"/>
                  <a:gd name="T4" fmla="*/ 0 w 16"/>
                  <a:gd name="T5" fmla="*/ 0 h 52"/>
                  <a:gd name="T6" fmla="*/ 9 w 16"/>
                  <a:gd name="T7" fmla="*/ 7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79" name="Freeform 82"/>
              <p:cNvSpPr>
                <a:spLocks/>
              </p:cNvSpPr>
              <p:nvPr/>
            </p:nvSpPr>
            <p:spPr bwMode="auto">
              <a:xfrm>
                <a:off x="1106" y="3772"/>
                <a:ext cx="156" cy="122"/>
              </a:xfrm>
              <a:custGeom>
                <a:avLst/>
                <a:gdLst>
                  <a:gd name="T0" fmla="*/ 9731 w 66"/>
                  <a:gd name="T1" fmla="*/ 4972 h 52"/>
                  <a:gd name="T2" fmla="*/ 11513 w 66"/>
                  <a:gd name="T3" fmla="*/ 7541 h 52"/>
                  <a:gd name="T4" fmla="*/ 9956 w 66"/>
                  <a:gd name="T5" fmla="*/ 8305 h 52"/>
                  <a:gd name="T6" fmla="*/ 1558 w 66"/>
                  <a:gd name="T7" fmla="*/ 3693 h 52"/>
                  <a:gd name="T8" fmla="*/ 0 w 66"/>
                  <a:gd name="T9" fmla="*/ 1150 h 52"/>
                  <a:gd name="T10" fmla="*/ 1558 w 66"/>
                  <a:gd name="T11" fmla="*/ 490 h 52"/>
                  <a:gd name="T12" fmla="*/ 9731 w 66"/>
                  <a:gd name="T13" fmla="*/ 497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5"/>
                    </a:cubicBezTo>
                    <a:cubicBezTo>
                      <a:pt x="66" y="50"/>
                      <a:pt x="62" y="52"/>
                      <a:pt x="57" y="50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7"/>
                    </a:cubicBezTo>
                    <a:cubicBezTo>
                      <a:pt x="0" y="1"/>
                      <a:pt x="5" y="0"/>
                      <a:pt x="9" y="3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0" name="Freeform 83"/>
              <p:cNvSpPr>
                <a:spLocks/>
              </p:cNvSpPr>
              <p:nvPr/>
            </p:nvSpPr>
            <p:spPr bwMode="auto">
              <a:xfrm>
                <a:off x="1085" y="3620"/>
                <a:ext cx="433" cy="251"/>
              </a:xfrm>
              <a:custGeom>
                <a:avLst/>
                <a:gdLst>
                  <a:gd name="T0" fmla="*/ 0 w 433"/>
                  <a:gd name="T1" fmla="*/ 29 h 251"/>
                  <a:gd name="T2" fmla="*/ 47 w 433"/>
                  <a:gd name="T3" fmla="*/ 0 h 251"/>
                  <a:gd name="T4" fmla="*/ 433 w 433"/>
                  <a:gd name="T5" fmla="*/ 222 h 251"/>
                  <a:gd name="T6" fmla="*/ 385 w 433"/>
                  <a:gd name="T7" fmla="*/ 251 h 251"/>
                  <a:gd name="T8" fmla="*/ 0 w 433"/>
                  <a:gd name="T9" fmla="*/ 29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1"/>
                  <a:gd name="T17" fmla="*/ 433 w 433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1">
                    <a:moveTo>
                      <a:pt x="0" y="29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1" name="Freeform 84"/>
              <p:cNvSpPr>
                <a:spLocks/>
              </p:cNvSpPr>
              <p:nvPr/>
            </p:nvSpPr>
            <p:spPr bwMode="auto">
              <a:xfrm>
                <a:off x="1470" y="3708"/>
                <a:ext cx="48" cy="184"/>
              </a:xfrm>
              <a:custGeom>
                <a:avLst/>
                <a:gdLst>
                  <a:gd name="T0" fmla="*/ 0 w 48"/>
                  <a:gd name="T1" fmla="*/ 26 h 184"/>
                  <a:gd name="T2" fmla="*/ 48 w 48"/>
                  <a:gd name="T3" fmla="*/ 0 h 184"/>
                  <a:gd name="T4" fmla="*/ 48 w 48"/>
                  <a:gd name="T5" fmla="*/ 158 h 184"/>
                  <a:gd name="T6" fmla="*/ 0 w 48"/>
                  <a:gd name="T7" fmla="*/ 184 h 184"/>
                  <a:gd name="T8" fmla="*/ 0 w 48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4"/>
                  <a:gd name="T17" fmla="*/ 48 w 48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4">
                    <a:moveTo>
                      <a:pt x="0" y="26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2" name="Freeform 85"/>
              <p:cNvSpPr>
                <a:spLocks/>
              </p:cNvSpPr>
              <p:nvPr/>
            </p:nvSpPr>
            <p:spPr bwMode="auto">
              <a:xfrm>
                <a:off x="1312" y="3682"/>
                <a:ext cx="61" cy="99"/>
              </a:xfrm>
              <a:custGeom>
                <a:avLst/>
                <a:gdLst>
                  <a:gd name="T0" fmla="*/ 997 w 26"/>
                  <a:gd name="T1" fmla="*/ 2044 h 42"/>
                  <a:gd name="T2" fmla="*/ 4338 w 26"/>
                  <a:gd name="T3" fmla="*/ 0 h 42"/>
                  <a:gd name="T4" fmla="*/ 3329 w 26"/>
                  <a:gd name="T5" fmla="*/ 2251 h 42"/>
                  <a:gd name="T6" fmla="*/ 4338 w 26"/>
                  <a:gd name="T7" fmla="*/ 5306 h 42"/>
                  <a:gd name="T8" fmla="*/ 997 w 26"/>
                  <a:gd name="T9" fmla="*/ 7189 h 42"/>
                  <a:gd name="T10" fmla="*/ 0 w 26"/>
                  <a:gd name="T11" fmla="*/ 4295 h 42"/>
                  <a:gd name="T12" fmla="*/ 997 w 26"/>
                  <a:gd name="T13" fmla="*/ 204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0" y="5"/>
                      <a:pt x="20" y="13"/>
                    </a:cubicBezTo>
                    <a:cubicBezTo>
                      <a:pt x="20" y="21"/>
                      <a:pt x="26" y="30"/>
                      <a:pt x="26" y="3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0" y="33"/>
                      <a:pt x="0" y="25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3" name="Freeform 86"/>
              <p:cNvSpPr>
                <a:spLocks/>
              </p:cNvSpPr>
              <p:nvPr/>
            </p:nvSpPr>
            <p:spPr bwMode="auto">
              <a:xfrm>
                <a:off x="1085" y="3545"/>
                <a:ext cx="288" cy="165"/>
              </a:xfrm>
              <a:custGeom>
                <a:avLst/>
                <a:gdLst>
                  <a:gd name="T0" fmla="*/ 0 w 288"/>
                  <a:gd name="T1" fmla="*/ 26 h 165"/>
                  <a:gd name="T2" fmla="*/ 47 w 288"/>
                  <a:gd name="T3" fmla="*/ 0 h 165"/>
                  <a:gd name="T4" fmla="*/ 288 w 288"/>
                  <a:gd name="T5" fmla="*/ 137 h 165"/>
                  <a:gd name="T6" fmla="*/ 241 w 288"/>
                  <a:gd name="T7" fmla="*/ 165 h 165"/>
                  <a:gd name="T8" fmla="*/ 0 w 288"/>
                  <a:gd name="T9" fmla="*/ 26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6"/>
                    </a:moveTo>
                    <a:lnTo>
                      <a:pt x="47" y="0"/>
                    </a:lnTo>
                    <a:lnTo>
                      <a:pt x="288" y="137"/>
                    </a:lnTo>
                    <a:lnTo>
                      <a:pt x="241" y="16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4" name="Freeform 87"/>
              <p:cNvSpPr>
                <a:spLocks/>
              </p:cNvSpPr>
              <p:nvPr/>
            </p:nvSpPr>
            <p:spPr bwMode="auto">
              <a:xfrm>
                <a:off x="1085" y="3571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428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2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5" name="Freeform 88"/>
              <p:cNvSpPr>
                <a:spLocks/>
              </p:cNvSpPr>
              <p:nvPr/>
            </p:nvSpPr>
            <p:spPr bwMode="auto">
              <a:xfrm>
                <a:off x="1347" y="3696"/>
                <a:ext cx="48" cy="26"/>
              </a:xfrm>
              <a:custGeom>
                <a:avLst/>
                <a:gdLst>
                  <a:gd name="T0" fmla="*/ 0 w 20"/>
                  <a:gd name="T1" fmla="*/ 1900 h 11"/>
                  <a:gd name="T2" fmla="*/ 3814 w 20"/>
                  <a:gd name="T3" fmla="*/ 0 h 11"/>
                  <a:gd name="T4" fmla="*/ 3814 w 20"/>
                  <a:gd name="T5" fmla="*/ 0 h 11"/>
                  <a:gd name="T6" fmla="*/ 0 w 20"/>
                  <a:gd name="T7" fmla="*/ 1900 h 11"/>
                  <a:gd name="T8" fmla="*/ 0 w 20"/>
                  <a:gd name="T9" fmla="*/ 19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1"/>
                  <a:gd name="T17" fmla="*/ 20 w 20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1">
                    <a:moveTo>
                      <a:pt x="0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6" name="Freeform 89"/>
              <p:cNvSpPr>
                <a:spLocks/>
              </p:cNvSpPr>
              <p:nvPr/>
            </p:nvSpPr>
            <p:spPr bwMode="auto">
              <a:xfrm>
                <a:off x="1373" y="3710"/>
                <a:ext cx="48" cy="99"/>
              </a:xfrm>
              <a:custGeom>
                <a:avLst/>
                <a:gdLst>
                  <a:gd name="T0" fmla="*/ 0 w 48"/>
                  <a:gd name="T1" fmla="*/ 28 h 99"/>
                  <a:gd name="T2" fmla="*/ 48 w 48"/>
                  <a:gd name="T3" fmla="*/ 0 h 99"/>
                  <a:gd name="T4" fmla="*/ 45 w 48"/>
                  <a:gd name="T5" fmla="*/ 71 h 99"/>
                  <a:gd name="T6" fmla="*/ 0 w 48"/>
                  <a:gd name="T7" fmla="*/ 99 h 99"/>
                  <a:gd name="T8" fmla="*/ 0 w 48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0" y="28"/>
                    </a:moveTo>
                    <a:lnTo>
                      <a:pt x="48" y="0"/>
                    </a:lnTo>
                    <a:lnTo>
                      <a:pt x="45" y="71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7" name="Freeform 90"/>
              <p:cNvSpPr>
                <a:spLocks/>
              </p:cNvSpPr>
              <p:nvPr/>
            </p:nvSpPr>
            <p:spPr bwMode="auto">
              <a:xfrm>
                <a:off x="1347" y="3696"/>
                <a:ext cx="74" cy="42"/>
              </a:xfrm>
              <a:custGeom>
                <a:avLst/>
                <a:gdLst>
                  <a:gd name="T0" fmla="*/ 0 w 74"/>
                  <a:gd name="T1" fmla="*/ 26 h 42"/>
                  <a:gd name="T2" fmla="*/ 48 w 74"/>
                  <a:gd name="T3" fmla="*/ 0 h 42"/>
                  <a:gd name="T4" fmla="*/ 74 w 74"/>
                  <a:gd name="T5" fmla="*/ 14 h 42"/>
                  <a:gd name="T6" fmla="*/ 26 w 74"/>
                  <a:gd name="T7" fmla="*/ 42 h 42"/>
                  <a:gd name="T8" fmla="*/ 0 w 74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2"/>
                  <a:gd name="T17" fmla="*/ 74 w 74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2">
                    <a:moveTo>
                      <a:pt x="0" y="26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2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8" name="Freeform 91"/>
              <p:cNvSpPr>
                <a:spLocks/>
              </p:cNvSpPr>
              <p:nvPr/>
            </p:nvSpPr>
            <p:spPr bwMode="auto">
              <a:xfrm>
                <a:off x="1331" y="3722"/>
                <a:ext cx="42" cy="87"/>
              </a:xfrm>
              <a:custGeom>
                <a:avLst/>
                <a:gdLst>
                  <a:gd name="T0" fmla="*/ 2907 w 18"/>
                  <a:gd name="T1" fmla="*/ 1155 h 37"/>
                  <a:gd name="T2" fmla="*/ 2907 w 18"/>
                  <a:gd name="T3" fmla="*/ 6264 h 37"/>
                  <a:gd name="T4" fmla="*/ 1094 w 18"/>
                  <a:gd name="T5" fmla="*/ 5253 h 37"/>
                  <a:gd name="T6" fmla="*/ 0 w 18"/>
                  <a:gd name="T7" fmla="*/ 2234 h 37"/>
                  <a:gd name="T8" fmla="*/ 1094 w 18"/>
                  <a:gd name="T9" fmla="*/ 0 h 37"/>
                  <a:gd name="T10" fmla="*/ 2907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0"/>
                      <a:pt x="7" y="0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89" name="Freeform 92"/>
              <p:cNvSpPr>
                <a:spLocks/>
              </p:cNvSpPr>
              <p:nvPr/>
            </p:nvSpPr>
            <p:spPr bwMode="auto">
              <a:xfrm>
                <a:off x="1085" y="3486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7 w 433"/>
                  <a:gd name="T3" fmla="*/ 0 h 248"/>
                  <a:gd name="T4" fmla="*/ 433 w 433"/>
                  <a:gd name="T5" fmla="*/ 222 h 248"/>
                  <a:gd name="T6" fmla="*/ 385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0" name="Freeform 93"/>
              <p:cNvSpPr>
                <a:spLocks/>
              </p:cNvSpPr>
              <p:nvPr/>
            </p:nvSpPr>
            <p:spPr bwMode="auto">
              <a:xfrm>
                <a:off x="1085" y="3512"/>
                <a:ext cx="385" cy="382"/>
              </a:xfrm>
              <a:custGeom>
                <a:avLst/>
                <a:gdLst>
                  <a:gd name="T0" fmla="*/ 385 w 385"/>
                  <a:gd name="T1" fmla="*/ 222 h 382"/>
                  <a:gd name="T2" fmla="*/ 0 w 385"/>
                  <a:gd name="T3" fmla="*/ 0 h 382"/>
                  <a:gd name="T4" fmla="*/ 0 w 385"/>
                  <a:gd name="T5" fmla="*/ 54 h 382"/>
                  <a:gd name="T6" fmla="*/ 343 w 385"/>
                  <a:gd name="T7" fmla="*/ 252 h 382"/>
                  <a:gd name="T8" fmla="*/ 343 w 385"/>
                  <a:gd name="T9" fmla="*/ 333 h 382"/>
                  <a:gd name="T10" fmla="*/ 0 w 385"/>
                  <a:gd name="T11" fmla="*/ 137 h 382"/>
                  <a:gd name="T12" fmla="*/ 0 w 385"/>
                  <a:gd name="T13" fmla="*/ 160 h 382"/>
                  <a:gd name="T14" fmla="*/ 385 w 385"/>
                  <a:gd name="T15" fmla="*/ 382 h 382"/>
                  <a:gd name="T16" fmla="*/ 385 w 385"/>
                  <a:gd name="T17" fmla="*/ 222 h 3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2"/>
                  <a:gd name="T29" fmla="*/ 385 w 385"/>
                  <a:gd name="T30" fmla="*/ 382 h 3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2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343" y="252"/>
                    </a:lnTo>
                    <a:lnTo>
                      <a:pt x="343" y="333"/>
                    </a:lnTo>
                    <a:lnTo>
                      <a:pt x="0" y="137"/>
                    </a:lnTo>
                    <a:lnTo>
                      <a:pt x="0" y="160"/>
                    </a:lnTo>
                    <a:lnTo>
                      <a:pt x="385" y="382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1" name="Freeform 94"/>
              <p:cNvSpPr>
                <a:spLocks/>
              </p:cNvSpPr>
              <p:nvPr/>
            </p:nvSpPr>
            <p:spPr bwMode="auto">
              <a:xfrm>
                <a:off x="1440" y="3779"/>
                <a:ext cx="18" cy="70"/>
              </a:xfrm>
              <a:custGeom>
                <a:avLst/>
                <a:gdLst>
                  <a:gd name="T0" fmla="*/ 18 w 18"/>
                  <a:gd name="T1" fmla="*/ 9 h 70"/>
                  <a:gd name="T2" fmla="*/ 18 w 18"/>
                  <a:gd name="T3" fmla="*/ 70 h 70"/>
                  <a:gd name="T4" fmla="*/ 0 w 18"/>
                  <a:gd name="T5" fmla="*/ 59 h 70"/>
                  <a:gd name="T6" fmla="*/ 0 w 18"/>
                  <a:gd name="T7" fmla="*/ 0 h 70"/>
                  <a:gd name="T8" fmla="*/ 18 w 18"/>
                  <a:gd name="T9" fmla="*/ 9 h 70"/>
                  <a:gd name="T10" fmla="*/ 18 w 18"/>
                  <a:gd name="T11" fmla="*/ 9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0"/>
                  <a:gd name="T20" fmla="*/ 18 w 18"/>
                  <a:gd name="T21" fmla="*/ 70 h 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0">
                    <a:moveTo>
                      <a:pt x="18" y="9"/>
                    </a:moveTo>
                    <a:lnTo>
                      <a:pt x="18" y="70"/>
                    </a:lnTo>
                    <a:lnTo>
                      <a:pt x="0" y="59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2" name="Freeform 95"/>
              <p:cNvSpPr>
                <a:spLocks/>
              </p:cNvSpPr>
              <p:nvPr/>
            </p:nvSpPr>
            <p:spPr bwMode="auto">
              <a:xfrm>
                <a:off x="1123" y="3554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152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3" name="Freeform 96"/>
              <p:cNvSpPr>
                <a:spLocks/>
              </p:cNvSpPr>
              <p:nvPr/>
            </p:nvSpPr>
            <p:spPr bwMode="auto">
              <a:xfrm>
                <a:off x="1166" y="3578"/>
                <a:ext cx="21" cy="21"/>
              </a:xfrm>
              <a:custGeom>
                <a:avLst/>
                <a:gdLst>
                  <a:gd name="T0" fmla="*/ 1094 w 9"/>
                  <a:gd name="T1" fmla="*/ 621 h 9"/>
                  <a:gd name="T2" fmla="*/ 1449 w 9"/>
                  <a:gd name="T3" fmla="*/ 1094 h 9"/>
                  <a:gd name="T4" fmla="*/ 1094 w 9"/>
                  <a:gd name="T5" fmla="*/ 1307 h 9"/>
                  <a:gd name="T6" fmla="*/ 355 w 9"/>
                  <a:gd name="T7" fmla="*/ 828 h 9"/>
                  <a:gd name="T8" fmla="*/ 0 w 9"/>
                  <a:gd name="T9" fmla="*/ 355 h 9"/>
                  <a:gd name="T10" fmla="*/ 355 w 9"/>
                  <a:gd name="T11" fmla="*/ 152 h 9"/>
                  <a:gd name="T12" fmla="*/ 1094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4"/>
                    </a:moveTo>
                    <a:cubicBezTo>
                      <a:pt x="8" y="5"/>
                      <a:pt x="9" y="6"/>
                      <a:pt x="9" y="7"/>
                    </a:cubicBezTo>
                    <a:cubicBezTo>
                      <a:pt x="9" y="8"/>
                      <a:pt x="8" y="9"/>
                      <a:pt x="7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4" name="Freeform 97"/>
              <p:cNvSpPr>
                <a:spLocks/>
              </p:cNvSpPr>
              <p:nvPr/>
            </p:nvSpPr>
            <p:spPr bwMode="auto">
              <a:xfrm>
                <a:off x="1137" y="3616"/>
                <a:ext cx="14" cy="49"/>
              </a:xfrm>
              <a:custGeom>
                <a:avLst/>
                <a:gdLst>
                  <a:gd name="T0" fmla="*/ 14 w 14"/>
                  <a:gd name="T1" fmla="*/ 49 h 49"/>
                  <a:gd name="T2" fmla="*/ 7 w 14"/>
                  <a:gd name="T3" fmla="*/ 45 h 49"/>
                  <a:gd name="T4" fmla="*/ 0 w 14"/>
                  <a:gd name="T5" fmla="*/ 0 h 49"/>
                  <a:gd name="T6" fmla="*/ 10 w 14"/>
                  <a:gd name="T7" fmla="*/ 4 h 49"/>
                  <a:gd name="T8" fmla="*/ 14 w 14"/>
                  <a:gd name="T9" fmla="*/ 49 h 49"/>
                  <a:gd name="T10" fmla="*/ 14 w 14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49"/>
                  <a:gd name="T20" fmla="*/ 14 w 1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49">
                    <a:moveTo>
                      <a:pt x="14" y="49"/>
                    </a:moveTo>
                    <a:lnTo>
                      <a:pt x="7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4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5" name="Freeform 98"/>
              <p:cNvSpPr>
                <a:spLocks/>
              </p:cNvSpPr>
              <p:nvPr/>
            </p:nvSpPr>
            <p:spPr bwMode="auto">
              <a:xfrm>
                <a:off x="1163" y="363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5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6" name="Freeform 99"/>
              <p:cNvSpPr>
                <a:spLocks/>
              </p:cNvSpPr>
              <p:nvPr/>
            </p:nvSpPr>
            <p:spPr bwMode="auto">
              <a:xfrm>
                <a:off x="1189" y="3644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7" name="Freeform 100"/>
              <p:cNvSpPr>
                <a:spLocks/>
              </p:cNvSpPr>
              <p:nvPr/>
            </p:nvSpPr>
            <p:spPr bwMode="auto">
              <a:xfrm>
                <a:off x="1213" y="3658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7 h 52"/>
                  <a:gd name="T4" fmla="*/ 0 w 16"/>
                  <a:gd name="T5" fmla="*/ 0 h 52"/>
                  <a:gd name="T6" fmla="*/ 9 w 16"/>
                  <a:gd name="T7" fmla="*/ 5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9" y="5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8" name="Freeform 101"/>
              <p:cNvSpPr>
                <a:spLocks/>
              </p:cNvSpPr>
              <p:nvPr/>
            </p:nvSpPr>
            <p:spPr bwMode="auto">
              <a:xfrm>
                <a:off x="1106" y="3601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848 h 52"/>
                  <a:gd name="T8" fmla="*/ 0 w 66"/>
                  <a:gd name="T9" fmla="*/ 1258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7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99" name="Freeform 102"/>
              <p:cNvSpPr>
                <a:spLocks/>
              </p:cNvSpPr>
              <p:nvPr/>
            </p:nvSpPr>
            <p:spPr bwMode="auto">
              <a:xfrm>
                <a:off x="1484" y="4362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0" name="Freeform 103"/>
              <p:cNvSpPr>
                <a:spLocks/>
              </p:cNvSpPr>
              <p:nvPr/>
            </p:nvSpPr>
            <p:spPr bwMode="auto">
              <a:xfrm>
                <a:off x="1870" y="444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1" name="Freeform 104"/>
              <p:cNvSpPr>
                <a:spLocks/>
              </p:cNvSpPr>
              <p:nvPr/>
            </p:nvSpPr>
            <p:spPr bwMode="auto">
              <a:xfrm>
                <a:off x="1711" y="4424"/>
                <a:ext cx="62" cy="99"/>
              </a:xfrm>
              <a:custGeom>
                <a:avLst/>
                <a:gdLst>
                  <a:gd name="T0" fmla="*/ 1068 w 26"/>
                  <a:gd name="T1" fmla="*/ 2044 h 42"/>
                  <a:gd name="T2" fmla="*/ 4788 w 26"/>
                  <a:gd name="T3" fmla="*/ 0 h 42"/>
                  <a:gd name="T4" fmla="*/ 3691 w 26"/>
                  <a:gd name="T5" fmla="*/ 2251 h 42"/>
                  <a:gd name="T6" fmla="*/ 4788 w 26"/>
                  <a:gd name="T7" fmla="*/ 5162 h 42"/>
                  <a:gd name="T8" fmla="*/ 1068 w 26"/>
                  <a:gd name="T9" fmla="*/ 7189 h 42"/>
                  <a:gd name="T10" fmla="*/ 0 w 26"/>
                  <a:gd name="T11" fmla="*/ 4139 h 42"/>
                  <a:gd name="T12" fmla="*/ 1068 w 26"/>
                  <a:gd name="T13" fmla="*/ 204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0" y="5"/>
                      <a:pt x="20" y="13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0" y="33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2" name="Freeform 105"/>
              <p:cNvSpPr>
                <a:spLocks/>
              </p:cNvSpPr>
              <p:nvPr/>
            </p:nvSpPr>
            <p:spPr bwMode="auto">
              <a:xfrm>
                <a:off x="1484" y="4286"/>
                <a:ext cx="289" cy="166"/>
              </a:xfrm>
              <a:custGeom>
                <a:avLst/>
                <a:gdLst>
                  <a:gd name="T0" fmla="*/ 0 w 289"/>
                  <a:gd name="T1" fmla="*/ 26 h 166"/>
                  <a:gd name="T2" fmla="*/ 48 w 289"/>
                  <a:gd name="T3" fmla="*/ 0 h 166"/>
                  <a:gd name="T4" fmla="*/ 289 w 289"/>
                  <a:gd name="T5" fmla="*/ 138 h 166"/>
                  <a:gd name="T6" fmla="*/ 241 w 289"/>
                  <a:gd name="T7" fmla="*/ 166 h 166"/>
                  <a:gd name="T8" fmla="*/ 0 w 289"/>
                  <a:gd name="T9" fmla="*/ 26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6"/>
                  <a:gd name="T17" fmla="*/ 289 w 289"/>
                  <a:gd name="T18" fmla="*/ 166 h 1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6">
                    <a:moveTo>
                      <a:pt x="0" y="26"/>
                    </a:moveTo>
                    <a:lnTo>
                      <a:pt x="48" y="0"/>
                    </a:lnTo>
                    <a:lnTo>
                      <a:pt x="289" y="138"/>
                    </a:lnTo>
                    <a:lnTo>
                      <a:pt x="241" y="16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3" name="Freeform 106"/>
              <p:cNvSpPr>
                <a:spLocks/>
              </p:cNvSpPr>
              <p:nvPr/>
            </p:nvSpPr>
            <p:spPr bwMode="auto">
              <a:xfrm>
                <a:off x="1484" y="4312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4" name="Freeform 107"/>
              <p:cNvSpPr>
                <a:spLocks/>
              </p:cNvSpPr>
              <p:nvPr/>
            </p:nvSpPr>
            <p:spPr bwMode="auto">
              <a:xfrm>
                <a:off x="1747" y="4438"/>
                <a:ext cx="47" cy="26"/>
              </a:xfrm>
              <a:custGeom>
                <a:avLst/>
                <a:gdLst>
                  <a:gd name="T0" fmla="*/ 0 w 20"/>
                  <a:gd name="T1" fmla="*/ 1900 h 11"/>
                  <a:gd name="T2" fmla="*/ 3346 w 20"/>
                  <a:gd name="T3" fmla="*/ 0 h 11"/>
                  <a:gd name="T4" fmla="*/ 3346 w 20"/>
                  <a:gd name="T5" fmla="*/ 0 h 11"/>
                  <a:gd name="T6" fmla="*/ 0 w 20"/>
                  <a:gd name="T7" fmla="*/ 1900 h 11"/>
                  <a:gd name="T8" fmla="*/ 0 w 20"/>
                  <a:gd name="T9" fmla="*/ 19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1"/>
                  <a:gd name="T17" fmla="*/ 20 w 20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1">
                    <a:moveTo>
                      <a:pt x="0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5" name="Freeform 108"/>
              <p:cNvSpPr>
                <a:spLocks/>
              </p:cNvSpPr>
              <p:nvPr/>
            </p:nvSpPr>
            <p:spPr bwMode="auto">
              <a:xfrm>
                <a:off x="1773" y="4452"/>
                <a:ext cx="47" cy="99"/>
              </a:xfrm>
              <a:custGeom>
                <a:avLst/>
                <a:gdLst>
                  <a:gd name="T0" fmla="*/ 0 w 47"/>
                  <a:gd name="T1" fmla="*/ 28 h 99"/>
                  <a:gd name="T2" fmla="*/ 47 w 47"/>
                  <a:gd name="T3" fmla="*/ 0 h 99"/>
                  <a:gd name="T4" fmla="*/ 47 w 47"/>
                  <a:gd name="T5" fmla="*/ 71 h 99"/>
                  <a:gd name="T6" fmla="*/ 0 w 47"/>
                  <a:gd name="T7" fmla="*/ 99 h 99"/>
                  <a:gd name="T8" fmla="*/ 0 w 47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8"/>
                    </a:moveTo>
                    <a:lnTo>
                      <a:pt x="47" y="0"/>
                    </a:lnTo>
                    <a:lnTo>
                      <a:pt x="47" y="71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6" name="Freeform 109"/>
              <p:cNvSpPr>
                <a:spLocks/>
              </p:cNvSpPr>
              <p:nvPr/>
            </p:nvSpPr>
            <p:spPr bwMode="auto">
              <a:xfrm>
                <a:off x="1747" y="4438"/>
                <a:ext cx="73" cy="42"/>
              </a:xfrm>
              <a:custGeom>
                <a:avLst/>
                <a:gdLst>
                  <a:gd name="T0" fmla="*/ 0 w 73"/>
                  <a:gd name="T1" fmla="*/ 26 h 42"/>
                  <a:gd name="T2" fmla="*/ 47 w 73"/>
                  <a:gd name="T3" fmla="*/ 0 h 42"/>
                  <a:gd name="T4" fmla="*/ 73 w 73"/>
                  <a:gd name="T5" fmla="*/ 14 h 42"/>
                  <a:gd name="T6" fmla="*/ 26 w 73"/>
                  <a:gd name="T7" fmla="*/ 42 h 42"/>
                  <a:gd name="T8" fmla="*/ 0 w 73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2"/>
                  <a:gd name="T17" fmla="*/ 73 w 73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2">
                    <a:moveTo>
                      <a:pt x="0" y="26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2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7" name="Freeform 110"/>
              <p:cNvSpPr>
                <a:spLocks/>
              </p:cNvSpPr>
              <p:nvPr/>
            </p:nvSpPr>
            <p:spPr bwMode="auto">
              <a:xfrm>
                <a:off x="1730" y="4464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0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0" y="25"/>
                      <a:pt x="0" y="13"/>
                    </a:cubicBezTo>
                    <a:cubicBezTo>
                      <a:pt x="0" y="0"/>
                      <a:pt x="7" y="0"/>
                      <a:pt x="7" y="0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8" name="Freeform 111"/>
              <p:cNvSpPr>
                <a:spLocks/>
              </p:cNvSpPr>
              <p:nvPr/>
            </p:nvSpPr>
            <p:spPr bwMode="auto">
              <a:xfrm>
                <a:off x="1484" y="4227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8 w 433"/>
                  <a:gd name="T3" fmla="*/ 0 h 248"/>
                  <a:gd name="T4" fmla="*/ 433 w 433"/>
                  <a:gd name="T5" fmla="*/ 222 h 248"/>
                  <a:gd name="T6" fmla="*/ 386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09" name="Freeform 112"/>
              <p:cNvSpPr>
                <a:spLocks/>
              </p:cNvSpPr>
              <p:nvPr/>
            </p:nvSpPr>
            <p:spPr bwMode="auto">
              <a:xfrm>
                <a:off x="1484" y="4253"/>
                <a:ext cx="386" cy="383"/>
              </a:xfrm>
              <a:custGeom>
                <a:avLst/>
                <a:gdLst>
                  <a:gd name="T0" fmla="*/ 386 w 386"/>
                  <a:gd name="T1" fmla="*/ 222 h 383"/>
                  <a:gd name="T2" fmla="*/ 0 w 386"/>
                  <a:gd name="T3" fmla="*/ 0 h 383"/>
                  <a:gd name="T4" fmla="*/ 0 w 386"/>
                  <a:gd name="T5" fmla="*/ 55 h 383"/>
                  <a:gd name="T6" fmla="*/ 343 w 386"/>
                  <a:gd name="T7" fmla="*/ 253 h 383"/>
                  <a:gd name="T8" fmla="*/ 343 w 386"/>
                  <a:gd name="T9" fmla="*/ 333 h 383"/>
                  <a:gd name="T10" fmla="*/ 0 w 386"/>
                  <a:gd name="T11" fmla="*/ 137 h 383"/>
                  <a:gd name="T12" fmla="*/ 0 w 386"/>
                  <a:gd name="T13" fmla="*/ 161 h 383"/>
                  <a:gd name="T14" fmla="*/ 386 w 386"/>
                  <a:gd name="T15" fmla="*/ 383 h 383"/>
                  <a:gd name="T16" fmla="*/ 386 w 386"/>
                  <a:gd name="T17" fmla="*/ 222 h 3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3"/>
                  <a:gd name="T29" fmla="*/ 386 w 386"/>
                  <a:gd name="T30" fmla="*/ 383 h 3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3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3"/>
                    </a:lnTo>
                    <a:lnTo>
                      <a:pt x="343" y="333"/>
                    </a:lnTo>
                    <a:lnTo>
                      <a:pt x="0" y="137"/>
                    </a:lnTo>
                    <a:lnTo>
                      <a:pt x="0" y="161"/>
                    </a:lnTo>
                    <a:lnTo>
                      <a:pt x="386" y="383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0" name="Freeform 113"/>
              <p:cNvSpPr>
                <a:spLocks/>
              </p:cNvSpPr>
              <p:nvPr/>
            </p:nvSpPr>
            <p:spPr bwMode="auto">
              <a:xfrm>
                <a:off x="1839" y="4520"/>
                <a:ext cx="19" cy="71"/>
              </a:xfrm>
              <a:custGeom>
                <a:avLst/>
                <a:gdLst>
                  <a:gd name="T0" fmla="*/ 19 w 19"/>
                  <a:gd name="T1" fmla="*/ 10 h 71"/>
                  <a:gd name="T2" fmla="*/ 19 w 19"/>
                  <a:gd name="T3" fmla="*/ 71 h 71"/>
                  <a:gd name="T4" fmla="*/ 0 w 19"/>
                  <a:gd name="T5" fmla="*/ 59 h 71"/>
                  <a:gd name="T6" fmla="*/ 0 w 19"/>
                  <a:gd name="T7" fmla="*/ 0 h 71"/>
                  <a:gd name="T8" fmla="*/ 19 w 19"/>
                  <a:gd name="T9" fmla="*/ 10 h 71"/>
                  <a:gd name="T10" fmla="*/ 19 w 19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0"/>
                    </a:moveTo>
                    <a:lnTo>
                      <a:pt x="19" y="71"/>
                    </a:lnTo>
                    <a:lnTo>
                      <a:pt x="0" y="59"/>
                    </a:lnTo>
                    <a:lnTo>
                      <a:pt x="0" y="0"/>
                    </a:lnTo>
                    <a:lnTo>
                      <a:pt x="1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1" name="Freeform 114"/>
              <p:cNvSpPr>
                <a:spLocks/>
              </p:cNvSpPr>
              <p:nvPr/>
            </p:nvSpPr>
            <p:spPr bwMode="auto">
              <a:xfrm>
                <a:off x="1522" y="4296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152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2" name="Freeform 115"/>
              <p:cNvSpPr>
                <a:spLocks/>
              </p:cNvSpPr>
              <p:nvPr/>
            </p:nvSpPr>
            <p:spPr bwMode="auto">
              <a:xfrm>
                <a:off x="1565" y="4320"/>
                <a:ext cx="21" cy="21"/>
              </a:xfrm>
              <a:custGeom>
                <a:avLst/>
                <a:gdLst>
                  <a:gd name="T0" fmla="*/ 1307 w 9"/>
                  <a:gd name="T1" fmla="*/ 621 h 9"/>
                  <a:gd name="T2" fmla="*/ 1449 w 9"/>
                  <a:gd name="T3" fmla="*/ 1094 h 9"/>
                  <a:gd name="T4" fmla="*/ 1307 w 9"/>
                  <a:gd name="T5" fmla="*/ 1307 h 9"/>
                  <a:gd name="T6" fmla="*/ 355 w 9"/>
                  <a:gd name="T7" fmla="*/ 828 h 9"/>
                  <a:gd name="T8" fmla="*/ 0 w 9"/>
                  <a:gd name="T9" fmla="*/ 355 h 9"/>
                  <a:gd name="T10" fmla="*/ 355 w 9"/>
                  <a:gd name="T11" fmla="*/ 152 h 9"/>
                  <a:gd name="T12" fmla="*/ 1307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8" y="4"/>
                    </a:moveTo>
                    <a:cubicBezTo>
                      <a:pt x="9" y="5"/>
                      <a:pt x="9" y="6"/>
                      <a:pt x="9" y="7"/>
                    </a:cubicBezTo>
                    <a:cubicBezTo>
                      <a:pt x="9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3" name="Freeform 116"/>
              <p:cNvSpPr>
                <a:spLocks/>
              </p:cNvSpPr>
              <p:nvPr/>
            </p:nvSpPr>
            <p:spPr bwMode="auto">
              <a:xfrm>
                <a:off x="1539" y="4357"/>
                <a:ext cx="12" cy="50"/>
              </a:xfrm>
              <a:custGeom>
                <a:avLst/>
                <a:gdLst>
                  <a:gd name="T0" fmla="*/ 12 w 12"/>
                  <a:gd name="T1" fmla="*/ 50 h 50"/>
                  <a:gd name="T2" fmla="*/ 5 w 12"/>
                  <a:gd name="T3" fmla="*/ 45 h 50"/>
                  <a:gd name="T4" fmla="*/ 0 w 12"/>
                  <a:gd name="T5" fmla="*/ 0 h 50"/>
                  <a:gd name="T6" fmla="*/ 7 w 12"/>
                  <a:gd name="T7" fmla="*/ 5 h 50"/>
                  <a:gd name="T8" fmla="*/ 12 w 12"/>
                  <a:gd name="T9" fmla="*/ 50 h 50"/>
                  <a:gd name="T10" fmla="*/ 12 w 12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0"/>
                  <a:gd name="T20" fmla="*/ 12 w 12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0">
                    <a:moveTo>
                      <a:pt x="12" y="50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4" name="Freeform 117"/>
              <p:cNvSpPr>
                <a:spLocks/>
              </p:cNvSpPr>
              <p:nvPr/>
            </p:nvSpPr>
            <p:spPr bwMode="auto">
              <a:xfrm>
                <a:off x="1562" y="4372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4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4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5" name="Freeform 118"/>
              <p:cNvSpPr>
                <a:spLocks/>
              </p:cNvSpPr>
              <p:nvPr/>
            </p:nvSpPr>
            <p:spPr bwMode="auto">
              <a:xfrm>
                <a:off x="1588" y="4386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8 w 15"/>
                  <a:gd name="T3" fmla="*/ 47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8" y="47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6" name="Freeform 119"/>
              <p:cNvSpPr>
                <a:spLocks/>
              </p:cNvSpPr>
              <p:nvPr/>
            </p:nvSpPr>
            <p:spPr bwMode="auto">
              <a:xfrm>
                <a:off x="1614" y="4400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5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7" name="Freeform 120"/>
              <p:cNvSpPr>
                <a:spLocks/>
              </p:cNvSpPr>
              <p:nvPr/>
            </p:nvSpPr>
            <p:spPr bwMode="auto">
              <a:xfrm>
                <a:off x="1506" y="4343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848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6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8" name="Freeform 121"/>
              <p:cNvSpPr>
                <a:spLocks/>
              </p:cNvSpPr>
              <p:nvPr/>
            </p:nvSpPr>
            <p:spPr bwMode="auto">
              <a:xfrm>
                <a:off x="1484" y="4192"/>
                <a:ext cx="433" cy="250"/>
              </a:xfrm>
              <a:custGeom>
                <a:avLst/>
                <a:gdLst>
                  <a:gd name="T0" fmla="*/ 0 w 433"/>
                  <a:gd name="T1" fmla="*/ 26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6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19" name="Freeform 122"/>
              <p:cNvSpPr>
                <a:spLocks/>
              </p:cNvSpPr>
              <p:nvPr/>
            </p:nvSpPr>
            <p:spPr bwMode="auto">
              <a:xfrm>
                <a:off x="1870" y="427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0" name="Freeform 123"/>
              <p:cNvSpPr>
                <a:spLocks/>
              </p:cNvSpPr>
              <p:nvPr/>
            </p:nvSpPr>
            <p:spPr bwMode="auto">
              <a:xfrm>
                <a:off x="1711" y="4253"/>
                <a:ext cx="62" cy="100"/>
              </a:xfrm>
              <a:custGeom>
                <a:avLst/>
                <a:gdLst>
                  <a:gd name="T0" fmla="*/ 1068 w 26"/>
                  <a:gd name="T1" fmla="*/ 2212 h 42"/>
                  <a:gd name="T2" fmla="*/ 4788 w 26"/>
                  <a:gd name="T3" fmla="*/ 0 h 42"/>
                  <a:gd name="T4" fmla="*/ 3691 w 26"/>
                  <a:gd name="T5" fmla="*/ 2376 h 42"/>
                  <a:gd name="T6" fmla="*/ 4788 w 26"/>
                  <a:gd name="T7" fmla="*/ 5426 h 42"/>
                  <a:gd name="T8" fmla="*/ 1068 w 26"/>
                  <a:gd name="T9" fmla="*/ 7652 h 42"/>
                  <a:gd name="T10" fmla="*/ 0 w 26"/>
                  <a:gd name="T11" fmla="*/ 4371 h 42"/>
                  <a:gd name="T12" fmla="*/ 1068 w 26"/>
                  <a:gd name="T13" fmla="*/ 221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5"/>
                      <a:pt x="20" y="13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1" name="Freeform 124"/>
              <p:cNvSpPr>
                <a:spLocks/>
              </p:cNvSpPr>
              <p:nvPr/>
            </p:nvSpPr>
            <p:spPr bwMode="auto">
              <a:xfrm>
                <a:off x="1484" y="4114"/>
                <a:ext cx="289" cy="168"/>
              </a:xfrm>
              <a:custGeom>
                <a:avLst/>
                <a:gdLst>
                  <a:gd name="T0" fmla="*/ 0 w 289"/>
                  <a:gd name="T1" fmla="*/ 28 h 168"/>
                  <a:gd name="T2" fmla="*/ 48 w 289"/>
                  <a:gd name="T3" fmla="*/ 0 h 168"/>
                  <a:gd name="T4" fmla="*/ 289 w 289"/>
                  <a:gd name="T5" fmla="*/ 139 h 168"/>
                  <a:gd name="T6" fmla="*/ 241 w 289"/>
                  <a:gd name="T7" fmla="*/ 168 h 168"/>
                  <a:gd name="T8" fmla="*/ 0 w 289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8"/>
                  <a:gd name="T17" fmla="*/ 289 w 289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8">
                    <a:moveTo>
                      <a:pt x="0" y="28"/>
                    </a:moveTo>
                    <a:lnTo>
                      <a:pt x="48" y="0"/>
                    </a:lnTo>
                    <a:lnTo>
                      <a:pt x="289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2" name="Freeform 125"/>
              <p:cNvSpPr>
                <a:spLocks/>
              </p:cNvSpPr>
              <p:nvPr/>
            </p:nvSpPr>
            <p:spPr bwMode="auto">
              <a:xfrm>
                <a:off x="1484" y="4142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3" name="Freeform 126"/>
              <p:cNvSpPr>
                <a:spLocks/>
              </p:cNvSpPr>
              <p:nvPr/>
            </p:nvSpPr>
            <p:spPr bwMode="auto">
              <a:xfrm>
                <a:off x="1747" y="4268"/>
                <a:ext cx="47" cy="26"/>
              </a:xfrm>
              <a:custGeom>
                <a:avLst/>
                <a:gdLst>
                  <a:gd name="T0" fmla="*/ 0 w 20"/>
                  <a:gd name="T1" fmla="*/ 1900 h 11"/>
                  <a:gd name="T2" fmla="*/ 3346 w 20"/>
                  <a:gd name="T3" fmla="*/ 0 h 11"/>
                  <a:gd name="T4" fmla="*/ 3346 w 20"/>
                  <a:gd name="T5" fmla="*/ 0 h 11"/>
                  <a:gd name="T6" fmla="*/ 0 w 20"/>
                  <a:gd name="T7" fmla="*/ 1900 h 11"/>
                  <a:gd name="T8" fmla="*/ 0 w 20"/>
                  <a:gd name="T9" fmla="*/ 19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1"/>
                  <a:gd name="T17" fmla="*/ 20 w 20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1">
                    <a:moveTo>
                      <a:pt x="0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4" name="Freeform 127"/>
              <p:cNvSpPr>
                <a:spLocks/>
              </p:cNvSpPr>
              <p:nvPr/>
            </p:nvSpPr>
            <p:spPr bwMode="auto">
              <a:xfrm>
                <a:off x="1773" y="4282"/>
                <a:ext cx="47" cy="99"/>
              </a:xfrm>
              <a:custGeom>
                <a:avLst/>
                <a:gdLst>
                  <a:gd name="T0" fmla="*/ 0 w 47"/>
                  <a:gd name="T1" fmla="*/ 26 h 99"/>
                  <a:gd name="T2" fmla="*/ 47 w 47"/>
                  <a:gd name="T3" fmla="*/ 0 h 99"/>
                  <a:gd name="T4" fmla="*/ 47 w 47"/>
                  <a:gd name="T5" fmla="*/ 71 h 99"/>
                  <a:gd name="T6" fmla="*/ 0 w 47"/>
                  <a:gd name="T7" fmla="*/ 99 h 99"/>
                  <a:gd name="T8" fmla="*/ 0 w 47"/>
                  <a:gd name="T9" fmla="*/ 2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6"/>
                    </a:moveTo>
                    <a:lnTo>
                      <a:pt x="47" y="0"/>
                    </a:lnTo>
                    <a:lnTo>
                      <a:pt x="47" y="71"/>
                    </a:lnTo>
                    <a:lnTo>
                      <a:pt x="0" y="99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5" name="Freeform 128"/>
              <p:cNvSpPr>
                <a:spLocks/>
              </p:cNvSpPr>
              <p:nvPr/>
            </p:nvSpPr>
            <p:spPr bwMode="auto">
              <a:xfrm>
                <a:off x="1747" y="4268"/>
                <a:ext cx="73" cy="40"/>
              </a:xfrm>
              <a:custGeom>
                <a:avLst/>
                <a:gdLst>
                  <a:gd name="T0" fmla="*/ 0 w 73"/>
                  <a:gd name="T1" fmla="*/ 26 h 40"/>
                  <a:gd name="T2" fmla="*/ 47 w 73"/>
                  <a:gd name="T3" fmla="*/ 0 h 40"/>
                  <a:gd name="T4" fmla="*/ 73 w 73"/>
                  <a:gd name="T5" fmla="*/ 14 h 40"/>
                  <a:gd name="T6" fmla="*/ 26 w 73"/>
                  <a:gd name="T7" fmla="*/ 40 h 40"/>
                  <a:gd name="T8" fmla="*/ 0 w 73"/>
                  <a:gd name="T9" fmla="*/ 2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0"/>
                  <a:gd name="T17" fmla="*/ 73 w 7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0">
                    <a:moveTo>
                      <a:pt x="0" y="26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6" name="Freeform 129"/>
              <p:cNvSpPr>
                <a:spLocks/>
              </p:cNvSpPr>
              <p:nvPr/>
            </p:nvSpPr>
            <p:spPr bwMode="auto">
              <a:xfrm>
                <a:off x="1730" y="4294"/>
                <a:ext cx="43" cy="87"/>
              </a:xfrm>
              <a:custGeom>
                <a:avLst/>
                <a:gdLst>
                  <a:gd name="T0" fmla="*/ 3356 w 18"/>
                  <a:gd name="T1" fmla="*/ 1011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013 h 37"/>
                  <a:gd name="T8" fmla="*/ 1335 w 18"/>
                  <a:gd name="T9" fmla="*/ 0 h 37"/>
                  <a:gd name="T10" fmla="*/ 3356 w 18"/>
                  <a:gd name="T11" fmla="*/ 101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0" y="25"/>
                      <a:pt x="0" y="12"/>
                    </a:cubicBezTo>
                    <a:cubicBezTo>
                      <a:pt x="0" y="0"/>
                      <a:pt x="7" y="0"/>
                      <a:pt x="7" y="0"/>
                    </a:cubicBez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7" name="Freeform 130"/>
              <p:cNvSpPr>
                <a:spLocks/>
              </p:cNvSpPr>
              <p:nvPr/>
            </p:nvSpPr>
            <p:spPr bwMode="auto">
              <a:xfrm>
                <a:off x="1484" y="4055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8" name="Freeform 131"/>
              <p:cNvSpPr>
                <a:spLocks/>
              </p:cNvSpPr>
              <p:nvPr/>
            </p:nvSpPr>
            <p:spPr bwMode="auto">
              <a:xfrm>
                <a:off x="1484" y="4083"/>
                <a:ext cx="386" cy="381"/>
              </a:xfrm>
              <a:custGeom>
                <a:avLst/>
                <a:gdLst>
                  <a:gd name="T0" fmla="*/ 386 w 386"/>
                  <a:gd name="T1" fmla="*/ 222 h 381"/>
                  <a:gd name="T2" fmla="*/ 0 w 386"/>
                  <a:gd name="T3" fmla="*/ 0 h 381"/>
                  <a:gd name="T4" fmla="*/ 0 w 386"/>
                  <a:gd name="T5" fmla="*/ 55 h 381"/>
                  <a:gd name="T6" fmla="*/ 343 w 386"/>
                  <a:gd name="T7" fmla="*/ 253 h 381"/>
                  <a:gd name="T8" fmla="*/ 343 w 386"/>
                  <a:gd name="T9" fmla="*/ 333 h 381"/>
                  <a:gd name="T10" fmla="*/ 0 w 386"/>
                  <a:gd name="T11" fmla="*/ 135 h 381"/>
                  <a:gd name="T12" fmla="*/ 0 w 386"/>
                  <a:gd name="T13" fmla="*/ 159 h 381"/>
                  <a:gd name="T14" fmla="*/ 386 w 386"/>
                  <a:gd name="T15" fmla="*/ 381 h 381"/>
                  <a:gd name="T16" fmla="*/ 386 w 386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1"/>
                  <a:gd name="T29" fmla="*/ 386 w 386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1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3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9"/>
                    </a:lnTo>
                    <a:lnTo>
                      <a:pt x="386" y="381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29" name="Freeform 132"/>
              <p:cNvSpPr>
                <a:spLocks/>
              </p:cNvSpPr>
              <p:nvPr/>
            </p:nvSpPr>
            <p:spPr bwMode="auto">
              <a:xfrm>
                <a:off x="1839" y="4348"/>
                <a:ext cx="19" cy="73"/>
              </a:xfrm>
              <a:custGeom>
                <a:avLst/>
                <a:gdLst>
                  <a:gd name="T0" fmla="*/ 19 w 19"/>
                  <a:gd name="T1" fmla="*/ 12 h 73"/>
                  <a:gd name="T2" fmla="*/ 19 w 19"/>
                  <a:gd name="T3" fmla="*/ 73 h 73"/>
                  <a:gd name="T4" fmla="*/ 0 w 19"/>
                  <a:gd name="T5" fmla="*/ 61 h 73"/>
                  <a:gd name="T6" fmla="*/ 0 w 19"/>
                  <a:gd name="T7" fmla="*/ 0 h 73"/>
                  <a:gd name="T8" fmla="*/ 19 w 19"/>
                  <a:gd name="T9" fmla="*/ 12 h 73"/>
                  <a:gd name="T10" fmla="*/ 19 w 19"/>
                  <a:gd name="T11" fmla="*/ 1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3"/>
                  <a:gd name="T20" fmla="*/ 19 w 19"/>
                  <a:gd name="T21" fmla="*/ 73 h 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3">
                    <a:moveTo>
                      <a:pt x="19" y="12"/>
                    </a:moveTo>
                    <a:lnTo>
                      <a:pt x="19" y="73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0" name="Freeform 133"/>
              <p:cNvSpPr>
                <a:spLocks/>
              </p:cNvSpPr>
              <p:nvPr/>
            </p:nvSpPr>
            <p:spPr bwMode="auto">
              <a:xfrm>
                <a:off x="1522" y="4126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0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1" name="Freeform 134"/>
              <p:cNvSpPr>
                <a:spLocks/>
              </p:cNvSpPr>
              <p:nvPr/>
            </p:nvSpPr>
            <p:spPr bwMode="auto">
              <a:xfrm>
                <a:off x="1565" y="4149"/>
                <a:ext cx="21" cy="22"/>
              </a:xfrm>
              <a:custGeom>
                <a:avLst/>
                <a:gdLst>
                  <a:gd name="T0" fmla="*/ 1307 w 9"/>
                  <a:gd name="T1" fmla="*/ 860 h 9"/>
                  <a:gd name="T2" fmla="*/ 1449 w 9"/>
                  <a:gd name="T3" fmla="*/ 1506 h 9"/>
                  <a:gd name="T4" fmla="*/ 1307 w 9"/>
                  <a:gd name="T5" fmla="*/ 1750 h 9"/>
                  <a:gd name="T6" fmla="*/ 355 w 9"/>
                  <a:gd name="T7" fmla="*/ 1039 h 9"/>
                  <a:gd name="T8" fmla="*/ 0 w 9"/>
                  <a:gd name="T9" fmla="*/ 425 h 9"/>
                  <a:gd name="T10" fmla="*/ 355 w 9"/>
                  <a:gd name="T11" fmla="*/ 174 h 9"/>
                  <a:gd name="T12" fmla="*/ 1307 w 9"/>
                  <a:gd name="T13" fmla="*/ 86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8" y="4"/>
                    </a:moveTo>
                    <a:cubicBezTo>
                      <a:pt x="9" y="5"/>
                      <a:pt x="9" y="6"/>
                      <a:pt x="9" y="7"/>
                    </a:cubicBezTo>
                    <a:cubicBezTo>
                      <a:pt x="9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2" name="Freeform 135"/>
              <p:cNvSpPr>
                <a:spLocks/>
              </p:cNvSpPr>
              <p:nvPr/>
            </p:nvSpPr>
            <p:spPr bwMode="auto">
              <a:xfrm>
                <a:off x="1539" y="4185"/>
                <a:ext cx="12" cy="52"/>
              </a:xfrm>
              <a:custGeom>
                <a:avLst/>
                <a:gdLst>
                  <a:gd name="T0" fmla="*/ 12 w 12"/>
                  <a:gd name="T1" fmla="*/ 52 h 52"/>
                  <a:gd name="T2" fmla="*/ 5 w 12"/>
                  <a:gd name="T3" fmla="*/ 47 h 52"/>
                  <a:gd name="T4" fmla="*/ 0 w 12"/>
                  <a:gd name="T5" fmla="*/ 0 h 52"/>
                  <a:gd name="T6" fmla="*/ 7 w 12"/>
                  <a:gd name="T7" fmla="*/ 5 h 52"/>
                  <a:gd name="T8" fmla="*/ 12 w 12"/>
                  <a:gd name="T9" fmla="*/ 52 h 52"/>
                  <a:gd name="T10" fmla="*/ 12 w 12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2"/>
                  <a:gd name="T20" fmla="*/ 12 w 12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2">
                    <a:moveTo>
                      <a:pt x="12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2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3" name="Freeform 136"/>
              <p:cNvSpPr>
                <a:spLocks/>
              </p:cNvSpPr>
              <p:nvPr/>
            </p:nvSpPr>
            <p:spPr bwMode="auto">
              <a:xfrm>
                <a:off x="1562" y="4199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7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4" name="Freeform 137"/>
              <p:cNvSpPr>
                <a:spLocks/>
              </p:cNvSpPr>
              <p:nvPr/>
            </p:nvSpPr>
            <p:spPr bwMode="auto">
              <a:xfrm>
                <a:off x="1588" y="4216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8 w 15"/>
                  <a:gd name="T3" fmla="*/ 45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8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5" name="Freeform 138"/>
              <p:cNvSpPr>
                <a:spLocks/>
              </p:cNvSpPr>
              <p:nvPr/>
            </p:nvSpPr>
            <p:spPr bwMode="auto">
              <a:xfrm>
                <a:off x="1614" y="4230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5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6" name="Freeform 139"/>
              <p:cNvSpPr>
                <a:spLocks/>
              </p:cNvSpPr>
              <p:nvPr/>
            </p:nvSpPr>
            <p:spPr bwMode="auto">
              <a:xfrm>
                <a:off x="1506" y="4173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848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6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7" name="Freeform 140"/>
              <p:cNvSpPr>
                <a:spLocks/>
              </p:cNvSpPr>
              <p:nvPr/>
            </p:nvSpPr>
            <p:spPr bwMode="auto">
              <a:xfrm>
                <a:off x="1484" y="4022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8 w 433"/>
                  <a:gd name="T3" fmla="*/ 0 h 248"/>
                  <a:gd name="T4" fmla="*/ 433 w 433"/>
                  <a:gd name="T5" fmla="*/ 222 h 248"/>
                  <a:gd name="T6" fmla="*/ 386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8" name="Freeform 141"/>
              <p:cNvSpPr>
                <a:spLocks/>
              </p:cNvSpPr>
              <p:nvPr/>
            </p:nvSpPr>
            <p:spPr bwMode="auto">
              <a:xfrm>
                <a:off x="1870" y="410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39" name="Freeform 142"/>
              <p:cNvSpPr>
                <a:spLocks/>
              </p:cNvSpPr>
              <p:nvPr/>
            </p:nvSpPr>
            <p:spPr bwMode="auto">
              <a:xfrm>
                <a:off x="1711" y="4083"/>
                <a:ext cx="62" cy="100"/>
              </a:xfrm>
              <a:custGeom>
                <a:avLst/>
                <a:gdLst>
                  <a:gd name="T0" fmla="*/ 1068 w 26"/>
                  <a:gd name="T1" fmla="*/ 2212 h 42"/>
                  <a:gd name="T2" fmla="*/ 4788 w 26"/>
                  <a:gd name="T3" fmla="*/ 0 h 42"/>
                  <a:gd name="T4" fmla="*/ 3691 w 26"/>
                  <a:gd name="T5" fmla="*/ 2376 h 42"/>
                  <a:gd name="T6" fmla="*/ 4788 w 26"/>
                  <a:gd name="T7" fmla="*/ 5426 h 42"/>
                  <a:gd name="T8" fmla="*/ 1068 w 26"/>
                  <a:gd name="T9" fmla="*/ 7652 h 42"/>
                  <a:gd name="T10" fmla="*/ 0 w 26"/>
                  <a:gd name="T11" fmla="*/ 4371 h 42"/>
                  <a:gd name="T12" fmla="*/ 1068 w 26"/>
                  <a:gd name="T13" fmla="*/ 221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3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0" name="Freeform 143"/>
              <p:cNvSpPr>
                <a:spLocks/>
              </p:cNvSpPr>
              <p:nvPr/>
            </p:nvSpPr>
            <p:spPr bwMode="auto">
              <a:xfrm>
                <a:off x="1484" y="3944"/>
                <a:ext cx="289" cy="168"/>
              </a:xfrm>
              <a:custGeom>
                <a:avLst/>
                <a:gdLst>
                  <a:gd name="T0" fmla="*/ 0 w 289"/>
                  <a:gd name="T1" fmla="*/ 28 h 168"/>
                  <a:gd name="T2" fmla="*/ 48 w 289"/>
                  <a:gd name="T3" fmla="*/ 0 h 168"/>
                  <a:gd name="T4" fmla="*/ 289 w 289"/>
                  <a:gd name="T5" fmla="*/ 139 h 168"/>
                  <a:gd name="T6" fmla="*/ 241 w 289"/>
                  <a:gd name="T7" fmla="*/ 168 h 168"/>
                  <a:gd name="T8" fmla="*/ 0 w 289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8"/>
                  <a:gd name="T17" fmla="*/ 289 w 289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8">
                    <a:moveTo>
                      <a:pt x="0" y="28"/>
                    </a:moveTo>
                    <a:lnTo>
                      <a:pt x="48" y="0"/>
                    </a:lnTo>
                    <a:lnTo>
                      <a:pt x="289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1" name="Freeform 144"/>
              <p:cNvSpPr>
                <a:spLocks/>
              </p:cNvSpPr>
              <p:nvPr/>
            </p:nvSpPr>
            <p:spPr bwMode="auto">
              <a:xfrm>
                <a:off x="1484" y="3972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2" name="Freeform 145"/>
              <p:cNvSpPr>
                <a:spLocks/>
              </p:cNvSpPr>
              <p:nvPr/>
            </p:nvSpPr>
            <p:spPr bwMode="auto">
              <a:xfrm>
                <a:off x="1747" y="4095"/>
                <a:ext cx="47" cy="29"/>
              </a:xfrm>
              <a:custGeom>
                <a:avLst/>
                <a:gdLst>
                  <a:gd name="T0" fmla="*/ 0 w 20"/>
                  <a:gd name="T1" fmla="*/ 2383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2383 h 12"/>
                  <a:gd name="T8" fmla="*/ 0 w 20"/>
                  <a:gd name="T9" fmla="*/ 23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3" name="Freeform 146"/>
              <p:cNvSpPr>
                <a:spLocks/>
              </p:cNvSpPr>
              <p:nvPr/>
            </p:nvSpPr>
            <p:spPr bwMode="auto">
              <a:xfrm>
                <a:off x="1773" y="4112"/>
                <a:ext cx="47" cy="99"/>
              </a:xfrm>
              <a:custGeom>
                <a:avLst/>
                <a:gdLst>
                  <a:gd name="T0" fmla="*/ 0 w 47"/>
                  <a:gd name="T1" fmla="*/ 26 h 99"/>
                  <a:gd name="T2" fmla="*/ 47 w 47"/>
                  <a:gd name="T3" fmla="*/ 0 h 99"/>
                  <a:gd name="T4" fmla="*/ 47 w 47"/>
                  <a:gd name="T5" fmla="*/ 71 h 99"/>
                  <a:gd name="T6" fmla="*/ 0 w 47"/>
                  <a:gd name="T7" fmla="*/ 99 h 99"/>
                  <a:gd name="T8" fmla="*/ 0 w 47"/>
                  <a:gd name="T9" fmla="*/ 2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6"/>
                    </a:moveTo>
                    <a:lnTo>
                      <a:pt x="47" y="0"/>
                    </a:lnTo>
                    <a:lnTo>
                      <a:pt x="47" y="71"/>
                    </a:lnTo>
                    <a:lnTo>
                      <a:pt x="0" y="99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4" name="Freeform 147"/>
              <p:cNvSpPr>
                <a:spLocks/>
              </p:cNvSpPr>
              <p:nvPr/>
            </p:nvSpPr>
            <p:spPr bwMode="auto">
              <a:xfrm>
                <a:off x="1747" y="4095"/>
                <a:ext cx="73" cy="43"/>
              </a:xfrm>
              <a:custGeom>
                <a:avLst/>
                <a:gdLst>
                  <a:gd name="T0" fmla="*/ 0 w 73"/>
                  <a:gd name="T1" fmla="*/ 29 h 43"/>
                  <a:gd name="T2" fmla="*/ 47 w 73"/>
                  <a:gd name="T3" fmla="*/ 0 h 43"/>
                  <a:gd name="T4" fmla="*/ 73 w 73"/>
                  <a:gd name="T5" fmla="*/ 17 h 43"/>
                  <a:gd name="T6" fmla="*/ 26 w 73"/>
                  <a:gd name="T7" fmla="*/ 43 h 43"/>
                  <a:gd name="T8" fmla="*/ 0 w 73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3"/>
                  <a:gd name="T17" fmla="*/ 73 w 73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3">
                    <a:moveTo>
                      <a:pt x="0" y="29"/>
                    </a:moveTo>
                    <a:lnTo>
                      <a:pt x="47" y="0"/>
                    </a:lnTo>
                    <a:lnTo>
                      <a:pt x="73" y="17"/>
                    </a:lnTo>
                    <a:lnTo>
                      <a:pt x="26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5" name="Freeform 148"/>
              <p:cNvSpPr>
                <a:spLocks/>
              </p:cNvSpPr>
              <p:nvPr/>
            </p:nvSpPr>
            <p:spPr bwMode="auto">
              <a:xfrm>
                <a:off x="1730" y="4121"/>
                <a:ext cx="43" cy="90"/>
              </a:xfrm>
              <a:custGeom>
                <a:avLst/>
                <a:gdLst>
                  <a:gd name="T0" fmla="*/ 3356 w 18"/>
                  <a:gd name="T1" fmla="*/ 1262 h 38"/>
                  <a:gd name="T2" fmla="*/ 3356 w 18"/>
                  <a:gd name="T3" fmla="*/ 6698 h 38"/>
                  <a:gd name="T4" fmla="*/ 1335 w 18"/>
                  <a:gd name="T5" fmla="*/ 5447 h 38"/>
                  <a:gd name="T6" fmla="*/ 0 w 18"/>
                  <a:gd name="T7" fmla="*/ 2300 h 38"/>
                  <a:gd name="T8" fmla="*/ 1335 w 18"/>
                  <a:gd name="T9" fmla="*/ 156 h 38"/>
                  <a:gd name="T10" fmla="*/ 3356 w 18"/>
                  <a:gd name="T11" fmla="*/ 1262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8"/>
                  <a:gd name="T20" fmla="*/ 18 w 18"/>
                  <a:gd name="T21" fmla="*/ 38 h 3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8">
                    <a:moveTo>
                      <a:pt x="18" y="7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6" name="Freeform 149"/>
              <p:cNvSpPr>
                <a:spLocks/>
              </p:cNvSpPr>
              <p:nvPr/>
            </p:nvSpPr>
            <p:spPr bwMode="auto">
              <a:xfrm>
                <a:off x="1484" y="3885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7" name="Freeform 150"/>
              <p:cNvSpPr>
                <a:spLocks/>
              </p:cNvSpPr>
              <p:nvPr/>
            </p:nvSpPr>
            <p:spPr bwMode="auto">
              <a:xfrm>
                <a:off x="1484" y="3913"/>
                <a:ext cx="386" cy="381"/>
              </a:xfrm>
              <a:custGeom>
                <a:avLst/>
                <a:gdLst>
                  <a:gd name="T0" fmla="*/ 386 w 386"/>
                  <a:gd name="T1" fmla="*/ 222 h 381"/>
                  <a:gd name="T2" fmla="*/ 0 w 386"/>
                  <a:gd name="T3" fmla="*/ 0 h 381"/>
                  <a:gd name="T4" fmla="*/ 0 w 386"/>
                  <a:gd name="T5" fmla="*/ 55 h 381"/>
                  <a:gd name="T6" fmla="*/ 343 w 386"/>
                  <a:gd name="T7" fmla="*/ 251 h 381"/>
                  <a:gd name="T8" fmla="*/ 343 w 386"/>
                  <a:gd name="T9" fmla="*/ 333 h 381"/>
                  <a:gd name="T10" fmla="*/ 0 w 386"/>
                  <a:gd name="T11" fmla="*/ 135 h 381"/>
                  <a:gd name="T12" fmla="*/ 0 w 386"/>
                  <a:gd name="T13" fmla="*/ 159 h 381"/>
                  <a:gd name="T14" fmla="*/ 386 w 386"/>
                  <a:gd name="T15" fmla="*/ 381 h 381"/>
                  <a:gd name="T16" fmla="*/ 386 w 386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1"/>
                  <a:gd name="T29" fmla="*/ 386 w 386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1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9"/>
                    </a:lnTo>
                    <a:lnTo>
                      <a:pt x="386" y="381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8" name="Freeform 151"/>
              <p:cNvSpPr>
                <a:spLocks/>
              </p:cNvSpPr>
              <p:nvPr/>
            </p:nvSpPr>
            <p:spPr bwMode="auto">
              <a:xfrm>
                <a:off x="1839" y="4178"/>
                <a:ext cx="19" cy="71"/>
              </a:xfrm>
              <a:custGeom>
                <a:avLst/>
                <a:gdLst>
                  <a:gd name="T0" fmla="*/ 19 w 19"/>
                  <a:gd name="T1" fmla="*/ 12 h 71"/>
                  <a:gd name="T2" fmla="*/ 19 w 19"/>
                  <a:gd name="T3" fmla="*/ 71 h 71"/>
                  <a:gd name="T4" fmla="*/ 0 w 19"/>
                  <a:gd name="T5" fmla="*/ 61 h 71"/>
                  <a:gd name="T6" fmla="*/ 0 w 19"/>
                  <a:gd name="T7" fmla="*/ 0 h 71"/>
                  <a:gd name="T8" fmla="*/ 19 w 19"/>
                  <a:gd name="T9" fmla="*/ 12 h 71"/>
                  <a:gd name="T10" fmla="*/ 19 w 19"/>
                  <a:gd name="T11" fmla="*/ 12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2"/>
                    </a:moveTo>
                    <a:lnTo>
                      <a:pt x="19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49" name="Freeform 152"/>
              <p:cNvSpPr>
                <a:spLocks/>
              </p:cNvSpPr>
              <p:nvPr/>
            </p:nvSpPr>
            <p:spPr bwMode="auto">
              <a:xfrm>
                <a:off x="1522" y="3956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152 h 9"/>
                  <a:gd name="T10" fmla="*/ 403 w 10"/>
                  <a:gd name="T11" fmla="*/ 0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0" name="Freeform 153"/>
              <p:cNvSpPr>
                <a:spLocks/>
              </p:cNvSpPr>
              <p:nvPr/>
            </p:nvSpPr>
            <p:spPr bwMode="auto">
              <a:xfrm>
                <a:off x="1565" y="3979"/>
                <a:ext cx="21" cy="22"/>
              </a:xfrm>
              <a:custGeom>
                <a:avLst/>
                <a:gdLst>
                  <a:gd name="T0" fmla="*/ 1307 w 9"/>
                  <a:gd name="T1" fmla="*/ 860 h 9"/>
                  <a:gd name="T2" fmla="*/ 1449 w 9"/>
                  <a:gd name="T3" fmla="*/ 1506 h 9"/>
                  <a:gd name="T4" fmla="*/ 1307 w 9"/>
                  <a:gd name="T5" fmla="*/ 1750 h 9"/>
                  <a:gd name="T6" fmla="*/ 355 w 9"/>
                  <a:gd name="T7" fmla="*/ 1039 h 9"/>
                  <a:gd name="T8" fmla="*/ 0 w 9"/>
                  <a:gd name="T9" fmla="*/ 174 h 9"/>
                  <a:gd name="T10" fmla="*/ 355 w 9"/>
                  <a:gd name="T11" fmla="*/ 0 h 9"/>
                  <a:gd name="T12" fmla="*/ 1307 w 9"/>
                  <a:gd name="T13" fmla="*/ 86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8" y="4"/>
                    </a:moveTo>
                    <a:cubicBezTo>
                      <a:pt x="9" y="4"/>
                      <a:pt x="9" y="6"/>
                      <a:pt x="9" y="7"/>
                    </a:cubicBezTo>
                    <a:cubicBezTo>
                      <a:pt x="9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1" name="Freeform 154"/>
              <p:cNvSpPr>
                <a:spLocks/>
              </p:cNvSpPr>
              <p:nvPr/>
            </p:nvSpPr>
            <p:spPr bwMode="auto">
              <a:xfrm>
                <a:off x="1539" y="4015"/>
                <a:ext cx="12" cy="52"/>
              </a:xfrm>
              <a:custGeom>
                <a:avLst/>
                <a:gdLst>
                  <a:gd name="T0" fmla="*/ 12 w 12"/>
                  <a:gd name="T1" fmla="*/ 52 h 52"/>
                  <a:gd name="T2" fmla="*/ 5 w 12"/>
                  <a:gd name="T3" fmla="*/ 47 h 52"/>
                  <a:gd name="T4" fmla="*/ 0 w 12"/>
                  <a:gd name="T5" fmla="*/ 0 h 52"/>
                  <a:gd name="T6" fmla="*/ 7 w 12"/>
                  <a:gd name="T7" fmla="*/ 5 h 52"/>
                  <a:gd name="T8" fmla="*/ 12 w 12"/>
                  <a:gd name="T9" fmla="*/ 52 h 52"/>
                  <a:gd name="T10" fmla="*/ 12 w 12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2"/>
                  <a:gd name="T20" fmla="*/ 12 w 12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2">
                    <a:moveTo>
                      <a:pt x="12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2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2" name="Freeform 155"/>
              <p:cNvSpPr>
                <a:spLocks/>
              </p:cNvSpPr>
              <p:nvPr/>
            </p:nvSpPr>
            <p:spPr bwMode="auto">
              <a:xfrm>
                <a:off x="1562" y="4029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7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3" name="Freeform 156"/>
              <p:cNvSpPr>
                <a:spLocks/>
              </p:cNvSpPr>
              <p:nvPr/>
            </p:nvSpPr>
            <p:spPr bwMode="auto">
              <a:xfrm>
                <a:off x="1588" y="4046"/>
                <a:ext cx="15" cy="49"/>
              </a:xfrm>
              <a:custGeom>
                <a:avLst/>
                <a:gdLst>
                  <a:gd name="T0" fmla="*/ 15 w 15"/>
                  <a:gd name="T1" fmla="*/ 49 h 49"/>
                  <a:gd name="T2" fmla="*/ 8 w 15"/>
                  <a:gd name="T3" fmla="*/ 44 h 49"/>
                  <a:gd name="T4" fmla="*/ 0 w 15"/>
                  <a:gd name="T5" fmla="*/ 0 h 49"/>
                  <a:gd name="T6" fmla="*/ 10 w 15"/>
                  <a:gd name="T7" fmla="*/ 4 h 49"/>
                  <a:gd name="T8" fmla="*/ 15 w 15"/>
                  <a:gd name="T9" fmla="*/ 49 h 49"/>
                  <a:gd name="T10" fmla="*/ 15 w 15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49"/>
                  <a:gd name="T20" fmla="*/ 15 w 1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49">
                    <a:moveTo>
                      <a:pt x="15" y="49"/>
                    </a:moveTo>
                    <a:lnTo>
                      <a:pt x="8" y="44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4" name="Freeform 157"/>
              <p:cNvSpPr>
                <a:spLocks/>
              </p:cNvSpPr>
              <p:nvPr/>
            </p:nvSpPr>
            <p:spPr bwMode="auto">
              <a:xfrm>
                <a:off x="1614" y="4060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5" name="Freeform 158"/>
              <p:cNvSpPr>
                <a:spLocks/>
              </p:cNvSpPr>
              <p:nvPr/>
            </p:nvSpPr>
            <p:spPr bwMode="auto">
              <a:xfrm>
                <a:off x="1506" y="4003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9"/>
                      <a:pt x="0" y="12"/>
                      <a:pt x="0" y="6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6" name="Freeform 159"/>
              <p:cNvSpPr>
                <a:spLocks/>
              </p:cNvSpPr>
              <p:nvPr/>
            </p:nvSpPr>
            <p:spPr bwMode="auto">
              <a:xfrm>
                <a:off x="1484" y="3852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8 w 433"/>
                  <a:gd name="T3" fmla="*/ 0 h 248"/>
                  <a:gd name="T4" fmla="*/ 433 w 433"/>
                  <a:gd name="T5" fmla="*/ 222 h 248"/>
                  <a:gd name="T6" fmla="*/ 386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7" name="Freeform 160"/>
              <p:cNvSpPr>
                <a:spLocks/>
              </p:cNvSpPr>
              <p:nvPr/>
            </p:nvSpPr>
            <p:spPr bwMode="auto">
              <a:xfrm>
                <a:off x="1870" y="393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8" name="Freeform 161"/>
              <p:cNvSpPr>
                <a:spLocks/>
              </p:cNvSpPr>
              <p:nvPr/>
            </p:nvSpPr>
            <p:spPr bwMode="auto">
              <a:xfrm>
                <a:off x="1711" y="3913"/>
                <a:ext cx="62" cy="99"/>
              </a:xfrm>
              <a:custGeom>
                <a:avLst/>
                <a:gdLst>
                  <a:gd name="T0" fmla="*/ 1068 w 26"/>
                  <a:gd name="T1" fmla="*/ 2044 h 42"/>
                  <a:gd name="T2" fmla="*/ 4788 w 26"/>
                  <a:gd name="T3" fmla="*/ 0 h 42"/>
                  <a:gd name="T4" fmla="*/ 3691 w 26"/>
                  <a:gd name="T5" fmla="*/ 2044 h 42"/>
                  <a:gd name="T6" fmla="*/ 4788 w 26"/>
                  <a:gd name="T7" fmla="*/ 5162 h 42"/>
                  <a:gd name="T8" fmla="*/ 1068 w 26"/>
                  <a:gd name="T9" fmla="*/ 7189 h 42"/>
                  <a:gd name="T10" fmla="*/ 0 w 26"/>
                  <a:gd name="T11" fmla="*/ 4139 h 42"/>
                  <a:gd name="T12" fmla="*/ 1068 w 26"/>
                  <a:gd name="T13" fmla="*/ 204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1"/>
                      <a:pt x="26" y="29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59" name="Freeform 162"/>
              <p:cNvSpPr>
                <a:spLocks/>
              </p:cNvSpPr>
              <p:nvPr/>
            </p:nvSpPr>
            <p:spPr bwMode="auto">
              <a:xfrm>
                <a:off x="1484" y="3774"/>
                <a:ext cx="289" cy="168"/>
              </a:xfrm>
              <a:custGeom>
                <a:avLst/>
                <a:gdLst>
                  <a:gd name="T0" fmla="*/ 0 w 289"/>
                  <a:gd name="T1" fmla="*/ 28 h 168"/>
                  <a:gd name="T2" fmla="*/ 48 w 289"/>
                  <a:gd name="T3" fmla="*/ 0 h 168"/>
                  <a:gd name="T4" fmla="*/ 289 w 289"/>
                  <a:gd name="T5" fmla="*/ 139 h 168"/>
                  <a:gd name="T6" fmla="*/ 241 w 289"/>
                  <a:gd name="T7" fmla="*/ 168 h 168"/>
                  <a:gd name="T8" fmla="*/ 0 w 289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8"/>
                  <a:gd name="T17" fmla="*/ 289 w 289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8">
                    <a:moveTo>
                      <a:pt x="0" y="28"/>
                    </a:moveTo>
                    <a:lnTo>
                      <a:pt x="48" y="0"/>
                    </a:lnTo>
                    <a:lnTo>
                      <a:pt x="289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0" name="Freeform 163"/>
              <p:cNvSpPr>
                <a:spLocks/>
              </p:cNvSpPr>
              <p:nvPr/>
            </p:nvSpPr>
            <p:spPr bwMode="auto">
              <a:xfrm>
                <a:off x="1484" y="3802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270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1" name="Freeform 164"/>
              <p:cNvSpPr>
                <a:spLocks/>
              </p:cNvSpPr>
              <p:nvPr/>
            </p:nvSpPr>
            <p:spPr bwMode="auto">
              <a:xfrm>
                <a:off x="1747" y="3925"/>
                <a:ext cx="47" cy="28"/>
              </a:xfrm>
              <a:custGeom>
                <a:avLst/>
                <a:gdLst>
                  <a:gd name="T0" fmla="*/ 0 w 20"/>
                  <a:gd name="T1" fmla="*/ 1932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2" name="Freeform 165"/>
              <p:cNvSpPr>
                <a:spLocks/>
              </p:cNvSpPr>
              <p:nvPr/>
            </p:nvSpPr>
            <p:spPr bwMode="auto">
              <a:xfrm>
                <a:off x="1773" y="3939"/>
                <a:ext cx="47" cy="99"/>
              </a:xfrm>
              <a:custGeom>
                <a:avLst/>
                <a:gdLst>
                  <a:gd name="T0" fmla="*/ 0 w 47"/>
                  <a:gd name="T1" fmla="*/ 29 h 99"/>
                  <a:gd name="T2" fmla="*/ 47 w 47"/>
                  <a:gd name="T3" fmla="*/ 0 h 99"/>
                  <a:gd name="T4" fmla="*/ 47 w 47"/>
                  <a:gd name="T5" fmla="*/ 73 h 99"/>
                  <a:gd name="T6" fmla="*/ 0 w 47"/>
                  <a:gd name="T7" fmla="*/ 99 h 99"/>
                  <a:gd name="T8" fmla="*/ 0 w 47"/>
                  <a:gd name="T9" fmla="*/ 2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9"/>
                    </a:moveTo>
                    <a:lnTo>
                      <a:pt x="47" y="0"/>
                    </a:lnTo>
                    <a:lnTo>
                      <a:pt x="47" y="73"/>
                    </a:lnTo>
                    <a:lnTo>
                      <a:pt x="0" y="9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3" name="Freeform 166"/>
              <p:cNvSpPr>
                <a:spLocks/>
              </p:cNvSpPr>
              <p:nvPr/>
            </p:nvSpPr>
            <p:spPr bwMode="auto">
              <a:xfrm>
                <a:off x="1747" y="3925"/>
                <a:ext cx="73" cy="43"/>
              </a:xfrm>
              <a:custGeom>
                <a:avLst/>
                <a:gdLst>
                  <a:gd name="T0" fmla="*/ 0 w 73"/>
                  <a:gd name="T1" fmla="*/ 28 h 43"/>
                  <a:gd name="T2" fmla="*/ 47 w 73"/>
                  <a:gd name="T3" fmla="*/ 0 h 43"/>
                  <a:gd name="T4" fmla="*/ 73 w 73"/>
                  <a:gd name="T5" fmla="*/ 14 h 43"/>
                  <a:gd name="T6" fmla="*/ 26 w 73"/>
                  <a:gd name="T7" fmla="*/ 43 h 43"/>
                  <a:gd name="T8" fmla="*/ 0 w 73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3"/>
                  <a:gd name="T17" fmla="*/ 73 w 73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3">
                    <a:moveTo>
                      <a:pt x="0" y="28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4" name="Freeform 167"/>
              <p:cNvSpPr>
                <a:spLocks/>
              </p:cNvSpPr>
              <p:nvPr/>
            </p:nvSpPr>
            <p:spPr bwMode="auto">
              <a:xfrm>
                <a:off x="1730" y="3951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155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5" name="Freeform 168"/>
              <p:cNvSpPr>
                <a:spLocks/>
              </p:cNvSpPr>
              <p:nvPr/>
            </p:nvSpPr>
            <p:spPr bwMode="auto">
              <a:xfrm>
                <a:off x="1484" y="3715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6" name="Freeform 169"/>
              <p:cNvSpPr>
                <a:spLocks/>
              </p:cNvSpPr>
              <p:nvPr/>
            </p:nvSpPr>
            <p:spPr bwMode="auto">
              <a:xfrm>
                <a:off x="1484" y="3743"/>
                <a:ext cx="386" cy="381"/>
              </a:xfrm>
              <a:custGeom>
                <a:avLst/>
                <a:gdLst>
                  <a:gd name="T0" fmla="*/ 386 w 386"/>
                  <a:gd name="T1" fmla="*/ 222 h 381"/>
                  <a:gd name="T2" fmla="*/ 0 w 386"/>
                  <a:gd name="T3" fmla="*/ 0 h 381"/>
                  <a:gd name="T4" fmla="*/ 0 w 386"/>
                  <a:gd name="T5" fmla="*/ 55 h 381"/>
                  <a:gd name="T6" fmla="*/ 343 w 386"/>
                  <a:gd name="T7" fmla="*/ 251 h 381"/>
                  <a:gd name="T8" fmla="*/ 343 w 386"/>
                  <a:gd name="T9" fmla="*/ 333 h 381"/>
                  <a:gd name="T10" fmla="*/ 0 w 386"/>
                  <a:gd name="T11" fmla="*/ 135 h 381"/>
                  <a:gd name="T12" fmla="*/ 0 w 386"/>
                  <a:gd name="T13" fmla="*/ 158 h 381"/>
                  <a:gd name="T14" fmla="*/ 386 w 386"/>
                  <a:gd name="T15" fmla="*/ 381 h 381"/>
                  <a:gd name="T16" fmla="*/ 386 w 386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1"/>
                  <a:gd name="T29" fmla="*/ 386 w 386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1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8"/>
                    </a:lnTo>
                    <a:lnTo>
                      <a:pt x="386" y="381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7" name="Freeform 170"/>
              <p:cNvSpPr>
                <a:spLocks/>
              </p:cNvSpPr>
              <p:nvPr/>
            </p:nvSpPr>
            <p:spPr bwMode="auto">
              <a:xfrm>
                <a:off x="1839" y="4008"/>
                <a:ext cx="19" cy="71"/>
              </a:xfrm>
              <a:custGeom>
                <a:avLst/>
                <a:gdLst>
                  <a:gd name="T0" fmla="*/ 19 w 19"/>
                  <a:gd name="T1" fmla="*/ 9 h 71"/>
                  <a:gd name="T2" fmla="*/ 19 w 19"/>
                  <a:gd name="T3" fmla="*/ 71 h 71"/>
                  <a:gd name="T4" fmla="*/ 0 w 19"/>
                  <a:gd name="T5" fmla="*/ 61 h 71"/>
                  <a:gd name="T6" fmla="*/ 0 w 19"/>
                  <a:gd name="T7" fmla="*/ 0 h 71"/>
                  <a:gd name="T8" fmla="*/ 19 w 19"/>
                  <a:gd name="T9" fmla="*/ 9 h 71"/>
                  <a:gd name="T10" fmla="*/ 19 w 19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9"/>
                    </a:moveTo>
                    <a:lnTo>
                      <a:pt x="19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9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8" name="Freeform 171"/>
              <p:cNvSpPr>
                <a:spLocks/>
              </p:cNvSpPr>
              <p:nvPr/>
            </p:nvSpPr>
            <p:spPr bwMode="auto">
              <a:xfrm>
                <a:off x="1522" y="3786"/>
                <a:ext cx="24" cy="19"/>
              </a:xfrm>
              <a:custGeom>
                <a:avLst/>
                <a:gdLst>
                  <a:gd name="T0" fmla="*/ 1522 w 10"/>
                  <a:gd name="T1" fmla="*/ 762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69" name="Freeform 172"/>
              <p:cNvSpPr>
                <a:spLocks/>
              </p:cNvSpPr>
              <p:nvPr/>
            </p:nvSpPr>
            <p:spPr bwMode="auto">
              <a:xfrm>
                <a:off x="1565" y="3809"/>
                <a:ext cx="21" cy="19"/>
              </a:xfrm>
              <a:custGeom>
                <a:avLst/>
                <a:gdLst>
                  <a:gd name="T0" fmla="*/ 1307 w 9"/>
                  <a:gd name="T1" fmla="*/ 762 h 8"/>
                  <a:gd name="T2" fmla="*/ 1449 w 9"/>
                  <a:gd name="T3" fmla="*/ 1275 h 8"/>
                  <a:gd name="T4" fmla="*/ 1307 w 9"/>
                  <a:gd name="T5" fmla="*/ 1432 h 8"/>
                  <a:gd name="T6" fmla="*/ 355 w 9"/>
                  <a:gd name="T7" fmla="*/ 762 h 8"/>
                  <a:gd name="T8" fmla="*/ 0 w 9"/>
                  <a:gd name="T9" fmla="*/ 157 h 8"/>
                  <a:gd name="T10" fmla="*/ 355 w 9"/>
                  <a:gd name="T11" fmla="*/ 0 h 8"/>
                  <a:gd name="T12" fmla="*/ 1307 w 9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8" y="4"/>
                    </a:moveTo>
                    <a:cubicBezTo>
                      <a:pt x="9" y="4"/>
                      <a:pt x="9" y="6"/>
                      <a:pt x="9" y="7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0" name="Freeform 173"/>
              <p:cNvSpPr>
                <a:spLocks/>
              </p:cNvSpPr>
              <p:nvPr/>
            </p:nvSpPr>
            <p:spPr bwMode="auto">
              <a:xfrm>
                <a:off x="1539" y="3845"/>
                <a:ext cx="12" cy="52"/>
              </a:xfrm>
              <a:custGeom>
                <a:avLst/>
                <a:gdLst>
                  <a:gd name="T0" fmla="*/ 12 w 12"/>
                  <a:gd name="T1" fmla="*/ 52 h 52"/>
                  <a:gd name="T2" fmla="*/ 5 w 12"/>
                  <a:gd name="T3" fmla="*/ 47 h 52"/>
                  <a:gd name="T4" fmla="*/ 0 w 12"/>
                  <a:gd name="T5" fmla="*/ 0 h 52"/>
                  <a:gd name="T6" fmla="*/ 7 w 12"/>
                  <a:gd name="T7" fmla="*/ 4 h 52"/>
                  <a:gd name="T8" fmla="*/ 12 w 12"/>
                  <a:gd name="T9" fmla="*/ 52 h 52"/>
                  <a:gd name="T10" fmla="*/ 12 w 12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2"/>
                  <a:gd name="T20" fmla="*/ 12 w 12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2">
                    <a:moveTo>
                      <a:pt x="12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7" y="4"/>
                    </a:lnTo>
                    <a:lnTo>
                      <a:pt x="12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1" name="Freeform 174"/>
              <p:cNvSpPr>
                <a:spLocks/>
              </p:cNvSpPr>
              <p:nvPr/>
            </p:nvSpPr>
            <p:spPr bwMode="auto">
              <a:xfrm>
                <a:off x="1562" y="3859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5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2" name="Freeform 175"/>
              <p:cNvSpPr>
                <a:spLocks/>
              </p:cNvSpPr>
              <p:nvPr/>
            </p:nvSpPr>
            <p:spPr bwMode="auto">
              <a:xfrm>
                <a:off x="1588" y="3875"/>
                <a:ext cx="15" cy="50"/>
              </a:xfrm>
              <a:custGeom>
                <a:avLst/>
                <a:gdLst>
                  <a:gd name="T0" fmla="*/ 15 w 15"/>
                  <a:gd name="T1" fmla="*/ 50 h 50"/>
                  <a:gd name="T2" fmla="*/ 8 w 15"/>
                  <a:gd name="T3" fmla="*/ 45 h 50"/>
                  <a:gd name="T4" fmla="*/ 0 w 15"/>
                  <a:gd name="T5" fmla="*/ 0 h 50"/>
                  <a:gd name="T6" fmla="*/ 10 w 15"/>
                  <a:gd name="T7" fmla="*/ 5 h 50"/>
                  <a:gd name="T8" fmla="*/ 15 w 15"/>
                  <a:gd name="T9" fmla="*/ 50 h 50"/>
                  <a:gd name="T10" fmla="*/ 15 w 15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0"/>
                  <a:gd name="T20" fmla="*/ 15 w 15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0">
                    <a:moveTo>
                      <a:pt x="15" y="50"/>
                    </a:moveTo>
                    <a:lnTo>
                      <a:pt x="8" y="4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0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3" name="Freeform 176"/>
              <p:cNvSpPr>
                <a:spLocks/>
              </p:cNvSpPr>
              <p:nvPr/>
            </p:nvSpPr>
            <p:spPr bwMode="auto">
              <a:xfrm>
                <a:off x="1614" y="3890"/>
                <a:ext cx="15" cy="49"/>
              </a:xfrm>
              <a:custGeom>
                <a:avLst/>
                <a:gdLst>
                  <a:gd name="T0" fmla="*/ 15 w 15"/>
                  <a:gd name="T1" fmla="*/ 49 h 49"/>
                  <a:gd name="T2" fmla="*/ 5 w 15"/>
                  <a:gd name="T3" fmla="*/ 45 h 49"/>
                  <a:gd name="T4" fmla="*/ 0 w 15"/>
                  <a:gd name="T5" fmla="*/ 0 h 49"/>
                  <a:gd name="T6" fmla="*/ 10 w 15"/>
                  <a:gd name="T7" fmla="*/ 4 h 49"/>
                  <a:gd name="T8" fmla="*/ 15 w 15"/>
                  <a:gd name="T9" fmla="*/ 49 h 49"/>
                  <a:gd name="T10" fmla="*/ 15 w 15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49"/>
                  <a:gd name="T20" fmla="*/ 15 w 1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49">
                    <a:moveTo>
                      <a:pt x="15" y="49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4" name="Freeform 177"/>
              <p:cNvSpPr>
                <a:spLocks/>
              </p:cNvSpPr>
              <p:nvPr/>
            </p:nvSpPr>
            <p:spPr bwMode="auto">
              <a:xfrm>
                <a:off x="1506" y="3833"/>
                <a:ext cx="156" cy="123"/>
              </a:xfrm>
              <a:custGeom>
                <a:avLst/>
                <a:gdLst>
                  <a:gd name="T0" fmla="*/ 9731 w 66"/>
                  <a:gd name="T1" fmla="*/ 5109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29"/>
                    </a:moveTo>
                    <a:cubicBezTo>
                      <a:pt x="61" y="32"/>
                      <a:pt x="66" y="39"/>
                      <a:pt x="66" y="44"/>
                    </a:cubicBezTo>
                    <a:cubicBezTo>
                      <a:pt x="66" y="49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8"/>
                      <a:pt x="0" y="12"/>
                      <a:pt x="0" y="6"/>
                    </a:cubicBezTo>
                    <a:cubicBezTo>
                      <a:pt x="0" y="0"/>
                      <a:pt x="5" y="0"/>
                      <a:pt x="9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5" name="Freeform 178"/>
              <p:cNvSpPr>
                <a:spLocks/>
              </p:cNvSpPr>
              <p:nvPr/>
            </p:nvSpPr>
            <p:spPr bwMode="auto">
              <a:xfrm>
                <a:off x="1884" y="4591"/>
                <a:ext cx="434" cy="251"/>
              </a:xfrm>
              <a:custGeom>
                <a:avLst/>
                <a:gdLst>
                  <a:gd name="T0" fmla="*/ 0 w 434"/>
                  <a:gd name="T1" fmla="*/ 29 h 251"/>
                  <a:gd name="T2" fmla="*/ 47 w 434"/>
                  <a:gd name="T3" fmla="*/ 0 h 251"/>
                  <a:gd name="T4" fmla="*/ 434 w 434"/>
                  <a:gd name="T5" fmla="*/ 225 h 251"/>
                  <a:gd name="T6" fmla="*/ 387 w 434"/>
                  <a:gd name="T7" fmla="*/ 251 h 251"/>
                  <a:gd name="T8" fmla="*/ 0 w 434"/>
                  <a:gd name="T9" fmla="*/ 29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1"/>
                  <a:gd name="T17" fmla="*/ 434 w 434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1">
                    <a:moveTo>
                      <a:pt x="0" y="29"/>
                    </a:moveTo>
                    <a:lnTo>
                      <a:pt x="47" y="0"/>
                    </a:lnTo>
                    <a:lnTo>
                      <a:pt x="434" y="225"/>
                    </a:lnTo>
                    <a:lnTo>
                      <a:pt x="387" y="25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6" name="Freeform 179"/>
              <p:cNvSpPr>
                <a:spLocks/>
              </p:cNvSpPr>
              <p:nvPr/>
            </p:nvSpPr>
            <p:spPr bwMode="auto">
              <a:xfrm>
                <a:off x="2271" y="4679"/>
                <a:ext cx="47" cy="186"/>
              </a:xfrm>
              <a:custGeom>
                <a:avLst/>
                <a:gdLst>
                  <a:gd name="T0" fmla="*/ 0 w 47"/>
                  <a:gd name="T1" fmla="*/ 28 h 186"/>
                  <a:gd name="T2" fmla="*/ 47 w 47"/>
                  <a:gd name="T3" fmla="*/ 0 h 186"/>
                  <a:gd name="T4" fmla="*/ 45 w 47"/>
                  <a:gd name="T5" fmla="*/ 158 h 186"/>
                  <a:gd name="T6" fmla="*/ 0 w 47"/>
                  <a:gd name="T7" fmla="*/ 186 h 186"/>
                  <a:gd name="T8" fmla="*/ 0 w 47"/>
                  <a:gd name="T9" fmla="*/ 28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6"/>
                  <a:gd name="T17" fmla="*/ 47 w 47"/>
                  <a:gd name="T18" fmla="*/ 186 h 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6">
                    <a:moveTo>
                      <a:pt x="0" y="28"/>
                    </a:moveTo>
                    <a:lnTo>
                      <a:pt x="47" y="0"/>
                    </a:lnTo>
                    <a:lnTo>
                      <a:pt x="45" y="158"/>
                    </a:lnTo>
                    <a:lnTo>
                      <a:pt x="0" y="186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7" name="Freeform 180"/>
              <p:cNvSpPr>
                <a:spLocks/>
              </p:cNvSpPr>
              <p:nvPr/>
            </p:nvSpPr>
            <p:spPr bwMode="auto">
              <a:xfrm>
                <a:off x="2111" y="4655"/>
                <a:ext cx="61" cy="99"/>
              </a:xfrm>
              <a:custGeom>
                <a:avLst/>
                <a:gdLst>
                  <a:gd name="T0" fmla="*/ 997 w 26"/>
                  <a:gd name="T1" fmla="*/ 1883 h 42"/>
                  <a:gd name="T2" fmla="*/ 4338 w 26"/>
                  <a:gd name="T3" fmla="*/ 0 h 42"/>
                  <a:gd name="T4" fmla="*/ 3329 w 26"/>
                  <a:gd name="T5" fmla="*/ 2044 h 42"/>
                  <a:gd name="T6" fmla="*/ 4338 w 26"/>
                  <a:gd name="T7" fmla="*/ 5162 h 42"/>
                  <a:gd name="T8" fmla="*/ 997 w 26"/>
                  <a:gd name="T9" fmla="*/ 7189 h 42"/>
                  <a:gd name="T10" fmla="*/ 0 w 26"/>
                  <a:gd name="T11" fmla="*/ 4139 h 42"/>
                  <a:gd name="T12" fmla="*/ 997 w 26"/>
                  <a:gd name="T13" fmla="*/ 18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8" name="Freeform 181"/>
              <p:cNvSpPr>
                <a:spLocks/>
              </p:cNvSpPr>
              <p:nvPr/>
            </p:nvSpPr>
            <p:spPr bwMode="auto">
              <a:xfrm>
                <a:off x="1884" y="4516"/>
                <a:ext cx="288" cy="165"/>
              </a:xfrm>
              <a:custGeom>
                <a:avLst/>
                <a:gdLst>
                  <a:gd name="T0" fmla="*/ 0 w 288"/>
                  <a:gd name="T1" fmla="*/ 28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8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79" name="Freeform 182"/>
              <p:cNvSpPr>
                <a:spLocks/>
              </p:cNvSpPr>
              <p:nvPr/>
            </p:nvSpPr>
            <p:spPr bwMode="auto">
              <a:xfrm>
                <a:off x="1884" y="4544"/>
                <a:ext cx="241" cy="210"/>
              </a:xfrm>
              <a:custGeom>
                <a:avLst/>
                <a:gdLst>
                  <a:gd name="T0" fmla="*/ 17730 w 102"/>
                  <a:gd name="T1" fmla="*/ 10009 h 89"/>
                  <a:gd name="T2" fmla="*/ 16698 w 102"/>
                  <a:gd name="T3" fmla="*/ 12270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009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8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8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0" name="Freeform 183"/>
              <p:cNvSpPr>
                <a:spLocks/>
              </p:cNvSpPr>
              <p:nvPr/>
            </p:nvSpPr>
            <p:spPr bwMode="auto">
              <a:xfrm>
                <a:off x="2146" y="4667"/>
                <a:ext cx="47" cy="28"/>
              </a:xfrm>
              <a:custGeom>
                <a:avLst/>
                <a:gdLst>
                  <a:gd name="T0" fmla="*/ 0 w 20"/>
                  <a:gd name="T1" fmla="*/ 1932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1" name="Freeform 184"/>
              <p:cNvSpPr>
                <a:spLocks/>
              </p:cNvSpPr>
              <p:nvPr/>
            </p:nvSpPr>
            <p:spPr bwMode="auto">
              <a:xfrm>
                <a:off x="2172" y="4681"/>
                <a:ext cx="47" cy="99"/>
              </a:xfrm>
              <a:custGeom>
                <a:avLst/>
                <a:gdLst>
                  <a:gd name="T0" fmla="*/ 0 w 47"/>
                  <a:gd name="T1" fmla="*/ 28 h 99"/>
                  <a:gd name="T2" fmla="*/ 47 w 47"/>
                  <a:gd name="T3" fmla="*/ 0 h 99"/>
                  <a:gd name="T4" fmla="*/ 47 w 47"/>
                  <a:gd name="T5" fmla="*/ 73 h 99"/>
                  <a:gd name="T6" fmla="*/ 0 w 47"/>
                  <a:gd name="T7" fmla="*/ 99 h 99"/>
                  <a:gd name="T8" fmla="*/ 0 w 47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8"/>
                    </a:moveTo>
                    <a:lnTo>
                      <a:pt x="47" y="0"/>
                    </a:lnTo>
                    <a:lnTo>
                      <a:pt x="47" y="73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2" name="Freeform 185"/>
              <p:cNvSpPr>
                <a:spLocks/>
              </p:cNvSpPr>
              <p:nvPr/>
            </p:nvSpPr>
            <p:spPr bwMode="auto">
              <a:xfrm>
                <a:off x="2146" y="4667"/>
                <a:ext cx="73" cy="42"/>
              </a:xfrm>
              <a:custGeom>
                <a:avLst/>
                <a:gdLst>
                  <a:gd name="T0" fmla="*/ 0 w 73"/>
                  <a:gd name="T1" fmla="*/ 28 h 42"/>
                  <a:gd name="T2" fmla="*/ 47 w 73"/>
                  <a:gd name="T3" fmla="*/ 0 h 42"/>
                  <a:gd name="T4" fmla="*/ 73 w 73"/>
                  <a:gd name="T5" fmla="*/ 14 h 42"/>
                  <a:gd name="T6" fmla="*/ 26 w 73"/>
                  <a:gd name="T7" fmla="*/ 42 h 42"/>
                  <a:gd name="T8" fmla="*/ 0 w 73"/>
                  <a:gd name="T9" fmla="*/ 2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2"/>
                  <a:gd name="T17" fmla="*/ 73 w 73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2">
                    <a:moveTo>
                      <a:pt x="0" y="28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2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3" name="Freeform 186"/>
              <p:cNvSpPr>
                <a:spLocks/>
              </p:cNvSpPr>
              <p:nvPr/>
            </p:nvSpPr>
            <p:spPr bwMode="auto">
              <a:xfrm>
                <a:off x="2129" y="4693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155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4" name="Freeform 187"/>
              <p:cNvSpPr>
                <a:spLocks/>
              </p:cNvSpPr>
              <p:nvPr/>
            </p:nvSpPr>
            <p:spPr bwMode="auto">
              <a:xfrm>
                <a:off x="1884" y="4457"/>
                <a:ext cx="434" cy="250"/>
              </a:xfrm>
              <a:custGeom>
                <a:avLst/>
                <a:gdLst>
                  <a:gd name="T0" fmla="*/ 0 w 434"/>
                  <a:gd name="T1" fmla="*/ 28 h 250"/>
                  <a:gd name="T2" fmla="*/ 47 w 434"/>
                  <a:gd name="T3" fmla="*/ 0 h 250"/>
                  <a:gd name="T4" fmla="*/ 434 w 434"/>
                  <a:gd name="T5" fmla="*/ 222 h 250"/>
                  <a:gd name="T6" fmla="*/ 387 w 434"/>
                  <a:gd name="T7" fmla="*/ 250 h 250"/>
                  <a:gd name="T8" fmla="*/ 0 w 434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0"/>
                  <a:gd name="T17" fmla="*/ 434 w 434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4" y="222"/>
                    </a:lnTo>
                    <a:lnTo>
                      <a:pt x="387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5" name="Freeform 188"/>
              <p:cNvSpPr>
                <a:spLocks/>
              </p:cNvSpPr>
              <p:nvPr/>
            </p:nvSpPr>
            <p:spPr bwMode="auto">
              <a:xfrm>
                <a:off x="1884" y="4485"/>
                <a:ext cx="387" cy="380"/>
              </a:xfrm>
              <a:custGeom>
                <a:avLst/>
                <a:gdLst>
                  <a:gd name="T0" fmla="*/ 387 w 387"/>
                  <a:gd name="T1" fmla="*/ 222 h 380"/>
                  <a:gd name="T2" fmla="*/ 0 w 387"/>
                  <a:gd name="T3" fmla="*/ 0 h 380"/>
                  <a:gd name="T4" fmla="*/ 0 w 387"/>
                  <a:gd name="T5" fmla="*/ 52 h 380"/>
                  <a:gd name="T6" fmla="*/ 345 w 387"/>
                  <a:gd name="T7" fmla="*/ 250 h 380"/>
                  <a:gd name="T8" fmla="*/ 342 w 387"/>
                  <a:gd name="T9" fmla="*/ 333 h 380"/>
                  <a:gd name="T10" fmla="*/ 0 w 387"/>
                  <a:gd name="T11" fmla="*/ 135 h 380"/>
                  <a:gd name="T12" fmla="*/ 0 w 387"/>
                  <a:gd name="T13" fmla="*/ 158 h 380"/>
                  <a:gd name="T14" fmla="*/ 387 w 387"/>
                  <a:gd name="T15" fmla="*/ 380 h 380"/>
                  <a:gd name="T16" fmla="*/ 387 w 387"/>
                  <a:gd name="T17" fmla="*/ 222 h 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7"/>
                  <a:gd name="T28" fmla="*/ 0 h 380"/>
                  <a:gd name="T29" fmla="*/ 387 w 387"/>
                  <a:gd name="T30" fmla="*/ 380 h 38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7" h="380">
                    <a:moveTo>
                      <a:pt x="387" y="222"/>
                    </a:moveTo>
                    <a:lnTo>
                      <a:pt x="0" y="0"/>
                    </a:lnTo>
                    <a:lnTo>
                      <a:pt x="0" y="52"/>
                    </a:lnTo>
                    <a:lnTo>
                      <a:pt x="345" y="250"/>
                    </a:lnTo>
                    <a:lnTo>
                      <a:pt x="342" y="333"/>
                    </a:lnTo>
                    <a:lnTo>
                      <a:pt x="0" y="135"/>
                    </a:lnTo>
                    <a:lnTo>
                      <a:pt x="0" y="158"/>
                    </a:lnTo>
                    <a:lnTo>
                      <a:pt x="387" y="380"/>
                    </a:lnTo>
                    <a:lnTo>
                      <a:pt x="387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6" name="Freeform 189"/>
              <p:cNvSpPr>
                <a:spLocks/>
              </p:cNvSpPr>
              <p:nvPr/>
            </p:nvSpPr>
            <p:spPr bwMode="auto">
              <a:xfrm>
                <a:off x="2238" y="4749"/>
                <a:ext cx="19" cy="71"/>
              </a:xfrm>
              <a:custGeom>
                <a:avLst/>
                <a:gdLst>
                  <a:gd name="T0" fmla="*/ 19 w 19"/>
                  <a:gd name="T1" fmla="*/ 10 h 71"/>
                  <a:gd name="T2" fmla="*/ 19 w 19"/>
                  <a:gd name="T3" fmla="*/ 71 h 71"/>
                  <a:gd name="T4" fmla="*/ 0 w 19"/>
                  <a:gd name="T5" fmla="*/ 62 h 71"/>
                  <a:gd name="T6" fmla="*/ 2 w 19"/>
                  <a:gd name="T7" fmla="*/ 0 h 71"/>
                  <a:gd name="T8" fmla="*/ 19 w 19"/>
                  <a:gd name="T9" fmla="*/ 10 h 71"/>
                  <a:gd name="T10" fmla="*/ 19 w 19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0"/>
                    </a:moveTo>
                    <a:lnTo>
                      <a:pt x="19" y="71"/>
                    </a:lnTo>
                    <a:lnTo>
                      <a:pt x="0" y="62"/>
                    </a:lnTo>
                    <a:lnTo>
                      <a:pt x="2" y="0"/>
                    </a:lnTo>
                    <a:lnTo>
                      <a:pt x="1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7" name="Freeform 190"/>
              <p:cNvSpPr>
                <a:spLocks/>
              </p:cNvSpPr>
              <p:nvPr/>
            </p:nvSpPr>
            <p:spPr bwMode="auto">
              <a:xfrm>
                <a:off x="1924" y="4527"/>
                <a:ext cx="21" cy="19"/>
              </a:xfrm>
              <a:custGeom>
                <a:avLst/>
                <a:gdLst>
                  <a:gd name="T0" fmla="*/ 1094 w 9"/>
                  <a:gd name="T1" fmla="*/ 537 h 8"/>
                  <a:gd name="T2" fmla="*/ 1449 w 9"/>
                  <a:gd name="T3" fmla="*/ 1275 h 8"/>
                  <a:gd name="T4" fmla="*/ 1094 w 9"/>
                  <a:gd name="T5" fmla="*/ 1432 h 8"/>
                  <a:gd name="T6" fmla="*/ 152 w 9"/>
                  <a:gd name="T7" fmla="*/ 762 h 8"/>
                  <a:gd name="T8" fmla="*/ 0 w 9"/>
                  <a:gd name="T9" fmla="*/ 157 h 8"/>
                  <a:gd name="T10" fmla="*/ 152 w 9"/>
                  <a:gd name="T11" fmla="*/ 0 h 8"/>
                  <a:gd name="T12" fmla="*/ 1094 w 9"/>
                  <a:gd name="T13" fmla="*/ 53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7" y="3"/>
                    </a:moveTo>
                    <a:cubicBezTo>
                      <a:pt x="8" y="4"/>
                      <a:pt x="9" y="6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8" name="Freeform 191"/>
              <p:cNvSpPr>
                <a:spLocks/>
              </p:cNvSpPr>
              <p:nvPr/>
            </p:nvSpPr>
            <p:spPr bwMode="auto">
              <a:xfrm>
                <a:off x="1964" y="4551"/>
                <a:ext cx="24" cy="19"/>
              </a:xfrm>
              <a:custGeom>
                <a:avLst/>
                <a:gdLst>
                  <a:gd name="T0" fmla="*/ 1522 w 10"/>
                  <a:gd name="T1" fmla="*/ 762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89" name="Freeform 192"/>
              <p:cNvSpPr>
                <a:spLocks/>
              </p:cNvSpPr>
              <p:nvPr/>
            </p:nvSpPr>
            <p:spPr bwMode="auto">
              <a:xfrm>
                <a:off x="1938" y="458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8 h 52"/>
                  <a:gd name="T4" fmla="*/ 0 w 14"/>
                  <a:gd name="T5" fmla="*/ 0 h 52"/>
                  <a:gd name="T6" fmla="*/ 7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8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0" name="Freeform 193"/>
              <p:cNvSpPr>
                <a:spLocks/>
              </p:cNvSpPr>
              <p:nvPr/>
            </p:nvSpPr>
            <p:spPr bwMode="auto">
              <a:xfrm>
                <a:off x="1962" y="4601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4 w 14"/>
                  <a:gd name="T3" fmla="*/ 47 h 52"/>
                  <a:gd name="T4" fmla="*/ 0 w 14"/>
                  <a:gd name="T5" fmla="*/ 0 h 52"/>
                  <a:gd name="T6" fmla="*/ 9 w 14"/>
                  <a:gd name="T7" fmla="*/ 4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4" y="47"/>
                    </a:lnTo>
                    <a:lnTo>
                      <a:pt x="0" y="0"/>
                    </a:lnTo>
                    <a:lnTo>
                      <a:pt x="9" y="4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1" name="Freeform 194"/>
              <p:cNvSpPr>
                <a:spLocks/>
              </p:cNvSpPr>
              <p:nvPr/>
            </p:nvSpPr>
            <p:spPr bwMode="auto">
              <a:xfrm>
                <a:off x="1988" y="4615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7 h 52"/>
                  <a:gd name="T4" fmla="*/ 0 w 14"/>
                  <a:gd name="T5" fmla="*/ 0 h 52"/>
                  <a:gd name="T6" fmla="*/ 9 w 14"/>
                  <a:gd name="T7" fmla="*/ 7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2" name="Freeform 195"/>
              <p:cNvSpPr>
                <a:spLocks/>
              </p:cNvSpPr>
              <p:nvPr/>
            </p:nvSpPr>
            <p:spPr bwMode="auto">
              <a:xfrm>
                <a:off x="2014" y="4629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4 w 14"/>
                  <a:gd name="T3" fmla="*/ 47 h 52"/>
                  <a:gd name="T4" fmla="*/ 0 w 14"/>
                  <a:gd name="T5" fmla="*/ 0 h 52"/>
                  <a:gd name="T6" fmla="*/ 9 w 14"/>
                  <a:gd name="T7" fmla="*/ 7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4" y="47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3" name="Freeform 196"/>
              <p:cNvSpPr>
                <a:spLocks/>
              </p:cNvSpPr>
              <p:nvPr/>
            </p:nvSpPr>
            <p:spPr bwMode="auto">
              <a:xfrm>
                <a:off x="1907" y="4575"/>
                <a:ext cx="154" cy="123"/>
              </a:xfrm>
              <a:custGeom>
                <a:avLst/>
                <a:gdLst>
                  <a:gd name="T0" fmla="*/ 9918 w 65"/>
                  <a:gd name="T1" fmla="*/ 5109 h 52"/>
                  <a:gd name="T2" fmla="*/ 11503 w 65"/>
                  <a:gd name="T3" fmla="*/ 7704 h 52"/>
                  <a:gd name="T4" fmla="*/ 9918 w 65"/>
                  <a:gd name="T5" fmla="*/ 8577 h 52"/>
                  <a:gd name="T6" fmla="*/ 1426 w 65"/>
                  <a:gd name="T7" fmla="*/ 3692 h 52"/>
                  <a:gd name="T8" fmla="*/ 0 w 65"/>
                  <a:gd name="T9" fmla="*/ 1036 h 52"/>
                  <a:gd name="T10" fmla="*/ 1426 w 65"/>
                  <a:gd name="T11" fmla="*/ 369 h 52"/>
                  <a:gd name="T12" fmla="*/ 9918 w 65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52"/>
                  <a:gd name="T23" fmla="*/ 65 w 65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52">
                    <a:moveTo>
                      <a:pt x="56" y="29"/>
                    </a:moveTo>
                    <a:cubicBezTo>
                      <a:pt x="61" y="32"/>
                      <a:pt x="65" y="39"/>
                      <a:pt x="65" y="44"/>
                    </a:cubicBezTo>
                    <a:cubicBezTo>
                      <a:pt x="65" y="49"/>
                      <a:pt x="61" y="52"/>
                      <a:pt x="56" y="49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18"/>
                      <a:pt x="0" y="12"/>
                      <a:pt x="0" y="6"/>
                    </a:cubicBezTo>
                    <a:cubicBezTo>
                      <a:pt x="0" y="0"/>
                      <a:pt x="4" y="0"/>
                      <a:pt x="8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4" name="Freeform 197"/>
              <p:cNvSpPr>
                <a:spLocks/>
              </p:cNvSpPr>
              <p:nvPr/>
            </p:nvSpPr>
            <p:spPr bwMode="auto">
              <a:xfrm>
                <a:off x="1884" y="4421"/>
                <a:ext cx="434" cy="251"/>
              </a:xfrm>
              <a:custGeom>
                <a:avLst/>
                <a:gdLst>
                  <a:gd name="T0" fmla="*/ 0 w 434"/>
                  <a:gd name="T1" fmla="*/ 28 h 251"/>
                  <a:gd name="T2" fmla="*/ 47 w 434"/>
                  <a:gd name="T3" fmla="*/ 0 h 251"/>
                  <a:gd name="T4" fmla="*/ 434 w 434"/>
                  <a:gd name="T5" fmla="*/ 222 h 251"/>
                  <a:gd name="T6" fmla="*/ 387 w 434"/>
                  <a:gd name="T7" fmla="*/ 251 h 251"/>
                  <a:gd name="T8" fmla="*/ 0 w 434"/>
                  <a:gd name="T9" fmla="*/ 28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1"/>
                  <a:gd name="T17" fmla="*/ 434 w 434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1">
                    <a:moveTo>
                      <a:pt x="0" y="28"/>
                    </a:moveTo>
                    <a:lnTo>
                      <a:pt x="47" y="0"/>
                    </a:lnTo>
                    <a:lnTo>
                      <a:pt x="434" y="222"/>
                    </a:lnTo>
                    <a:lnTo>
                      <a:pt x="387" y="25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5" name="Freeform 198"/>
              <p:cNvSpPr>
                <a:spLocks/>
              </p:cNvSpPr>
              <p:nvPr/>
            </p:nvSpPr>
            <p:spPr bwMode="auto">
              <a:xfrm>
                <a:off x="2271" y="4509"/>
                <a:ext cx="47" cy="184"/>
              </a:xfrm>
              <a:custGeom>
                <a:avLst/>
                <a:gdLst>
                  <a:gd name="T0" fmla="*/ 0 w 47"/>
                  <a:gd name="T1" fmla="*/ 26 h 184"/>
                  <a:gd name="T2" fmla="*/ 47 w 47"/>
                  <a:gd name="T3" fmla="*/ 0 h 184"/>
                  <a:gd name="T4" fmla="*/ 45 w 47"/>
                  <a:gd name="T5" fmla="*/ 158 h 184"/>
                  <a:gd name="T6" fmla="*/ 0 w 47"/>
                  <a:gd name="T7" fmla="*/ 184 h 184"/>
                  <a:gd name="T8" fmla="*/ 0 w 47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4"/>
                  <a:gd name="T17" fmla="*/ 47 w 47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4">
                    <a:moveTo>
                      <a:pt x="0" y="26"/>
                    </a:moveTo>
                    <a:lnTo>
                      <a:pt x="47" y="0"/>
                    </a:lnTo>
                    <a:lnTo>
                      <a:pt x="45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6" name="Freeform 199"/>
              <p:cNvSpPr>
                <a:spLocks/>
              </p:cNvSpPr>
              <p:nvPr/>
            </p:nvSpPr>
            <p:spPr bwMode="auto">
              <a:xfrm>
                <a:off x="2111" y="4485"/>
                <a:ext cx="61" cy="97"/>
              </a:xfrm>
              <a:custGeom>
                <a:avLst/>
                <a:gdLst>
                  <a:gd name="T0" fmla="*/ 997 w 26"/>
                  <a:gd name="T1" fmla="*/ 1947 h 41"/>
                  <a:gd name="T2" fmla="*/ 4338 w 26"/>
                  <a:gd name="T3" fmla="*/ 0 h 41"/>
                  <a:gd name="T4" fmla="*/ 3329 w 26"/>
                  <a:gd name="T5" fmla="*/ 2065 h 41"/>
                  <a:gd name="T6" fmla="*/ 4338 w 26"/>
                  <a:gd name="T7" fmla="*/ 5257 h 41"/>
                  <a:gd name="T8" fmla="*/ 997 w 26"/>
                  <a:gd name="T9" fmla="*/ 7176 h 41"/>
                  <a:gd name="T10" fmla="*/ 0 w 26"/>
                  <a:gd name="T11" fmla="*/ 4225 h 41"/>
                  <a:gd name="T12" fmla="*/ 997 w 26"/>
                  <a:gd name="T13" fmla="*/ 194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1"/>
                  <a:gd name="T23" fmla="*/ 26 w 2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1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7" name="Freeform 200"/>
              <p:cNvSpPr>
                <a:spLocks/>
              </p:cNvSpPr>
              <p:nvPr/>
            </p:nvSpPr>
            <p:spPr bwMode="auto">
              <a:xfrm>
                <a:off x="1884" y="4346"/>
                <a:ext cx="288" cy="165"/>
              </a:xfrm>
              <a:custGeom>
                <a:avLst/>
                <a:gdLst>
                  <a:gd name="T0" fmla="*/ 0 w 288"/>
                  <a:gd name="T1" fmla="*/ 26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6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6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8" name="Freeform 201"/>
              <p:cNvSpPr>
                <a:spLocks/>
              </p:cNvSpPr>
              <p:nvPr/>
            </p:nvSpPr>
            <p:spPr bwMode="auto">
              <a:xfrm>
                <a:off x="1884" y="4372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428 h 89"/>
                  <a:gd name="T4" fmla="*/ 17730 w 102"/>
                  <a:gd name="T5" fmla="*/ 15372 h 89"/>
                  <a:gd name="T6" fmla="*/ 0 w 102"/>
                  <a:gd name="T7" fmla="*/ 5333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4"/>
                      <a:pt x="96" y="72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99" name="Freeform 202"/>
              <p:cNvSpPr>
                <a:spLocks/>
              </p:cNvSpPr>
              <p:nvPr/>
            </p:nvSpPr>
            <p:spPr bwMode="auto">
              <a:xfrm>
                <a:off x="2146" y="4497"/>
                <a:ext cx="47" cy="28"/>
              </a:xfrm>
              <a:custGeom>
                <a:avLst/>
                <a:gdLst>
                  <a:gd name="T0" fmla="*/ 0 w 20"/>
                  <a:gd name="T1" fmla="*/ 1932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0" name="Freeform 203"/>
              <p:cNvSpPr>
                <a:spLocks/>
              </p:cNvSpPr>
              <p:nvPr/>
            </p:nvSpPr>
            <p:spPr bwMode="auto">
              <a:xfrm>
                <a:off x="2172" y="4511"/>
                <a:ext cx="47" cy="99"/>
              </a:xfrm>
              <a:custGeom>
                <a:avLst/>
                <a:gdLst>
                  <a:gd name="T0" fmla="*/ 0 w 47"/>
                  <a:gd name="T1" fmla="*/ 28 h 99"/>
                  <a:gd name="T2" fmla="*/ 47 w 47"/>
                  <a:gd name="T3" fmla="*/ 0 h 99"/>
                  <a:gd name="T4" fmla="*/ 47 w 47"/>
                  <a:gd name="T5" fmla="*/ 73 h 99"/>
                  <a:gd name="T6" fmla="*/ 0 w 47"/>
                  <a:gd name="T7" fmla="*/ 99 h 99"/>
                  <a:gd name="T8" fmla="*/ 0 w 47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8"/>
                    </a:moveTo>
                    <a:lnTo>
                      <a:pt x="47" y="0"/>
                    </a:lnTo>
                    <a:lnTo>
                      <a:pt x="47" y="73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1" name="Freeform 204"/>
              <p:cNvSpPr>
                <a:spLocks/>
              </p:cNvSpPr>
              <p:nvPr/>
            </p:nvSpPr>
            <p:spPr bwMode="auto">
              <a:xfrm>
                <a:off x="2146" y="4497"/>
                <a:ext cx="73" cy="42"/>
              </a:xfrm>
              <a:custGeom>
                <a:avLst/>
                <a:gdLst>
                  <a:gd name="T0" fmla="*/ 0 w 73"/>
                  <a:gd name="T1" fmla="*/ 28 h 42"/>
                  <a:gd name="T2" fmla="*/ 47 w 73"/>
                  <a:gd name="T3" fmla="*/ 0 h 42"/>
                  <a:gd name="T4" fmla="*/ 73 w 73"/>
                  <a:gd name="T5" fmla="*/ 14 h 42"/>
                  <a:gd name="T6" fmla="*/ 26 w 73"/>
                  <a:gd name="T7" fmla="*/ 42 h 42"/>
                  <a:gd name="T8" fmla="*/ 0 w 73"/>
                  <a:gd name="T9" fmla="*/ 2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2"/>
                  <a:gd name="T17" fmla="*/ 73 w 73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2">
                    <a:moveTo>
                      <a:pt x="0" y="28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2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2" name="Freeform 205"/>
              <p:cNvSpPr>
                <a:spLocks/>
              </p:cNvSpPr>
              <p:nvPr/>
            </p:nvSpPr>
            <p:spPr bwMode="auto">
              <a:xfrm>
                <a:off x="2129" y="4523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155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3" name="Freeform 206"/>
              <p:cNvSpPr>
                <a:spLocks/>
              </p:cNvSpPr>
              <p:nvPr/>
            </p:nvSpPr>
            <p:spPr bwMode="auto">
              <a:xfrm>
                <a:off x="1884" y="4286"/>
                <a:ext cx="434" cy="251"/>
              </a:xfrm>
              <a:custGeom>
                <a:avLst/>
                <a:gdLst>
                  <a:gd name="T0" fmla="*/ 0 w 434"/>
                  <a:gd name="T1" fmla="*/ 26 h 251"/>
                  <a:gd name="T2" fmla="*/ 47 w 434"/>
                  <a:gd name="T3" fmla="*/ 0 h 251"/>
                  <a:gd name="T4" fmla="*/ 434 w 434"/>
                  <a:gd name="T5" fmla="*/ 223 h 251"/>
                  <a:gd name="T6" fmla="*/ 387 w 434"/>
                  <a:gd name="T7" fmla="*/ 251 h 251"/>
                  <a:gd name="T8" fmla="*/ 0 w 434"/>
                  <a:gd name="T9" fmla="*/ 26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1"/>
                  <a:gd name="T17" fmla="*/ 434 w 434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1">
                    <a:moveTo>
                      <a:pt x="0" y="26"/>
                    </a:moveTo>
                    <a:lnTo>
                      <a:pt x="47" y="0"/>
                    </a:lnTo>
                    <a:lnTo>
                      <a:pt x="434" y="223"/>
                    </a:lnTo>
                    <a:lnTo>
                      <a:pt x="387" y="251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4" name="Freeform 207"/>
              <p:cNvSpPr>
                <a:spLocks/>
              </p:cNvSpPr>
              <p:nvPr/>
            </p:nvSpPr>
            <p:spPr bwMode="auto">
              <a:xfrm>
                <a:off x="1884" y="4312"/>
                <a:ext cx="387" cy="383"/>
              </a:xfrm>
              <a:custGeom>
                <a:avLst/>
                <a:gdLst>
                  <a:gd name="T0" fmla="*/ 387 w 387"/>
                  <a:gd name="T1" fmla="*/ 225 h 383"/>
                  <a:gd name="T2" fmla="*/ 0 w 387"/>
                  <a:gd name="T3" fmla="*/ 0 h 383"/>
                  <a:gd name="T4" fmla="*/ 0 w 387"/>
                  <a:gd name="T5" fmla="*/ 55 h 383"/>
                  <a:gd name="T6" fmla="*/ 345 w 387"/>
                  <a:gd name="T7" fmla="*/ 253 h 383"/>
                  <a:gd name="T8" fmla="*/ 342 w 387"/>
                  <a:gd name="T9" fmla="*/ 336 h 383"/>
                  <a:gd name="T10" fmla="*/ 0 w 387"/>
                  <a:gd name="T11" fmla="*/ 137 h 383"/>
                  <a:gd name="T12" fmla="*/ 0 w 387"/>
                  <a:gd name="T13" fmla="*/ 161 h 383"/>
                  <a:gd name="T14" fmla="*/ 387 w 387"/>
                  <a:gd name="T15" fmla="*/ 383 h 383"/>
                  <a:gd name="T16" fmla="*/ 387 w 387"/>
                  <a:gd name="T17" fmla="*/ 225 h 3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7"/>
                  <a:gd name="T28" fmla="*/ 0 h 383"/>
                  <a:gd name="T29" fmla="*/ 387 w 387"/>
                  <a:gd name="T30" fmla="*/ 383 h 3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7" h="383">
                    <a:moveTo>
                      <a:pt x="387" y="225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5" y="253"/>
                    </a:lnTo>
                    <a:lnTo>
                      <a:pt x="342" y="336"/>
                    </a:lnTo>
                    <a:lnTo>
                      <a:pt x="0" y="137"/>
                    </a:lnTo>
                    <a:lnTo>
                      <a:pt x="0" y="161"/>
                    </a:lnTo>
                    <a:lnTo>
                      <a:pt x="387" y="383"/>
                    </a:lnTo>
                    <a:lnTo>
                      <a:pt x="387" y="225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5" name="Freeform 208"/>
              <p:cNvSpPr>
                <a:spLocks/>
              </p:cNvSpPr>
              <p:nvPr/>
            </p:nvSpPr>
            <p:spPr bwMode="auto">
              <a:xfrm>
                <a:off x="2238" y="4579"/>
                <a:ext cx="19" cy="71"/>
              </a:xfrm>
              <a:custGeom>
                <a:avLst/>
                <a:gdLst>
                  <a:gd name="T0" fmla="*/ 19 w 19"/>
                  <a:gd name="T1" fmla="*/ 10 h 71"/>
                  <a:gd name="T2" fmla="*/ 19 w 19"/>
                  <a:gd name="T3" fmla="*/ 71 h 71"/>
                  <a:gd name="T4" fmla="*/ 0 w 19"/>
                  <a:gd name="T5" fmla="*/ 62 h 71"/>
                  <a:gd name="T6" fmla="*/ 2 w 19"/>
                  <a:gd name="T7" fmla="*/ 0 h 71"/>
                  <a:gd name="T8" fmla="*/ 19 w 19"/>
                  <a:gd name="T9" fmla="*/ 10 h 71"/>
                  <a:gd name="T10" fmla="*/ 19 w 19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0"/>
                    </a:moveTo>
                    <a:lnTo>
                      <a:pt x="19" y="71"/>
                    </a:lnTo>
                    <a:lnTo>
                      <a:pt x="0" y="62"/>
                    </a:lnTo>
                    <a:lnTo>
                      <a:pt x="2" y="0"/>
                    </a:lnTo>
                    <a:lnTo>
                      <a:pt x="1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6" name="Freeform 209"/>
              <p:cNvSpPr>
                <a:spLocks/>
              </p:cNvSpPr>
              <p:nvPr/>
            </p:nvSpPr>
            <p:spPr bwMode="auto">
              <a:xfrm>
                <a:off x="1924" y="4355"/>
                <a:ext cx="21" cy="21"/>
              </a:xfrm>
              <a:custGeom>
                <a:avLst/>
                <a:gdLst>
                  <a:gd name="T0" fmla="*/ 1094 w 9"/>
                  <a:gd name="T1" fmla="*/ 621 h 9"/>
                  <a:gd name="T2" fmla="*/ 1449 w 9"/>
                  <a:gd name="T3" fmla="*/ 1094 h 9"/>
                  <a:gd name="T4" fmla="*/ 1094 w 9"/>
                  <a:gd name="T5" fmla="*/ 1449 h 9"/>
                  <a:gd name="T6" fmla="*/ 152 w 9"/>
                  <a:gd name="T7" fmla="*/ 828 h 9"/>
                  <a:gd name="T8" fmla="*/ 0 w 9"/>
                  <a:gd name="T9" fmla="*/ 355 h 9"/>
                  <a:gd name="T10" fmla="*/ 152 w 9"/>
                  <a:gd name="T11" fmla="*/ 152 h 9"/>
                  <a:gd name="T12" fmla="*/ 1094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4"/>
                    </a:moveTo>
                    <a:cubicBezTo>
                      <a:pt x="8" y="5"/>
                      <a:pt x="9" y="6"/>
                      <a:pt x="9" y="7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7" name="Freeform 210"/>
              <p:cNvSpPr>
                <a:spLocks/>
              </p:cNvSpPr>
              <p:nvPr/>
            </p:nvSpPr>
            <p:spPr bwMode="auto">
              <a:xfrm>
                <a:off x="1964" y="4379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307 h 9"/>
                  <a:gd name="T4" fmla="*/ 1522 w 10"/>
                  <a:gd name="T5" fmla="*/ 1449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152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08" name="Freeform 211"/>
              <p:cNvSpPr>
                <a:spLocks/>
              </p:cNvSpPr>
              <p:nvPr/>
            </p:nvSpPr>
            <p:spPr bwMode="auto">
              <a:xfrm>
                <a:off x="1938" y="441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5 h 52"/>
                  <a:gd name="T4" fmla="*/ 0 w 14"/>
                  <a:gd name="T5" fmla="*/ 0 h 52"/>
                  <a:gd name="T6" fmla="*/ 7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6783" name="Freeform 212"/>
            <p:cNvSpPr>
              <a:spLocks/>
            </p:cNvSpPr>
            <p:nvPr/>
          </p:nvSpPr>
          <p:spPr bwMode="auto">
            <a:xfrm>
              <a:off x="1962" y="4431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4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4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84" name="Freeform 213"/>
            <p:cNvSpPr>
              <a:spLocks/>
            </p:cNvSpPr>
            <p:nvPr/>
          </p:nvSpPr>
          <p:spPr bwMode="auto">
            <a:xfrm>
              <a:off x="1988" y="4445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7 w 14"/>
                <a:gd name="T3" fmla="*/ 47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85" name="Freeform 214"/>
            <p:cNvSpPr>
              <a:spLocks/>
            </p:cNvSpPr>
            <p:nvPr/>
          </p:nvSpPr>
          <p:spPr bwMode="auto">
            <a:xfrm>
              <a:off x="2014" y="4459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7 h 52"/>
                <a:gd name="T4" fmla="*/ 0 w 14"/>
                <a:gd name="T5" fmla="*/ 0 h 52"/>
                <a:gd name="T6" fmla="*/ 9 w 14"/>
                <a:gd name="T7" fmla="*/ 7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86" name="Freeform 215"/>
            <p:cNvSpPr>
              <a:spLocks/>
            </p:cNvSpPr>
            <p:nvPr/>
          </p:nvSpPr>
          <p:spPr bwMode="auto">
            <a:xfrm>
              <a:off x="1907" y="4402"/>
              <a:ext cx="154" cy="123"/>
            </a:xfrm>
            <a:custGeom>
              <a:avLst/>
              <a:gdLst>
                <a:gd name="T0" fmla="*/ 9918 w 65"/>
                <a:gd name="T1" fmla="*/ 5254 h 52"/>
                <a:gd name="T2" fmla="*/ 11503 w 65"/>
                <a:gd name="T3" fmla="*/ 7860 h 52"/>
                <a:gd name="T4" fmla="*/ 9918 w 65"/>
                <a:gd name="T5" fmla="*/ 8733 h 52"/>
                <a:gd name="T6" fmla="*/ 1426 w 65"/>
                <a:gd name="T7" fmla="*/ 3848 h 52"/>
                <a:gd name="T8" fmla="*/ 0 w 65"/>
                <a:gd name="T9" fmla="*/ 1258 h 52"/>
                <a:gd name="T10" fmla="*/ 1426 w 65"/>
                <a:gd name="T11" fmla="*/ 532 h 52"/>
                <a:gd name="T12" fmla="*/ 9918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3"/>
                    <a:pt x="65" y="40"/>
                    <a:pt x="65" y="45"/>
                  </a:cubicBezTo>
                  <a:cubicBezTo>
                    <a:pt x="65" y="50"/>
                    <a:pt x="61" y="52"/>
                    <a:pt x="56" y="5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19"/>
                    <a:pt x="0" y="12"/>
                    <a:pt x="0" y="7"/>
                  </a:cubicBezTo>
                  <a:cubicBezTo>
                    <a:pt x="0" y="1"/>
                    <a:pt x="4" y="0"/>
                    <a:pt x="8" y="3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87" name="Freeform 216"/>
            <p:cNvSpPr>
              <a:spLocks/>
            </p:cNvSpPr>
            <p:nvPr/>
          </p:nvSpPr>
          <p:spPr bwMode="auto">
            <a:xfrm>
              <a:off x="1884" y="4251"/>
              <a:ext cx="434" cy="250"/>
            </a:xfrm>
            <a:custGeom>
              <a:avLst/>
              <a:gdLst>
                <a:gd name="T0" fmla="*/ 0 w 434"/>
                <a:gd name="T1" fmla="*/ 28 h 250"/>
                <a:gd name="T2" fmla="*/ 47 w 434"/>
                <a:gd name="T3" fmla="*/ 0 h 250"/>
                <a:gd name="T4" fmla="*/ 434 w 434"/>
                <a:gd name="T5" fmla="*/ 222 h 250"/>
                <a:gd name="T6" fmla="*/ 387 w 434"/>
                <a:gd name="T7" fmla="*/ 250 h 250"/>
                <a:gd name="T8" fmla="*/ 0 w 434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50"/>
                <a:gd name="T17" fmla="*/ 434 w 434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50">
                  <a:moveTo>
                    <a:pt x="0" y="28"/>
                  </a:moveTo>
                  <a:lnTo>
                    <a:pt x="47" y="0"/>
                  </a:lnTo>
                  <a:lnTo>
                    <a:pt x="434" y="222"/>
                  </a:lnTo>
                  <a:lnTo>
                    <a:pt x="387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88" name="Freeform 217"/>
            <p:cNvSpPr>
              <a:spLocks/>
            </p:cNvSpPr>
            <p:nvPr/>
          </p:nvSpPr>
          <p:spPr bwMode="auto">
            <a:xfrm>
              <a:off x="2271" y="4338"/>
              <a:ext cx="47" cy="185"/>
            </a:xfrm>
            <a:custGeom>
              <a:avLst/>
              <a:gdLst>
                <a:gd name="T0" fmla="*/ 0 w 47"/>
                <a:gd name="T1" fmla="*/ 26 h 185"/>
                <a:gd name="T2" fmla="*/ 47 w 47"/>
                <a:gd name="T3" fmla="*/ 0 h 185"/>
                <a:gd name="T4" fmla="*/ 45 w 47"/>
                <a:gd name="T5" fmla="*/ 159 h 185"/>
                <a:gd name="T6" fmla="*/ 0 w 47"/>
                <a:gd name="T7" fmla="*/ 185 h 185"/>
                <a:gd name="T8" fmla="*/ 0 w 47"/>
                <a:gd name="T9" fmla="*/ 26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85"/>
                <a:gd name="T17" fmla="*/ 47 w 47"/>
                <a:gd name="T18" fmla="*/ 185 h 1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85">
                  <a:moveTo>
                    <a:pt x="0" y="26"/>
                  </a:moveTo>
                  <a:lnTo>
                    <a:pt x="47" y="0"/>
                  </a:lnTo>
                  <a:lnTo>
                    <a:pt x="45" y="159"/>
                  </a:lnTo>
                  <a:lnTo>
                    <a:pt x="0" y="185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89" name="Freeform 218"/>
            <p:cNvSpPr>
              <a:spLocks/>
            </p:cNvSpPr>
            <p:nvPr/>
          </p:nvSpPr>
          <p:spPr bwMode="auto">
            <a:xfrm>
              <a:off x="2111" y="4315"/>
              <a:ext cx="61" cy="97"/>
            </a:xfrm>
            <a:custGeom>
              <a:avLst/>
              <a:gdLst>
                <a:gd name="T0" fmla="*/ 997 w 26"/>
                <a:gd name="T1" fmla="*/ 1947 h 41"/>
                <a:gd name="T2" fmla="*/ 4338 w 26"/>
                <a:gd name="T3" fmla="*/ 0 h 41"/>
                <a:gd name="T4" fmla="*/ 3329 w 26"/>
                <a:gd name="T5" fmla="*/ 2065 h 41"/>
                <a:gd name="T6" fmla="*/ 4338 w 26"/>
                <a:gd name="T7" fmla="*/ 5257 h 41"/>
                <a:gd name="T8" fmla="*/ 997 w 26"/>
                <a:gd name="T9" fmla="*/ 7176 h 41"/>
                <a:gd name="T10" fmla="*/ 0 w 26"/>
                <a:gd name="T11" fmla="*/ 4225 h 41"/>
                <a:gd name="T12" fmla="*/ 997 w 26"/>
                <a:gd name="T13" fmla="*/ 194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41"/>
                <a:gd name="T23" fmla="*/ 26 w 26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41">
                  <a:moveTo>
                    <a:pt x="6" y="11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0" y="4"/>
                    <a:pt x="20" y="12"/>
                  </a:cubicBezTo>
                  <a:cubicBezTo>
                    <a:pt x="20" y="20"/>
                    <a:pt x="26" y="29"/>
                    <a:pt x="26" y="3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5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0" name="Freeform 219"/>
            <p:cNvSpPr>
              <a:spLocks/>
            </p:cNvSpPr>
            <p:nvPr/>
          </p:nvSpPr>
          <p:spPr bwMode="auto">
            <a:xfrm>
              <a:off x="1884" y="4175"/>
              <a:ext cx="288" cy="166"/>
            </a:xfrm>
            <a:custGeom>
              <a:avLst/>
              <a:gdLst>
                <a:gd name="T0" fmla="*/ 0 w 288"/>
                <a:gd name="T1" fmla="*/ 26 h 166"/>
                <a:gd name="T2" fmla="*/ 47 w 288"/>
                <a:gd name="T3" fmla="*/ 0 h 166"/>
                <a:gd name="T4" fmla="*/ 288 w 288"/>
                <a:gd name="T5" fmla="*/ 140 h 166"/>
                <a:gd name="T6" fmla="*/ 241 w 288"/>
                <a:gd name="T7" fmla="*/ 166 h 166"/>
                <a:gd name="T8" fmla="*/ 0 w 288"/>
                <a:gd name="T9" fmla="*/ 2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8"/>
                <a:gd name="T16" fmla="*/ 0 h 166"/>
                <a:gd name="T17" fmla="*/ 288 w 288"/>
                <a:gd name="T18" fmla="*/ 166 h 1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8" h="166">
                  <a:moveTo>
                    <a:pt x="0" y="26"/>
                  </a:moveTo>
                  <a:lnTo>
                    <a:pt x="47" y="0"/>
                  </a:lnTo>
                  <a:lnTo>
                    <a:pt x="288" y="140"/>
                  </a:lnTo>
                  <a:lnTo>
                    <a:pt x="241" y="16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1" name="Freeform 220"/>
            <p:cNvSpPr>
              <a:spLocks/>
            </p:cNvSpPr>
            <p:nvPr/>
          </p:nvSpPr>
          <p:spPr bwMode="auto">
            <a:xfrm>
              <a:off x="1884" y="4201"/>
              <a:ext cx="241" cy="211"/>
            </a:xfrm>
            <a:custGeom>
              <a:avLst/>
              <a:gdLst>
                <a:gd name="T0" fmla="*/ 17730 w 102"/>
                <a:gd name="T1" fmla="*/ 10488 h 89"/>
                <a:gd name="T2" fmla="*/ 16698 w 102"/>
                <a:gd name="T3" fmla="*/ 12793 h 89"/>
                <a:gd name="T4" fmla="*/ 17730 w 102"/>
                <a:gd name="T5" fmla="*/ 15789 h 89"/>
                <a:gd name="T6" fmla="*/ 0 w 102"/>
                <a:gd name="T7" fmla="*/ 5306 h 89"/>
                <a:gd name="T8" fmla="*/ 0 w 102"/>
                <a:gd name="T9" fmla="*/ 0 h 89"/>
                <a:gd name="T10" fmla="*/ 17730 w 102"/>
                <a:gd name="T11" fmla="*/ 10488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2" y="59"/>
                    <a:pt x="96" y="63"/>
                    <a:pt x="96" y="72"/>
                  </a:cubicBezTo>
                  <a:cubicBezTo>
                    <a:pt x="96" y="80"/>
                    <a:pt x="102" y="89"/>
                    <a:pt x="102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2" name="Freeform 221"/>
            <p:cNvSpPr>
              <a:spLocks/>
            </p:cNvSpPr>
            <p:nvPr/>
          </p:nvSpPr>
          <p:spPr bwMode="auto">
            <a:xfrm>
              <a:off x="2146" y="4327"/>
              <a:ext cx="47" cy="26"/>
            </a:xfrm>
            <a:custGeom>
              <a:avLst/>
              <a:gdLst>
                <a:gd name="T0" fmla="*/ 0 w 20"/>
                <a:gd name="T1" fmla="*/ 1900 h 11"/>
                <a:gd name="T2" fmla="*/ 3346 w 20"/>
                <a:gd name="T3" fmla="*/ 0 h 11"/>
                <a:gd name="T4" fmla="*/ 3346 w 20"/>
                <a:gd name="T5" fmla="*/ 0 h 11"/>
                <a:gd name="T6" fmla="*/ 0 w 20"/>
                <a:gd name="T7" fmla="*/ 1900 h 11"/>
                <a:gd name="T8" fmla="*/ 0 w 20"/>
                <a:gd name="T9" fmla="*/ 19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1"/>
                <a:gd name="T17" fmla="*/ 20 w 2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1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3" name="Freeform 222"/>
            <p:cNvSpPr>
              <a:spLocks/>
            </p:cNvSpPr>
            <p:nvPr/>
          </p:nvSpPr>
          <p:spPr bwMode="auto">
            <a:xfrm>
              <a:off x="2172" y="4341"/>
              <a:ext cx="47" cy="99"/>
            </a:xfrm>
            <a:custGeom>
              <a:avLst/>
              <a:gdLst>
                <a:gd name="T0" fmla="*/ 0 w 47"/>
                <a:gd name="T1" fmla="*/ 28 h 99"/>
                <a:gd name="T2" fmla="*/ 47 w 47"/>
                <a:gd name="T3" fmla="*/ 0 h 99"/>
                <a:gd name="T4" fmla="*/ 47 w 47"/>
                <a:gd name="T5" fmla="*/ 71 h 99"/>
                <a:gd name="T6" fmla="*/ 0 w 47"/>
                <a:gd name="T7" fmla="*/ 99 h 99"/>
                <a:gd name="T8" fmla="*/ 0 w 47"/>
                <a:gd name="T9" fmla="*/ 2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8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99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4" name="Freeform 223"/>
            <p:cNvSpPr>
              <a:spLocks/>
            </p:cNvSpPr>
            <p:nvPr/>
          </p:nvSpPr>
          <p:spPr bwMode="auto">
            <a:xfrm>
              <a:off x="2146" y="4327"/>
              <a:ext cx="73" cy="42"/>
            </a:xfrm>
            <a:custGeom>
              <a:avLst/>
              <a:gdLst>
                <a:gd name="T0" fmla="*/ 0 w 73"/>
                <a:gd name="T1" fmla="*/ 26 h 42"/>
                <a:gd name="T2" fmla="*/ 47 w 73"/>
                <a:gd name="T3" fmla="*/ 0 h 42"/>
                <a:gd name="T4" fmla="*/ 73 w 73"/>
                <a:gd name="T5" fmla="*/ 14 h 42"/>
                <a:gd name="T6" fmla="*/ 26 w 73"/>
                <a:gd name="T7" fmla="*/ 42 h 42"/>
                <a:gd name="T8" fmla="*/ 0 w 73"/>
                <a:gd name="T9" fmla="*/ 2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6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5" name="Freeform 224"/>
            <p:cNvSpPr>
              <a:spLocks/>
            </p:cNvSpPr>
            <p:nvPr/>
          </p:nvSpPr>
          <p:spPr bwMode="auto">
            <a:xfrm>
              <a:off x="2129" y="4353"/>
              <a:ext cx="43" cy="87"/>
            </a:xfrm>
            <a:custGeom>
              <a:avLst/>
              <a:gdLst>
                <a:gd name="T0" fmla="*/ 3356 w 18"/>
                <a:gd name="T1" fmla="*/ 1155 h 37"/>
                <a:gd name="T2" fmla="*/ 3356 w 18"/>
                <a:gd name="T3" fmla="*/ 6264 h 37"/>
                <a:gd name="T4" fmla="*/ 1335 w 18"/>
                <a:gd name="T5" fmla="*/ 5253 h 37"/>
                <a:gd name="T6" fmla="*/ 0 w 18"/>
                <a:gd name="T7" fmla="*/ 2234 h 37"/>
                <a:gd name="T8" fmla="*/ 1335 w 18"/>
                <a:gd name="T9" fmla="*/ 0 h 37"/>
                <a:gd name="T10" fmla="*/ 3356 w 18"/>
                <a:gd name="T11" fmla="*/ 115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0" y="26"/>
                    <a:pt x="0" y="13"/>
                  </a:cubicBezTo>
                  <a:cubicBezTo>
                    <a:pt x="0" y="0"/>
                    <a:pt x="7" y="0"/>
                    <a:pt x="7" y="0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6" name="Freeform 225"/>
            <p:cNvSpPr>
              <a:spLocks/>
            </p:cNvSpPr>
            <p:nvPr/>
          </p:nvSpPr>
          <p:spPr bwMode="auto">
            <a:xfrm>
              <a:off x="1884" y="4116"/>
              <a:ext cx="434" cy="248"/>
            </a:xfrm>
            <a:custGeom>
              <a:avLst/>
              <a:gdLst>
                <a:gd name="T0" fmla="*/ 0 w 434"/>
                <a:gd name="T1" fmla="*/ 26 h 248"/>
                <a:gd name="T2" fmla="*/ 47 w 434"/>
                <a:gd name="T3" fmla="*/ 0 h 248"/>
                <a:gd name="T4" fmla="*/ 434 w 434"/>
                <a:gd name="T5" fmla="*/ 222 h 248"/>
                <a:gd name="T6" fmla="*/ 387 w 434"/>
                <a:gd name="T7" fmla="*/ 248 h 248"/>
                <a:gd name="T8" fmla="*/ 0 w 434"/>
                <a:gd name="T9" fmla="*/ 2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48"/>
                <a:gd name="T17" fmla="*/ 434 w 434"/>
                <a:gd name="T18" fmla="*/ 248 h 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48">
                  <a:moveTo>
                    <a:pt x="0" y="26"/>
                  </a:moveTo>
                  <a:lnTo>
                    <a:pt x="47" y="0"/>
                  </a:lnTo>
                  <a:lnTo>
                    <a:pt x="434" y="222"/>
                  </a:lnTo>
                  <a:lnTo>
                    <a:pt x="387" y="24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7" name="Freeform 226"/>
            <p:cNvSpPr>
              <a:spLocks/>
            </p:cNvSpPr>
            <p:nvPr/>
          </p:nvSpPr>
          <p:spPr bwMode="auto">
            <a:xfrm>
              <a:off x="1884" y="4142"/>
              <a:ext cx="387" cy="383"/>
            </a:xfrm>
            <a:custGeom>
              <a:avLst/>
              <a:gdLst>
                <a:gd name="T0" fmla="*/ 387 w 387"/>
                <a:gd name="T1" fmla="*/ 222 h 383"/>
                <a:gd name="T2" fmla="*/ 0 w 387"/>
                <a:gd name="T3" fmla="*/ 0 h 383"/>
                <a:gd name="T4" fmla="*/ 0 w 387"/>
                <a:gd name="T5" fmla="*/ 55 h 383"/>
                <a:gd name="T6" fmla="*/ 345 w 387"/>
                <a:gd name="T7" fmla="*/ 253 h 383"/>
                <a:gd name="T8" fmla="*/ 342 w 387"/>
                <a:gd name="T9" fmla="*/ 333 h 383"/>
                <a:gd name="T10" fmla="*/ 0 w 387"/>
                <a:gd name="T11" fmla="*/ 137 h 383"/>
                <a:gd name="T12" fmla="*/ 0 w 387"/>
                <a:gd name="T13" fmla="*/ 161 h 383"/>
                <a:gd name="T14" fmla="*/ 387 w 387"/>
                <a:gd name="T15" fmla="*/ 383 h 383"/>
                <a:gd name="T16" fmla="*/ 387 w 387"/>
                <a:gd name="T17" fmla="*/ 222 h 3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7"/>
                <a:gd name="T28" fmla="*/ 0 h 383"/>
                <a:gd name="T29" fmla="*/ 387 w 387"/>
                <a:gd name="T30" fmla="*/ 383 h 3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7" h="383">
                  <a:moveTo>
                    <a:pt x="387" y="222"/>
                  </a:moveTo>
                  <a:lnTo>
                    <a:pt x="0" y="0"/>
                  </a:lnTo>
                  <a:lnTo>
                    <a:pt x="0" y="55"/>
                  </a:lnTo>
                  <a:lnTo>
                    <a:pt x="345" y="253"/>
                  </a:lnTo>
                  <a:lnTo>
                    <a:pt x="342" y="333"/>
                  </a:lnTo>
                  <a:lnTo>
                    <a:pt x="0" y="137"/>
                  </a:lnTo>
                  <a:lnTo>
                    <a:pt x="0" y="161"/>
                  </a:lnTo>
                  <a:lnTo>
                    <a:pt x="387" y="383"/>
                  </a:lnTo>
                  <a:lnTo>
                    <a:pt x="387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8" name="Freeform 227"/>
            <p:cNvSpPr>
              <a:spLocks/>
            </p:cNvSpPr>
            <p:nvPr/>
          </p:nvSpPr>
          <p:spPr bwMode="auto">
            <a:xfrm>
              <a:off x="2238" y="4409"/>
              <a:ext cx="19" cy="71"/>
            </a:xfrm>
            <a:custGeom>
              <a:avLst/>
              <a:gdLst>
                <a:gd name="T0" fmla="*/ 19 w 19"/>
                <a:gd name="T1" fmla="*/ 10 h 71"/>
                <a:gd name="T2" fmla="*/ 19 w 19"/>
                <a:gd name="T3" fmla="*/ 71 h 71"/>
                <a:gd name="T4" fmla="*/ 0 w 19"/>
                <a:gd name="T5" fmla="*/ 62 h 71"/>
                <a:gd name="T6" fmla="*/ 2 w 19"/>
                <a:gd name="T7" fmla="*/ 0 h 71"/>
                <a:gd name="T8" fmla="*/ 19 w 19"/>
                <a:gd name="T9" fmla="*/ 10 h 71"/>
                <a:gd name="T10" fmla="*/ 19 w 19"/>
                <a:gd name="T11" fmla="*/ 1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71"/>
                <a:gd name="T20" fmla="*/ 19 w 19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71">
                  <a:moveTo>
                    <a:pt x="19" y="10"/>
                  </a:moveTo>
                  <a:lnTo>
                    <a:pt x="19" y="71"/>
                  </a:lnTo>
                  <a:lnTo>
                    <a:pt x="0" y="62"/>
                  </a:lnTo>
                  <a:lnTo>
                    <a:pt x="2" y="0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99" name="Freeform 228"/>
            <p:cNvSpPr>
              <a:spLocks/>
            </p:cNvSpPr>
            <p:nvPr/>
          </p:nvSpPr>
          <p:spPr bwMode="auto">
            <a:xfrm>
              <a:off x="1924" y="4185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094 h 9"/>
                <a:gd name="T4" fmla="*/ 1094 w 9"/>
                <a:gd name="T5" fmla="*/ 1307 h 9"/>
                <a:gd name="T6" fmla="*/ 152 w 9"/>
                <a:gd name="T7" fmla="*/ 828 h 9"/>
                <a:gd name="T8" fmla="*/ 0 w 9"/>
                <a:gd name="T9" fmla="*/ 355 h 9"/>
                <a:gd name="T10" fmla="*/ 152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7"/>
                  </a:cubicBezTo>
                  <a:cubicBezTo>
                    <a:pt x="9" y="9"/>
                    <a:pt x="8" y="9"/>
                    <a:pt x="7" y="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0" name="Freeform 229"/>
            <p:cNvSpPr>
              <a:spLocks/>
            </p:cNvSpPr>
            <p:nvPr/>
          </p:nvSpPr>
          <p:spPr bwMode="auto">
            <a:xfrm>
              <a:off x="1964" y="4209"/>
              <a:ext cx="24" cy="21"/>
            </a:xfrm>
            <a:custGeom>
              <a:avLst/>
              <a:gdLst>
                <a:gd name="T0" fmla="*/ 1522 w 10"/>
                <a:gd name="T1" fmla="*/ 621 h 9"/>
                <a:gd name="T2" fmla="*/ 1925 w 10"/>
                <a:gd name="T3" fmla="*/ 1094 h 9"/>
                <a:gd name="T4" fmla="*/ 1522 w 10"/>
                <a:gd name="T5" fmla="*/ 1307 h 9"/>
                <a:gd name="T6" fmla="*/ 403 w 10"/>
                <a:gd name="T7" fmla="*/ 828 h 9"/>
                <a:gd name="T8" fmla="*/ 0 w 10"/>
                <a:gd name="T9" fmla="*/ 355 h 9"/>
                <a:gd name="T10" fmla="*/ 403 w 10"/>
                <a:gd name="T11" fmla="*/ 152 h 9"/>
                <a:gd name="T12" fmla="*/ 1522 w 10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9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1" name="Freeform 230"/>
            <p:cNvSpPr>
              <a:spLocks/>
            </p:cNvSpPr>
            <p:nvPr/>
          </p:nvSpPr>
          <p:spPr bwMode="auto">
            <a:xfrm>
              <a:off x="1938" y="4246"/>
              <a:ext cx="14" cy="50"/>
            </a:xfrm>
            <a:custGeom>
              <a:avLst/>
              <a:gdLst>
                <a:gd name="T0" fmla="*/ 14 w 14"/>
                <a:gd name="T1" fmla="*/ 50 h 50"/>
                <a:gd name="T2" fmla="*/ 5 w 14"/>
                <a:gd name="T3" fmla="*/ 45 h 50"/>
                <a:gd name="T4" fmla="*/ 0 w 14"/>
                <a:gd name="T5" fmla="*/ 0 h 50"/>
                <a:gd name="T6" fmla="*/ 7 w 14"/>
                <a:gd name="T7" fmla="*/ 5 h 50"/>
                <a:gd name="T8" fmla="*/ 14 w 14"/>
                <a:gd name="T9" fmla="*/ 50 h 50"/>
                <a:gd name="T10" fmla="*/ 14 w 14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0"/>
                <a:gd name="T20" fmla="*/ 14 w 14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0">
                  <a:moveTo>
                    <a:pt x="14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2" name="Freeform 231"/>
            <p:cNvSpPr>
              <a:spLocks/>
            </p:cNvSpPr>
            <p:nvPr/>
          </p:nvSpPr>
          <p:spPr bwMode="auto">
            <a:xfrm>
              <a:off x="1962" y="4261"/>
              <a:ext cx="14" cy="51"/>
            </a:xfrm>
            <a:custGeom>
              <a:avLst/>
              <a:gdLst>
                <a:gd name="T0" fmla="*/ 14 w 14"/>
                <a:gd name="T1" fmla="*/ 51 h 51"/>
                <a:gd name="T2" fmla="*/ 4 w 14"/>
                <a:gd name="T3" fmla="*/ 44 h 51"/>
                <a:gd name="T4" fmla="*/ 0 w 14"/>
                <a:gd name="T5" fmla="*/ 0 h 51"/>
                <a:gd name="T6" fmla="*/ 9 w 14"/>
                <a:gd name="T7" fmla="*/ 4 h 51"/>
                <a:gd name="T8" fmla="*/ 14 w 14"/>
                <a:gd name="T9" fmla="*/ 51 h 51"/>
                <a:gd name="T10" fmla="*/ 14 w 14"/>
                <a:gd name="T11" fmla="*/ 5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1"/>
                <a:gd name="T20" fmla="*/ 14 w 14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1">
                  <a:moveTo>
                    <a:pt x="14" y="51"/>
                  </a:moveTo>
                  <a:lnTo>
                    <a:pt x="4" y="44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1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3" name="Freeform 232"/>
            <p:cNvSpPr>
              <a:spLocks/>
            </p:cNvSpPr>
            <p:nvPr/>
          </p:nvSpPr>
          <p:spPr bwMode="auto">
            <a:xfrm>
              <a:off x="1988" y="4275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7 w 14"/>
                <a:gd name="T3" fmla="*/ 47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4" name="Freeform 233"/>
            <p:cNvSpPr>
              <a:spLocks/>
            </p:cNvSpPr>
            <p:nvPr/>
          </p:nvSpPr>
          <p:spPr bwMode="auto">
            <a:xfrm>
              <a:off x="2014" y="4289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7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7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5" name="Freeform 234"/>
            <p:cNvSpPr>
              <a:spLocks/>
            </p:cNvSpPr>
            <p:nvPr/>
          </p:nvSpPr>
          <p:spPr bwMode="auto">
            <a:xfrm>
              <a:off x="1907" y="4232"/>
              <a:ext cx="154" cy="123"/>
            </a:xfrm>
            <a:custGeom>
              <a:avLst/>
              <a:gdLst>
                <a:gd name="T0" fmla="*/ 9918 w 65"/>
                <a:gd name="T1" fmla="*/ 5254 h 52"/>
                <a:gd name="T2" fmla="*/ 11503 w 65"/>
                <a:gd name="T3" fmla="*/ 7704 h 52"/>
                <a:gd name="T4" fmla="*/ 9918 w 65"/>
                <a:gd name="T5" fmla="*/ 8733 h 52"/>
                <a:gd name="T6" fmla="*/ 1426 w 65"/>
                <a:gd name="T7" fmla="*/ 3848 h 52"/>
                <a:gd name="T8" fmla="*/ 0 w 65"/>
                <a:gd name="T9" fmla="*/ 1258 h 52"/>
                <a:gd name="T10" fmla="*/ 1426 w 65"/>
                <a:gd name="T11" fmla="*/ 532 h 52"/>
                <a:gd name="T12" fmla="*/ 9918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6" y="5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19"/>
                    <a:pt x="0" y="12"/>
                    <a:pt x="0" y="7"/>
                  </a:cubicBezTo>
                  <a:cubicBezTo>
                    <a:pt x="0" y="1"/>
                    <a:pt x="4" y="0"/>
                    <a:pt x="8" y="3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6" name="Freeform 235"/>
            <p:cNvSpPr>
              <a:spLocks/>
            </p:cNvSpPr>
            <p:nvPr/>
          </p:nvSpPr>
          <p:spPr bwMode="auto">
            <a:xfrm>
              <a:off x="1884" y="4081"/>
              <a:ext cx="434" cy="250"/>
            </a:xfrm>
            <a:custGeom>
              <a:avLst/>
              <a:gdLst>
                <a:gd name="T0" fmla="*/ 0 w 434"/>
                <a:gd name="T1" fmla="*/ 28 h 250"/>
                <a:gd name="T2" fmla="*/ 47 w 434"/>
                <a:gd name="T3" fmla="*/ 0 h 250"/>
                <a:gd name="T4" fmla="*/ 434 w 434"/>
                <a:gd name="T5" fmla="*/ 222 h 250"/>
                <a:gd name="T6" fmla="*/ 387 w 434"/>
                <a:gd name="T7" fmla="*/ 250 h 250"/>
                <a:gd name="T8" fmla="*/ 0 w 434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50"/>
                <a:gd name="T17" fmla="*/ 434 w 434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50">
                  <a:moveTo>
                    <a:pt x="0" y="28"/>
                  </a:moveTo>
                  <a:lnTo>
                    <a:pt x="47" y="0"/>
                  </a:lnTo>
                  <a:lnTo>
                    <a:pt x="434" y="222"/>
                  </a:lnTo>
                  <a:lnTo>
                    <a:pt x="387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7" name="Freeform 236"/>
            <p:cNvSpPr>
              <a:spLocks/>
            </p:cNvSpPr>
            <p:nvPr/>
          </p:nvSpPr>
          <p:spPr bwMode="auto">
            <a:xfrm>
              <a:off x="2271" y="4166"/>
              <a:ext cx="47" cy="187"/>
            </a:xfrm>
            <a:custGeom>
              <a:avLst/>
              <a:gdLst>
                <a:gd name="T0" fmla="*/ 0 w 47"/>
                <a:gd name="T1" fmla="*/ 28 h 187"/>
                <a:gd name="T2" fmla="*/ 47 w 47"/>
                <a:gd name="T3" fmla="*/ 0 h 187"/>
                <a:gd name="T4" fmla="*/ 45 w 47"/>
                <a:gd name="T5" fmla="*/ 158 h 187"/>
                <a:gd name="T6" fmla="*/ 0 w 47"/>
                <a:gd name="T7" fmla="*/ 187 h 187"/>
                <a:gd name="T8" fmla="*/ 0 w 47"/>
                <a:gd name="T9" fmla="*/ 2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87"/>
                <a:gd name="T17" fmla="*/ 47 w 47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87">
                  <a:moveTo>
                    <a:pt x="0" y="28"/>
                  </a:moveTo>
                  <a:lnTo>
                    <a:pt x="47" y="0"/>
                  </a:lnTo>
                  <a:lnTo>
                    <a:pt x="45" y="158"/>
                  </a:lnTo>
                  <a:lnTo>
                    <a:pt x="0" y="18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8" name="Freeform 237"/>
            <p:cNvSpPr>
              <a:spLocks/>
            </p:cNvSpPr>
            <p:nvPr/>
          </p:nvSpPr>
          <p:spPr bwMode="auto">
            <a:xfrm>
              <a:off x="2111" y="4142"/>
              <a:ext cx="61" cy="100"/>
            </a:xfrm>
            <a:custGeom>
              <a:avLst/>
              <a:gdLst>
                <a:gd name="T0" fmla="*/ 997 w 26"/>
                <a:gd name="T1" fmla="*/ 2212 h 42"/>
                <a:gd name="T2" fmla="*/ 4338 w 26"/>
                <a:gd name="T3" fmla="*/ 0 h 42"/>
                <a:gd name="T4" fmla="*/ 3329 w 26"/>
                <a:gd name="T5" fmla="*/ 2376 h 42"/>
                <a:gd name="T6" fmla="*/ 4338 w 26"/>
                <a:gd name="T7" fmla="*/ 5426 h 42"/>
                <a:gd name="T8" fmla="*/ 997 w 26"/>
                <a:gd name="T9" fmla="*/ 7652 h 42"/>
                <a:gd name="T10" fmla="*/ 0 w 26"/>
                <a:gd name="T11" fmla="*/ 4371 h 42"/>
                <a:gd name="T12" fmla="*/ 997 w 26"/>
                <a:gd name="T13" fmla="*/ 221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42"/>
                <a:gd name="T23" fmla="*/ 26 w 26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42">
                  <a:moveTo>
                    <a:pt x="6" y="12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0" y="5"/>
                    <a:pt x="20" y="13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0" y="33"/>
                    <a:pt x="0" y="24"/>
                  </a:cubicBezTo>
                  <a:cubicBezTo>
                    <a:pt x="0" y="16"/>
                    <a:pt x="6" y="12"/>
                    <a:pt x="6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09" name="Freeform 238"/>
            <p:cNvSpPr>
              <a:spLocks/>
            </p:cNvSpPr>
            <p:nvPr/>
          </p:nvSpPr>
          <p:spPr bwMode="auto">
            <a:xfrm>
              <a:off x="1884" y="4005"/>
              <a:ext cx="288" cy="166"/>
            </a:xfrm>
            <a:custGeom>
              <a:avLst/>
              <a:gdLst>
                <a:gd name="T0" fmla="*/ 0 w 288"/>
                <a:gd name="T1" fmla="*/ 26 h 166"/>
                <a:gd name="T2" fmla="*/ 47 w 288"/>
                <a:gd name="T3" fmla="*/ 0 h 166"/>
                <a:gd name="T4" fmla="*/ 288 w 288"/>
                <a:gd name="T5" fmla="*/ 137 h 166"/>
                <a:gd name="T6" fmla="*/ 241 w 288"/>
                <a:gd name="T7" fmla="*/ 166 h 166"/>
                <a:gd name="T8" fmla="*/ 0 w 288"/>
                <a:gd name="T9" fmla="*/ 2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8"/>
                <a:gd name="T16" fmla="*/ 0 h 166"/>
                <a:gd name="T17" fmla="*/ 288 w 288"/>
                <a:gd name="T18" fmla="*/ 166 h 1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8" h="166">
                  <a:moveTo>
                    <a:pt x="0" y="26"/>
                  </a:moveTo>
                  <a:lnTo>
                    <a:pt x="47" y="0"/>
                  </a:lnTo>
                  <a:lnTo>
                    <a:pt x="288" y="137"/>
                  </a:lnTo>
                  <a:lnTo>
                    <a:pt x="241" y="16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0" name="Freeform 239"/>
            <p:cNvSpPr>
              <a:spLocks/>
            </p:cNvSpPr>
            <p:nvPr/>
          </p:nvSpPr>
          <p:spPr bwMode="auto">
            <a:xfrm>
              <a:off x="1884" y="4031"/>
              <a:ext cx="241" cy="211"/>
            </a:xfrm>
            <a:custGeom>
              <a:avLst/>
              <a:gdLst>
                <a:gd name="T0" fmla="*/ 17730 w 102"/>
                <a:gd name="T1" fmla="*/ 10488 h 89"/>
                <a:gd name="T2" fmla="*/ 16698 w 102"/>
                <a:gd name="T3" fmla="*/ 12579 h 89"/>
                <a:gd name="T4" fmla="*/ 17730 w 102"/>
                <a:gd name="T5" fmla="*/ 15789 h 89"/>
                <a:gd name="T6" fmla="*/ 0 w 102"/>
                <a:gd name="T7" fmla="*/ 5306 h 89"/>
                <a:gd name="T8" fmla="*/ 0 w 102"/>
                <a:gd name="T9" fmla="*/ 0 h 89"/>
                <a:gd name="T10" fmla="*/ 17730 w 102"/>
                <a:gd name="T11" fmla="*/ 10488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2" y="59"/>
                    <a:pt x="96" y="63"/>
                    <a:pt x="96" y="71"/>
                  </a:cubicBezTo>
                  <a:cubicBezTo>
                    <a:pt x="96" y="80"/>
                    <a:pt x="102" y="89"/>
                    <a:pt x="102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1" name="Freeform 240"/>
            <p:cNvSpPr>
              <a:spLocks/>
            </p:cNvSpPr>
            <p:nvPr/>
          </p:nvSpPr>
          <p:spPr bwMode="auto">
            <a:xfrm>
              <a:off x="2146" y="4157"/>
              <a:ext cx="47" cy="26"/>
            </a:xfrm>
            <a:custGeom>
              <a:avLst/>
              <a:gdLst>
                <a:gd name="T0" fmla="*/ 0 w 20"/>
                <a:gd name="T1" fmla="*/ 1900 h 11"/>
                <a:gd name="T2" fmla="*/ 3346 w 20"/>
                <a:gd name="T3" fmla="*/ 0 h 11"/>
                <a:gd name="T4" fmla="*/ 3346 w 20"/>
                <a:gd name="T5" fmla="*/ 0 h 11"/>
                <a:gd name="T6" fmla="*/ 0 w 20"/>
                <a:gd name="T7" fmla="*/ 1900 h 11"/>
                <a:gd name="T8" fmla="*/ 0 w 20"/>
                <a:gd name="T9" fmla="*/ 19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1"/>
                <a:gd name="T17" fmla="*/ 20 w 2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1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2" name="Freeform 241"/>
            <p:cNvSpPr>
              <a:spLocks/>
            </p:cNvSpPr>
            <p:nvPr/>
          </p:nvSpPr>
          <p:spPr bwMode="auto">
            <a:xfrm>
              <a:off x="2172" y="4171"/>
              <a:ext cx="47" cy="99"/>
            </a:xfrm>
            <a:custGeom>
              <a:avLst/>
              <a:gdLst>
                <a:gd name="T0" fmla="*/ 0 w 47"/>
                <a:gd name="T1" fmla="*/ 26 h 99"/>
                <a:gd name="T2" fmla="*/ 47 w 47"/>
                <a:gd name="T3" fmla="*/ 0 h 99"/>
                <a:gd name="T4" fmla="*/ 47 w 47"/>
                <a:gd name="T5" fmla="*/ 71 h 99"/>
                <a:gd name="T6" fmla="*/ 0 w 47"/>
                <a:gd name="T7" fmla="*/ 99 h 99"/>
                <a:gd name="T8" fmla="*/ 0 w 47"/>
                <a:gd name="T9" fmla="*/ 2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6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99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3" name="Freeform 242"/>
            <p:cNvSpPr>
              <a:spLocks/>
            </p:cNvSpPr>
            <p:nvPr/>
          </p:nvSpPr>
          <p:spPr bwMode="auto">
            <a:xfrm>
              <a:off x="2146" y="4157"/>
              <a:ext cx="73" cy="40"/>
            </a:xfrm>
            <a:custGeom>
              <a:avLst/>
              <a:gdLst>
                <a:gd name="T0" fmla="*/ 0 w 73"/>
                <a:gd name="T1" fmla="*/ 26 h 40"/>
                <a:gd name="T2" fmla="*/ 47 w 73"/>
                <a:gd name="T3" fmla="*/ 0 h 40"/>
                <a:gd name="T4" fmla="*/ 73 w 73"/>
                <a:gd name="T5" fmla="*/ 14 h 40"/>
                <a:gd name="T6" fmla="*/ 26 w 73"/>
                <a:gd name="T7" fmla="*/ 40 h 40"/>
                <a:gd name="T8" fmla="*/ 0 w 73"/>
                <a:gd name="T9" fmla="*/ 2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0"/>
                <a:gd name="T17" fmla="*/ 73 w 73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0">
                  <a:moveTo>
                    <a:pt x="0" y="26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4" name="Freeform 243"/>
            <p:cNvSpPr>
              <a:spLocks/>
            </p:cNvSpPr>
            <p:nvPr/>
          </p:nvSpPr>
          <p:spPr bwMode="auto">
            <a:xfrm>
              <a:off x="2129" y="4183"/>
              <a:ext cx="43" cy="87"/>
            </a:xfrm>
            <a:custGeom>
              <a:avLst/>
              <a:gdLst>
                <a:gd name="T0" fmla="*/ 3356 w 18"/>
                <a:gd name="T1" fmla="*/ 1011 h 37"/>
                <a:gd name="T2" fmla="*/ 3356 w 18"/>
                <a:gd name="T3" fmla="*/ 6264 h 37"/>
                <a:gd name="T4" fmla="*/ 1335 w 18"/>
                <a:gd name="T5" fmla="*/ 5253 h 37"/>
                <a:gd name="T6" fmla="*/ 0 w 18"/>
                <a:gd name="T7" fmla="*/ 2234 h 37"/>
                <a:gd name="T8" fmla="*/ 1335 w 18"/>
                <a:gd name="T9" fmla="*/ 0 h 37"/>
                <a:gd name="T10" fmla="*/ 3356 w 18"/>
                <a:gd name="T11" fmla="*/ 101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0" y="25"/>
                    <a:pt x="0" y="13"/>
                  </a:cubicBezTo>
                  <a:cubicBezTo>
                    <a:pt x="0" y="0"/>
                    <a:pt x="7" y="0"/>
                    <a:pt x="7" y="0"/>
                  </a:cubicBezTo>
                  <a:lnTo>
                    <a:pt x="1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5" name="Freeform 244"/>
            <p:cNvSpPr>
              <a:spLocks/>
            </p:cNvSpPr>
            <p:nvPr/>
          </p:nvSpPr>
          <p:spPr bwMode="auto">
            <a:xfrm>
              <a:off x="1884" y="3944"/>
              <a:ext cx="434" cy="250"/>
            </a:xfrm>
            <a:custGeom>
              <a:avLst/>
              <a:gdLst>
                <a:gd name="T0" fmla="*/ 0 w 434"/>
                <a:gd name="T1" fmla="*/ 28 h 250"/>
                <a:gd name="T2" fmla="*/ 47 w 434"/>
                <a:gd name="T3" fmla="*/ 0 h 250"/>
                <a:gd name="T4" fmla="*/ 434 w 434"/>
                <a:gd name="T5" fmla="*/ 224 h 250"/>
                <a:gd name="T6" fmla="*/ 387 w 434"/>
                <a:gd name="T7" fmla="*/ 250 h 250"/>
                <a:gd name="T8" fmla="*/ 0 w 434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50"/>
                <a:gd name="T17" fmla="*/ 434 w 434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50">
                  <a:moveTo>
                    <a:pt x="0" y="28"/>
                  </a:moveTo>
                  <a:lnTo>
                    <a:pt x="47" y="0"/>
                  </a:lnTo>
                  <a:lnTo>
                    <a:pt x="434" y="224"/>
                  </a:lnTo>
                  <a:lnTo>
                    <a:pt x="387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6" name="Freeform 245"/>
            <p:cNvSpPr>
              <a:spLocks/>
            </p:cNvSpPr>
            <p:nvPr/>
          </p:nvSpPr>
          <p:spPr bwMode="auto">
            <a:xfrm>
              <a:off x="1884" y="3972"/>
              <a:ext cx="387" cy="383"/>
            </a:xfrm>
            <a:custGeom>
              <a:avLst/>
              <a:gdLst>
                <a:gd name="T0" fmla="*/ 387 w 387"/>
                <a:gd name="T1" fmla="*/ 222 h 383"/>
                <a:gd name="T2" fmla="*/ 0 w 387"/>
                <a:gd name="T3" fmla="*/ 0 h 383"/>
                <a:gd name="T4" fmla="*/ 0 w 387"/>
                <a:gd name="T5" fmla="*/ 55 h 383"/>
                <a:gd name="T6" fmla="*/ 345 w 387"/>
                <a:gd name="T7" fmla="*/ 253 h 383"/>
                <a:gd name="T8" fmla="*/ 342 w 387"/>
                <a:gd name="T9" fmla="*/ 333 h 383"/>
                <a:gd name="T10" fmla="*/ 0 w 387"/>
                <a:gd name="T11" fmla="*/ 137 h 383"/>
                <a:gd name="T12" fmla="*/ 0 w 387"/>
                <a:gd name="T13" fmla="*/ 159 h 383"/>
                <a:gd name="T14" fmla="*/ 387 w 387"/>
                <a:gd name="T15" fmla="*/ 383 h 383"/>
                <a:gd name="T16" fmla="*/ 387 w 387"/>
                <a:gd name="T17" fmla="*/ 222 h 3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7"/>
                <a:gd name="T28" fmla="*/ 0 h 383"/>
                <a:gd name="T29" fmla="*/ 387 w 387"/>
                <a:gd name="T30" fmla="*/ 383 h 3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7" h="383">
                  <a:moveTo>
                    <a:pt x="387" y="222"/>
                  </a:moveTo>
                  <a:lnTo>
                    <a:pt x="0" y="0"/>
                  </a:lnTo>
                  <a:lnTo>
                    <a:pt x="0" y="55"/>
                  </a:lnTo>
                  <a:lnTo>
                    <a:pt x="345" y="253"/>
                  </a:lnTo>
                  <a:lnTo>
                    <a:pt x="342" y="333"/>
                  </a:lnTo>
                  <a:lnTo>
                    <a:pt x="0" y="137"/>
                  </a:lnTo>
                  <a:lnTo>
                    <a:pt x="0" y="159"/>
                  </a:lnTo>
                  <a:lnTo>
                    <a:pt x="387" y="383"/>
                  </a:lnTo>
                  <a:lnTo>
                    <a:pt x="387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7" name="Freeform 246"/>
            <p:cNvSpPr>
              <a:spLocks/>
            </p:cNvSpPr>
            <p:nvPr/>
          </p:nvSpPr>
          <p:spPr bwMode="auto">
            <a:xfrm>
              <a:off x="2238" y="4237"/>
              <a:ext cx="19" cy="73"/>
            </a:xfrm>
            <a:custGeom>
              <a:avLst/>
              <a:gdLst>
                <a:gd name="T0" fmla="*/ 19 w 19"/>
                <a:gd name="T1" fmla="*/ 12 h 73"/>
                <a:gd name="T2" fmla="*/ 19 w 19"/>
                <a:gd name="T3" fmla="*/ 73 h 73"/>
                <a:gd name="T4" fmla="*/ 0 w 19"/>
                <a:gd name="T5" fmla="*/ 61 h 73"/>
                <a:gd name="T6" fmla="*/ 2 w 19"/>
                <a:gd name="T7" fmla="*/ 0 h 73"/>
                <a:gd name="T8" fmla="*/ 19 w 19"/>
                <a:gd name="T9" fmla="*/ 12 h 73"/>
                <a:gd name="T10" fmla="*/ 19 w 19"/>
                <a:gd name="T11" fmla="*/ 1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73"/>
                <a:gd name="T20" fmla="*/ 19 w 19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73">
                  <a:moveTo>
                    <a:pt x="19" y="12"/>
                  </a:moveTo>
                  <a:lnTo>
                    <a:pt x="19" y="73"/>
                  </a:lnTo>
                  <a:lnTo>
                    <a:pt x="0" y="61"/>
                  </a:lnTo>
                  <a:lnTo>
                    <a:pt x="2" y="0"/>
                  </a:lnTo>
                  <a:lnTo>
                    <a:pt x="19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8" name="Freeform 247"/>
            <p:cNvSpPr>
              <a:spLocks/>
            </p:cNvSpPr>
            <p:nvPr/>
          </p:nvSpPr>
          <p:spPr bwMode="auto">
            <a:xfrm>
              <a:off x="1924" y="4015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094 h 9"/>
                <a:gd name="T4" fmla="*/ 1094 w 9"/>
                <a:gd name="T5" fmla="*/ 1307 h 9"/>
                <a:gd name="T6" fmla="*/ 152 w 9"/>
                <a:gd name="T7" fmla="*/ 828 h 9"/>
                <a:gd name="T8" fmla="*/ 0 w 9"/>
                <a:gd name="T9" fmla="*/ 355 h 9"/>
                <a:gd name="T10" fmla="*/ 152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7"/>
                  </a:cubicBezTo>
                  <a:cubicBezTo>
                    <a:pt x="9" y="8"/>
                    <a:pt x="8" y="9"/>
                    <a:pt x="7" y="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19" name="Freeform 248"/>
            <p:cNvSpPr>
              <a:spLocks/>
            </p:cNvSpPr>
            <p:nvPr/>
          </p:nvSpPr>
          <p:spPr bwMode="auto">
            <a:xfrm>
              <a:off x="1964" y="4038"/>
              <a:ext cx="24" cy="22"/>
            </a:xfrm>
            <a:custGeom>
              <a:avLst/>
              <a:gdLst>
                <a:gd name="T0" fmla="*/ 1522 w 10"/>
                <a:gd name="T1" fmla="*/ 860 h 9"/>
                <a:gd name="T2" fmla="*/ 1925 w 10"/>
                <a:gd name="T3" fmla="*/ 1506 h 9"/>
                <a:gd name="T4" fmla="*/ 1522 w 10"/>
                <a:gd name="T5" fmla="*/ 1750 h 9"/>
                <a:gd name="T6" fmla="*/ 403 w 10"/>
                <a:gd name="T7" fmla="*/ 1039 h 9"/>
                <a:gd name="T8" fmla="*/ 0 w 10"/>
                <a:gd name="T9" fmla="*/ 425 h 9"/>
                <a:gd name="T10" fmla="*/ 403 w 10"/>
                <a:gd name="T11" fmla="*/ 174 h 9"/>
                <a:gd name="T12" fmla="*/ 1522 w 10"/>
                <a:gd name="T13" fmla="*/ 86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8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0" name="Freeform 249"/>
            <p:cNvSpPr>
              <a:spLocks/>
            </p:cNvSpPr>
            <p:nvPr/>
          </p:nvSpPr>
          <p:spPr bwMode="auto">
            <a:xfrm>
              <a:off x="1938" y="4076"/>
              <a:ext cx="14" cy="50"/>
            </a:xfrm>
            <a:custGeom>
              <a:avLst/>
              <a:gdLst>
                <a:gd name="T0" fmla="*/ 14 w 14"/>
                <a:gd name="T1" fmla="*/ 50 h 50"/>
                <a:gd name="T2" fmla="*/ 5 w 14"/>
                <a:gd name="T3" fmla="*/ 45 h 50"/>
                <a:gd name="T4" fmla="*/ 0 w 14"/>
                <a:gd name="T5" fmla="*/ 0 h 50"/>
                <a:gd name="T6" fmla="*/ 7 w 14"/>
                <a:gd name="T7" fmla="*/ 5 h 50"/>
                <a:gd name="T8" fmla="*/ 14 w 14"/>
                <a:gd name="T9" fmla="*/ 50 h 50"/>
                <a:gd name="T10" fmla="*/ 14 w 14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0"/>
                <a:gd name="T20" fmla="*/ 14 w 14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0">
                  <a:moveTo>
                    <a:pt x="14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1" name="Freeform 250"/>
            <p:cNvSpPr>
              <a:spLocks/>
            </p:cNvSpPr>
            <p:nvPr/>
          </p:nvSpPr>
          <p:spPr bwMode="auto">
            <a:xfrm>
              <a:off x="1962" y="4090"/>
              <a:ext cx="14" cy="50"/>
            </a:xfrm>
            <a:custGeom>
              <a:avLst/>
              <a:gdLst>
                <a:gd name="T0" fmla="*/ 14 w 14"/>
                <a:gd name="T1" fmla="*/ 50 h 50"/>
                <a:gd name="T2" fmla="*/ 4 w 14"/>
                <a:gd name="T3" fmla="*/ 45 h 50"/>
                <a:gd name="T4" fmla="*/ 0 w 14"/>
                <a:gd name="T5" fmla="*/ 0 h 50"/>
                <a:gd name="T6" fmla="*/ 9 w 14"/>
                <a:gd name="T7" fmla="*/ 5 h 50"/>
                <a:gd name="T8" fmla="*/ 14 w 14"/>
                <a:gd name="T9" fmla="*/ 50 h 50"/>
                <a:gd name="T10" fmla="*/ 14 w 14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0"/>
                <a:gd name="T20" fmla="*/ 14 w 14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0">
                  <a:moveTo>
                    <a:pt x="14" y="50"/>
                  </a:moveTo>
                  <a:lnTo>
                    <a:pt x="4" y="45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2" name="Freeform 251"/>
            <p:cNvSpPr>
              <a:spLocks/>
            </p:cNvSpPr>
            <p:nvPr/>
          </p:nvSpPr>
          <p:spPr bwMode="auto">
            <a:xfrm>
              <a:off x="1988" y="4105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7 w 14"/>
                <a:gd name="T3" fmla="*/ 47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3" name="Freeform 252"/>
            <p:cNvSpPr>
              <a:spLocks/>
            </p:cNvSpPr>
            <p:nvPr/>
          </p:nvSpPr>
          <p:spPr bwMode="auto">
            <a:xfrm>
              <a:off x="2014" y="4119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7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7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4" name="Freeform 253"/>
            <p:cNvSpPr>
              <a:spLocks/>
            </p:cNvSpPr>
            <p:nvPr/>
          </p:nvSpPr>
          <p:spPr bwMode="auto">
            <a:xfrm>
              <a:off x="1907" y="4062"/>
              <a:ext cx="154" cy="123"/>
            </a:xfrm>
            <a:custGeom>
              <a:avLst/>
              <a:gdLst>
                <a:gd name="T0" fmla="*/ 9918 w 65"/>
                <a:gd name="T1" fmla="*/ 5254 h 52"/>
                <a:gd name="T2" fmla="*/ 11503 w 65"/>
                <a:gd name="T3" fmla="*/ 7704 h 52"/>
                <a:gd name="T4" fmla="*/ 9918 w 65"/>
                <a:gd name="T5" fmla="*/ 8577 h 52"/>
                <a:gd name="T6" fmla="*/ 1426 w 65"/>
                <a:gd name="T7" fmla="*/ 3848 h 52"/>
                <a:gd name="T8" fmla="*/ 0 w 65"/>
                <a:gd name="T9" fmla="*/ 1036 h 52"/>
                <a:gd name="T10" fmla="*/ 1426 w 65"/>
                <a:gd name="T11" fmla="*/ 369 h 52"/>
                <a:gd name="T12" fmla="*/ 9918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6" y="49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19"/>
                    <a:pt x="0" y="12"/>
                    <a:pt x="0" y="6"/>
                  </a:cubicBezTo>
                  <a:cubicBezTo>
                    <a:pt x="0" y="1"/>
                    <a:pt x="4" y="0"/>
                    <a:pt x="8" y="2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5" name="Freeform 254"/>
            <p:cNvSpPr>
              <a:spLocks/>
            </p:cNvSpPr>
            <p:nvPr/>
          </p:nvSpPr>
          <p:spPr bwMode="auto">
            <a:xfrm>
              <a:off x="2285" y="4823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2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6" name="Freeform 255"/>
            <p:cNvSpPr>
              <a:spLocks/>
            </p:cNvSpPr>
            <p:nvPr/>
          </p:nvSpPr>
          <p:spPr bwMode="auto">
            <a:xfrm>
              <a:off x="2670" y="4908"/>
              <a:ext cx="48" cy="186"/>
            </a:xfrm>
            <a:custGeom>
              <a:avLst/>
              <a:gdLst>
                <a:gd name="T0" fmla="*/ 0 w 48"/>
                <a:gd name="T1" fmla="*/ 28 h 186"/>
                <a:gd name="T2" fmla="*/ 48 w 48"/>
                <a:gd name="T3" fmla="*/ 0 h 186"/>
                <a:gd name="T4" fmla="*/ 48 w 48"/>
                <a:gd name="T5" fmla="*/ 158 h 186"/>
                <a:gd name="T6" fmla="*/ 0 w 48"/>
                <a:gd name="T7" fmla="*/ 186 h 186"/>
                <a:gd name="T8" fmla="*/ 0 w 48"/>
                <a:gd name="T9" fmla="*/ 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6"/>
                <a:gd name="T17" fmla="*/ 48 w 48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6">
                  <a:moveTo>
                    <a:pt x="0" y="28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7" name="Freeform 256"/>
            <p:cNvSpPr>
              <a:spLocks/>
            </p:cNvSpPr>
            <p:nvPr/>
          </p:nvSpPr>
          <p:spPr bwMode="auto">
            <a:xfrm>
              <a:off x="2510" y="4884"/>
              <a:ext cx="64" cy="99"/>
            </a:xfrm>
            <a:custGeom>
              <a:avLst/>
              <a:gdLst>
                <a:gd name="T0" fmla="*/ 1263 w 27"/>
                <a:gd name="T1" fmla="*/ 2044 h 42"/>
                <a:gd name="T2" fmla="*/ 4793 w 27"/>
                <a:gd name="T3" fmla="*/ 0 h 42"/>
                <a:gd name="T4" fmla="*/ 3501 w 27"/>
                <a:gd name="T5" fmla="*/ 2251 h 42"/>
                <a:gd name="T6" fmla="*/ 4636 w 27"/>
                <a:gd name="T7" fmla="*/ 5162 h 42"/>
                <a:gd name="T8" fmla="*/ 1041 w 27"/>
                <a:gd name="T9" fmla="*/ 7189 h 42"/>
                <a:gd name="T10" fmla="*/ 0 w 27"/>
                <a:gd name="T11" fmla="*/ 4139 h 42"/>
                <a:gd name="T12" fmla="*/ 1263 w 27"/>
                <a:gd name="T13" fmla="*/ 20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7" y="12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5"/>
                    <a:pt x="20" y="13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0" y="33"/>
                    <a:pt x="0" y="24"/>
                  </a:cubicBezTo>
                  <a:cubicBezTo>
                    <a:pt x="0" y="16"/>
                    <a:pt x="6" y="12"/>
                    <a:pt x="7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8" name="Freeform 257"/>
            <p:cNvSpPr>
              <a:spLocks/>
            </p:cNvSpPr>
            <p:nvPr/>
          </p:nvSpPr>
          <p:spPr bwMode="auto">
            <a:xfrm>
              <a:off x="2285" y="4745"/>
              <a:ext cx="289" cy="167"/>
            </a:xfrm>
            <a:custGeom>
              <a:avLst/>
              <a:gdLst>
                <a:gd name="T0" fmla="*/ 0 w 289"/>
                <a:gd name="T1" fmla="*/ 28 h 167"/>
                <a:gd name="T2" fmla="*/ 48 w 289"/>
                <a:gd name="T3" fmla="*/ 0 h 167"/>
                <a:gd name="T4" fmla="*/ 289 w 289"/>
                <a:gd name="T5" fmla="*/ 139 h 167"/>
                <a:gd name="T6" fmla="*/ 241 w 289"/>
                <a:gd name="T7" fmla="*/ 167 h 167"/>
                <a:gd name="T8" fmla="*/ 0 w 289"/>
                <a:gd name="T9" fmla="*/ 2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7"/>
                <a:gd name="T17" fmla="*/ 289 w 289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7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29" name="Freeform 258"/>
            <p:cNvSpPr>
              <a:spLocks/>
            </p:cNvSpPr>
            <p:nvPr/>
          </p:nvSpPr>
          <p:spPr bwMode="auto">
            <a:xfrm>
              <a:off x="2285" y="4773"/>
              <a:ext cx="241" cy="210"/>
            </a:xfrm>
            <a:custGeom>
              <a:avLst/>
              <a:gdLst>
                <a:gd name="T0" fmla="*/ 17730 w 102"/>
                <a:gd name="T1" fmla="*/ 10167 h 89"/>
                <a:gd name="T2" fmla="*/ 16485 w 102"/>
                <a:gd name="T3" fmla="*/ 12270 h 89"/>
                <a:gd name="T4" fmla="*/ 17607 w 102"/>
                <a:gd name="T5" fmla="*/ 15372 h 89"/>
                <a:gd name="T6" fmla="*/ 0 w 102"/>
                <a:gd name="T7" fmla="*/ 5200 h 89"/>
                <a:gd name="T8" fmla="*/ 0 w 102"/>
                <a:gd name="T9" fmla="*/ 0 h 89"/>
                <a:gd name="T10" fmla="*/ 17730 w 102"/>
                <a:gd name="T11" fmla="*/ 101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80"/>
                    <a:pt x="101" y="88"/>
                    <a:pt x="101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0" name="Freeform 259"/>
            <p:cNvSpPr>
              <a:spLocks/>
            </p:cNvSpPr>
            <p:nvPr/>
          </p:nvSpPr>
          <p:spPr bwMode="auto">
            <a:xfrm>
              <a:off x="2545" y="4898"/>
              <a:ext cx="47" cy="26"/>
            </a:xfrm>
            <a:custGeom>
              <a:avLst/>
              <a:gdLst>
                <a:gd name="T0" fmla="*/ 0 w 20"/>
                <a:gd name="T1" fmla="*/ 1900 h 11"/>
                <a:gd name="T2" fmla="*/ 3346 w 20"/>
                <a:gd name="T3" fmla="*/ 0 h 11"/>
                <a:gd name="T4" fmla="*/ 3346 w 20"/>
                <a:gd name="T5" fmla="*/ 0 h 11"/>
                <a:gd name="T6" fmla="*/ 0 w 20"/>
                <a:gd name="T7" fmla="*/ 1900 h 11"/>
                <a:gd name="T8" fmla="*/ 0 w 20"/>
                <a:gd name="T9" fmla="*/ 19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1"/>
                <a:gd name="T17" fmla="*/ 20 w 2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1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1" name="Freeform 260"/>
            <p:cNvSpPr>
              <a:spLocks/>
            </p:cNvSpPr>
            <p:nvPr/>
          </p:nvSpPr>
          <p:spPr bwMode="auto">
            <a:xfrm>
              <a:off x="2571" y="4912"/>
              <a:ext cx="47" cy="100"/>
            </a:xfrm>
            <a:custGeom>
              <a:avLst/>
              <a:gdLst>
                <a:gd name="T0" fmla="*/ 0 w 47"/>
                <a:gd name="T1" fmla="*/ 26 h 100"/>
                <a:gd name="T2" fmla="*/ 47 w 47"/>
                <a:gd name="T3" fmla="*/ 0 h 100"/>
                <a:gd name="T4" fmla="*/ 47 w 47"/>
                <a:gd name="T5" fmla="*/ 71 h 100"/>
                <a:gd name="T6" fmla="*/ 0 w 47"/>
                <a:gd name="T7" fmla="*/ 100 h 100"/>
                <a:gd name="T8" fmla="*/ 0 w 47"/>
                <a:gd name="T9" fmla="*/ 2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00"/>
                <a:gd name="T17" fmla="*/ 47 w 47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00">
                  <a:moveTo>
                    <a:pt x="0" y="26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10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2" name="Freeform 261"/>
            <p:cNvSpPr>
              <a:spLocks/>
            </p:cNvSpPr>
            <p:nvPr/>
          </p:nvSpPr>
          <p:spPr bwMode="auto">
            <a:xfrm>
              <a:off x="2545" y="4898"/>
              <a:ext cx="73" cy="40"/>
            </a:xfrm>
            <a:custGeom>
              <a:avLst/>
              <a:gdLst>
                <a:gd name="T0" fmla="*/ 0 w 73"/>
                <a:gd name="T1" fmla="*/ 26 h 40"/>
                <a:gd name="T2" fmla="*/ 47 w 73"/>
                <a:gd name="T3" fmla="*/ 0 h 40"/>
                <a:gd name="T4" fmla="*/ 73 w 73"/>
                <a:gd name="T5" fmla="*/ 14 h 40"/>
                <a:gd name="T6" fmla="*/ 26 w 73"/>
                <a:gd name="T7" fmla="*/ 40 h 40"/>
                <a:gd name="T8" fmla="*/ 0 w 73"/>
                <a:gd name="T9" fmla="*/ 2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0"/>
                <a:gd name="T17" fmla="*/ 73 w 73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0">
                  <a:moveTo>
                    <a:pt x="0" y="26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3" name="Freeform 262"/>
            <p:cNvSpPr>
              <a:spLocks/>
            </p:cNvSpPr>
            <p:nvPr/>
          </p:nvSpPr>
          <p:spPr bwMode="auto">
            <a:xfrm>
              <a:off x="2529" y="4924"/>
              <a:ext cx="42" cy="88"/>
            </a:xfrm>
            <a:custGeom>
              <a:avLst/>
              <a:gdLst>
                <a:gd name="T0" fmla="*/ 2907 w 18"/>
                <a:gd name="T1" fmla="*/ 1051 h 37"/>
                <a:gd name="T2" fmla="*/ 2907 w 18"/>
                <a:gd name="T3" fmla="*/ 6686 h 37"/>
                <a:gd name="T4" fmla="*/ 1094 w 18"/>
                <a:gd name="T5" fmla="*/ 5639 h 37"/>
                <a:gd name="T6" fmla="*/ 152 w 18"/>
                <a:gd name="T7" fmla="*/ 2371 h 37"/>
                <a:gd name="T8" fmla="*/ 1094 w 18"/>
                <a:gd name="T9" fmla="*/ 0 h 37"/>
                <a:gd name="T10" fmla="*/ 2907 w 18"/>
                <a:gd name="T11" fmla="*/ 105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0" y="25"/>
                    <a:pt x="1" y="13"/>
                  </a:cubicBezTo>
                  <a:cubicBezTo>
                    <a:pt x="1" y="0"/>
                    <a:pt x="7" y="0"/>
                    <a:pt x="7" y="0"/>
                  </a:cubicBezTo>
                  <a:lnTo>
                    <a:pt x="1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4" name="Freeform 263"/>
            <p:cNvSpPr>
              <a:spLocks/>
            </p:cNvSpPr>
            <p:nvPr/>
          </p:nvSpPr>
          <p:spPr bwMode="auto">
            <a:xfrm>
              <a:off x="2285" y="4686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4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4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5" name="Freeform 264"/>
            <p:cNvSpPr>
              <a:spLocks/>
            </p:cNvSpPr>
            <p:nvPr/>
          </p:nvSpPr>
          <p:spPr bwMode="auto">
            <a:xfrm>
              <a:off x="2285" y="471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4 h 380"/>
                <a:gd name="T6" fmla="*/ 343 w 385"/>
                <a:gd name="T7" fmla="*/ 253 h 380"/>
                <a:gd name="T8" fmla="*/ 343 w 385"/>
                <a:gd name="T9" fmla="*/ 333 h 380"/>
                <a:gd name="T10" fmla="*/ 0 w 385"/>
                <a:gd name="T11" fmla="*/ 137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343" y="253"/>
                  </a:lnTo>
                  <a:lnTo>
                    <a:pt x="343" y="333"/>
                  </a:lnTo>
                  <a:lnTo>
                    <a:pt x="0" y="137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6" name="Freeform 265"/>
            <p:cNvSpPr>
              <a:spLocks/>
            </p:cNvSpPr>
            <p:nvPr/>
          </p:nvSpPr>
          <p:spPr bwMode="auto">
            <a:xfrm>
              <a:off x="2640" y="4979"/>
              <a:ext cx="16" cy="73"/>
            </a:xfrm>
            <a:custGeom>
              <a:avLst/>
              <a:gdLst>
                <a:gd name="T0" fmla="*/ 16 w 16"/>
                <a:gd name="T1" fmla="*/ 11 h 73"/>
                <a:gd name="T2" fmla="*/ 16 w 16"/>
                <a:gd name="T3" fmla="*/ 73 h 73"/>
                <a:gd name="T4" fmla="*/ 0 w 16"/>
                <a:gd name="T5" fmla="*/ 61 h 73"/>
                <a:gd name="T6" fmla="*/ 0 w 16"/>
                <a:gd name="T7" fmla="*/ 0 h 73"/>
                <a:gd name="T8" fmla="*/ 16 w 16"/>
                <a:gd name="T9" fmla="*/ 11 h 73"/>
                <a:gd name="T10" fmla="*/ 16 w 16"/>
                <a:gd name="T11" fmla="*/ 1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3"/>
                <a:gd name="T20" fmla="*/ 16 w 16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3">
                  <a:moveTo>
                    <a:pt x="16" y="11"/>
                  </a:moveTo>
                  <a:lnTo>
                    <a:pt x="16" y="73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6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7" name="Freeform 266"/>
            <p:cNvSpPr>
              <a:spLocks/>
            </p:cNvSpPr>
            <p:nvPr/>
          </p:nvSpPr>
          <p:spPr bwMode="auto">
            <a:xfrm>
              <a:off x="2323" y="4757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094 h 9"/>
                <a:gd name="T4" fmla="*/ 1094 w 9"/>
                <a:gd name="T5" fmla="*/ 1307 h 9"/>
                <a:gd name="T6" fmla="*/ 355 w 9"/>
                <a:gd name="T7" fmla="*/ 828 h 9"/>
                <a:gd name="T8" fmla="*/ 0 w 9"/>
                <a:gd name="T9" fmla="*/ 355 h 9"/>
                <a:gd name="T10" fmla="*/ 355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7"/>
                  </a:cubicBezTo>
                  <a:cubicBezTo>
                    <a:pt x="9" y="8"/>
                    <a:pt x="8" y="9"/>
                    <a:pt x="7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8" name="Freeform 267"/>
            <p:cNvSpPr>
              <a:spLocks/>
            </p:cNvSpPr>
            <p:nvPr/>
          </p:nvSpPr>
          <p:spPr bwMode="auto">
            <a:xfrm>
              <a:off x="2363" y="4780"/>
              <a:ext cx="24" cy="21"/>
            </a:xfrm>
            <a:custGeom>
              <a:avLst/>
              <a:gdLst>
                <a:gd name="T0" fmla="*/ 1522 w 10"/>
                <a:gd name="T1" fmla="*/ 621 h 9"/>
                <a:gd name="T2" fmla="*/ 1925 w 10"/>
                <a:gd name="T3" fmla="*/ 1094 h 9"/>
                <a:gd name="T4" fmla="*/ 1522 w 10"/>
                <a:gd name="T5" fmla="*/ 1307 h 9"/>
                <a:gd name="T6" fmla="*/ 403 w 10"/>
                <a:gd name="T7" fmla="*/ 828 h 9"/>
                <a:gd name="T8" fmla="*/ 0 w 10"/>
                <a:gd name="T9" fmla="*/ 355 h 9"/>
                <a:gd name="T10" fmla="*/ 403 w 10"/>
                <a:gd name="T11" fmla="*/ 152 h 9"/>
                <a:gd name="T12" fmla="*/ 1522 w 10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8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39" name="Freeform 268"/>
            <p:cNvSpPr>
              <a:spLocks/>
            </p:cNvSpPr>
            <p:nvPr/>
          </p:nvSpPr>
          <p:spPr bwMode="auto">
            <a:xfrm>
              <a:off x="2337" y="4818"/>
              <a:ext cx="15" cy="50"/>
            </a:xfrm>
            <a:custGeom>
              <a:avLst/>
              <a:gdLst>
                <a:gd name="T0" fmla="*/ 15 w 15"/>
                <a:gd name="T1" fmla="*/ 50 h 50"/>
                <a:gd name="T2" fmla="*/ 5 w 15"/>
                <a:gd name="T3" fmla="*/ 45 h 50"/>
                <a:gd name="T4" fmla="*/ 0 w 15"/>
                <a:gd name="T5" fmla="*/ 0 h 50"/>
                <a:gd name="T6" fmla="*/ 7 w 15"/>
                <a:gd name="T7" fmla="*/ 5 h 50"/>
                <a:gd name="T8" fmla="*/ 15 w 15"/>
                <a:gd name="T9" fmla="*/ 50 h 50"/>
                <a:gd name="T10" fmla="*/ 15 w 15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0"/>
                <a:gd name="T20" fmla="*/ 15 w 15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0">
                  <a:moveTo>
                    <a:pt x="15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0" name="Freeform 269"/>
            <p:cNvSpPr>
              <a:spLocks/>
            </p:cNvSpPr>
            <p:nvPr/>
          </p:nvSpPr>
          <p:spPr bwMode="auto">
            <a:xfrm>
              <a:off x="2361" y="483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7 h 52"/>
                <a:gd name="T4" fmla="*/ 0 w 17"/>
                <a:gd name="T5" fmla="*/ 0 h 52"/>
                <a:gd name="T6" fmla="*/ 9 w 17"/>
                <a:gd name="T7" fmla="*/ 7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1" name="Freeform 270"/>
            <p:cNvSpPr>
              <a:spLocks/>
            </p:cNvSpPr>
            <p:nvPr/>
          </p:nvSpPr>
          <p:spPr bwMode="auto">
            <a:xfrm>
              <a:off x="2389" y="4846"/>
              <a:ext cx="12" cy="52"/>
            </a:xfrm>
            <a:custGeom>
              <a:avLst/>
              <a:gdLst>
                <a:gd name="T0" fmla="*/ 12 w 12"/>
                <a:gd name="T1" fmla="*/ 52 h 52"/>
                <a:gd name="T2" fmla="*/ 5 w 12"/>
                <a:gd name="T3" fmla="*/ 45 h 52"/>
                <a:gd name="T4" fmla="*/ 0 w 12"/>
                <a:gd name="T5" fmla="*/ 0 h 52"/>
                <a:gd name="T6" fmla="*/ 7 w 12"/>
                <a:gd name="T7" fmla="*/ 5 h 52"/>
                <a:gd name="T8" fmla="*/ 12 w 12"/>
                <a:gd name="T9" fmla="*/ 52 h 52"/>
                <a:gd name="T10" fmla="*/ 12 w 12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2"/>
                <a:gd name="T20" fmla="*/ 12 w 12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2">
                  <a:moveTo>
                    <a:pt x="12" y="52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2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2" name="Freeform 271"/>
            <p:cNvSpPr>
              <a:spLocks/>
            </p:cNvSpPr>
            <p:nvPr/>
          </p:nvSpPr>
          <p:spPr bwMode="auto">
            <a:xfrm>
              <a:off x="2413" y="4861"/>
              <a:ext cx="14" cy="51"/>
            </a:xfrm>
            <a:custGeom>
              <a:avLst/>
              <a:gdLst>
                <a:gd name="T0" fmla="*/ 14 w 14"/>
                <a:gd name="T1" fmla="*/ 51 h 51"/>
                <a:gd name="T2" fmla="*/ 5 w 14"/>
                <a:gd name="T3" fmla="*/ 47 h 51"/>
                <a:gd name="T4" fmla="*/ 0 w 14"/>
                <a:gd name="T5" fmla="*/ 0 h 51"/>
                <a:gd name="T6" fmla="*/ 9 w 14"/>
                <a:gd name="T7" fmla="*/ 4 h 51"/>
                <a:gd name="T8" fmla="*/ 14 w 14"/>
                <a:gd name="T9" fmla="*/ 51 h 51"/>
                <a:gd name="T10" fmla="*/ 14 w 14"/>
                <a:gd name="T11" fmla="*/ 5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1"/>
                <a:gd name="T20" fmla="*/ 14 w 14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1">
                  <a:moveTo>
                    <a:pt x="14" y="51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1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3" name="Freeform 272"/>
            <p:cNvSpPr>
              <a:spLocks/>
            </p:cNvSpPr>
            <p:nvPr/>
          </p:nvSpPr>
          <p:spPr bwMode="auto">
            <a:xfrm>
              <a:off x="2307" y="4804"/>
              <a:ext cx="153" cy="123"/>
            </a:xfrm>
            <a:custGeom>
              <a:avLst/>
              <a:gdLst>
                <a:gd name="T0" fmla="*/ 9547 w 65"/>
                <a:gd name="T1" fmla="*/ 5254 h 52"/>
                <a:gd name="T2" fmla="*/ 11049 w 65"/>
                <a:gd name="T3" fmla="*/ 7704 h 52"/>
                <a:gd name="T4" fmla="*/ 9663 w 65"/>
                <a:gd name="T5" fmla="*/ 8577 h 52"/>
                <a:gd name="T6" fmla="*/ 1502 w 65"/>
                <a:gd name="T7" fmla="*/ 3848 h 52"/>
                <a:gd name="T8" fmla="*/ 0 w 65"/>
                <a:gd name="T9" fmla="*/ 1036 h 52"/>
                <a:gd name="T10" fmla="*/ 1384 w 65"/>
                <a:gd name="T11" fmla="*/ 369 h 52"/>
                <a:gd name="T12" fmla="*/ 9547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7" y="4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4" y="19"/>
                    <a:pt x="0" y="12"/>
                    <a:pt x="0" y="6"/>
                  </a:cubicBezTo>
                  <a:cubicBezTo>
                    <a:pt x="0" y="1"/>
                    <a:pt x="5" y="0"/>
                    <a:pt x="8" y="2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4" name="Freeform 273"/>
            <p:cNvSpPr>
              <a:spLocks/>
            </p:cNvSpPr>
            <p:nvPr/>
          </p:nvSpPr>
          <p:spPr bwMode="auto">
            <a:xfrm>
              <a:off x="2285" y="4653"/>
              <a:ext cx="433" cy="248"/>
            </a:xfrm>
            <a:custGeom>
              <a:avLst/>
              <a:gdLst>
                <a:gd name="T0" fmla="*/ 0 w 433"/>
                <a:gd name="T1" fmla="*/ 26 h 248"/>
                <a:gd name="T2" fmla="*/ 48 w 433"/>
                <a:gd name="T3" fmla="*/ 0 h 248"/>
                <a:gd name="T4" fmla="*/ 433 w 433"/>
                <a:gd name="T5" fmla="*/ 222 h 248"/>
                <a:gd name="T6" fmla="*/ 385 w 433"/>
                <a:gd name="T7" fmla="*/ 248 h 248"/>
                <a:gd name="T8" fmla="*/ 0 w 433"/>
                <a:gd name="T9" fmla="*/ 2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48"/>
                <a:gd name="T17" fmla="*/ 433 w 433"/>
                <a:gd name="T18" fmla="*/ 248 h 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48">
                  <a:moveTo>
                    <a:pt x="0" y="26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4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5" name="Freeform 274"/>
            <p:cNvSpPr>
              <a:spLocks/>
            </p:cNvSpPr>
            <p:nvPr/>
          </p:nvSpPr>
          <p:spPr bwMode="auto">
            <a:xfrm>
              <a:off x="2670" y="4738"/>
              <a:ext cx="48" cy="186"/>
            </a:xfrm>
            <a:custGeom>
              <a:avLst/>
              <a:gdLst>
                <a:gd name="T0" fmla="*/ 0 w 48"/>
                <a:gd name="T1" fmla="*/ 28 h 186"/>
                <a:gd name="T2" fmla="*/ 48 w 48"/>
                <a:gd name="T3" fmla="*/ 0 h 186"/>
                <a:gd name="T4" fmla="*/ 48 w 48"/>
                <a:gd name="T5" fmla="*/ 158 h 186"/>
                <a:gd name="T6" fmla="*/ 0 w 48"/>
                <a:gd name="T7" fmla="*/ 186 h 186"/>
                <a:gd name="T8" fmla="*/ 0 w 48"/>
                <a:gd name="T9" fmla="*/ 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6"/>
                <a:gd name="T17" fmla="*/ 48 w 48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6">
                  <a:moveTo>
                    <a:pt x="0" y="28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6" name="Freeform 275"/>
            <p:cNvSpPr>
              <a:spLocks/>
            </p:cNvSpPr>
            <p:nvPr/>
          </p:nvSpPr>
          <p:spPr bwMode="auto">
            <a:xfrm>
              <a:off x="2510" y="4714"/>
              <a:ext cx="64" cy="99"/>
            </a:xfrm>
            <a:custGeom>
              <a:avLst/>
              <a:gdLst>
                <a:gd name="T0" fmla="*/ 1263 w 27"/>
                <a:gd name="T1" fmla="*/ 2044 h 42"/>
                <a:gd name="T2" fmla="*/ 4793 w 27"/>
                <a:gd name="T3" fmla="*/ 0 h 42"/>
                <a:gd name="T4" fmla="*/ 3501 w 27"/>
                <a:gd name="T5" fmla="*/ 2251 h 42"/>
                <a:gd name="T6" fmla="*/ 4636 w 27"/>
                <a:gd name="T7" fmla="*/ 5162 h 42"/>
                <a:gd name="T8" fmla="*/ 1041 w 27"/>
                <a:gd name="T9" fmla="*/ 7189 h 42"/>
                <a:gd name="T10" fmla="*/ 0 w 27"/>
                <a:gd name="T11" fmla="*/ 4139 h 42"/>
                <a:gd name="T12" fmla="*/ 1263 w 27"/>
                <a:gd name="T13" fmla="*/ 20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7" y="12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4"/>
                    <a:pt x="20" y="13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6"/>
                    <a:pt x="6" y="12"/>
                    <a:pt x="7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7" name="Freeform 276"/>
            <p:cNvSpPr>
              <a:spLocks/>
            </p:cNvSpPr>
            <p:nvPr/>
          </p:nvSpPr>
          <p:spPr bwMode="auto">
            <a:xfrm>
              <a:off x="2285" y="4575"/>
              <a:ext cx="289" cy="167"/>
            </a:xfrm>
            <a:custGeom>
              <a:avLst/>
              <a:gdLst>
                <a:gd name="T0" fmla="*/ 0 w 289"/>
                <a:gd name="T1" fmla="*/ 28 h 167"/>
                <a:gd name="T2" fmla="*/ 48 w 289"/>
                <a:gd name="T3" fmla="*/ 0 h 167"/>
                <a:gd name="T4" fmla="*/ 289 w 289"/>
                <a:gd name="T5" fmla="*/ 139 h 167"/>
                <a:gd name="T6" fmla="*/ 241 w 289"/>
                <a:gd name="T7" fmla="*/ 167 h 167"/>
                <a:gd name="T8" fmla="*/ 0 w 289"/>
                <a:gd name="T9" fmla="*/ 2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7"/>
                <a:gd name="T17" fmla="*/ 289 w 289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7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8" name="Freeform 277"/>
            <p:cNvSpPr>
              <a:spLocks/>
            </p:cNvSpPr>
            <p:nvPr/>
          </p:nvSpPr>
          <p:spPr bwMode="auto">
            <a:xfrm>
              <a:off x="2285" y="4603"/>
              <a:ext cx="241" cy="210"/>
            </a:xfrm>
            <a:custGeom>
              <a:avLst/>
              <a:gdLst>
                <a:gd name="T0" fmla="*/ 17730 w 102"/>
                <a:gd name="T1" fmla="*/ 10167 h 89"/>
                <a:gd name="T2" fmla="*/ 16485 w 102"/>
                <a:gd name="T3" fmla="*/ 12270 h 89"/>
                <a:gd name="T4" fmla="*/ 17607 w 102"/>
                <a:gd name="T5" fmla="*/ 15372 h 89"/>
                <a:gd name="T6" fmla="*/ 0 w 102"/>
                <a:gd name="T7" fmla="*/ 5200 h 89"/>
                <a:gd name="T8" fmla="*/ 0 w 102"/>
                <a:gd name="T9" fmla="*/ 0 h 89"/>
                <a:gd name="T10" fmla="*/ 17730 w 102"/>
                <a:gd name="T11" fmla="*/ 101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79"/>
                    <a:pt x="101" y="88"/>
                    <a:pt x="101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49" name="Freeform 278"/>
            <p:cNvSpPr>
              <a:spLocks/>
            </p:cNvSpPr>
            <p:nvPr/>
          </p:nvSpPr>
          <p:spPr bwMode="auto">
            <a:xfrm>
              <a:off x="2545" y="4726"/>
              <a:ext cx="47" cy="28"/>
            </a:xfrm>
            <a:custGeom>
              <a:avLst/>
              <a:gdLst>
                <a:gd name="T0" fmla="*/ 0 w 20"/>
                <a:gd name="T1" fmla="*/ 1932 h 12"/>
                <a:gd name="T2" fmla="*/ 3346 w 20"/>
                <a:gd name="T3" fmla="*/ 0 h 12"/>
                <a:gd name="T4" fmla="*/ 3346 w 20"/>
                <a:gd name="T5" fmla="*/ 0 h 12"/>
                <a:gd name="T6" fmla="*/ 0 w 20"/>
                <a:gd name="T7" fmla="*/ 1932 h 12"/>
                <a:gd name="T8" fmla="*/ 0 w 20"/>
                <a:gd name="T9" fmla="*/ 193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0" name="Freeform 279"/>
            <p:cNvSpPr>
              <a:spLocks/>
            </p:cNvSpPr>
            <p:nvPr/>
          </p:nvSpPr>
          <p:spPr bwMode="auto">
            <a:xfrm>
              <a:off x="2571" y="4742"/>
              <a:ext cx="47" cy="100"/>
            </a:xfrm>
            <a:custGeom>
              <a:avLst/>
              <a:gdLst>
                <a:gd name="T0" fmla="*/ 0 w 47"/>
                <a:gd name="T1" fmla="*/ 26 h 100"/>
                <a:gd name="T2" fmla="*/ 47 w 47"/>
                <a:gd name="T3" fmla="*/ 0 h 100"/>
                <a:gd name="T4" fmla="*/ 47 w 47"/>
                <a:gd name="T5" fmla="*/ 71 h 100"/>
                <a:gd name="T6" fmla="*/ 0 w 47"/>
                <a:gd name="T7" fmla="*/ 100 h 100"/>
                <a:gd name="T8" fmla="*/ 0 w 47"/>
                <a:gd name="T9" fmla="*/ 2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00"/>
                <a:gd name="T17" fmla="*/ 47 w 47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00">
                  <a:moveTo>
                    <a:pt x="0" y="26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10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1" name="Freeform 280"/>
            <p:cNvSpPr>
              <a:spLocks/>
            </p:cNvSpPr>
            <p:nvPr/>
          </p:nvSpPr>
          <p:spPr bwMode="auto">
            <a:xfrm>
              <a:off x="2545" y="4726"/>
              <a:ext cx="73" cy="42"/>
            </a:xfrm>
            <a:custGeom>
              <a:avLst/>
              <a:gdLst>
                <a:gd name="T0" fmla="*/ 0 w 73"/>
                <a:gd name="T1" fmla="*/ 28 h 42"/>
                <a:gd name="T2" fmla="*/ 47 w 73"/>
                <a:gd name="T3" fmla="*/ 0 h 42"/>
                <a:gd name="T4" fmla="*/ 73 w 73"/>
                <a:gd name="T5" fmla="*/ 16 h 42"/>
                <a:gd name="T6" fmla="*/ 26 w 73"/>
                <a:gd name="T7" fmla="*/ 42 h 42"/>
                <a:gd name="T8" fmla="*/ 0 w 73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8"/>
                  </a:moveTo>
                  <a:lnTo>
                    <a:pt x="47" y="0"/>
                  </a:lnTo>
                  <a:lnTo>
                    <a:pt x="73" y="16"/>
                  </a:lnTo>
                  <a:lnTo>
                    <a:pt x="26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2" name="Freeform 281"/>
            <p:cNvSpPr>
              <a:spLocks/>
            </p:cNvSpPr>
            <p:nvPr/>
          </p:nvSpPr>
          <p:spPr bwMode="auto">
            <a:xfrm>
              <a:off x="2529" y="4754"/>
              <a:ext cx="42" cy="88"/>
            </a:xfrm>
            <a:custGeom>
              <a:avLst/>
              <a:gdLst>
                <a:gd name="T0" fmla="*/ 2907 w 18"/>
                <a:gd name="T1" fmla="*/ 1051 h 37"/>
                <a:gd name="T2" fmla="*/ 2907 w 18"/>
                <a:gd name="T3" fmla="*/ 6686 h 37"/>
                <a:gd name="T4" fmla="*/ 1094 w 18"/>
                <a:gd name="T5" fmla="*/ 5408 h 37"/>
                <a:gd name="T6" fmla="*/ 152 w 18"/>
                <a:gd name="T7" fmla="*/ 2207 h 37"/>
                <a:gd name="T8" fmla="*/ 1094 w 18"/>
                <a:gd name="T9" fmla="*/ 0 h 37"/>
                <a:gd name="T10" fmla="*/ 2907 w 18"/>
                <a:gd name="T11" fmla="*/ 105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0" y="25"/>
                    <a:pt x="1" y="12"/>
                  </a:cubicBezTo>
                  <a:cubicBezTo>
                    <a:pt x="1" y="0"/>
                    <a:pt x="7" y="0"/>
                    <a:pt x="7" y="0"/>
                  </a:cubicBezTo>
                  <a:lnTo>
                    <a:pt x="1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3" name="Freeform 282"/>
            <p:cNvSpPr>
              <a:spLocks/>
            </p:cNvSpPr>
            <p:nvPr/>
          </p:nvSpPr>
          <p:spPr bwMode="auto">
            <a:xfrm>
              <a:off x="2285" y="4516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2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4" name="Freeform 283"/>
            <p:cNvSpPr>
              <a:spLocks/>
            </p:cNvSpPr>
            <p:nvPr/>
          </p:nvSpPr>
          <p:spPr bwMode="auto">
            <a:xfrm>
              <a:off x="2285" y="454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4 h 380"/>
                <a:gd name="T6" fmla="*/ 343 w 385"/>
                <a:gd name="T7" fmla="*/ 250 h 380"/>
                <a:gd name="T8" fmla="*/ 343 w 385"/>
                <a:gd name="T9" fmla="*/ 333 h 380"/>
                <a:gd name="T10" fmla="*/ 0 w 385"/>
                <a:gd name="T11" fmla="*/ 135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343" y="250"/>
                  </a:lnTo>
                  <a:lnTo>
                    <a:pt x="343" y="333"/>
                  </a:lnTo>
                  <a:lnTo>
                    <a:pt x="0" y="135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5" name="Freeform 284"/>
            <p:cNvSpPr>
              <a:spLocks/>
            </p:cNvSpPr>
            <p:nvPr/>
          </p:nvSpPr>
          <p:spPr bwMode="auto">
            <a:xfrm>
              <a:off x="2640" y="4809"/>
              <a:ext cx="16" cy="70"/>
            </a:xfrm>
            <a:custGeom>
              <a:avLst/>
              <a:gdLst>
                <a:gd name="T0" fmla="*/ 16 w 16"/>
                <a:gd name="T1" fmla="*/ 11 h 70"/>
                <a:gd name="T2" fmla="*/ 16 w 16"/>
                <a:gd name="T3" fmla="*/ 70 h 70"/>
                <a:gd name="T4" fmla="*/ 0 w 16"/>
                <a:gd name="T5" fmla="*/ 61 h 70"/>
                <a:gd name="T6" fmla="*/ 0 w 16"/>
                <a:gd name="T7" fmla="*/ 0 h 70"/>
                <a:gd name="T8" fmla="*/ 16 w 16"/>
                <a:gd name="T9" fmla="*/ 11 h 70"/>
                <a:gd name="T10" fmla="*/ 16 w 16"/>
                <a:gd name="T11" fmla="*/ 1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0"/>
                <a:gd name="T20" fmla="*/ 16 w 16"/>
                <a:gd name="T21" fmla="*/ 70 h 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0">
                  <a:moveTo>
                    <a:pt x="16" y="11"/>
                  </a:moveTo>
                  <a:lnTo>
                    <a:pt x="16" y="70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6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6" name="Freeform 285"/>
            <p:cNvSpPr>
              <a:spLocks/>
            </p:cNvSpPr>
            <p:nvPr/>
          </p:nvSpPr>
          <p:spPr bwMode="auto">
            <a:xfrm>
              <a:off x="2323" y="4586"/>
              <a:ext cx="21" cy="22"/>
            </a:xfrm>
            <a:custGeom>
              <a:avLst/>
              <a:gdLst>
                <a:gd name="T0" fmla="*/ 1094 w 9"/>
                <a:gd name="T1" fmla="*/ 860 h 9"/>
                <a:gd name="T2" fmla="*/ 1449 w 9"/>
                <a:gd name="T3" fmla="*/ 1506 h 9"/>
                <a:gd name="T4" fmla="*/ 1094 w 9"/>
                <a:gd name="T5" fmla="*/ 1750 h 9"/>
                <a:gd name="T6" fmla="*/ 355 w 9"/>
                <a:gd name="T7" fmla="*/ 1039 h 9"/>
                <a:gd name="T8" fmla="*/ 0 w 9"/>
                <a:gd name="T9" fmla="*/ 174 h 9"/>
                <a:gd name="T10" fmla="*/ 355 w 9"/>
                <a:gd name="T11" fmla="*/ 0 h 9"/>
                <a:gd name="T12" fmla="*/ 1094 w 9"/>
                <a:gd name="T13" fmla="*/ 86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4"/>
                    <a:pt x="9" y="6"/>
                    <a:pt x="9" y="7"/>
                  </a:cubicBezTo>
                  <a:cubicBezTo>
                    <a:pt x="9" y="8"/>
                    <a:pt x="8" y="9"/>
                    <a:pt x="7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7" name="Freeform 286"/>
            <p:cNvSpPr>
              <a:spLocks/>
            </p:cNvSpPr>
            <p:nvPr/>
          </p:nvSpPr>
          <p:spPr bwMode="auto">
            <a:xfrm>
              <a:off x="2363" y="4610"/>
              <a:ext cx="24" cy="21"/>
            </a:xfrm>
            <a:custGeom>
              <a:avLst/>
              <a:gdLst>
                <a:gd name="T0" fmla="*/ 1522 w 10"/>
                <a:gd name="T1" fmla="*/ 621 h 9"/>
                <a:gd name="T2" fmla="*/ 1925 w 10"/>
                <a:gd name="T3" fmla="*/ 1094 h 9"/>
                <a:gd name="T4" fmla="*/ 1522 w 10"/>
                <a:gd name="T5" fmla="*/ 1307 h 9"/>
                <a:gd name="T6" fmla="*/ 403 w 10"/>
                <a:gd name="T7" fmla="*/ 828 h 9"/>
                <a:gd name="T8" fmla="*/ 0 w 10"/>
                <a:gd name="T9" fmla="*/ 152 h 9"/>
                <a:gd name="T10" fmla="*/ 403 w 10"/>
                <a:gd name="T11" fmla="*/ 0 h 9"/>
                <a:gd name="T12" fmla="*/ 1522 w 10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4"/>
                    <a:pt x="10" y="6"/>
                    <a:pt x="10" y="7"/>
                  </a:cubicBezTo>
                  <a:cubicBezTo>
                    <a:pt x="10" y="8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8" name="Freeform 287"/>
            <p:cNvSpPr>
              <a:spLocks/>
            </p:cNvSpPr>
            <p:nvPr/>
          </p:nvSpPr>
          <p:spPr bwMode="auto">
            <a:xfrm>
              <a:off x="2337" y="4646"/>
              <a:ext cx="15" cy="52"/>
            </a:xfrm>
            <a:custGeom>
              <a:avLst/>
              <a:gdLst>
                <a:gd name="T0" fmla="*/ 15 w 15"/>
                <a:gd name="T1" fmla="*/ 52 h 52"/>
                <a:gd name="T2" fmla="*/ 5 w 15"/>
                <a:gd name="T3" fmla="*/ 47 h 52"/>
                <a:gd name="T4" fmla="*/ 0 w 15"/>
                <a:gd name="T5" fmla="*/ 0 h 52"/>
                <a:gd name="T6" fmla="*/ 7 w 15"/>
                <a:gd name="T7" fmla="*/ 4 h 52"/>
                <a:gd name="T8" fmla="*/ 15 w 15"/>
                <a:gd name="T9" fmla="*/ 52 h 52"/>
                <a:gd name="T10" fmla="*/ 15 w 15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2"/>
                <a:gd name="T20" fmla="*/ 15 w 1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2">
                  <a:moveTo>
                    <a:pt x="15" y="52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7" y="4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59" name="Freeform 288"/>
            <p:cNvSpPr>
              <a:spLocks/>
            </p:cNvSpPr>
            <p:nvPr/>
          </p:nvSpPr>
          <p:spPr bwMode="auto">
            <a:xfrm>
              <a:off x="2361" y="466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7 h 52"/>
                <a:gd name="T4" fmla="*/ 0 w 17"/>
                <a:gd name="T5" fmla="*/ 0 h 52"/>
                <a:gd name="T6" fmla="*/ 9 w 17"/>
                <a:gd name="T7" fmla="*/ 7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0" name="Freeform 289"/>
            <p:cNvSpPr>
              <a:spLocks/>
            </p:cNvSpPr>
            <p:nvPr/>
          </p:nvSpPr>
          <p:spPr bwMode="auto">
            <a:xfrm>
              <a:off x="2389" y="4676"/>
              <a:ext cx="12" cy="50"/>
            </a:xfrm>
            <a:custGeom>
              <a:avLst/>
              <a:gdLst>
                <a:gd name="T0" fmla="*/ 12 w 12"/>
                <a:gd name="T1" fmla="*/ 50 h 50"/>
                <a:gd name="T2" fmla="*/ 5 w 12"/>
                <a:gd name="T3" fmla="*/ 45 h 50"/>
                <a:gd name="T4" fmla="*/ 0 w 12"/>
                <a:gd name="T5" fmla="*/ 0 h 50"/>
                <a:gd name="T6" fmla="*/ 7 w 12"/>
                <a:gd name="T7" fmla="*/ 5 h 50"/>
                <a:gd name="T8" fmla="*/ 12 w 12"/>
                <a:gd name="T9" fmla="*/ 50 h 50"/>
                <a:gd name="T10" fmla="*/ 12 w 12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0"/>
                <a:gd name="T20" fmla="*/ 12 w 12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0">
                  <a:moveTo>
                    <a:pt x="12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1" name="Freeform 290"/>
            <p:cNvSpPr>
              <a:spLocks/>
            </p:cNvSpPr>
            <p:nvPr/>
          </p:nvSpPr>
          <p:spPr bwMode="auto">
            <a:xfrm>
              <a:off x="2413" y="4690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5 w 14"/>
                <a:gd name="T3" fmla="*/ 48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5" y="48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2" name="Freeform 291"/>
            <p:cNvSpPr>
              <a:spLocks/>
            </p:cNvSpPr>
            <p:nvPr/>
          </p:nvSpPr>
          <p:spPr bwMode="auto">
            <a:xfrm>
              <a:off x="2307" y="4634"/>
              <a:ext cx="153" cy="123"/>
            </a:xfrm>
            <a:custGeom>
              <a:avLst/>
              <a:gdLst>
                <a:gd name="T0" fmla="*/ 9547 w 65"/>
                <a:gd name="T1" fmla="*/ 5254 h 52"/>
                <a:gd name="T2" fmla="*/ 11049 w 65"/>
                <a:gd name="T3" fmla="*/ 7704 h 52"/>
                <a:gd name="T4" fmla="*/ 9663 w 65"/>
                <a:gd name="T5" fmla="*/ 8577 h 52"/>
                <a:gd name="T6" fmla="*/ 1502 w 65"/>
                <a:gd name="T7" fmla="*/ 3692 h 52"/>
                <a:gd name="T8" fmla="*/ 0 w 65"/>
                <a:gd name="T9" fmla="*/ 1036 h 52"/>
                <a:gd name="T10" fmla="*/ 1384 w 65"/>
                <a:gd name="T11" fmla="*/ 369 h 52"/>
                <a:gd name="T12" fmla="*/ 9547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7" y="49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19"/>
                    <a:pt x="0" y="12"/>
                    <a:pt x="0" y="6"/>
                  </a:cubicBezTo>
                  <a:cubicBezTo>
                    <a:pt x="0" y="1"/>
                    <a:pt x="5" y="0"/>
                    <a:pt x="8" y="2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3" name="Freeform 292"/>
            <p:cNvSpPr>
              <a:spLocks/>
            </p:cNvSpPr>
            <p:nvPr/>
          </p:nvSpPr>
          <p:spPr bwMode="auto">
            <a:xfrm>
              <a:off x="2285" y="4483"/>
              <a:ext cx="433" cy="248"/>
            </a:xfrm>
            <a:custGeom>
              <a:avLst/>
              <a:gdLst>
                <a:gd name="T0" fmla="*/ 0 w 433"/>
                <a:gd name="T1" fmla="*/ 26 h 248"/>
                <a:gd name="T2" fmla="*/ 48 w 433"/>
                <a:gd name="T3" fmla="*/ 0 h 248"/>
                <a:gd name="T4" fmla="*/ 433 w 433"/>
                <a:gd name="T5" fmla="*/ 222 h 248"/>
                <a:gd name="T6" fmla="*/ 385 w 433"/>
                <a:gd name="T7" fmla="*/ 248 h 248"/>
                <a:gd name="T8" fmla="*/ 0 w 433"/>
                <a:gd name="T9" fmla="*/ 2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48"/>
                <a:gd name="T17" fmla="*/ 433 w 433"/>
                <a:gd name="T18" fmla="*/ 248 h 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48">
                  <a:moveTo>
                    <a:pt x="0" y="26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4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4" name="Freeform 293"/>
            <p:cNvSpPr>
              <a:spLocks/>
            </p:cNvSpPr>
            <p:nvPr/>
          </p:nvSpPr>
          <p:spPr bwMode="auto">
            <a:xfrm>
              <a:off x="2670" y="4568"/>
              <a:ext cx="48" cy="186"/>
            </a:xfrm>
            <a:custGeom>
              <a:avLst/>
              <a:gdLst>
                <a:gd name="T0" fmla="*/ 0 w 48"/>
                <a:gd name="T1" fmla="*/ 28 h 186"/>
                <a:gd name="T2" fmla="*/ 48 w 48"/>
                <a:gd name="T3" fmla="*/ 0 h 186"/>
                <a:gd name="T4" fmla="*/ 48 w 48"/>
                <a:gd name="T5" fmla="*/ 158 h 186"/>
                <a:gd name="T6" fmla="*/ 0 w 48"/>
                <a:gd name="T7" fmla="*/ 186 h 186"/>
                <a:gd name="T8" fmla="*/ 0 w 48"/>
                <a:gd name="T9" fmla="*/ 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6"/>
                <a:gd name="T17" fmla="*/ 48 w 48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6">
                  <a:moveTo>
                    <a:pt x="0" y="28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5" name="Freeform 294"/>
            <p:cNvSpPr>
              <a:spLocks/>
            </p:cNvSpPr>
            <p:nvPr/>
          </p:nvSpPr>
          <p:spPr bwMode="auto">
            <a:xfrm>
              <a:off x="2510" y="4544"/>
              <a:ext cx="64" cy="99"/>
            </a:xfrm>
            <a:custGeom>
              <a:avLst/>
              <a:gdLst>
                <a:gd name="T0" fmla="*/ 1263 w 27"/>
                <a:gd name="T1" fmla="*/ 2044 h 42"/>
                <a:gd name="T2" fmla="*/ 4793 w 27"/>
                <a:gd name="T3" fmla="*/ 0 h 42"/>
                <a:gd name="T4" fmla="*/ 3501 w 27"/>
                <a:gd name="T5" fmla="*/ 2044 h 42"/>
                <a:gd name="T6" fmla="*/ 4636 w 27"/>
                <a:gd name="T7" fmla="*/ 5162 h 42"/>
                <a:gd name="T8" fmla="*/ 1041 w 27"/>
                <a:gd name="T9" fmla="*/ 7189 h 42"/>
                <a:gd name="T10" fmla="*/ 0 w 27"/>
                <a:gd name="T11" fmla="*/ 4139 h 42"/>
                <a:gd name="T12" fmla="*/ 1263 w 27"/>
                <a:gd name="T13" fmla="*/ 20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7" y="12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4"/>
                    <a:pt x="20" y="12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6"/>
                    <a:pt x="6" y="12"/>
                    <a:pt x="7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6" name="Freeform 295"/>
            <p:cNvSpPr>
              <a:spLocks/>
            </p:cNvSpPr>
            <p:nvPr/>
          </p:nvSpPr>
          <p:spPr bwMode="auto">
            <a:xfrm>
              <a:off x="2285" y="4405"/>
              <a:ext cx="289" cy="167"/>
            </a:xfrm>
            <a:custGeom>
              <a:avLst/>
              <a:gdLst>
                <a:gd name="T0" fmla="*/ 0 w 289"/>
                <a:gd name="T1" fmla="*/ 28 h 167"/>
                <a:gd name="T2" fmla="*/ 48 w 289"/>
                <a:gd name="T3" fmla="*/ 0 h 167"/>
                <a:gd name="T4" fmla="*/ 289 w 289"/>
                <a:gd name="T5" fmla="*/ 139 h 167"/>
                <a:gd name="T6" fmla="*/ 241 w 289"/>
                <a:gd name="T7" fmla="*/ 167 h 167"/>
                <a:gd name="T8" fmla="*/ 0 w 289"/>
                <a:gd name="T9" fmla="*/ 2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7"/>
                <a:gd name="T17" fmla="*/ 289 w 289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7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7" name="Freeform 296"/>
            <p:cNvSpPr>
              <a:spLocks/>
            </p:cNvSpPr>
            <p:nvPr/>
          </p:nvSpPr>
          <p:spPr bwMode="auto">
            <a:xfrm>
              <a:off x="2285" y="4433"/>
              <a:ext cx="241" cy="210"/>
            </a:xfrm>
            <a:custGeom>
              <a:avLst/>
              <a:gdLst>
                <a:gd name="T0" fmla="*/ 17730 w 102"/>
                <a:gd name="T1" fmla="*/ 10167 h 89"/>
                <a:gd name="T2" fmla="*/ 16485 w 102"/>
                <a:gd name="T3" fmla="*/ 12270 h 89"/>
                <a:gd name="T4" fmla="*/ 17607 w 102"/>
                <a:gd name="T5" fmla="*/ 15372 h 89"/>
                <a:gd name="T6" fmla="*/ 0 w 102"/>
                <a:gd name="T7" fmla="*/ 5200 h 89"/>
                <a:gd name="T8" fmla="*/ 0 w 102"/>
                <a:gd name="T9" fmla="*/ 0 h 89"/>
                <a:gd name="T10" fmla="*/ 17730 w 102"/>
                <a:gd name="T11" fmla="*/ 101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79"/>
                    <a:pt x="101" y="88"/>
                    <a:pt x="101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8" name="Freeform 297"/>
            <p:cNvSpPr>
              <a:spLocks/>
            </p:cNvSpPr>
            <p:nvPr/>
          </p:nvSpPr>
          <p:spPr bwMode="auto">
            <a:xfrm>
              <a:off x="2545" y="4556"/>
              <a:ext cx="47" cy="28"/>
            </a:xfrm>
            <a:custGeom>
              <a:avLst/>
              <a:gdLst>
                <a:gd name="T0" fmla="*/ 0 w 20"/>
                <a:gd name="T1" fmla="*/ 1932 h 12"/>
                <a:gd name="T2" fmla="*/ 3346 w 20"/>
                <a:gd name="T3" fmla="*/ 0 h 12"/>
                <a:gd name="T4" fmla="*/ 3346 w 20"/>
                <a:gd name="T5" fmla="*/ 0 h 12"/>
                <a:gd name="T6" fmla="*/ 0 w 20"/>
                <a:gd name="T7" fmla="*/ 1932 h 12"/>
                <a:gd name="T8" fmla="*/ 0 w 20"/>
                <a:gd name="T9" fmla="*/ 193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69" name="Freeform 298"/>
            <p:cNvSpPr>
              <a:spLocks/>
            </p:cNvSpPr>
            <p:nvPr/>
          </p:nvSpPr>
          <p:spPr bwMode="auto">
            <a:xfrm>
              <a:off x="2571" y="4570"/>
              <a:ext cx="47" cy="99"/>
            </a:xfrm>
            <a:custGeom>
              <a:avLst/>
              <a:gdLst>
                <a:gd name="T0" fmla="*/ 0 w 47"/>
                <a:gd name="T1" fmla="*/ 28 h 99"/>
                <a:gd name="T2" fmla="*/ 47 w 47"/>
                <a:gd name="T3" fmla="*/ 0 h 99"/>
                <a:gd name="T4" fmla="*/ 47 w 47"/>
                <a:gd name="T5" fmla="*/ 73 h 99"/>
                <a:gd name="T6" fmla="*/ 0 w 47"/>
                <a:gd name="T7" fmla="*/ 99 h 99"/>
                <a:gd name="T8" fmla="*/ 0 w 47"/>
                <a:gd name="T9" fmla="*/ 2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8"/>
                  </a:moveTo>
                  <a:lnTo>
                    <a:pt x="47" y="0"/>
                  </a:lnTo>
                  <a:lnTo>
                    <a:pt x="47" y="73"/>
                  </a:lnTo>
                  <a:lnTo>
                    <a:pt x="0" y="99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0" name="Freeform 299"/>
            <p:cNvSpPr>
              <a:spLocks/>
            </p:cNvSpPr>
            <p:nvPr/>
          </p:nvSpPr>
          <p:spPr bwMode="auto">
            <a:xfrm>
              <a:off x="2545" y="4556"/>
              <a:ext cx="73" cy="42"/>
            </a:xfrm>
            <a:custGeom>
              <a:avLst/>
              <a:gdLst>
                <a:gd name="T0" fmla="*/ 0 w 73"/>
                <a:gd name="T1" fmla="*/ 28 h 42"/>
                <a:gd name="T2" fmla="*/ 47 w 73"/>
                <a:gd name="T3" fmla="*/ 0 h 42"/>
                <a:gd name="T4" fmla="*/ 73 w 73"/>
                <a:gd name="T5" fmla="*/ 14 h 42"/>
                <a:gd name="T6" fmla="*/ 26 w 73"/>
                <a:gd name="T7" fmla="*/ 42 h 42"/>
                <a:gd name="T8" fmla="*/ 0 w 73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8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1" name="Freeform 300"/>
            <p:cNvSpPr>
              <a:spLocks/>
            </p:cNvSpPr>
            <p:nvPr/>
          </p:nvSpPr>
          <p:spPr bwMode="auto">
            <a:xfrm>
              <a:off x="2529" y="4582"/>
              <a:ext cx="42" cy="87"/>
            </a:xfrm>
            <a:custGeom>
              <a:avLst/>
              <a:gdLst>
                <a:gd name="T0" fmla="*/ 2907 w 18"/>
                <a:gd name="T1" fmla="*/ 1155 h 37"/>
                <a:gd name="T2" fmla="*/ 2907 w 18"/>
                <a:gd name="T3" fmla="*/ 6264 h 37"/>
                <a:gd name="T4" fmla="*/ 1094 w 18"/>
                <a:gd name="T5" fmla="*/ 5253 h 37"/>
                <a:gd name="T6" fmla="*/ 152 w 18"/>
                <a:gd name="T7" fmla="*/ 2234 h 37"/>
                <a:gd name="T8" fmla="*/ 1094 w 18"/>
                <a:gd name="T9" fmla="*/ 155 h 37"/>
                <a:gd name="T10" fmla="*/ 2907 w 18"/>
                <a:gd name="T11" fmla="*/ 115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0" y="26"/>
                    <a:pt x="1" y="13"/>
                  </a:cubicBezTo>
                  <a:cubicBezTo>
                    <a:pt x="1" y="0"/>
                    <a:pt x="7" y="1"/>
                    <a:pt x="7" y="1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2" name="Freeform 301"/>
            <p:cNvSpPr>
              <a:spLocks/>
            </p:cNvSpPr>
            <p:nvPr/>
          </p:nvSpPr>
          <p:spPr bwMode="auto">
            <a:xfrm>
              <a:off x="2285" y="4346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2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3" name="Freeform 302"/>
            <p:cNvSpPr>
              <a:spLocks/>
            </p:cNvSpPr>
            <p:nvPr/>
          </p:nvSpPr>
          <p:spPr bwMode="auto">
            <a:xfrm>
              <a:off x="2285" y="437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4 h 380"/>
                <a:gd name="T6" fmla="*/ 343 w 385"/>
                <a:gd name="T7" fmla="*/ 250 h 380"/>
                <a:gd name="T8" fmla="*/ 343 w 385"/>
                <a:gd name="T9" fmla="*/ 333 h 380"/>
                <a:gd name="T10" fmla="*/ 0 w 385"/>
                <a:gd name="T11" fmla="*/ 135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343" y="250"/>
                  </a:lnTo>
                  <a:lnTo>
                    <a:pt x="343" y="333"/>
                  </a:lnTo>
                  <a:lnTo>
                    <a:pt x="0" y="135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4" name="Freeform 303"/>
            <p:cNvSpPr>
              <a:spLocks/>
            </p:cNvSpPr>
            <p:nvPr/>
          </p:nvSpPr>
          <p:spPr bwMode="auto">
            <a:xfrm>
              <a:off x="2640" y="4638"/>
              <a:ext cx="16" cy="71"/>
            </a:xfrm>
            <a:custGeom>
              <a:avLst/>
              <a:gdLst>
                <a:gd name="T0" fmla="*/ 16 w 16"/>
                <a:gd name="T1" fmla="*/ 10 h 71"/>
                <a:gd name="T2" fmla="*/ 16 w 16"/>
                <a:gd name="T3" fmla="*/ 71 h 71"/>
                <a:gd name="T4" fmla="*/ 0 w 16"/>
                <a:gd name="T5" fmla="*/ 62 h 71"/>
                <a:gd name="T6" fmla="*/ 0 w 16"/>
                <a:gd name="T7" fmla="*/ 0 h 71"/>
                <a:gd name="T8" fmla="*/ 16 w 16"/>
                <a:gd name="T9" fmla="*/ 10 h 71"/>
                <a:gd name="T10" fmla="*/ 16 w 16"/>
                <a:gd name="T11" fmla="*/ 1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1"/>
                <a:gd name="T20" fmla="*/ 16 w 16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1">
                  <a:moveTo>
                    <a:pt x="16" y="10"/>
                  </a:moveTo>
                  <a:lnTo>
                    <a:pt x="16" y="71"/>
                  </a:lnTo>
                  <a:lnTo>
                    <a:pt x="0" y="62"/>
                  </a:lnTo>
                  <a:lnTo>
                    <a:pt x="0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5" name="Freeform 304"/>
            <p:cNvSpPr>
              <a:spLocks/>
            </p:cNvSpPr>
            <p:nvPr/>
          </p:nvSpPr>
          <p:spPr bwMode="auto">
            <a:xfrm>
              <a:off x="2323" y="4416"/>
              <a:ext cx="21" cy="19"/>
            </a:xfrm>
            <a:custGeom>
              <a:avLst/>
              <a:gdLst>
                <a:gd name="T0" fmla="*/ 1094 w 9"/>
                <a:gd name="T1" fmla="*/ 762 h 8"/>
                <a:gd name="T2" fmla="*/ 1449 w 9"/>
                <a:gd name="T3" fmla="*/ 1275 h 8"/>
                <a:gd name="T4" fmla="*/ 1094 w 9"/>
                <a:gd name="T5" fmla="*/ 1432 h 8"/>
                <a:gd name="T6" fmla="*/ 355 w 9"/>
                <a:gd name="T7" fmla="*/ 762 h 8"/>
                <a:gd name="T8" fmla="*/ 0 w 9"/>
                <a:gd name="T9" fmla="*/ 157 h 8"/>
                <a:gd name="T10" fmla="*/ 355 w 9"/>
                <a:gd name="T11" fmla="*/ 0 h 8"/>
                <a:gd name="T12" fmla="*/ 1094 w 9"/>
                <a:gd name="T13" fmla="*/ 76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8"/>
                <a:gd name="T23" fmla="*/ 9 w 9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8">
                  <a:moveTo>
                    <a:pt x="7" y="4"/>
                  </a:moveTo>
                  <a:cubicBezTo>
                    <a:pt x="8" y="4"/>
                    <a:pt x="9" y="6"/>
                    <a:pt x="9" y="7"/>
                  </a:cubicBezTo>
                  <a:cubicBezTo>
                    <a:pt x="9" y="8"/>
                    <a:pt x="8" y="8"/>
                    <a:pt x="7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6" name="Freeform 305"/>
            <p:cNvSpPr>
              <a:spLocks/>
            </p:cNvSpPr>
            <p:nvPr/>
          </p:nvSpPr>
          <p:spPr bwMode="auto">
            <a:xfrm>
              <a:off x="2363" y="4440"/>
              <a:ext cx="24" cy="19"/>
            </a:xfrm>
            <a:custGeom>
              <a:avLst/>
              <a:gdLst>
                <a:gd name="T0" fmla="*/ 1522 w 10"/>
                <a:gd name="T1" fmla="*/ 762 h 8"/>
                <a:gd name="T2" fmla="*/ 1925 w 10"/>
                <a:gd name="T3" fmla="*/ 1275 h 8"/>
                <a:gd name="T4" fmla="*/ 1522 w 10"/>
                <a:gd name="T5" fmla="*/ 1432 h 8"/>
                <a:gd name="T6" fmla="*/ 403 w 10"/>
                <a:gd name="T7" fmla="*/ 762 h 8"/>
                <a:gd name="T8" fmla="*/ 0 w 10"/>
                <a:gd name="T9" fmla="*/ 157 h 8"/>
                <a:gd name="T10" fmla="*/ 403 w 10"/>
                <a:gd name="T11" fmla="*/ 0 h 8"/>
                <a:gd name="T12" fmla="*/ 1522 w 10"/>
                <a:gd name="T13" fmla="*/ 76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8"/>
                <a:gd name="T23" fmla="*/ 10 w 10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8">
                  <a:moveTo>
                    <a:pt x="8" y="4"/>
                  </a:moveTo>
                  <a:cubicBezTo>
                    <a:pt x="9" y="4"/>
                    <a:pt x="10" y="6"/>
                    <a:pt x="10" y="7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7" name="Freeform 306"/>
            <p:cNvSpPr>
              <a:spLocks/>
            </p:cNvSpPr>
            <p:nvPr/>
          </p:nvSpPr>
          <p:spPr bwMode="auto">
            <a:xfrm>
              <a:off x="2337" y="4475"/>
              <a:ext cx="15" cy="52"/>
            </a:xfrm>
            <a:custGeom>
              <a:avLst/>
              <a:gdLst>
                <a:gd name="T0" fmla="*/ 15 w 15"/>
                <a:gd name="T1" fmla="*/ 52 h 52"/>
                <a:gd name="T2" fmla="*/ 5 w 15"/>
                <a:gd name="T3" fmla="*/ 48 h 52"/>
                <a:gd name="T4" fmla="*/ 0 w 15"/>
                <a:gd name="T5" fmla="*/ 0 h 52"/>
                <a:gd name="T6" fmla="*/ 7 w 15"/>
                <a:gd name="T7" fmla="*/ 5 h 52"/>
                <a:gd name="T8" fmla="*/ 15 w 15"/>
                <a:gd name="T9" fmla="*/ 52 h 52"/>
                <a:gd name="T10" fmla="*/ 15 w 15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2"/>
                <a:gd name="T20" fmla="*/ 15 w 1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2">
                  <a:moveTo>
                    <a:pt x="15" y="52"/>
                  </a:moveTo>
                  <a:lnTo>
                    <a:pt x="5" y="4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8" name="Freeform 307"/>
            <p:cNvSpPr>
              <a:spLocks/>
            </p:cNvSpPr>
            <p:nvPr/>
          </p:nvSpPr>
          <p:spPr bwMode="auto">
            <a:xfrm>
              <a:off x="2361" y="449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7 h 52"/>
                <a:gd name="T4" fmla="*/ 0 w 17"/>
                <a:gd name="T5" fmla="*/ 0 h 52"/>
                <a:gd name="T6" fmla="*/ 9 w 17"/>
                <a:gd name="T7" fmla="*/ 4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79" name="Freeform 308"/>
            <p:cNvSpPr>
              <a:spLocks/>
            </p:cNvSpPr>
            <p:nvPr/>
          </p:nvSpPr>
          <p:spPr bwMode="auto">
            <a:xfrm>
              <a:off x="2389" y="4506"/>
              <a:ext cx="12" cy="50"/>
            </a:xfrm>
            <a:custGeom>
              <a:avLst/>
              <a:gdLst>
                <a:gd name="T0" fmla="*/ 12 w 12"/>
                <a:gd name="T1" fmla="*/ 50 h 50"/>
                <a:gd name="T2" fmla="*/ 5 w 12"/>
                <a:gd name="T3" fmla="*/ 45 h 50"/>
                <a:gd name="T4" fmla="*/ 0 w 12"/>
                <a:gd name="T5" fmla="*/ 0 h 50"/>
                <a:gd name="T6" fmla="*/ 7 w 12"/>
                <a:gd name="T7" fmla="*/ 5 h 50"/>
                <a:gd name="T8" fmla="*/ 12 w 12"/>
                <a:gd name="T9" fmla="*/ 50 h 50"/>
                <a:gd name="T10" fmla="*/ 12 w 12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0"/>
                <a:gd name="T20" fmla="*/ 12 w 12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0">
                  <a:moveTo>
                    <a:pt x="12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0" name="Freeform 309"/>
            <p:cNvSpPr>
              <a:spLocks/>
            </p:cNvSpPr>
            <p:nvPr/>
          </p:nvSpPr>
          <p:spPr bwMode="auto">
            <a:xfrm>
              <a:off x="2413" y="4520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5 w 14"/>
                <a:gd name="T3" fmla="*/ 45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1" name="Freeform 310"/>
            <p:cNvSpPr>
              <a:spLocks/>
            </p:cNvSpPr>
            <p:nvPr/>
          </p:nvSpPr>
          <p:spPr bwMode="auto">
            <a:xfrm>
              <a:off x="2307" y="4464"/>
              <a:ext cx="153" cy="122"/>
            </a:xfrm>
            <a:custGeom>
              <a:avLst/>
              <a:gdLst>
                <a:gd name="T0" fmla="*/ 9547 w 65"/>
                <a:gd name="T1" fmla="*/ 4845 h 52"/>
                <a:gd name="T2" fmla="*/ 11049 w 65"/>
                <a:gd name="T3" fmla="*/ 7336 h 52"/>
                <a:gd name="T4" fmla="*/ 9663 w 65"/>
                <a:gd name="T5" fmla="*/ 8174 h 52"/>
                <a:gd name="T6" fmla="*/ 1502 w 65"/>
                <a:gd name="T7" fmla="*/ 3484 h 52"/>
                <a:gd name="T8" fmla="*/ 0 w 65"/>
                <a:gd name="T9" fmla="*/ 997 h 52"/>
                <a:gd name="T10" fmla="*/ 1384 w 65"/>
                <a:gd name="T11" fmla="*/ 364 h 52"/>
                <a:gd name="T12" fmla="*/ 9547 w 65"/>
                <a:gd name="T13" fmla="*/ 484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29"/>
                  </a:moveTo>
                  <a:cubicBezTo>
                    <a:pt x="61" y="32"/>
                    <a:pt x="65" y="39"/>
                    <a:pt x="65" y="44"/>
                  </a:cubicBezTo>
                  <a:cubicBezTo>
                    <a:pt x="65" y="50"/>
                    <a:pt x="61" y="52"/>
                    <a:pt x="57" y="49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18"/>
                    <a:pt x="0" y="12"/>
                    <a:pt x="0" y="6"/>
                  </a:cubicBezTo>
                  <a:cubicBezTo>
                    <a:pt x="0" y="0"/>
                    <a:pt x="5" y="0"/>
                    <a:pt x="8" y="2"/>
                  </a:cubicBezTo>
                  <a:cubicBezTo>
                    <a:pt x="56" y="29"/>
                    <a:pt x="56" y="29"/>
                    <a:pt x="56" y="29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2" name="Freeform 311"/>
            <p:cNvSpPr>
              <a:spLocks/>
            </p:cNvSpPr>
            <p:nvPr/>
          </p:nvSpPr>
          <p:spPr bwMode="auto">
            <a:xfrm>
              <a:off x="2285" y="4310"/>
              <a:ext cx="433" cy="251"/>
            </a:xfrm>
            <a:custGeom>
              <a:avLst/>
              <a:gdLst>
                <a:gd name="T0" fmla="*/ 0 w 433"/>
                <a:gd name="T1" fmla="*/ 28 h 251"/>
                <a:gd name="T2" fmla="*/ 48 w 433"/>
                <a:gd name="T3" fmla="*/ 0 h 251"/>
                <a:gd name="T4" fmla="*/ 433 w 433"/>
                <a:gd name="T5" fmla="*/ 222 h 251"/>
                <a:gd name="T6" fmla="*/ 385 w 433"/>
                <a:gd name="T7" fmla="*/ 251 h 251"/>
                <a:gd name="T8" fmla="*/ 0 w 433"/>
                <a:gd name="T9" fmla="*/ 28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1"/>
                <a:gd name="T17" fmla="*/ 433 w 433"/>
                <a:gd name="T18" fmla="*/ 251 h 2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1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3" name="Freeform 312"/>
            <p:cNvSpPr>
              <a:spLocks/>
            </p:cNvSpPr>
            <p:nvPr/>
          </p:nvSpPr>
          <p:spPr bwMode="auto">
            <a:xfrm>
              <a:off x="2670" y="4398"/>
              <a:ext cx="48" cy="184"/>
            </a:xfrm>
            <a:custGeom>
              <a:avLst/>
              <a:gdLst>
                <a:gd name="T0" fmla="*/ 0 w 48"/>
                <a:gd name="T1" fmla="*/ 26 h 184"/>
                <a:gd name="T2" fmla="*/ 48 w 48"/>
                <a:gd name="T3" fmla="*/ 0 h 184"/>
                <a:gd name="T4" fmla="*/ 48 w 48"/>
                <a:gd name="T5" fmla="*/ 158 h 184"/>
                <a:gd name="T6" fmla="*/ 0 w 48"/>
                <a:gd name="T7" fmla="*/ 184 h 184"/>
                <a:gd name="T8" fmla="*/ 0 w 48"/>
                <a:gd name="T9" fmla="*/ 26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4"/>
                <a:gd name="T17" fmla="*/ 48 w 48"/>
                <a:gd name="T18" fmla="*/ 184 h 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4">
                  <a:moveTo>
                    <a:pt x="0" y="26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4" name="Freeform 313"/>
            <p:cNvSpPr>
              <a:spLocks/>
            </p:cNvSpPr>
            <p:nvPr/>
          </p:nvSpPr>
          <p:spPr bwMode="auto">
            <a:xfrm>
              <a:off x="2510" y="4374"/>
              <a:ext cx="64" cy="97"/>
            </a:xfrm>
            <a:custGeom>
              <a:avLst/>
              <a:gdLst>
                <a:gd name="T0" fmla="*/ 1263 w 27"/>
                <a:gd name="T1" fmla="*/ 1947 h 41"/>
                <a:gd name="T2" fmla="*/ 4793 w 27"/>
                <a:gd name="T3" fmla="*/ 0 h 41"/>
                <a:gd name="T4" fmla="*/ 3501 w 27"/>
                <a:gd name="T5" fmla="*/ 2065 h 41"/>
                <a:gd name="T6" fmla="*/ 4636 w 27"/>
                <a:gd name="T7" fmla="*/ 5257 h 41"/>
                <a:gd name="T8" fmla="*/ 1041 w 27"/>
                <a:gd name="T9" fmla="*/ 7176 h 41"/>
                <a:gd name="T10" fmla="*/ 0 w 27"/>
                <a:gd name="T11" fmla="*/ 4225 h 41"/>
                <a:gd name="T12" fmla="*/ 1263 w 27"/>
                <a:gd name="T13" fmla="*/ 194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1"/>
                <a:gd name="T23" fmla="*/ 27 w 27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1">
                  <a:moveTo>
                    <a:pt x="7" y="11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4"/>
                    <a:pt x="20" y="12"/>
                  </a:cubicBezTo>
                  <a:cubicBezTo>
                    <a:pt x="20" y="20"/>
                    <a:pt x="26" y="29"/>
                    <a:pt x="26" y="3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6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5" name="Freeform 314"/>
            <p:cNvSpPr>
              <a:spLocks/>
            </p:cNvSpPr>
            <p:nvPr/>
          </p:nvSpPr>
          <p:spPr bwMode="auto">
            <a:xfrm>
              <a:off x="2285" y="4235"/>
              <a:ext cx="289" cy="165"/>
            </a:xfrm>
            <a:custGeom>
              <a:avLst/>
              <a:gdLst>
                <a:gd name="T0" fmla="*/ 0 w 289"/>
                <a:gd name="T1" fmla="*/ 28 h 165"/>
                <a:gd name="T2" fmla="*/ 48 w 289"/>
                <a:gd name="T3" fmla="*/ 0 h 165"/>
                <a:gd name="T4" fmla="*/ 289 w 289"/>
                <a:gd name="T5" fmla="*/ 139 h 165"/>
                <a:gd name="T6" fmla="*/ 241 w 289"/>
                <a:gd name="T7" fmla="*/ 165 h 165"/>
                <a:gd name="T8" fmla="*/ 0 w 289"/>
                <a:gd name="T9" fmla="*/ 28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5"/>
                <a:gd name="T17" fmla="*/ 289 w 289"/>
                <a:gd name="T18" fmla="*/ 165 h 1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5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5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6" name="Freeform 315"/>
            <p:cNvSpPr>
              <a:spLocks/>
            </p:cNvSpPr>
            <p:nvPr/>
          </p:nvSpPr>
          <p:spPr bwMode="auto">
            <a:xfrm>
              <a:off x="2285" y="4263"/>
              <a:ext cx="241" cy="208"/>
            </a:xfrm>
            <a:custGeom>
              <a:avLst/>
              <a:gdLst>
                <a:gd name="T0" fmla="*/ 17730 w 102"/>
                <a:gd name="T1" fmla="*/ 10119 h 88"/>
                <a:gd name="T2" fmla="*/ 16485 w 102"/>
                <a:gd name="T3" fmla="*/ 12385 h 88"/>
                <a:gd name="T4" fmla="*/ 17607 w 102"/>
                <a:gd name="T5" fmla="*/ 15359 h 88"/>
                <a:gd name="T6" fmla="*/ 0 w 102"/>
                <a:gd name="T7" fmla="*/ 5240 h 88"/>
                <a:gd name="T8" fmla="*/ 0 w 102"/>
                <a:gd name="T9" fmla="*/ 0 h 88"/>
                <a:gd name="T10" fmla="*/ 17730 w 102"/>
                <a:gd name="T11" fmla="*/ 1011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8"/>
                <a:gd name="T20" fmla="*/ 102 w 102"/>
                <a:gd name="T21" fmla="*/ 88 h 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8">
                  <a:moveTo>
                    <a:pt x="102" y="58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79"/>
                    <a:pt x="101" y="88"/>
                    <a:pt x="101" y="8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8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7" name="Freeform 316"/>
            <p:cNvSpPr>
              <a:spLocks/>
            </p:cNvSpPr>
            <p:nvPr/>
          </p:nvSpPr>
          <p:spPr bwMode="auto">
            <a:xfrm>
              <a:off x="2545" y="4386"/>
              <a:ext cx="47" cy="28"/>
            </a:xfrm>
            <a:custGeom>
              <a:avLst/>
              <a:gdLst>
                <a:gd name="T0" fmla="*/ 0 w 20"/>
                <a:gd name="T1" fmla="*/ 1932 h 12"/>
                <a:gd name="T2" fmla="*/ 3346 w 20"/>
                <a:gd name="T3" fmla="*/ 0 h 12"/>
                <a:gd name="T4" fmla="*/ 3346 w 20"/>
                <a:gd name="T5" fmla="*/ 0 h 12"/>
                <a:gd name="T6" fmla="*/ 0 w 20"/>
                <a:gd name="T7" fmla="*/ 1932 h 12"/>
                <a:gd name="T8" fmla="*/ 0 w 20"/>
                <a:gd name="T9" fmla="*/ 193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8" name="Freeform 317"/>
            <p:cNvSpPr>
              <a:spLocks/>
            </p:cNvSpPr>
            <p:nvPr/>
          </p:nvSpPr>
          <p:spPr bwMode="auto">
            <a:xfrm>
              <a:off x="2571" y="4400"/>
              <a:ext cx="47" cy="99"/>
            </a:xfrm>
            <a:custGeom>
              <a:avLst/>
              <a:gdLst>
                <a:gd name="T0" fmla="*/ 0 w 47"/>
                <a:gd name="T1" fmla="*/ 28 h 99"/>
                <a:gd name="T2" fmla="*/ 47 w 47"/>
                <a:gd name="T3" fmla="*/ 0 h 99"/>
                <a:gd name="T4" fmla="*/ 47 w 47"/>
                <a:gd name="T5" fmla="*/ 73 h 99"/>
                <a:gd name="T6" fmla="*/ 0 w 47"/>
                <a:gd name="T7" fmla="*/ 99 h 99"/>
                <a:gd name="T8" fmla="*/ 0 w 47"/>
                <a:gd name="T9" fmla="*/ 2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8"/>
                  </a:moveTo>
                  <a:lnTo>
                    <a:pt x="47" y="0"/>
                  </a:lnTo>
                  <a:lnTo>
                    <a:pt x="47" y="73"/>
                  </a:lnTo>
                  <a:lnTo>
                    <a:pt x="0" y="99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89" name="Freeform 318"/>
            <p:cNvSpPr>
              <a:spLocks/>
            </p:cNvSpPr>
            <p:nvPr/>
          </p:nvSpPr>
          <p:spPr bwMode="auto">
            <a:xfrm>
              <a:off x="2545" y="4386"/>
              <a:ext cx="73" cy="42"/>
            </a:xfrm>
            <a:custGeom>
              <a:avLst/>
              <a:gdLst>
                <a:gd name="T0" fmla="*/ 0 w 73"/>
                <a:gd name="T1" fmla="*/ 28 h 42"/>
                <a:gd name="T2" fmla="*/ 47 w 73"/>
                <a:gd name="T3" fmla="*/ 0 h 42"/>
                <a:gd name="T4" fmla="*/ 73 w 73"/>
                <a:gd name="T5" fmla="*/ 14 h 42"/>
                <a:gd name="T6" fmla="*/ 26 w 73"/>
                <a:gd name="T7" fmla="*/ 42 h 42"/>
                <a:gd name="T8" fmla="*/ 0 w 73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8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0" name="Freeform 319"/>
            <p:cNvSpPr>
              <a:spLocks/>
            </p:cNvSpPr>
            <p:nvPr/>
          </p:nvSpPr>
          <p:spPr bwMode="auto">
            <a:xfrm>
              <a:off x="2529" y="4412"/>
              <a:ext cx="42" cy="87"/>
            </a:xfrm>
            <a:custGeom>
              <a:avLst/>
              <a:gdLst>
                <a:gd name="T0" fmla="*/ 2907 w 18"/>
                <a:gd name="T1" fmla="*/ 1155 h 37"/>
                <a:gd name="T2" fmla="*/ 2907 w 18"/>
                <a:gd name="T3" fmla="*/ 6264 h 37"/>
                <a:gd name="T4" fmla="*/ 1094 w 18"/>
                <a:gd name="T5" fmla="*/ 5253 h 37"/>
                <a:gd name="T6" fmla="*/ 152 w 18"/>
                <a:gd name="T7" fmla="*/ 2234 h 37"/>
                <a:gd name="T8" fmla="*/ 1094 w 18"/>
                <a:gd name="T9" fmla="*/ 155 h 37"/>
                <a:gd name="T10" fmla="*/ 2907 w 18"/>
                <a:gd name="T11" fmla="*/ 115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0" y="26"/>
                    <a:pt x="1" y="13"/>
                  </a:cubicBezTo>
                  <a:cubicBezTo>
                    <a:pt x="1" y="0"/>
                    <a:pt x="7" y="1"/>
                    <a:pt x="7" y="1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1" name="Freeform 320"/>
            <p:cNvSpPr>
              <a:spLocks/>
            </p:cNvSpPr>
            <p:nvPr/>
          </p:nvSpPr>
          <p:spPr bwMode="auto">
            <a:xfrm>
              <a:off x="2285" y="4175"/>
              <a:ext cx="433" cy="251"/>
            </a:xfrm>
            <a:custGeom>
              <a:avLst/>
              <a:gdLst>
                <a:gd name="T0" fmla="*/ 0 w 433"/>
                <a:gd name="T1" fmla="*/ 29 h 251"/>
                <a:gd name="T2" fmla="*/ 48 w 433"/>
                <a:gd name="T3" fmla="*/ 0 h 251"/>
                <a:gd name="T4" fmla="*/ 433 w 433"/>
                <a:gd name="T5" fmla="*/ 223 h 251"/>
                <a:gd name="T6" fmla="*/ 385 w 433"/>
                <a:gd name="T7" fmla="*/ 251 h 251"/>
                <a:gd name="T8" fmla="*/ 0 w 433"/>
                <a:gd name="T9" fmla="*/ 29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1"/>
                <a:gd name="T17" fmla="*/ 433 w 433"/>
                <a:gd name="T18" fmla="*/ 251 h 2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1">
                  <a:moveTo>
                    <a:pt x="0" y="29"/>
                  </a:moveTo>
                  <a:lnTo>
                    <a:pt x="48" y="0"/>
                  </a:lnTo>
                  <a:lnTo>
                    <a:pt x="433" y="223"/>
                  </a:lnTo>
                  <a:lnTo>
                    <a:pt x="385" y="251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2" name="Freeform 321"/>
            <p:cNvSpPr>
              <a:spLocks/>
            </p:cNvSpPr>
            <p:nvPr/>
          </p:nvSpPr>
          <p:spPr bwMode="auto">
            <a:xfrm>
              <a:off x="2285" y="420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2 h 380"/>
                <a:gd name="T6" fmla="*/ 343 w 385"/>
                <a:gd name="T7" fmla="*/ 250 h 380"/>
                <a:gd name="T8" fmla="*/ 343 w 385"/>
                <a:gd name="T9" fmla="*/ 333 h 380"/>
                <a:gd name="T10" fmla="*/ 0 w 385"/>
                <a:gd name="T11" fmla="*/ 134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2"/>
                  </a:lnTo>
                  <a:lnTo>
                    <a:pt x="343" y="250"/>
                  </a:lnTo>
                  <a:lnTo>
                    <a:pt x="343" y="333"/>
                  </a:lnTo>
                  <a:lnTo>
                    <a:pt x="0" y="134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3" name="Freeform 322"/>
            <p:cNvSpPr>
              <a:spLocks/>
            </p:cNvSpPr>
            <p:nvPr/>
          </p:nvSpPr>
          <p:spPr bwMode="auto">
            <a:xfrm>
              <a:off x="2640" y="4468"/>
              <a:ext cx="16" cy="71"/>
            </a:xfrm>
            <a:custGeom>
              <a:avLst/>
              <a:gdLst>
                <a:gd name="T0" fmla="*/ 16 w 16"/>
                <a:gd name="T1" fmla="*/ 10 h 71"/>
                <a:gd name="T2" fmla="*/ 16 w 16"/>
                <a:gd name="T3" fmla="*/ 71 h 71"/>
                <a:gd name="T4" fmla="*/ 0 w 16"/>
                <a:gd name="T5" fmla="*/ 62 h 71"/>
                <a:gd name="T6" fmla="*/ 0 w 16"/>
                <a:gd name="T7" fmla="*/ 0 h 71"/>
                <a:gd name="T8" fmla="*/ 16 w 16"/>
                <a:gd name="T9" fmla="*/ 10 h 71"/>
                <a:gd name="T10" fmla="*/ 16 w 16"/>
                <a:gd name="T11" fmla="*/ 1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1"/>
                <a:gd name="T20" fmla="*/ 16 w 16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1">
                  <a:moveTo>
                    <a:pt x="16" y="10"/>
                  </a:moveTo>
                  <a:lnTo>
                    <a:pt x="16" y="71"/>
                  </a:lnTo>
                  <a:lnTo>
                    <a:pt x="0" y="62"/>
                  </a:lnTo>
                  <a:lnTo>
                    <a:pt x="0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4" name="Freeform 323"/>
            <p:cNvSpPr>
              <a:spLocks/>
            </p:cNvSpPr>
            <p:nvPr/>
          </p:nvSpPr>
          <p:spPr bwMode="auto">
            <a:xfrm>
              <a:off x="2323" y="4244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307 h 9"/>
                <a:gd name="T4" fmla="*/ 1094 w 9"/>
                <a:gd name="T5" fmla="*/ 1449 h 9"/>
                <a:gd name="T6" fmla="*/ 355 w 9"/>
                <a:gd name="T7" fmla="*/ 828 h 9"/>
                <a:gd name="T8" fmla="*/ 0 w 9"/>
                <a:gd name="T9" fmla="*/ 355 h 9"/>
                <a:gd name="T10" fmla="*/ 355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8"/>
                  </a:cubicBezTo>
                  <a:cubicBezTo>
                    <a:pt x="9" y="9"/>
                    <a:pt x="8" y="9"/>
                    <a:pt x="7" y="9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5" name="Freeform 324"/>
            <p:cNvSpPr>
              <a:spLocks/>
            </p:cNvSpPr>
            <p:nvPr/>
          </p:nvSpPr>
          <p:spPr bwMode="auto">
            <a:xfrm>
              <a:off x="2363" y="4270"/>
              <a:ext cx="24" cy="19"/>
            </a:xfrm>
            <a:custGeom>
              <a:avLst/>
              <a:gdLst>
                <a:gd name="T0" fmla="*/ 1522 w 10"/>
                <a:gd name="T1" fmla="*/ 537 h 8"/>
                <a:gd name="T2" fmla="*/ 1925 w 10"/>
                <a:gd name="T3" fmla="*/ 1275 h 8"/>
                <a:gd name="T4" fmla="*/ 1522 w 10"/>
                <a:gd name="T5" fmla="*/ 1432 h 8"/>
                <a:gd name="T6" fmla="*/ 403 w 10"/>
                <a:gd name="T7" fmla="*/ 762 h 8"/>
                <a:gd name="T8" fmla="*/ 0 w 10"/>
                <a:gd name="T9" fmla="*/ 157 h 8"/>
                <a:gd name="T10" fmla="*/ 403 w 10"/>
                <a:gd name="T11" fmla="*/ 0 h 8"/>
                <a:gd name="T12" fmla="*/ 1522 w 10"/>
                <a:gd name="T13" fmla="*/ 53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8"/>
                <a:gd name="T23" fmla="*/ 10 w 10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8">
                  <a:moveTo>
                    <a:pt x="8" y="3"/>
                  </a:moveTo>
                  <a:cubicBezTo>
                    <a:pt x="9" y="4"/>
                    <a:pt x="10" y="6"/>
                    <a:pt x="10" y="7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8" y="3"/>
                    <a:pt x="8" y="3"/>
                    <a:pt x="8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6" name="Freeform 325"/>
            <p:cNvSpPr>
              <a:spLocks/>
            </p:cNvSpPr>
            <p:nvPr/>
          </p:nvSpPr>
          <p:spPr bwMode="auto">
            <a:xfrm>
              <a:off x="2337" y="4305"/>
              <a:ext cx="15" cy="52"/>
            </a:xfrm>
            <a:custGeom>
              <a:avLst/>
              <a:gdLst>
                <a:gd name="T0" fmla="*/ 15 w 15"/>
                <a:gd name="T1" fmla="*/ 52 h 52"/>
                <a:gd name="T2" fmla="*/ 5 w 15"/>
                <a:gd name="T3" fmla="*/ 48 h 52"/>
                <a:gd name="T4" fmla="*/ 0 w 15"/>
                <a:gd name="T5" fmla="*/ 0 h 52"/>
                <a:gd name="T6" fmla="*/ 7 w 15"/>
                <a:gd name="T7" fmla="*/ 5 h 52"/>
                <a:gd name="T8" fmla="*/ 15 w 15"/>
                <a:gd name="T9" fmla="*/ 52 h 52"/>
                <a:gd name="T10" fmla="*/ 15 w 15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2"/>
                <a:gd name="T20" fmla="*/ 15 w 1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2">
                  <a:moveTo>
                    <a:pt x="15" y="52"/>
                  </a:moveTo>
                  <a:lnTo>
                    <a:pt x="5" y="4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7" name="Freeform 326"/>
            <p:cNvSpPr>
              <a:spLocks/>
            </p:cNvSpPr>
            <p:nvPr/>
          </p:nvSpPr>
          <p:spPr bwMode="auto">
            <a:xfrm>
              <a:off x="2361" y="432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4 h 52"/>
                <a:gd name="T4" fmla="*/ 0 w 17"/>
                <a:gd name="T5" fmla="*/ 0 h 52"/>
                <a:gd name="T6" fmla="*/ 9 w 17"/>
                <a:gd name="T7" fmla="*/ 4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4"/>
                  </a:lnTo>
                  <a:lnTo>
                    <a:pt x="0" y="0"/>
                  </a:lnTo>
                  <a:lnTo>
                    <a:pt x="9" y="4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8" name="Freeform 327"/>
            <p:cNvSpPr>
              <a:spLocks/>
            </p:cNvSpPr>
            <p:nvPr/>
          </p:nvSpPr>
          <p:spPr bwMode="auto">
            <a:xfrm>
              <a:off x="2389" y="4334"/>
              <a:ext cx="12" cy="52"/>
            </a:xfrm>
            <a:custGeom>
              <a:avLst/>
              <a:gdLst>
                <a:gd name="T0" fmla="*/ 12 w 12"/>
                <a:gd name="T1" fmla="*/ 52 h 52"/>
                <a:gd name="T2" fmla="*/ 5 w 12"/>
                <a:gd name="T3" fmla="*/ 47 h 52"/>
                <a:gd name="T4" fmla="*/ 0 w 12"/>
                <a:gd name="T5" fmla="*/ 0 h 52"/>
                <a:gd name="T6" fmla="*/ 7 w 12"/>
                <a:gd name="T7" fmla="*/ 4 h 52"/>
                <a:gd name="T8" fmla="*/ 12 w 12"/>
                <a:gd name="T9" fmla="*/ 52 h 52"/>
                <a:gd name="T10" fmla="*/ 12 w 12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2"/>
                <a:gd name="T20" fmla="*/ 12 w 12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2">
                  <a:moveTo>
                    <a:pt x="12" y="52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7" y="4"/>
                  </a:lnTo>
                  <a:lnTo>
                    <a:pt x="12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99" name="Freeform 328"/>
            <p:cNvSpPr>
              <a:spLocks/>
            </p:cNvSpPr>
            <p:nvPr/>
          </p:nvSpPr>
          <p:spPr bwMode="auto">
            <a:xfrm>
              <a:off x="2413" y="4348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5 w 14"/>
                <a:gd name="T3" fmla="*/ 47 h 52"/>
                <a:gd name="T4" fmla="*/ 0 w 14"/>
                <a:gd name="T5" fmla="*/ 0 h 52"/>
                <a:gd name="T6" fmla="*/ 9 w 14"/>
                <a:gd name="T7" fmla="*/ 7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0" name="Freeform 329"/>
            <p:cNvSpPr>
              <a:spLocks/>
            </p:cNvSpPr>
            <p:nvPr/>
          </p:nvSpPr>
          <p:spPr bwMode="auto">
            <a:xfrm>
              <a:off x="2307" y="4294"/>
              <a:ext cx="153" cy="122"/>
            </a:xfrm>
            <a:custGeom>
              <a:avLst/>
              <a:gdLst>
                <a:gd name="T0" fmla="*/ 9547 w 65"/>
                <a:gd name="T1" fmla="*/ 4845 h 52"/>
                <a:gd name="T2" fmla="*/ 11049 w 65"/>
                <a:gd name="T3" fmla="*/ 7336 h 52"/>
                <a:gd name="T4" fmla="*/ 9663 w 65"/>
                <a:gd name="T5" fmla="*/ 8174 h 52"/>
                <a:gd name="T6" fmla="*/ 1502 w 65"/>
                <a:gd name="T7" fmla="*/ 3484 h 52"/>
                <a:gd name="T8" fmla="*/ 0 w 65"/>
                <a:gd name="T9" fmla="*/ 997 h 52"/>
                <a:gd name="T10" fmla="*/ 1384 w 65"/>
                <a:gd name="T11" fmla="*/ 364 h 52"/>
                <a:gd name="T12" fmla="*/ 9547 w 65"/>
                <a:gd name="T13" fmla="*/ 484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29"/>
                  </a:moveTo>
                  <a:cubicBezTo>
                    <a:pt x="61" y="32"/>
                    <a:pt x="65" y="39"/>
                    <a:pt x="65" y="44"/>
                  </a:cubicBezTo>
                  <a:cubicBezTo>
                    <a:pt x="65" y="49"/>
                    <a:pt x="61" y="52"/>
                    <a:pt x="57" y="49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18"/>
                    <a:pt x="0" y="11"/>
                    <a:pt x="0" y="6"/>
                  </a:cubicBezTo>
                  <a:cubicBezTo>
                    <a:pt x="0" y="0"/>
                    <a:pt x="5" y="0"/>
                    <a:pt x="8" y="2"/>
                  </a:cubicBezTo>
                  <a:cubicBezTo>
                    <a:pt x="56" y="29"/>
                    <a:pt x="56" y="29"/>
                    <a:pt x="56" y="29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1" name="Freeform 330"/>
            <p:cNvSpPr>
              <a:spLocks/>
            </p:cNvSpPr>
            <p:nvPr/>
          </p:nvSpPr>
          <p:spPr bwMode="auto">
            <a:xfrm>
              <a:off x="2772" y="4969"/>
              <a:ext cx="92" cy="92"/>
            </a:xfrm>
            <a:custGeom>
              <a:avLst/>
              <a:gdLst>
                <a:gd name="T0" fmla="*/ 5169 w 39"/>
                <a:gd name="T1" fmla="*/ 4831 h 39"/>
                <a:gd name="T2" fmla="*/ 2571 w 39"/>
                <a:gd name="T3" fmla="*/ 3284 h 39"/>
                <a:gd name="T4" fmla="*/ 524 w 39"/>
                <a:gd name="T5" fmla="*/ 0 h 39"/>
                <a:gd name="T6" fmla="*/ 0 w 39"/>
                <a:gd name="T7" fmla="*/ 1236 h 39"/>
                <a:gd name="T8" fmla="*/ 2048 w 39"/>
                <a:gd name="T9" fmla="*/ 4675 h 39"/>
                <a:gd name="T10" fmla="*/ 4675 w 39"/>
                <a:gd name="T11" fmla="*/ 6221 h 39"/>
                <a:gd name="T12" fmla="*/ 6723 w 39"/>
                <a:gd name="T13" fmla="*/ 4947 h 39"/>
                <a:gd name="T14" fmla="*/ 6723 w 39"/>
                <a:gd name="T15" fmla="*/ 4947 h 39"/>
                <a:gd name="T16" fmla="*/ 5169 w 39"/>
                <a:gd name="T17" fmla="*/ 483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"/>
                <a:gd name="T28" fmla="*/ 0 h 39"/>
                <a:gd name="T29" fmla="*/ 39 w 39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" h="39">
                  <a:moveTo>
                    <a:pt x="30" y="28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9" y="16"/>
                    <a:pt x="4" y="7"/>
                    <a:pt x="3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4"/>
                    <a:pt x="5" y="23"/>
                    <a:pt x="12" y="2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4" y="39"/>
                    <a:pt x="39" y="36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7" y="30"/>
                    <a:pt x="34" y="30"/>
                    <a:pt x="30" y="28"/>
                  </a:cubicBezTo>
                  <a:close/>
                </a:path>
              </a:pathLst>
            </a:custGeom>
            <a:solidFill>
              <a:srgbClr val="6879B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2" name="Freeform 331"/>
            <p:cNvSpPr>
              <a:spLocks/>
            </p:cNvSpPr>
            <p:nvPr/>
          </p:nvSpPr>
          <p:spPr bwMode="auto">
            <a:xfrm>
              <a:off x="2777" y="4549"/>
              <a:ext cx="92" cy="94"/>
            </a:xfrm>
            <a:custGeom>
              <a:avLst/>
              <a:gdLst>
                <a:gd name="T0" fmla="*/ 5169 w 39"/>
                <a:gd name="T1" fmla="*/ 4881 h 40"/>
                <a:gd name="T2" fmla="*/ 2571 w 39"/>
                <a:gd name="T3" fmla="*/ 3231 h 40"/>
                <a:gd name="T4" fmla="*/ 524 w 39"/>
                <a:gd name="T5" fmla="*/ 0 h 40"/>
                <a:gd name="T6" fmla="*/ 0 w 39"/>
                <a:gd name="T7" fmla="*/ 1154 h 40"/>
                <a:gd name="T8" fmla="*/ 2048 w 39"/>
                <a:gd name="T9" fmla="*/ 4517 h 40"/>
                <a:gd name="T10" fmla="*/ 4675 w 39"/>
                <a:gd name="T11" fmla="*/ 6096 h 40"/>
                <a:gd name="T12" fmla="*/ 6723 w 39"/>
                <a:gd name="T13" fmla="*/ 5036 h 40"/>
                <a:gd name="T14" fmla="*/ 6723 w 39"/>
                <a:gd name="T15" fmla="*/ 4881 h 40"/>
                <a:gd name="T16" fmla="*/ 5169 w 39"/>
                <a:gd name="T17" fmla="*/ 48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"/>
                <a:gd name="T28" fmla="*/ 0 h 40"/>
                <a:gd name="T29" fmla="*/ 39 w 39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" h="40">
                  <a:moveTo>
                    <a:pt x="30" y="29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8" y="16"/>
                    <a:pt x="3" y="7"/>
                    <a:pt x="3" y="0"/>
                  </a:cubicBezTo>
                  <a:cubicBezTo>
                    <a:pt x="1" y="1"/>
                    <a:pt x="0" y="4"/>
                    <a:pt x="0" y="7"/>
                  </a:cubicBezTo>
                  <a:cubicBezTo>
                    <a:pt x="0" y="15"/>
                    <a:pt x="5" y="23"/>
                    <a:pt x="12" y="2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4" y="40"/>
                    <a:pt x="39" y="37"/>
                    <a:pt x="39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7" y="30"/>
                    <a:pt x="34" y="30"/>
                    <a:pt x="30" y="29"/>
                  </a:cubicBezTo>
                  <a:close/>
                </a:path>
              </a:pathLst>
            </a:custGeom>
            <a:solidFill>
              <a:srgbClr val="6879B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3" name="Freeform 332"/>
            <p:cNvSpPr>
              <a:spLocks/>
            </p:cNvSpPr>
            <p:nvPr/>
          </p:nvSpPr>
          <p:spPr bwMode="auto">
            <a:xfrm>
              <a:off x="2706" y="4376"/>
              <a:ext cx="54" cy="794"/>
            </a:xfrm>
            <a:custGeom>
              <a:avLst/>
              <a:gdLst>
                <a:gd name="T0" fmla="*/ 54 w 54"/>
                <a:gd name="T1" fmla="*/ 0 h 794"/>
                <a:gd name="T2" fmla="*/ 52 w 54"/>
                <a:gd name="T3" fmla="*/ 763 h 794"/>
                <a:gd name="T4" fmla="*/ 0 w 54"/>
                <a:gd name="T5" fmla="*/ 794 h 794"/>
                <a:gd name="T6" fmla="*/ 2 w 54"/>
                <a:gd name="T7" fmla="*/ 29 h 794"/>
                <a:gd name="T8" fmla="*/ 54 w 54"/>
                <a:gd name="T9" fmla="*/ 0 h 794"/>
                <a:gd name="T10" fmla="*/ 54 w 54"/>
                <a:gd name="T11" fmla="*/ 0 h 7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794"/>
                <a:gd name="T20" fmla="*/ 54 w 54"/>
                <a:gd name="T21" fmla="*/ 794 h 79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794">
                  <a:moveTo>
                    <a:pt x="54" y="0"/>
                  </a:moveTo>
                  <a:lnTo>
                    <a:pt x="52" y="763"/>
                  </a:lnTo>
                  <a:lnTo>
                    <a:pt x="0" y="794"/>
                  </a:lnTo>
                  <a:lnTo>
                    <a:pt x="2" y="29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4" name="Freeform 333"/>
            <p:cNvSpPr>
              <a:spLocks/>
            </p:cNvSpPr>
            <p:nvPr/>
          </p:nvSpPr>
          <p:spPr bwMode="auto">
            <a:xfrm>
              <a:off x="2713" y="4416"/>
              <a:ext cx="14" cy="770"/>
            </a:xfrm>
            <a:custGeom>
              <a:avLst/>
              <a:gdLst>
                <a:gd name="T0" fmla="*/ 14 w 14"/>
                <a:gd name="T1" fmla="*/ 0 h 770"/>
                <a:gd name="T2" fmla="*/ 12 w 14"/>
                <a:gd name="T3" fmla="*/ 763 h 770"/>
                <a:gd name="T4" fmla="*/ 0 w 14"/>
                <a:gd name="T5" fmla="*/ 770 h 770"/>
                <a:gd name="T6" fmla="*/ 2 w 14"/>
                <a:gd name="T7" fmla="*/ 5 h 770"/>
                <a:gd name="T8" fmla="*/ 14 w 14"/>
                <a:gd name="T9" fmla="*/ 0 h 770"/>
                <a:gd name="T10" fmla="*/ 14 w 14"/>
                <a:gd name="T11" fmla="*/ 0 h 7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770"/>
                <a:gd name="T20" fmla="*/ 14 w 14"/>
                <a:gd name="T21" fmla="*/ 770 h 7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770">
                  <a:moveTo>
                    <a:pt x="14" y="0"/>
                  </a:moveTo>
                  <a:lnTo>
                    <a:pt x="12" y="763"/>
                  </a:lnTo>
                  <a:lnTo>
                    <a:pt x="0" y="770"/>
                  </a:lnTo>
                  <a:lnTo>
                    <a:pt x="2" y="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1528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5" name="Freeform 334"/>
            <p:cNvSpPr>
              <a:spLocks/>
            </p:cNvSpPr>
            <p:nvPr/>
          </p:nvSpPr>
          <p:spPr bwMode="auto">
            <a:xfrm>
              <a:off x="2682" y="4405"/>
              <a:ext cx="33" cy="781"/>
            </a:xfrm>
            <a:custGeom>
              <a:avLst/>
              <a:gdLst>
                <a:gd name="T0" fmla="*/ 33 w 33"/>
                <a:gd name="T1" fmla="*/ 16 h 781"/>
                <a:gd name="T2" fmla="*/ 31 w 33"/>
                <a:gd name="T3" fmla="*/ 781 h 781"/>
                <a:gd name="T4" fmla="*/ 0 w 33"/>
                <a:gd name="T5" fmla="*/ 763 h 781"/>
                <a:gd name="T6" fmla="*/ 3 w 33"/>
                <a:gd name="T7" fmla="*/ 0 h 781"/>
                <a:gd name="T8" fmla="*/ 33 w 33"/>
                <a:gd name="T9" fmla="*/ 16 h 781"/>
                <a:gd name="T10" fmla="*/ 33 w 33"/>
                <a:gd name="T11" fmla="*/ 16 h 7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781"/>
                <a:gd name="T20" fmla="*/ 33 w 33"/>
                <a:gd name="T21" fmla="*/ 781 h 7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781">
                  <a:moveTo>
                    <a:pt x="33" y="16"/>
                  </a:moveTo>
                  <a:lnTo>
                    <a:pt x="31" y="781"/>
                  </a:lnTo>
                  <a:lnTo>
                    <a:pt x="0" y="763"/>
                  </a:lnTo>
                  <a:lnTo>
                    <a:pt x="3" y="0"/>
                  </a:lnTo>
                  <a:lnTo>
                    <a:pt x="33" y="16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6" name="Freeform 335"/>
            <p:cNvSpPr>
              <a:spLocks noEditPoints="1"/>
            </p:cNvSpPr>
            <p:nvPr/>
          </p:nvSpPr>
          <p:spPr bwMode="auto">
            <a:xfrm>
              <a:off x="2758" y="4376"/>
              <a:ext cx="127" cy="836"/>
            </a:xfrm>
            <a:custGeom>
              <a:avLst/>
              <a:gdLst>
                <a:gd name="T0" fmla="*/ 155 w 54"/>
                <a:gd name="T1" fmla="*/ 0 h 354"/>
                <a:gd name="T2" fmla="*/ 0 w 54"/>
                <a:gd name="T3" fmla="*/ 56055 h 354"/>
                <a:gd name="T4" fmla="*/ 8989 w 54"/>
                <a:gd name="T5" fmla="*/ 61403 h 354"/>
                <a:gd name="T6" fmla="*/ 9144 w 54"/>
                <a:gd name="T7" fmla="*/ 5231 h 354"/>
                <a:gd name="T8" fmla="*/ 155 w 54"/>
                <a:gd name="T9" fmla="*/ 0 h 354"/>
                <a:gd name="T10" fmla="*/ 5593 w 54"/>
                <a:gd name="T11" fmla="*/ 49799 h 354"/>
                <a:gd name="T12" fmla="*/ 3032 w 54"/>
                <a:gd name="T13" fmla="*/ 48268 h 354"/>
                <a:gd name="T14" fmla="*/ 1011 w 54"/>
                <a:gd name="T15" fmla="*/ 44728 h 354"/>
                <a:gd name="T16" fmla="*/ 3032 w 54"/>
                <a:gd name="T17" fmla="*/ 43701 h 354"/>
                <a:gd name="T18" fmla="*/ 5593 w 54"/>
                <a:gd name="T19" fmla="*/ 45253 h 354"/>
                <a:gd name="T20" fmla="*/ 7622 w 54"/>
                <a:gd name="T21" fmla="*/ 48549 h 354"/>
                <a:gd name="T22" fmla="*/ 5593 w 54"/>
                <a:gd name="T23" fmla="*/ 49799 h 354"/>
                <a:gd name="T24" fmla="*/ 5908 w 54"/>
                <a:gd name="T25" fmla="*/ 18874 h 354"/>
                <a:gd name="T26" fmla="*/ 3241 w 54"/>
                <a:gd name="T27" fmla="*/ 17317 h 354"/>
                <a:gd name="T28" fmla="*/ 1378 w 54"/>
                <a:gd name="T29" fmla="*/ 13870 h 354"/>
                <a:gd name="T30" fmla="*/ 3241 w 54"/>
                <a:gd name="T31" fmla="*/ 12845 h 354"/>
                <a:gd name="T32" fmla="*/ 5908 w 54"/>
                <a:gd name="T33" fmla="*/ 14394 h 354"/>
                <a:gd name="T34" fmla="*/ 7987 w 54"/>
                <a:gd name="T35" fmla="*/ 17858 h 354"/>
                <a:gd name="T36" fmla="*/ 5908 w 54"/>
                <a:gd name="T37" fmla="*/ 18874 h 3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4"/>
                <a:gd name="T58" fmla="*/ 0 h 354"/>
                <a:gd name="T59" fmla="*/ 54 w 54"/>
                <a:gd name="T60" fmla="*/ 354 h 3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4" h="354">
                  <a:moveTo>
                    <a:pt x="1" y="0"/>
                  </a:moveTo>
                  <a:cubicBezTo>
                    <a:pt x="0" y="323"/>
                    <a:pt x="0" y="323"/>
                    <a:pt x="0" y="323"/>
                  </a:cubicBezTo>
                  <a:cubicBezTo>
                    <a:pt x="53" y="354"/>
                    <a:pt x="53" y="354"/>
                    <a:pt x="53" y="354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33" y="287"/>
                  </a:moveTo>
                  <a:cubicBezTo>
                    <a:pt x="18" y="278"/>
                    <a:pt x="18" y="278"/>
                    <a:pt x="18" y="278"/>
                  </a:cubicBezTo>
                  <a:cubicBezTo>
                    <a:pt x="11" y="274"/>
                    <a:pt x="6" y="265"/>
                    <a:pt x="6" y="258"/>
                  </a:cubicBezTo>
                  <a:cubicBezTo>
                    <a:pt x="6" y="251"/>
                    <a:pt x="11" y="248"/>
                    <a:pt x="18" y="252"/>
                  </a:cubicBezTo>
                  <a:cubicBezTo>
                    <a:pt x="33" y="261"/>
                    <a:pt x="33" y="261"/>
                    <a:pt x="33" y="261"/>
                  </a:cubicBezTo>
                  <a:cubicBezTo>
                    <a:pt x="40" y="264"/>
                    <a:pt x="45" y="273"/>
                    <a:pt x="45" y="280"/>
                  </a:cubicBezTo>
                  <a:cubicBezTo>
                    <a:pt x="45" y="288"/>
                    <a:pt x="40" y="290"/>
                    <a:pt x="33" y="287"/>
                  </a:cubicBezTo>
                  <a:close/>
                  <a:moveTo>
                    <a:pt x="35" y="109"/>
                  </a:moveTo>
                  <a:cubicBezTo>
                    <a:pt x="19" y="100"/>
                    <a:pt x="19" y="100"/>
                    <a:pt x="19" y="100"/>
                  </a:cubicBezTo>
                  <a:cubicBezTo>
                    <a:pt x="13" y="96"/>
                    <a:pt x="8" y="88"/>
                    <a:pt x="8" y="80"/>
                  </a:cubicBezTo>
                  <a:cubicBezTo>
                    <a:pt x="8" y="73"/>
                    <a:pt x="13" y="70"/>
                    <a:pt x="19" y="74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41" y="87"/>
                    <a:pt x="47" y="95"/>
                    <a:pt x="47" y="103"/>
                  </a:cubicBezTo>
                  <a:cubicBezTo>
                    <a:pt x="47" y="110"/>
                    <a:pt x="41" y="113"/>
                    <a:pt x="35" y="109"/>
                  </a:cubicBez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7" name="Freeform 336"/>
            <p:cNvSpPr>
              <a:spLocks/>
            </p:cNvSpPr>
            <p:nvPr/>
          </p:nvSpPr>
          <p:spPr bwMode="auto">
            <a:xfrm>
              <a:off x="2883" y="4440"/>
              <a:ext cx="14" cy="772"/>
            </a:xfrm>
            <a:custGeom>
              <a:avLst/>
              <a:gdLst>
                <a:gd name="T0" fmla="*/ 14 w 14"/>
                <a:gd name="T1" fmla="*/ 0 h 772"/>
                <a:gd name="T2" fmla="*/ 12 w 14"/>
                <a:gd name="T3" fmla="*/ 763 h 772"/>
                <a:gd name="T4" fmla="*/ 0 w 14"/>
                <a:gd name="T5" fmla="*/ 772 h 772"/>
                <a:gd name="T6" fmla="*/ 2 w 14"/>
                <a:gd name="T7" fmla="*/ 7 h 772"/>
                <a:gd name="T8" fmla="*/ 14 w 14"/>
                <a:gd name="T9" fmla="*/ 0 h 772"/>
                <a:gd name="T10" fmla="*/ 14 w 14"/>
                <a:gd name="T11" fmla="*/ 0 h 7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772"/>
                <a:gd name="T20" fmla="*/ 14 w 14"/>
                <a:gd name="T21" fmla="*/ 772 h 7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772">
                  <a:moveTo>
                    <a:pt x="14" y="0"/>
                  </a:moveTo>
                  <a:lnTo>
                    <a:pt x="12" y="763"/>
                  </a:lnTo>
                  <a:lnTo>
                    <a:pt x="0" y="772"/>
                  </a:lnTo>
                  <a:lnTo>
                    <a:pt x="2" y="7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03F7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08" name="Freeform 337"/>
            <p:cNvSpPr>
              <a:spLocks/>
            </p:cNvSpPr>
            <p:nvPr/>
          </p:nvSpPr>
          <p:spPr bwMode="auto">
            <a:xfrm>
              <a:off x="2685" y="4360"/>
              <a:ext cx="212" cy="87"/>
            </a:xfrm>
            <a:custGeom>
              <a:avLst/>
              <a:gdLst>
                <a:gd name="T0" fmla="*/ 212 w 212"/>
                <a:gd name="T1" fmla="*/ 80 h 87"/>
                <a:gd name="T2" fmla="*/ 200 w 212"/>
                <a:gd name="T3" fmla="*/ 87 h 87"/>
                <a:gd name="T4" fmla="*/ 75 w 212"/>
                <a:gd name="T5" fmla="*/ 16 h 87"/>
                <a:gd name="T6" fmla="*/ 23 w 212"/>
                <a:gd name="T7" fmla="*/ 45 h 87"/>
                <a:gd name="T8" fmla="*/ 42 w 212"/>
                <a:gd name="T9" fmla="*/ 56 h 87"/>
                <a:gd name="T10" fmla="*/ 30 w 212"/>
                <a:gd name="T11" fmla="*/ 61 h 87"/>
                <a:gd name="T12" fmla="*/ 0 w 212"/>
                <a:gd name="T13" fmla="*/ 45 h 87"/>
                <a:gd name="T14" fmla="*/ 73 w 212"/>
                <a:gd name="T15" fmla="*/ 0 h 87"/>
                <a:gd name="T16" fmla="*/ 212 w 212"/>
                <a:gd name="T17" fmla="*/ 80 h 87"/>
                <a:gd name="T18" fmla="*/ 212 w 212"/>
                <a:gd name="T19" fmla="*/ 8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2"/>
                <a:gd name="T31" fmla="*/ 0 h 87"/>
                <a:gd name="T32" fmla="*/ 212 w 212"/>
                <a:gd name="T33" fmla="*/ 87 h 8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2" h="87">
                  <a:moveTo>
                    <a:pt x="212" y="80"/>
                  </a:moveTo>
                  <a:lnTo>
                    <a:pt x="200" y="87"/>
                  </a:lnTo>
                  <a:lnTo>
                    <a:pt x="75" y="16"/>
                  </a:lnTo>
                  <a:lnTo>
                    <a:pt x="23" y="45"/>
                  </a:lnTo>
                  <a:lnTo>
                    <a:pt x="42" y="56"/>
                  </a:lnTo>
                  <a:lnTo>
                    <a:pt x="30" y="61"/>
                  </a:lnTo>
                  <a:lnTo>
                    <a:pt x="0" y="45"/>
                  </a:lnTo>
                  <a:lnTo>
                    <a:pt x="73" y="0"/>
                  </a:lnTo>
                  <a:lnTo>
                    <a:pt x="212" y="80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56331" name="Picture 338" descr="网云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45013" y="930275"/>
            <a:ext cx="968375" cy="471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32" name="Text Box 339"/>
          <p:cNvSpPr txBox="1">
            <a:spLocks noChangeArrowheads="1"/>
          </p:cNvSpPr>
          <p:nvPr/>
        </p:nvSpPr>
        <p:spPr bwMode="auto">
          <a:xfrm>
            <a:off x="4714875" y="1000125"/>
            <a:ext cx="792163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 sz="1200">
                <a:solidFill>
                  <a:schemeClr val="bg1"/>
                </a:solidFill>
              </a:rPr>
              <a:t>Internet</a:t>
            </a:r>
          </a:p>
        </p:txBody>
      </p:sp>
      <p:pic>
        <p:nvPicPr>
          <p:cNvPr id="56333" name="Picture 341" descr="服务器类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45363" y="5588000"/>
            <a:ext cx="415925" cy="595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34" name="Picture 342" descr="服务器类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45363" y="5857875"/>
            <a:ext cx="415925" cy="595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35" name="Line 349"/>
          <p:cNvSpPr>
            <a:spLocks noChangeShapeType="1"/>
          </p:cNvSpPr>
          <p:nvPr/>
        </p:nvSpPr>
        <p:spPr bwMode="auto">
          <a:xfrm>
            <a:off x="7848600" y="5445125"/>
            <a:ext cx="0" cy="1135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36" name="Line 350"/>
          <p:cNvSpPr>
            <a:spLocks noChangeShapeType="1"/>
          </p:cNvSpPr>
          <p:nvPr/>
        </p:nvSpPr>
        <p:spPr bwMode="auto">
          <a:xfrm>
            <a:off x="7777163" y="5516563"/>
            <a:ext cx="714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37" name="Line 351"/>
          <p:cNvSpPr>
            <a:spLocks noChangeShapeType="1"/>
          </p:cNvSpPr>
          <p:nvPr/>
        </p:nvSpPr>
        <p:spPr bwMode="auto">
          <a:xfrm>
            <a:off x="7777163" y="5876925"/>
            <a:ext cx="144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38" name="Line 352"/>
          <p:cNvSpPr>
            <a:spLocks noChangeShapeType="1"/>
          </p:cNvSpPr>
          <p:nvPr/>
        </p:nvSpPr>
        <p:spPr bwMode="auto">
          <a:xfrm>
            <a:off x="7777163" y="6237288"/>
            <a:ext cx="714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39" name="Text Box 355"/>
          <p:cNvSpPr txBox="1">
            <a:spLocks noChangeArrowheads="1"/>
          </p:cNvSpPr>
          <p:nvPr/>
        </p:nvSpPr>
        <p:spPr bwMode="auto">
          <a:xfrm>
            <a:off x="7561263" y="4005263"/>
            <a:ext cx="14033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内部核心服务器群</a:t>
            </a:r>
          </a:p>
        </p:txBody>
      </p:sp>
      <p:sp>
        <p:nvSpPr>
          <p:cNvPr id="56340" name="Line 360"/>
          <p:cNvSpPr>
            <a:spLocks noChangeShapeType="1"/>
          </p:cNvSpPr>
          <p:nvPr/>
        </p:nvSpPr>
        <p:spPr bwMode="auto">
          <a:xfrm flipH="1">
            <a:off x="539750" y="4941888"/>
            <a:ext cx="503238" cy="431800"/>
          </a:xfrm>
          <a:prstGeom prst="line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41" name="Text Box 406"/>
          <p:cNvSpPr txBox="1">
            <a:spLocks noChangeArrowheads="1"/>
          </p:cNvSpPr>
          <p:nvPr/>
        </p:nvSpPr>
        <p:spPr bwMode="auto">
          <a:xfrm>
            <a:off x="7921625" y="6154738"/>
            <a:ext cx="6413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磁盘柜</a:t>
            </a:r>
          </a:p>
        </p:txBody>
      </p:sp>
      <p:sp>
        <p:nvSpPr>
          <p:cNvPr id="56342" name="Text Box 407"/>
          <p:cNvSpPr txBox="1">
            <a:spLocks noChangeArrowheads="1"/>
          </p:cNvSpPr>
          <p:nvPr/>
        </p:nvSpPr>
        <p:spPr bwMode="auto">
          <a:xfrm>
            <a:off x="7108825" y="4887913"/>
            <a:ext cx="171132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/>
              <a:t>iMC+EAD+NTA+WSM</a:t>
            </a:r>
          </a:p>
        </p:txBody>
      </p:sp>
      <p:sp>
        <p:nvSpPr>
          <p:cNvPr id="56343" name="Text Box 408"/>
          <p:cNvSpPr txBox="1">
            <a:spLocks noChangeArrowheads="1"/>
          </p:cNvSpPr>
          <p:nvPr/>
        </p:nvSpPr>
        <p:spPr bwMode="auto">
          <a:xfrm>
            <a:off x="7170738" y="6380163"/>
            <a:ext cx="60642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/>
              <a:t>server</a:t>
            </a:r>
          </a:p>
        </p:txBody>
      </p:sp>
      <p:sp>
        <p:nvSpPr>
          <p:cNvPr id="56344" name="Text Box 417"/>
          <p:cNvSpPr txBox="1">
            <a:spLocks noChangeArrowheads="1"/>
          </p:cNvSpPr>
          <p:nvPr/>
        </p:nvSpPr>
        <p:spPr bwMode="auto">
          <a:xfrm>
            <a:off x="5219700" y="3173413"/>
            <a:ext cx="144938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/>
              <a:t>核心交换机</a:t>
            </a:r>
          </a:p>
          <a:p>
            <a:pPr algn="ctr"/>
            <a:r>
              <a:rPr lang="en-US" altLang="zh-CN" sz="1200"/>
              <a:t>S7510E</a:t>
            </a:r>
            <a:r>
              <a:rPr lang="zh-CN" altLang="en-US" sz="1200"/>
              <a:t>＋</a:t>
            </a:r>
            <a:r>
              <a:rPr lang="en-US" altLang="zh-CN" sz="1200"/>
              <a:t>FW+IPS</a:t>
            </a:r>
          </a:p>
        </p:txBody>
      </p:sp>
      <p:grpSp>
        <p:nvGrpSpPr>
          <p:cNvPr id="4" name="Group 420"/>
          <p:cNvGrpSpPr>
            <a:grpSpLocks noChangeAspect="1"/>
          </p:cNvGrpSpPr>
          <p:nvPr/>
        </p:nvGrpSpPr>
        <p:grpSpPr bwMode="auto">
          <a:xfrm>
            <a:off x="7921625" y="5356225"/>
            <a:ext cx="647700" cy="528638"/>
            <a:chOff x="960" y="2496"/>
            <a:chExt cx="3324" cy="2714"/>
          </a:xfrm>
        </p:grpSpPr>
        <p:sp>
          <p:nvSpPr>
            <p:cNvPr id="56453" name="AutoShape 421"/>
            <p:cNvSpPr>
              <a:spLocks noChangeAspect="1" noChangeArrowheads="1" noTextEdit="1"/>
            </p:cNvSpPr>
            <p:nvPr/>
          </p:nvSpPr>
          <p:spPr bwMode="auto">
            <a:xfrm>
              <a:off x="960" y="2496"/>
              <a:ext cx="3324" cy="271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" name="Group 422"/>
            <p:cNvGrpSpPr>
              <a:grpSpLocks/>
            </p:cNvGrpSpPr>
            <p:nvPr/>
          </p:nvGrpSpPr>
          <p:grpSpPr bwMode="auto">
            <a:xfrm>
              <a:off x="958" y="2494"/>
              <a:ext cx="3328" cy="2638"/>
              <a:chOff x="958" y="2494"/>
              <a:chExt cx="3328" cy="2638"/>
            </a:xfrm>
          </p:grpSpPr>
          <p:sp>
            <p:nvSpPr>
              <p:cNvPr id="56581" name="Freeform 423"/>
              <p:cNvSpPr>
                <a:spLocks/>
              </p:cNvSpPr>
              <p:nvPr/>
            </p:nvSpPr>
            <p:spPr bwMode="auto">
              <a:xfrm>
                <a:off x="958" y="3344"/>
                <a:ext cx="130" cy="843"/>
              </a:xfrm>
              <a:custGeom>
                <a:avLst/>
                <a:gdLst>
                  <a:gd name="T0" fmla="*/ 130 w 130"/>
                  <a:gd name="T1" fmla="*/ 73 h 843"/>
                  <a:gd name="T2" fmla="*/ 127 w 130"/>
                  <a:gd name="T3" fmla="*/ 843 h 843"/>
                  <a:gd name="T4" fmla="*/ 0 w 130"/>
                  <a:gd name="T5" fmla="*/ 770 h 843"/>
                  <a:gd name="T6" fmla="*/ 2 w 130"/>
                  <a:gd name="T7" fmla="*/ 0 h 843"/>
                  <a:gd name="T8" fmla="*/ 130 w 130"/>
                  <a:gd name="T9" fmla="*/ 73 h 843"/>
                  <a:gd name="T10" fmla="*/ 130 w 130"/>
                  <a:gd name="T11" fmla="*/ 73 h 8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0"/>
                  <a:gd name="T19" fmla="*/ 0 h 843"/>
                  <a:gd name="T20" fmla="*/ 130 w 130"/>
                  <a:gd name="T21" fmla="*/ 843 h 84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0" h="843">
                    <a:moveTo>
                      <a:pt x="130" y="73"/>
                    </a:moveTo>
                    <a:lnTo>
                      <a:pt x="127" y="843"/>
                    </a:lnTo>
                    <a:lnTo>
                      <a:pt x="0" y="770"/>
                    </a:lnTo>
                    <a:lnTo>
                      <a:pt x="2" y="0"/>
                    </a:lnTo>
                    <a:lnTo>
                      <a:pt x="130" y="73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2" name="Freeform 424"/>
              <p:cNvSpPr>
                <a:spLocks/>
              </p:cNvSpPr>
              <p:nvPr/>
            </p:nvSpPr>
            <p:spPr bwMode="auto">
              <a:xfrm>
                <a:off x="1007" y="3443"/>
                <a:ext cx="31" cy="787"/>
              </a:xfrm>
              <a:custGeom>
                <a:avLst/>
                <a:gdLst>
                  <a:gd name="T0" fmla="*/ 31 w 31"/>
                  <a:gd name="T1" fmla="*/ 17 h 787"/>
                  <a:gd name="T2" fmla="*/ 29 w 31"/>
                  <a:gd name="T3" fmla="*/ 787 h 787"/>
                  <a:gd name="T4" fmla="*/ 0 w 31"/>
                  <a:gd name="T5" fmla="*/ 770 h 787"/>
                  <a:gd name="T6" fmla="*/ 3 w 31"/>
                  <a:gd name="T7" fmla="*/ 0 h 787"/>
                  <a:gd name="T8" fmla="*/ 31 w 31"/>
                  <a:gd name="T9" fmla="*/ 17 h 787"/>
                  <a:gd name="T10" fmla="*/ 31 w 31"/>
                  <a:gd name="T11" fmla="*/ 17 h 7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787"/>
                  <a:gd name="T20" fmla="*/ 31 w 31"/>
                  <a:gd name="T21" fmla="*/ 787 h 7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787">
                    <a:moveTo>
                      <a:pt x="31" y="17"/>
                    </a:moveTo>
                    <a:lnTo>
                      <a:pt x="29" y="787"/>
                    </a:lnTo>
                    <a:lnTo>
                      <a:pt x="0" y="770"/>
                    </a:lnTo>
                    <a:lnTo>
                      <a:pt x="3" y="0"/>
                    </a:lnTo>
                    <a:lnTo>
                      <a:pt x="31" y="1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3" name="Freeform 425"/>
              <p:cNvSpPr>
                <a:spLocks/>
              </p:cNvSpPr>
              <p:nvPr/>
            </p:nvSpPr>
            <p:spPr bwMode="auto">
              <a:xfrm>
                <a:off x="1036" y="3415"/>
                <a:ext cx="75" cy="815"/>
              </a:xfrm>
              <a:custGeom>
                <a:avLst/>
                <a:gdLst>
                  <a:gd name="T0" fmla="*/ 75 w 75"/>
                  <a:gd name="T1" fmla="*/ 0 h 815"/>
                  <a:gd name="T2" fmla="*/ 75 w 75"/>
                  <a:gd name="T3" fmla="*/ 770 h 815"/>
                  <a:gd name="T4" fmla="*/ 0 w 75"/>
                  <a:gd name="T5" fmla="*/ 815 h 815"/>
                  <a:gd name="T6" fmla="*/ 2 w 75"/>
                  <a:gd name="T7" fmla="*/ 45 h 815"/>
                  <a:gd name="T8" fmla="*/ 75 w 75"/>
                  <a:gd name="T9" fmla="*/ 0 h 815"/>
                  <a:gd name="T10" fmla="*/ 75 w 75"/>
                  <a:gd name="T11" fmla="*/ 0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"/>
                  <a:gd name="T19" fmla="*/ 0 h 815"/>
                  <a:gd name="T20" fmla="*/ 75 w 75"/>
                  <a:gd name="T21" fmla="*/ 815 h 8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" h="815">
                    <a:moveTo>
                      <a:pt x="75" y="0"/>
                    </a:moveTo>
                    <a:lnTo>
                      <a:pt x="75" y="770"/>
                    </a:lnTo>
                    <a:lnTo>
                      <a:pt x="0" y="815"/>
                    </a:lnTo>
                    <a:lnTo>
                      <a:pt x="2" y="45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4" name="Freeform 426"/>
              <p:cNvSpPr>
                <a:spLocks/>
              </p:cNvSpPr>
              <p:nvPr/>
            </p:nvSpPr>
            <p:spPr bwMode="auto">
              <a:xfrm>
                <a:off x="960" y="3335"/>
                <a:ext cx="151" cy="125"/>
              </a:xfrm>
              <a:custGeom>
                <a:avLst/>
                <a:gdLst>
                  <a:gd name="T0" fmla="*/ 151 w 151"/>
                  <a:gd name="T1" fmla="*/ 80 h 125"/>
                  <a:gd name="T2" fmla="*/ 78 w 151"/>
                  <a:gd name="T3" fmla="*/ 125 h 125"/>
                  <a:gd name="T4" fmla="*/ 50 w 151"/>
                  <a:gd name="T5" fmla="*/ 108 h 125"/>
                  <a:gd name="T6" fmla="*/ 61 w 151"/>
                  <a:gd name="T7" fmla="*/ 103 h 125"/>
                  <a:gd name="T8" fmla="*/ 76 w 151"/>
                  <a:gd name="T9" fmla="*/ 111 h 125"/>
                  <a:gd name="T10" fmla="*/ 128 w 151"/>
                  <a:gd name="T11" fmla="*/ 82 h 125"/>
                  <a:gd name="T12" fmla="*/ 0 w 151"/>
                  <a:gd name="T13" fmla="*/ 9 h 125"/>
                  <a:gd name="T14" fmla="*/ 14 w 151"/>
                  <a:gd name="T15" fmla="*/ 0 h 125"/>
                  <a:gd name="T16" fmla="*/ 151 w 151"/>
                  <a:gd name="T17" fmla="*/ 80 h 125"/>
                  <a:gd name="T18" fmla="*/ 151 w 151"/>
                  <a:gd name="T19" fmla="*/ 80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1"/>
                  <a:gd name="T31" fmla="*/ 0 h 125"/>
                  <a:gd name="T32" fmla="*/ 151 w 151"/>
                  <a:gd name="T33" fmla="*/ 125 h 12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1" h="125">
                    <a:moveTo>
                      <a:pt x="151" y="80"/>
                    </a:moveTo>
                    <a:lnTo>
                      <a:pt x="78" y="125"/>
                    </a:lnTo>
                    <a:lnTo>
                      <a:pt x="50" y="108"/>
                    </a:lnTo>
                    <a:lnTo>
                      <a:pt x="61" y="103"/>
                    </a:lnTo>
                    <a:lnTo>
                      <a:pt x="76" y="111"/>
                    </a:lnTo>
                    <a:lnTo>
                      <a:pt x="128" y="82"/>
                    </a:lnTo>
                    <a:lnTo>
                      <a:pt x="0" y="9"/>
                    </a:lnTo>
                    <a:lnTo>
                      <a:pt x="14" y="0"/>
                    </a:lnTo>
                    <a:lnTo>
                      <a:pt x="151" y="8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5" name="Freeform 427"/>
              <p:cNvSpPr>
                <a:spLocks/>
              </p:cNvSpPr>
              <p:nvPr/>
            </p:nvSpPr>
            <p:spPr bwMode="auto">
              <a:xfrm>
                <a:off x="2758" y="3450"/>
                <a:ext cx="1528" cy="1680"/>
              </a:xfrm>
              <a:custGeom>
                <a:avLst/>
                <a:gdLst>
                  <a:gd name="T0" fmla="*/ 2 w 1528"/>
                  <a:gd name="T1" fmla="*/ 914 h 1680"/>
                  <a:gd name="T2" fmla="*/ 1528 w 1528"/>
                  <a:gd name="T3" fmla="*/ 0 h 1680"/>
                  <a:gd name="T4" fmla="*/ 1526 w 1528"/>
                  <a:gd name="T5" fmla="*/ 766 h 1680"/>
                  <a:gd name="T6" fmla="*/ 0 w 1528"/>
                  <a:gd name="T7" fmla="*/ 1680 h 1680"/>
                  <a:gd name="T8" fmla="*/ 2 w 1528"/>
                  <a:gd name="T9" fmla="*/ 914 h 1680"/>
                  <a:gd name="T10" fmla="*/ 2 w 1528"/>
                  <a:gd name="T11" fmla="*/ 914 h 16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8"/>
                  <a:gd name="T19" fmla="*/ 0 h 1680"/>
                  <a:gd name="T20" fmla="*/ 1528 w 1528"/>
                  <a:gd name="T21" fmla="*/ 1680 h 16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8" h="1680">
                    <a:moveTo>
                      <a:pt x="2" y="914"/>
                    </a:moveTo>
                    <a:lnTo>
                      <a:pt x="1528" y="0"/>
                    </a:lnTo>
                    <a:lnTo>
                      <a:pt x="1526" y="766"/>
                    </a:lnTo>
                    <a:lnTo>
                      <a:pt x="0" y="1680"/>
                    </a:lnTo>
                    <a:lnTo>
                      <a:pt x="2" y="914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6" name="Freeform 428"/>
              <p:cNvSpPr>
                <a:spLocks/>
              </p:cNvSpPr>
              <p:nvPr/>
            </p:nvSpPr>
            <p:spPr bwMode="auto">
              <a:xfrm>
                <a:off x="1104" y="3410"/>
                <a:ext cx="1656" cy="1720"/>
              </a:xfrm>
              <a:custGeom>
                <a:avLst/>
                <a:gdLst>
                  <a:gd name="T0" fmla="*/ 1656 w 1656"/>
                  <a:gd name="T1" fmla="*/ 954 h 1720"/>
                  <a:gd name="T2" fmla="*/ 1654 w 1656"/>
                  <a:gd name="T3" fmla="*/ 1720 h 1720"/>
                  <a:gd name="T4" fmla="*/ 0 w 1656"/>
                  <a:gd name="T5" fmla="*/ 765 h 1720"/>
                  <a:gd name="T6" fmla="*/ 0 w 1656"/>
                  <a:gd name="T7" fmla="*/ 0 h 1720"/>
                  <a:gd name="T8" fmla="*/ 1656 w 1656"/>
                  <a:gd name="T9" fmla="*/ 954 h 1720"/>
                  <a:gd name="T10" fmla="*/ 1656 w 1656"/>
                  <a:gd name="T11" fmla="*/ 954 h 17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6"/>
                  <a:gd name="T19" fmla="*/ 0 h 1720"/>
                  <a:gd name="T20" fmla="*/ 1656 w 1656"/>
                  <a:gd name="T21" fmla="*/ 1720 h 17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6" h="1720">
                    <a:moveTo>
                      <a:pt x="1656" y="954"/>
                    </a:moveTo>
                    <a:lnTo>
                      <a:pt x="1654" y="1720"/>
                    </a:lnTo>
                    <a:lnTo>
                      <a:pt x="0" y="765"/>
                    </a:lnTo>
                    <a:lnTo>
                      <a:pt x="0" y="0"/>
                    </a:lnTo>
                    <a:lnTo>
                      <a:pt x="1656" y="954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7" name="Freeform 429"/>
              <p:cNvSpPr>
                <a:spLocks/>
              </p:cNvSpPr>
              <p:nvPr/>
            </p:nvSpPr>
            <p:spPr bwMode="auto">
              <a:xfrm>
                <a:off x="1104" y="2494"/>
                <a:ext cx="3182" cy="1870"/>
              </a:xfrm>
              <a:custGeom>
                <a:avLst/>
                <a:gdLst>
                  <a:gd name="T0" fmla="*/ 0 w 3182"/>
                  <a:gd name="T1" fmla="*/ 916 h 1870"/>
                  <a:gd name="T2" fmla="*/ 1529 w 3182"/>
                  <a:gd name="T3" fmla="*/ 0 h 1870"/>
                  <a:gd name="T4" fmla="*/ 3182 w 3182"/>
                  <a:gd name="T5" fmla="*/ 956 h 1870"/>
                  <a:gd name="T6" fmla="*/ 1656 w 3182"/>
                  <a:gd name="T7" fmla="*/ 1870 h 1870"/>
                  <a:gd name="T8" fmla="*/ 0 w 3182"/>
                  <a:gd name="T9" fmla="*/ 916 h 1870"/>
                  <a:gd name="T10" fmla="*/ 0 w 3182"/>
                  <a:gd name="T11" fmla="*/ 916 h 18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82"/>
                  <a:gd name="T19" fmla="*/ 0 h 1870"/>
                  <a:gd name="T20" fmla="*/ 3182 w 3182"/>
                  <a:gd name="T21" fmla="*/ 1870 h 18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82" h="1870">
                    <a:moveTo>
                      <a:pt x="0" y="916"/>
                    </a:moveTo>
                    <a:lnTo>
                      <a:pt x="1529" y="0"/>
                    </a:lnTo>
                    <a:lnTo>
                      <a:pt x="3182" y="956"/>
                    </a:lnTo>
                    <a:lnTo>
                      <a:pt x="1656" y="1870"/>
                    </a:lnTo>
                    <a:lnTo>
                      <a:pt x="0" y="916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8" name="Freeform 430"/>
              <p:cNvSpPr>
                <a:spLocks/>
              </p:cNvSpPr>
              <p:nvPr/>
            </p:nvSpPr>
            <p:spPr bwMode="auto">
              <a:xfrm>
                <a:off x="1104" y="3417"/>
                <a:ext cx="1654" cy="1713"/>
              </a:xfrm>
              <a:custGeom>
                <a:avLst/>
                <a:gdLst>
                  <a:gd name="T0" fmla="*/ 1654 w 1654"/>
                  <a:gd name="T1" fmla="*/ 952 h 1713"/>
                  <a:gd name="T2" fmla="*/ 1654 w 1654"/>
                  <a:gd name="T3" fmla="*/ 1713 h 1713"/>
                  <a:gd name="T4" fmla="*/ 0 w 1654"/>
                  <a:gd name="T5" fmla="*/ 761 h 1713"/>
                  <a:gd name="T6" fmla="*/ 0 w 1654"/>
                  <a:gd name="T7" fmla="*/ 0 h 1713"/>
                  <a:gd name="T8" fmla="*/ 1654 w 1654"/>
                  <a:gd name="T9" fmla="*/ 952 h 1713"/>
                  <a:gd name="T10" fmla="*/ 1654 w 1654"/>
                  <a:gd name="T11" fmla="*/ 952 h 17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4"/>
                  <a:gd name="T19" fmla="*/ 0 h 1713"/>
                  <a:gd name="T20" fmla="*/ 1654 w 1654"/>
                  <a:gd name="T21" fmla="*/ 1713 h 17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4" h="1713">
                    <a:moveTo>
                      <a:pt x="1654" y="952"/>
                    </a:moveTo>
                    <a:lnTo>
                      <a:pt x="1654" y="1713"/>
                    </a:lnTo>
                    <a:lnTo>
                      <a:pt x="0" y="761"/>
                    </a:lnTo>
                    <a:lnTo>
                      <a:pt x="0" y="0"/>
                    </a:lnTo>
                    <a:lnTo>
                      <a:pt x="1654" y="952"/>
                    </a:lnTo>
                    <a:close/>
                  </a:path>
                </a:pathLst>
              </a:custGeom>
              <a:noFill/>
              <a:ln w="4763">
                <a:solidFill>
                  <a:srgbClr val="6879B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89" name="Freeform 431"/>
              <p:cNvSpPr>
                <a:spLocks/>
              </p:cNvSpPr>
              <p:nvPr/>
            </p:nvSpPr>
            <p:spPr bwMode="auto">
              <a:xfrm>
                <a:off x="1114" y="3427"/>
                <a:ext cx="1644" cy="980"/>
              </a:xfrm>
              <a:custGeom>
                <a:avLst/>
                <a:gdLst>
                  <a:gd name="T0" fmla="*/ 1644 w 1644"/>
                  <a:gd name="T1" fmla="*/ 947 h 980"/>
                  <a:gd name="T2" fmla="*/ 1642 w 1644"/>
                  <a:gd name="T3" fmla="*/ 980 h 980"/>
                  <a:gd name="T4" fmla="*/ 0 w 1644"/>
                  <a:gd name="T5" fmla="*/ 33 h 980"/>
                  <a:gd name="T6" fmla="*/ 2 w 1644"/>
                  <a:gd name="T7" fmla="*/ 0 h 980"/>
                  <a:gd name="T8" fmla="*/ 1644 w 1644"/>
                  <a:gd name="T9" fmla="*/ 947 h 980"/>
                  <a:gd name="T10" fmla="*/ 1644 w 1644"/>
                  <a:gd name="T11" fmla="*/ 947 h 9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44"/>
                  <a:gd name="T19" fmla="*/ 0 h 980"/>
                  <a:gd name="T20" fmla="*/ 1644 w 1644"/>
                  <a:gd name="T21" fmla="*/ 980 h 9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44" h="980">
                    <a:moveTo>
                      <a:pt x="1644" y="947"/>
                    </a:moveTo>
                    <a:lnTo>
                      <a:pt x="1642" y="980"/>
                    </a:lnTo>
                    <a:lnTo>
                      <a:pt x="0" y="33"/>
                    </a:lnTo>
                    <a:lnTo>
                      <a:pt x="2" y="0"/>
                    </a:lnTo>
                    <a:lnTo>
                      <a:pt x="1644" y="947"/>
                    </a:lnTo>
                    <a:close/>
                  </a:path>
                </a:pathLst>
              </a:custGeom>
              <a:solidFill>
                <a:srgbClr val="4A5E9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0" name="Freeform 432"/>
              <p:cNvSpPr>
                <a:spLocks/>
              </p:cNvSpPr>
              <p:nvPr/>
            </p:nvSpPr>
            <p:spPr bwMode="auto">
              <a:xfrm>
                <a:off x="1269" y="3521"/>
                <a:ext cx="244" cy="161"/>
              </a:xfrm>
              <a:custGeom>
                <a:avLst/>
                <a:gdLst>
                  <a:gd name="T0" fmla="*/ 244 w 244"/>
                  <a:gd name="T1" fmla="*/ 140 h 161"/>
                  <a:gd name="T2" fmla="*/ 241 w 244"/>
                  <a:gd name="T3" fmla="*/ 161 h 161"/>
                  <a:gd name="T4" fmla="*/ 0 w 244"/>
                  <a:gd name="T5" fmla="*/ 21 h 161"/>
                  <a:gd name="T6" fmla="*/ 0 w 244"/>
                  <a:gd name="T7" fmla="*/ 0 h 161"/>
                  <a:gd name="T8" fmla="*/ 244 w 244"/>
                  <a:gd name="T9" fmla="*/ 140 h 161"/>
                  <a:gd name="T10" fmla="*/ 244 w 244"/>
                  <a:gd name="T11" fmla="*/ 140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4"/>
                  <a:gd name="T19" fmla="*/ 0 h 161"/>
                  <a:gd name="T20" fmla="*/ 244 w 244"/>
                  <a:gd name="T21" fmla="*/ 161 h 1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4" h="161">
                    <a:moveTo>
                      <a:pt x="244" y="140"/>
                    </a:moveTo>
                    <a:lnTo>
                      <a:pt x="241" y="161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44" y="140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1" name="Freeform 433"/>
              <p:cNvSpPr>
                <a:spLocks/>
              </p:cNvSpPr>
              <p:nvPr/>
            </p:nvSpPr>
            <p:spPr bwMode="auto">
              <a:xfrm>
                <a:off x="1603" y="3712"/>
                <a:ext cx="243" cy="163"/>
              </a:xfrm>
              <a:custGeom>
                <a:avLst/>
                <a:gdLst>
                  <a:gd name="T0" fmla="*/ 243 w 243"/>
                  <a:gd name="T1" fmla="*/ 140 h 163"/>
                  <a:gd name="T2" fmla="*/ 241 w 243"/>
                  <a:gd name="T3" fmla="*/ 163 h 163"/>
                  <a:gd name="T4" fmla="*/ 0 w 243"/>
                  <a:gd name="T5" fmla="*/ 24 h 163"/>
                  <a:gd name="T6" fmla="*/ 2 w 243"/>
                  <a:gd name="T7" fmla="*/ 0 h 163"/>
                  <a:gd name="T8" fmla="*/ 243 w 243"/>
                  <a:gd name="T9" fmla="*/ 140 h 163"/>
                  <a:gd name="T10" fmla="*/ 243 w 243"/>
                  <a:gd name="T11" fmla="*/ 14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3"/>
                  <a:gd name="T19" fmla="*/ 0 h 163"/>
                  <a:gd name="T20" fmla="*/ 243 w 243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3" h="163">
                    <a:moveTo>
                      <a:pt x="243" y="140"/>
                    </a:moveTo>
                    <a:lnTo>
                      <a:pt x="241" y="163"/>
                    </a:lnTo>
                    <a:lnTo>
                      <a:pt x="0" y="24"/>
                    </a:lnTo>
                    <a:lnTo>
                      <a:pt x="2" y="0"/>
                    </a:lnTo>
                    <a:lnTo>
                      <a:pt x="243" y="140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2" name="Freeform 434"/>
              <p:cNvSpPr>
                <a:spLocks/>
              </p:cNvSpPr>
              <p:nvPr/>
            </p:nvSpPr>
            <p:spPr bwMode="auto">
              <a:xfrm>
                <a:off x="1938" y="3906"/>
                <a:ext cx="243" cy="163"/>
              </a:xfrm>
              <a:custGeom>
                <a:avLst/>
                <a:gdLst>
                  <a:gd name="T0" fmla="*/ 243 w 243"/>
                  <a:gd name="T1" fmla="*/ 140 h 163"/>
                  <a:gd name="T2" fmla="*/ 241 w 243"/>
                  <a:gd name="T3" fmla="*/ 163 h 163"/>
                  <a:gd name="T4" fmla="*/ 0 w 243"/>
                  <a:gd name="T5" fmla="*/ 24 h 163"/>
                  <a:gd name="T6" fmla="*/ 2 w 243"/>
                  <a:gd name="T7" fmla="*/ 0 h 163"/>
                  <a:gd name="T8" fmla="*/ 243 w 243"/>
                  <a:gd name="T9" fmla="*/ 140 h 163"/>
                  <a:gd name="T10" fmla="*/ 243 w 243"/>
                  <a:gd name="T11" fmla="*/ 140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3"/>
                  <a:gd name="T19" fmla="*/ 0 h 163"/>
                  <a:gd name="T20" fmla="*/ 243 w 243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3" h="163">
                    <a:moveTo>
                      <a:pt x="243" y="140"/>
                    </a:moveTo>
                    <a:lnTo>
                      <a:pt x="241" y="163"/>
                    </a:lnTo>
                    <a:lnTo>
                      <a:pt x="0" y="24"/>
                    </a:lnTo>
                    <a:lnTo>
                      <a:pt x="2" y="0"/>
                    </a:lnTo>
                    <a:lnTo>
                      <a:pt x="243" y="140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3" name="Freeform 435"/>
              <p:cNvSpPr>
                <a:spLocks/>
              </p:cNvSpPr>
              <p:nvPr/>
            </p:nvSpPr>
            <p:spPr bwMode="auto">
              <a:xfrm>
                <a:off x="2274" y="4100"/>
                <a:ext cx="243" cy="163"/>
              </a:xfrm>
              <a:custGeom>
                <a:avLst/>
                <a:gdLst>
                  <a:gd name="T0" fmla="*/ 243 w 243"/>
                  <a:gd name="T1" fmla="*/ 139 h 163"/>
                  <a:gd name="T2" fmla="*/ 241 w 243"/>
                  <a:gd name="T3" fmla="*/ 163 h 163"/>
                  <a:gd name="T4" fmla="*/ 0 w 243"/>
                  <a:gd name="T5" fmla="*/ 21 h 163"/>
                  <a:gd name="T6" fmla="*/ 0 w 243"/>
                  <a:gd name="T7" fmla="*/ 0 h 163"/>
                  <a:gd name="T8" fmla="*/ 243 w 243"/>
                  <a:gd name="T9" fmla="*/ 139 h 163"/>
                  <a:gd name="T10" fmla="*/ 243 w 243"/>
                  <a:gd name="T11" fmla="*/ 139 h 1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3"/>
                  <a:gd name="T19" fmla="*/ 0 h 163"/>
                  <a:gd name="T20" fmla="*/ 243 w 243"/>
                  <a:gd name="T21" fmla="*/ 163 h 1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3" h="163">
                    <a:moveTo>
                      <a:pt x="243" y="139"/>
                    </a:moveTo>
                    <a:lnTo>
                      <a:pt x="241" y="163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43" y="139"/>
                    </a:lnTo>
                    <a:close/>
                  </a:path>
                </a:pathLst>
              </a:custGeom>
              <a:solidFill>
                <a:srgbClr val="2F3D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4" name="Freeform 436"/>
              <p:cNvSpPr>
                <a:spLocks/>
              </p:cNvSpPr>
              <p:nvPr/>
            </p:nvSpPr>
            <p:spPr bwMode="auto">
              <a:xfrm>
                <a:off x="1114" y="4152"/>
                <a:ext cx="1644" cy="980"/>
              </a:xfrm>
              <a:custGeom>
                <a:avLst/>
                <a:gdLst>
                  <a:gd name="T0" fmla="*/ 1644 w 1644"/>
                  <a:gd name="T1" fmla="*/ 947 h 980"/>
                  <a:gd name="T2" fmla="*/ 1642 w 1644"/>
                  <a:gd name="T3" fmla="*/ 980 h 980"/>
                  <a:gd name="T4" fmla="*/ 0 w 1644"/>
                  <a:gd name="T5" fmla="*/ 33 h 980"/>
                  <a:gd name="T6" fmla="*/ 2 w 1644"/>
                  <a:gd name="T7" fmla="*/ 0 h 980"/>
                  <a:gd name="T8" fmla="*/ 1644 w 1644"/>
                  <a:gd name="T9" fmla="*/ 947 h 980"/>
                  <a:gd name="T10" fmla="*/ 1644 w 1644"/>
                  <a:gd name="T11" fmla="*/ 947 h 9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44"/>
                  <a:gd name="T19" fmla="*/ 0 h 980"/>
                  <a:gd name="T20" fmla="*/ 1644 w 1644"/>
                  <a:gd name="T21" fmla="*/ 980 h 98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44" h="980">
                    <a:moveTo>
                      <a:pt x="1644" y="947"/>
                    </a:moveTo>
                    <a:lnTo>
                      <a:pt x="1642" y="980"/>
                    </a:lnTo>
                    <a:lnTo>
                      <a:pt x="0" y="33"/>
                    </a:lnTo>
                    <a:lnTo>
                      <a:pt x="2" y="0"/>
                    </a:lnTo>
                    <a:lnTo>
                      <a:pt x="1644" y="947"/>
                    </a:lnTo>
                    <a:close/>
                  </a:path>
                </a:pathLst>
              </a:custGeom>
              <a:solidFill>
                <a:srgbClr val="303F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5" name="Freeform 437"/>
              <p:cNvSpPr>
                <a:spLocks/>
              </p:cNvSpPr>
              <p:nvPr/>
            </p:nvSpPr>
            <p:spPr bwMode="auto">
              <a:xfrm>
                <a:off x="1085" y="4133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7 w 433"/>
                  <a:gd name="T3" fmla="*/ 0 h 248"/>
                  <a:gd name="T4" fmla="*/ 433 w 433"/>
                  <a:gd name="T5" fmla="*/ 222 h 248"/>
                  <a:gd name="T6" fmla="*/ 385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6" name="Freeform 438"/>
              <p:cNvSpPr>
                <a:spLocks/>
              </p:cNvSpPr>
              <p:nvPr/>
            </p:nvSpPr>
            <p:spPr bwMode="auto">
              <a:xfrm>
                <a:off x="1470" y="4218"/>
                <a:ext cx="48" cy="187"/>
              </a:xfrm>
              <a:custGeom>
                <a:avLst/>
                <a:gdLst>
                  <a:gd name="T0" fmla="*/ 0 w 48"/>
                  <a:gd name="T1" fmla="*/ 28 h 187"/>
                  <a:gd name="T2" fmla="*/ 48 w 48"/>
                  <a:gd name="T3" fmla="*/ 0 h 187"/>
                  <a:gd name="T4" fmla="*/ 48 w 48"/>
                  <a:gd name="T5" fmla="*/ 158 h 187"/>
                  <a:gd name="T6" fmla="*/ 0 w 48"/>
                  <a:gd name="T7" fmla="*/ 187 h 187"/>
                  <a:gd name="T8" fmla="*/ 0 w 48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7"/>
                  <a:gd name="T17" fmla="*/ 48 w 48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7">
                    <a:moveTo>
                      <a:pt x="0" y="28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7" name="Freeform 439"/>
              <p:cNvSpPr>
                <a:spLocks/>
              </p:cNvSpPr>
              <p:nvPr/>
            </p:nvSpPr>
            <p:spPr bwMode="auto">
              <a:xfrm>
                <a:off x="1312" y="4194"/>
                <a:ext cx="61" cy="100"/>
              </a:xfrm>
              <a:custGeom>
                <a:avLst/>
                <a:gdLst>
                  <a:gd name="T0" fmla="*/ 997 w 26"/>
                  <a:gd name="T1" fmla="*/ 2212 h 42"/>
                  <a:gd name="T2" fmla="*/ 4338 w 26"/>
                  <a:gd name="T3" fmla="*/ 0 h 42"/>
                  <a:gd name="T4" fmla="*/ 3329 w 26"/>
                  <a:gd name="T5" fmla="*/ 2212 h 42"/>
                  <a:gd name="T6" fmla="*/ 4338 w 26"/>
                  <a:gd name="T7" fmla="*/ 5426 h 42"/>
                  <a:gd name="T8" fmla="*/ 997 w 26"/>
                  <a:gd name="T9" fmla="*/ 7652 h 42"/>
                  <a:gd name="T10" fmla="*/ 0 w 26"/>
                  <a:gd name="T11" fmla="*/ 4371 h 42"/>
                  <a:gd name="T12" fmla="*/ 997 w 26"/>
                  <a:gd name="T13" fmla="*/ 221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8" name="Freeform 440"/>
              <p:cNvSpPr>
                <a:spLocks/>
              </p:cNvSpPr>
              <p:nvPr/>
            </p:nvSpPr>
            <p:spPr bwMode="auto">
              <a:xfrm>
                <a:off x="1085" y="4055"/>
                <a:ext cx="288" cy="168"/>
              </a:xfrm>
              <a:custGeom>
                <a:avLst/>
                <a:gdLst>
                  <a:gd name="T0" fmla="*/ 0 w 288"/>
                  <a:gd name="T1" fmla="*/ 28 h 168"/>
                  <a:gd name="T2" fmla="*/ 47 w 288"/>
                  <a:gd name="T3" fmla="*/ 0 h 168"/>
                  <a:gd name="T4" fmla="*/ 288 w 288"/>
                  <a:gd name="T5" fmla="*/ 139 h 168"/>
                  <a:gd name="T6" fmla="*/ 241 w 288"/>
                  <a:gd name="T7" fmla="*/ 168 h 168"/>
                  <a:gd name="T8" fmla="*/ 0 w 288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8"/>
                  <a:gd name="T17" fmla="*/ 288 w 288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8">
                    <a:moveTo>
                      <a:pt x="0" y="28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99" name="Freeform 441"/>
              <p:cNvSpPr>
                <a:spLocks/>
              </p:cNvSpPr>
              <p:nvPr/>
            </p:nvSpPr>
            <p:spPr bwMode="auto">
              <a:xfrm>
                <a:off x="1085" y="4083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0" name="Freeform 442"/>
              <p:cNvSpPr>
                <a:spLocks/>
              </p:cNvSpPr>
              <p:nvPr/>
            </p:nvSpPr>
            <p:spPr bwMode="auto">
              <a:xfrm>
                <a:off x="1347" y="4206"/>
                <a:ext cx="48" cy="29"/>
              </a:xfrm>
              <a:custGeom>
                <a:avLst/>
                <a:gdLst>
                  <a:gd name="T0" fmla="*/ 0 w 20"/>
                  <a:gd name="T1" fmla="*/ 2383 h 12"/>
                  <a:gd name="T2" fmla="*/ 3814 w 20"/>
                  <a:gd name="T3" fmla="*/ 0 h 12"/>
                  <a:gd name="T4" fmla="*/ 3814 w 20"/>
                  <a:gd name="T5" fmla="*/ 0 h 12"/>
                  <a:gd name="T6" fmla="*/ 0 w 20"/>
                  <a:gd name="T7" fmla="*/ 2383 h 12"/>
                  <a:gd name="T8" fmla="*/ 0 w 20"/>
                  <a:gd name="T9" fmla="*/ 23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1" name="Freeform 443"/>
              <p:cNvSpPr>
                <a:spLocks/>
              </p:cNvSpPr>
              <p:nvPr/>
            </p:nvSpPr>
            <p:spPr bwMode="auto">
              <a:xfrm>
                <a:off x="1373" y="4220"/>
                <a:ext cx="48" cy="100"/>
              </a:xfrm>
              <a:custGeom>
                <a:avLst/>
                <a:gdLst>
                  <a:gd name="T0" fmla="*/ 0 w 48"/>
                  <a:gd name="T1" fmla="*/ 29 h 100"/>
                  <a:gd name="T2" fmla="*/ 48 w 48"/>
                  <a:gd name="T3" fmla="*/ 0 h 100"/>
                  <a:gd name="T4" fmla="*/ 45 w 48"/>
                  <a:gd name="T5" fmla="*/ 74 h 100"/>
                  <a:gd name="T6" fmla="*/ 0 w 48"/>
                  <a:gd name="T7" fmla="*/ 100 h 100"/>
                  <a:gd name="T8" fmla="*/ 0 w 48"/>
                  <a:gd name="T9" fmla="*/ 29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0"/>
                  <a:gd name="T17" fmla="*/ 48 w 4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0">
                    <a:moveTo>
                      <a:pt x="0" y="29"/>
                    </a:moveTo>
                    <a:lnTo>
                      <a:pt x="48" y="0"/>
                    </a:lnTo>
                    <a:lnTo>
                      <a:pt x="45" y="74"/>
                    </a:lnTo>
                    <a:lnTo>
                      <a:pt x="0" y="10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2" name="Freeform 444"/>
              <p:cNvSpPr>
                <a:spLocks/>
              </p:cNvSpPr>
              <p:nvPr/>
            </p:nvSpPr>
            <p:spPr bwMode="auto">
              <a:xfrm>
                <a:off x="1347" y="4206"/>
                <a:ext cx="74" cy="43"/>
              </a:xfrm>
              <a:custGeom>
                <a:avLst/>
                <a:gdLst>
                  <a:gd name="T0" fmla="*/ 0 w 74"/>
                  <a:gd name="T1" fmla="*/ 29 h 43"/>
                  <a:gd name="T2" fmla="*/ 48 w 74"/>
                  <a:gd name="T3" fmla="*/ 0 h 43"/>
                  <a:gd name="T4" fmla="*/ 74 w 74"/>
                  <a:gd name="T5" fmla="*/ 14 h 43"/>
                  <a:gd name="T6" fmla="*/ 26 w 74"/>
                  <a:gd name="T7" fmla="*/ 43 h 43"/>
                  <a:gd name="T8" fmla="*/ 0 w 74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3"/>
                  <a:gd name="T17" fmla="*/ 74 w 74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3">
                    <a:moveTo>
                      <a:pt x="0" y="29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3" name="Freeform 445"/>
              <p:cNvSpPr>
                <a:spLocks/>
              </p:cNvSpPr>
              <p:nvPr/>
            </p:nvSpPr>
            <p:spPr bwMode="auto">
              <a:xfrm>
                <a:off x="1331" y="4232"/>
                <a:ext cx="42" cy="88"/>
              </a:xfrm>
              <a:custGeom>
                <a:avLst/>
                <a:gdLst>
                  <a:gd name="T0" fmla="*/ 2907 w 18"/>
                  <a:gd name="T1" fmla="*/ 1280 h 37"/>
                  <a:gd name="T2" fmla="*/ 2907 w 18"/>
                  <a:gd name="T3" fmla="*/ 6686 h 37"/>
                  <a:gd name="T4" fmla="*/ 1094 w 18"/>
                  <a:gd name="T5" fmla="*/ 5639 h 37"/>
                  <a:gd name="T6" fmla="*/ 0 w 18"/>
                  <a:gd name="T7" fmla="*/ 2371 h 37"/>
                  <a:gd name="T8" fmla="*/ 1094 w 18"/>
                  <a:gd name="T9" fmla="*/ 164 h 37"/>
                  <a:gd name="T10" fmla="*/ 2907 w 18"/>
                  <a:gd name="T11" fmla="*/ 128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4" name="Freeform 446"/>
              <p:cNvSpPr>
                <a:spLocks/>
              </p:cNvSpPr>
              <p:nvPr/>
            </p:nvSpPr>
            <p:spPr bwMode="auto">
              <a:xfrm>
                <a:off x="1085" y="3996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7 w 433"/>
                  <a:gd name="T3" fmla="*/ 0 h 250"/>
                  <a:gd name="T4" fmla="*/ 433 w 433"/>
                  <a:gd name="T5" fmla="*/ 222 h 250"/>
                  <a:gd name="T6" fmla="*/ 385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5" name="Freeform 447"/>
              <p:cNvSpPr>
                <a:spLocks/>
              </p:cNvSpPr>
              <p:nvPr/>
            </p:nvSpPr>
            <p:spPr bwMode="auto">
              <a:xfrm>
                <a:off x="1085" y="4024"/>
                <a:ext cx="385" cy="381"/>
              </a:xfrm>
              <a:custGeom>
                <a:avLst/>
                <a:gdLst>
                  <a:gd name="T0" fmla="*/ 385 w 385"/>
                  <a:gd name="T1" fmla="*/ 222 h 381"/>
                  <a:gd name="T2" fmla="*/ 0 w 385"/>
                  <a:gd name="T3" fmla="*/ 0 h 381"/>
                  <a:gd name="T4" fmla="*/ 0 w 385"/>
                  <a:gd name="T5" fmla="*/ 55 h 381"/>
                  <a:gd name="T6" fmla="*/ 343 w 385"/>
                  <a:gd name="T7" fmla="*/ 251 h 381"/>
                  <a:gd name="T8" fmla="*/ 343 w 385"/>
                  <a:gd name="T9" fmla="*/ 333 h 381"/>
                  <a:gd name="T10" fmla="*/ 0 w 385"/>
                  <a:gd name="T11" fmla="*/ 135 h 381"/>
                  <a:gd name="T12" fmla="*/ 0 w 385"/>
                  <a:gd name="T13" fmla="*/ 159 h 381"/>
                  <a:gd name="T14" fmla="*/ 385 w 385"/>
                  <a:gd name="T15" fmla="*/ 381 h 381"/>
                  <a:gd name="T16" fmla="*/ 385 w 385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1"/>
                  <a:gd name="T29" fmla="*/ 385 w 385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1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9"/>
                    </a:lnTo>
                    <a:lnTo>
                      <a:pt x="385" y="381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6" name="Freeform 448"/>
              <p:cNvSpPr>
                <a:spLocks/>
              </p:cNvSpPr>
              <p:nvPr/>
            </p:nvSpPr>
            <p:spPr bwMode="auto">
              <a:xfrm>
                <a:off x="1440" y="4289"/>
                <a:ext cx="18" cy="71"/>
              </a:xfrm>
              <a:custGeom>
                <a:avLst/>
                <a:gdLst>
                  <a:gd name="T0" fmla="*/ 18 w 18"/>
                  <a:gd name="T1" fmla="*/ 9 h 71"/>
                  <a:gd name="T2" fmla="*/ 18 w 18"/>
                  <a:gd name="T3" fmla="*/ 71 h 71"/>
                  <a:gd name="T4" fmla="*/ 0 w 18"/>
                  <a:gd name="T5" fmla="*/ 61 h 71"/>
                  <a:gd name="T6" fmla="*/ 0 w 18"/>
                  <a:gd name="T7" fmla="*/ 0 h 71"/>
                  <a:gd name="T8" fmla="*/ 18 w 18"/>
                  <a:gd name="T9" fmla="*/ 9 h 71"/>
                  <a:gd name="T10" fmla="*/ 18 w 18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1"/>
                  <a:gd name="T20" fmla="*/ 18 w 18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1">
                    <a:moveTo>
                      <a:pt x="18" y="9"/>
                    </a:moveTo>
                    <a:lnTo>
                      <a:pt x="18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7" name="Freeform 449"/>
              <p:cNvSpPr>
                <a:spLocks/>
              </p:cNvSpPr>
              <p:nvPr/>
            </p:nvSpPr>
            <p:spPr bwMode="auto">
              <a:xfrm>
                <a:off x="1123" y="4067"/>
                <a:ext cx="24" cy="19"/>
              </a:xfrm>
              <a:custGeom>
                <a:avLst/>
                <a:gdLst>
                  <a:gd name="T0" fmla="*/ 1522 w 10"/>
                  <a:gd name="T1" fmla="*/ 762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8" name="Freeform 450"/>
              <p:cNvSpPr>
                <a:spLocks/>
              </p:cNvSpPr>
              <p:nvPr/>
            </p:nvSpPr>
            <p:spPr bwMode="auto">
              <a:xfrm>
                <a:off x="1166" y="4090"/>
                <a:ext cx="21" cy="19"/>
              </a:xfrm>
              <a:custGeom>
                <a:avLst/>
                <a:gdLst>
                  <a:gd name="T0" fmla="*/ 1094 w 9"/>
                  <a:gd name="T1" fmla="*/ 762 h 8"/>
                  <a:gd name="T2" fmla="*/ 1449 w 9"/>
                  <a:gd name="T3" fmla="*/ 1275 h 8"/>
                  <a:gd name="T4" fmla="*/ 1094 w 9"/>
                  <a:gd name="T5" fmla="*/ 1432 h 8"/>
                  <a:gd name="T6" fmla="*/ 355 w 9"/>
                  <a:gd name="T7" fmla="*/ 886 h 8"/>
                  <a:gd name="T8" fmla="*/ 0 w 9"/>
                  <a:gd name="T9" fmla="*/ 157 h 8"/>
                  <a:gd name="T10" fmla="*/ 355 w 9"/>
                  <a:gd name="T11" fmla="*/ 0 h 8"/>
                  <a:gd name="T12" fmla="*/ 1094 w 9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7" y="4"/>
                    </a:moveTo>
                    <a:cubicBezTo>
                      <a:pt x="8" y="4"/>
                      <a:pt x="9" y="6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09" name="Freeform 451"/>
              <p:cNvSpPr>
                <a:spLocks/>
              </p:cNvSpPr>
              <p:nvPr/>
            </p:nvSpPr>
            <p:spPr bwMode="auto">
              <a:xfrm>
                <a:off x="1137" y="412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0" name="Freeform 452"/>
              <p:cNvSpPr>
                <a:spLocks/>
              </p:cNvSpPr>
              <p:nvPr/>
            </p:nvSpPr>
            <p:spPr bwMode="auto">
              <a:xfrm>
                <a:off x="1163" y="414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1" name="Freeform 453"/>
              <p:cNvSpPr>
                <a:spLocks/>
              </p:cNvSpPr>
              <p:nvPr/>
            </p:nvSpPr>
            <p:spPr bwMode="auto">
              <a:xfrm>
                <a:off x="1189" y="4157"/>
                <a:ext cx="14" cy="49"/>
              </a:xfrm>
              <a:custGeom>
                <a:avLst/>
                <a:gdLst>
                  <a:gd name="T0" fmla="*/ 14 w 14"/>
                  <a:gd name="T1" fmla="*/ 49 h 49"/>
                  <a:gd name="T2" fmla="*/ 5 w 14"/>
                  <a:gd name="T3" fmla="*/ 44 h 49"/>
                  <a:gd name="T4" fmla="*/ 0 w 14"/>
                  <a:gd name="T5" fmla="*/ 0 h 49"/>
                  <a:gd name="T6" fmla="*/ 10 w 14"/>
                  <a:gd name="T7" fmla="*/ 4 h 49"/>
                  <a:gd name="T8" fmla="*/ 14 w 14"/>
                  <a:gd name="T9" fmla="*/ 49 h 49"/>
                  <a:gd name="T10" fmla="*/ 14 w 14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49"/>
                  <a:gd name="T20" fmla="*/ 14 w 1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49">
                    <a:moveTo>
                      <a:pt x="14" y="49"/>
                    </a:moveTo>
                    <a:lnTo>
                      <a:pt x="5" y="44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4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2" name="Freeform 454"/>
              <p:cNvSpPr>
                <a:spLocks/>
              </p:cNvSpPr>
              <p:nvPr/>
            </p:nvSpPr>
            <p:spPr bwMode="auto">
              <a:xfrm>
                <a:off x="1213" y="4171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5 h 52"/>
                  <a:gd name="T4" fmla="*/ 0 w 16"/>
                  <a:gd name="T5" fmla="*/ 0 h 52"/>
                  <a:gd name="T6" fmla="*/ 9 w 16"/>
                  <a:gd name="T7" fmla="*/ 4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5"/>
                    </a:lnTo>
                    <a:lnTo>
                      <a:pt x="0" y="0"/>
                    </a:lnTo>
                    <a:lnTo>
                      <a:pt x="9" y="4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3" name="Freeform 455"/>
              <p:cNvSpPr>
                <a:spLocks/>
              </p:cNvSpPr>
              <p:nvPr/>
            </p:nvSpPr>
            <p:spPr bwMode="auto">
              <a:xfrm>
                <a:off x="1106" y="4114"/>
                <a:ext cx="156" cy="123"/>
              </a:xfrm>
              <a:custGeom>
                <a:avLst/>
                <a:gdLst>
                  <a:gd name="T0" fmla="*/ 9731 w 66"/>
                  <a:gd name="T1" fmla="*/ 5109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29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8"/>
                      <a:pt x="0" y="12"/>
                      <a:pt x="0" y="6"/>
                    </a:cubicBezTo>
                    <a:cubicBezTo>
                      <a:pt x="0" y="0"/>
                      <a:pt x="5" y="0"/>
                      <a:pt x="9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4" name="Freeform 456"/>
              <p:cNvSpPr>
                <a:spLocks/>
              </p:cNvSpPr>
              <p:nvPr/>
            </p:nvSpPr>
            <p:spPr bwMode="auto">
              <a:xfrm>
                <a:off x="1085" y="3961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7 w 433"/>
                  <a:gd name="T3" fmla="*/ 0 h 250"/>
                  <a:gd name="T4" fmla="*/ 433 w 433"/>
                  <a:gd name="T5" fmla="*/ 222 h 250"/>
                  <a:gd name="T6" fmla="*/ 385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5" name="Freeform 457"/>
              <p:cNvSpPr>
                <a:spLocks/>
              </p:cNvSpPr>
              <p:nvPr/>
            </p:nvSpPr>
            <p:spPr bwMode="auto">
              <a:xfrm>
                <a:off x="1470" y="4048"/>
                <a:ext cx="48" cy="184"/>
              </a:xfrm>
              <a:custGeom>
                <a:avLst/>
                <a:gdLst>
                  <a:gd name="T0" fmla="*/ 0 w 48"/>
                  <a:gd name="T1" fmla="*/ 26 h 184"/>
                  <a:gd name="T2" fmla="*/ 48 w 48"/>
                  <a:gd name="T3" fmla="*/ 0 h 184"/>
                  <a:gd name="T4" fmla="*/ 48 w 48"/>
                  <a:gd name="T5" fmla="*/ 158 h 184"/>
                  <a:gd name="T6" fmla="*/ 0 w 48"/>
                  <a:gd name="T7" fmla="*/ 184 h 184"/>
                  <a:gd name="T8" fmla="*/ 0 w 48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4"/>
                  <a:gd name="T17" fmla="*/ 48 w 48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4">
                    <a:moveTo>
                      <a:pt x="0" y="26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6" name="Freeform 458"/>
              <p:cNvSpPr>
                <a:spLocks/>
              </p:cNvSpPr>
              <p:nvPr/>
            </p:nvSpPr>
            <p:spPr bwMode="auto">
              <a:xfrm>
                <a:off x="1312" y="4024"/>
                <a:ext cx="61" cy="97"/>
              </a:xfrm>
              <a:custGeom>
                <a:avLst/>
                <a:gdLst>
                  <a:gd name="T0" fmla="*/ 997 w 26"/>
                  <a:gd name="T1" fmla="*/ 1947 h 41"/>
                  <a:gd name="T2" fmla="*/ 4338 w 26"/>
                  <a:gd name="T3" fmla="*/ 0 h 41"/>
                  <a:gd name="T4" fmla="*/ 3329 w 26"/>
                  <a:gd name="T5" fmla="*/ 2065 h 41"/>
                  <a:gd name="T6" fmla="*/ 4338 w 26"/>
                  <a:gd name="T7" fmla="*/ 5257 h 41"/>
                  <a:gd name="T8" fmla="*/ 997 w 26"/>
                  <a:gd name="T9" fmla="*/ 7176 h 41"/>
                  <a:gd name="T10" fmla="*/ 0 w 26"/>
                  <a:gd name="T11" fmla="*/ 4225 h 41"/>
                  <a:gd name="T12" fmla="*/ 997 w 26"/>
                  <a:gd name="T13" fmla="*/ 194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1"/>
                  <a:gd name="T23" fmla="*/ 26 w 2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1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7" name="Freeform 459"/>
              <p:cNvSpPr>
                <a:spLocks/>
              </p:cNvSpPr>
              <p:nvPr/>
            </p:nvSpPr>
            <p:spPr bwMode="auto">
              <a:xfrm>
                <a:off x="1085" y="3885"/>
                <a:ext cx="288" cy="165"/>
              </a:xfrm>
              <a:custGeom>
                <a:avLst/>
                <a:gdLst>
                  <a:gd name="T0" fmla="*/ 0 w 288"/>
                  <a:gd name="T1" fmla="*/ 28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8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8" name="Freeform 460"/>
              <p:cNvSpPr>
                <a:spLocks/>
              </p:cNvSpPr>
              <p:nvPr/>
            </p:nvSpPr>
            <p:spPr bwMode="auto">
              <a:xfrm>
                <a:off x="1085" y="3913"/>
                <a:ext cx="241" cy="208"/>
              </a:xfrm>
              <a:custGeom>
                <a:avLst/>
                <a:gdLst>
                  <a:gd name="T0" fmla="*/ 17730 w 102"/>
                  <a:gd name="T1" fmla="*/ 10119 h 88"/>
                  <a:gd name="T2" fmla="*/ 16698 w 102"/>
                  <a:gd name="T3" fmla="*/ 12385 h 88"/>
                  <a:gd name="T4" fmla="*/ 17730 w 102"/>
                  <a:gd name="T5" fmla="*/ 15359 h 88"/>
                  <a:gd name="T6" fmla="*/ 0 w 102"/>
                  <a:gd name="T7" fmla="*/ 5240 h 88"/>
                  <a:gd name="T8" fmla="*/ 0 w 102"/>
                  <a:gd name="T9" fmla="*/ 0 h 88"/>
                  <a:gd name="T10" fmla="*/ 17730 w 102"/>
                  <a:gd name="T11" fmla="*/ 10119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8"/>
                  <a:gd name="T20" fmla="*/ 102 w 102"/>
                  <a:gd name="T21" fmla="*/ 88 h 8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8">
                    <a:moveTo>
                      <a:pt x="102" y="58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8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19" name="Freeform 461"/>
              <p:cNvSpPr>
                <a:spLocks/>
              </p:cNvSpPr>
              <p:nvPr/>
            </p:nvSpPr>
            <p:spPr bwMode="auto">
              <a:xfrm>
                <a:off x="1347" y="4036"/>
                <a:ext cx="48" cy="28"/>
              </a:xfrm>
              <a:custGeom>
                <a:avLst/>
                <a:gdLst>
                  <a:gd name="T0" fmla="*/ 0 w 20"/>
                  <a:gd name="T1" fmla="*/ 1932 h 12"/>
                  <a:gd name="T2" fmla="*/ 3814 w 20"/>
                  <a:gd name="T3" fmla="*/ 0 h 12"/>
                  <a:gd name="T4" fmla="*/ 3814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0" name="Freeform 462"/>
              <p:cNvSpPr>
                <a:spLocks/>
              </p:cNvSpPr>
              <p:nvPr/>
            </p:nvSpPr>
            <p:spPr bwMode="auto">
              <a:xfrm>
                <a:off x="1373" y="4050"/>
                <a:ext cx="48" cy="99"/>
              </a:xfrm>
              <a:custGeom>
                <a:avLst/>
                <a:gdLst>
                  <a:gd name="T0" fmla="*/ 0 w 48"/>
                  <a:gd name="T1" fmla="*/ 29 h 99"/>
                  <a:gd name="T2" fmla="*/ 48 w 48"/>
                  <a:gd name="T3" fmla="*/ 0 h 99"/>
                  <a:gd name="T4" fmla="*/ 45 w 48"/>
                  <a:gd name="T5" fmla="*/ 74 h 99"/>
                  <a:gd name="T6" fmla="*/ 0 w 48"/>
                  <a:gd name="T7" fmla="*/ 99 h 99"/>
                  <a:gd name="T8" fmla="*/ 0 w 48"/>
                  <a:gd name="T9" fmla="*/ 2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0" y="29"/>
                    </a:moveTo>
                    <a:lnTo>
                      <a:pt x="48" y="0"/>
                    </a:lnTo>
                    <a:lnTo>
                      <a:pt x="45" y="74"/>
                    </a:lnTo>
                    <a:lnTo>
                      <a:pt x="0" y="9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1" name="Freeform 463"/>
              <p:cNvSpPr>
                <a:spLocks/>
              </p:cNvSpPr>
              <p:nvPr/>
            </p:nvSpPr>
            <p:spPr bwMode="auto">
              <a:xfrm>
                <a:off x="1347" y="4036"/>
                <a:ext cx="74" cy="43"/>
              </a:xfrm>
              <a:custGeom>
                <a:avLst/>
                <a:gdLst>
                  <a:gd name="T0" fmla="*/ 0 w 74"/>
                  <a:gd name="T1" fmla="*/ 28 h 43"/>
                  <a:gd name="T2" fmla="*/ 48 w 74"/>
                  <a:gd name="T3" fmla="*/ 0 h 43"/>
                  <a:gd name="T4" fmla="*/ 74 w 74"/>
                  <a:gd name="T5" fmla="*/ 14 h 43"/>
                  <a:gd name="T6" fmla="*/ 26 w 74"/>
                  <a:gd name="T7" fmla="*/ 43 h 43"/>
                  <a:gd name="T8" fmla="*/ 0 w 74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3"/>
                  <a:gd name="T17" fmla="*/ 74 w 74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3">
                    <a:moveTo>
                      <a:pt x="0" y="28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2" name="Freeform 464"/>
              <p:cNvSpPr>
                <a:spLocks/>
              </p:cNvSpPr>
              <p:nvPr/>
            </p:nvSpPr>
            <p:spPr bwMode="auto">
              <a:xfrm>
                <a:off x="1331" y="4062"/>
                <a:ext cx="42" cy="87"/>
              </a:xfrm>
              <a:custGeom>
                <a:avLst/>
                <a:gdLst>
                  <a:gd name="T0" fmla="*/ 2907 w 18"/>
                  <a:gd name="T1" fmla="*/ 1155 h 37"/>
                  <a:gd name="T2" fmla="*/ 2907 w 18"/>
                  <a:gd name="T3" fmla="*/ 6264 h 37"/>
                  <a:gd name="T4" fmla="*/ 1094 w 18"/>
                  <a:gd name="T5" fmla="*/ 5253 h 37"/>
                  <a:gd name="T6" fmla="*/ 0 w 18"/>
                  <a:gd name="T7" fmla="*/ 2234 h 37"/>
                  <a:gd name="T8" fmla="*/ 1094 w 18"/>
                  <a:gd name="T9" fmla="*/ 155 h 37"/>
                  <a:gd name="T10" fmla="*/ 2907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3" name="Freeform 465"/>
              <p:cNvSpPr>
                <a:spLocks/>
              </p:cNvSpPr>
              <p:nvPr/>
            </p:nvSpPr>
            <p:spPr bwMode="auto">
              <a:xfrm>
                <a:off x="1085" y="3826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7 w 433"/>
                  <a:gd name="T3" fmla="*/ 0 h 250"/>
                  <a:gd name="T4" fmla="*/ 433 w 433"/>
                  <a:gd name="T5" fmla="*/ 222 h 250"/>
                  <a:gd name="T6" fmla="*/ 385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4" name="Freeform 466"/>
              <p:cNvSpPr>
                <a:spLocks/>
              </p:cNvSpPr>
              <p:nvPr/>
            </p:nvSpPr>
            <p:spPr bwMode="auto">
              <a:xfrm>
                <a:off x="1085" y="3854"/>
                <a:ext cx="385" cy="381"/>
              </a:xfrm>
              <a:custGeom>
                <a:avLst/>
                <a:gdLst>
                  <a:gd name="T0" fmla="*/ 385 w 385"/>
                  <a:gd name="T1" fmla="*/ 222 h 381"/>
                  <a:gd name="T2" fmla="*/ 0 w 385"/>
                  <a:gd name="T3" fmla="*/ 0 h 381"/>
                  <a:gd name="T4" fmla="*/ 0 w 385"/>
                  <a:gd name="T5" fmla="*/ 52 h 381"/>
                  <a:gd name="T6" fmla="*/ 343 w 385"/>
                  <a:gd name="T7" fmla="*/ 251 h 381"/>
                  <a:gd name="T8" fmla="*/ 343 w 385"/>
                  <a:gd name="T9" fmla="*/ 333 h 381"/>
                  <a:gd name="T10" fmla="*/ 0 w 385"/>
                  <a:gd name="T11" fmla="*/ 135 h 381"/>
                  <a:gd name="T12" fmla="*/ 0 w 385"/>
                  <a:gd name="T13" fmla="*/ 158 h 381"/>
                  <a:gd name="T14" fmla="*/ 385 w 385"/>
                  <a:gd name="T15" fmla="*/ 381 h 381"/>
                  <a:gd name="T16" fmla="*/ 385 w 385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1"/>
                  <a:gd name="T29" fmla="*/ 385 w 385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1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2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8"/>
                    </a:lnTo>
                    <a:lnTo>
                      <a:pt x="385" y="381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5" name="Freeform 467"/>
              <p:cNvSpPr>
                <a:spLocks/>
              </p:cNvSpPr>
              <p:nvPr/>
            </p:nvSpPr>
            <p:spPr bwMode="auto">
              <a:xfrm>
                <a:off x="1440" y="4119"/>
                <a:ext cx="18" cy="71"/>
              </a:xfrm>
              <a:custGeom>
                <a:avLst/>
                <a:gdLst>
                  <a:gd name="T0" fmla="*/ 18 w 18"/>
                  <a:gd name="T1" fmla="*/ 9 h 71"/>
                  <a:gd name="T2" fmla="*/ 18 w 18"/>
                  <a:gd name="T3" fmla="*/ 71 h 71"/>
                  <a:gd name="T4" fmla="*/ 0 w 18"/>
                  <a:gd name="T5" fmla="*/ 61 h 71"/>
                  <a:gd name="T6" fmla="*/ 0 w 18"/>
                  <a:gd name="T7" fmla="*/ 0 h 71"/>
                  <a:gd name="T8" fmla="*/ 18 w 18"/>
                  <a:gd name="T9" fmla="*/ 9 h 71"/>
                  <a:gd name="T10" fmla="*/ 18 w 18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1"/>
                  <a:gd name="T20" fmla="*/ 18 w 18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1">
                    <a:moveTo>
                      <a:pt x="18" y="9"/>
                    </a:moveTo>
                    <a:lnTo>
                      <a:pt x="18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6" name="Freeform 468"/>
              <p:cNvSpPr>
                <a:spLocks/>
              </p:cNvSpPr>
              <p:nvPr/>
            </p:nvSpPr>
            <p:spPr bwMode="auto">
              <a:xfrm>
                <a:off x="1123" y="3897"/>
                <a:ext cx="24" cy="19"/>
              </a:xfrm>
              <a:custGeom>
                <a:avLst/>
                <a:gdLst>
                  <a:gd name="T0" fmla="*/ 1522 w 10"/>
                  <a:gd name="T1" fmla="*/ 537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53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3"/>
                    </a:moveTo>
                    <a:cubicBezTo>
                      <a:pt x="9" y="4"/>
                      <a:pt x="10" y="5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7" name="Freeform 469"/>
              <p:cNvSpPr>
                <a:spLocks/>
              </p:cNvSpPr>
              <p:nvPr/>
            </p:nvSpPr>
            <p:spPr bwMode="auto">
              <a:xfrm>
                <a:off x="1166" y="3920"/>
                <a:ext cx="21" cy="19"/>
              </a:xfrm>
              <a:custGeom>
                <a:avLst/>
                <a:gdLst>
                  <a:gd name="T0" fmla="*/ 1094 w 9"/>
                  <a:gd name="T1" fmla="*/ 537 h 8"/>
                  <a:gd name="T2" fmla="*/ 1449 w 9"/>
                  <a:gd name="T3" fmla="*/ 1275 h 8"/>
                  <a:gd name="T4" fmla="*/ 1094 w 9"/>
                  <a:gd name="T5" fmla="*/ 1432 h 8"/>
                  <a:gd name="T6" fmla="*/ 355 w 9"/>
                  <a:gd name="T7" fmla="*/ 762 h 8"/>
                  <a:gd name="T8" fmla="*/ 0 w 9"/>
                  <a:gd name="T9" fmla="*/ 157 h 8"/>
                  <a:gd name="T10" fmla="*/ 355 w 9"/>
                  <a:gd name="T11" fmla="*/ 0 h 8"/>
                  <a:gd name="T12" fmla="*/ 1094 w 9"/>
                  <a:gd name="T13" fmla="*/ 53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7" y="3"/>
                    </a:moveTo>
                    <a:cubicBezTo>
                      <a:pt x="8" y="4"/>
                      <a:pt x="9" y="6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8" name="Freeform 470"/>
              <p:cNvSpPr>
                <a:spLocks/>
              </p:cNvSpPr>
              <p:nvPr/>
            </p:nvSpPr>
            <p:spPr bwMode="auto">
              <a:xfrm>
                <a:off x="1137" y="395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29" name="Freeform 471"/>
              <p:cNvSpPr>
                <a:spLocks/>
              </p:cNvSpPr>
              <p:nvPr/>
            </p:nvSpPr>
            <p:spPr bwMode="auto">
              <a:xfrm>
                <a:off x="1163" y="397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0" name="Freeform 472"/>
              <p:cNvSpPr>
                <a:spLocks/>
              </p:cNvSpPr>
              <p:nvPr/>
            </p:nvSpPr>
            <p:spPr bwMode="auto">
              <a:xfrm>
                <a:off x="1189" y="3984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1" name="Freeform 473"/>
              <p:cNvSpPr>
                <a:spLocks/>
              </p:cNvSpPr>
              <p:nvPr/>
            </p:nvSpPr>
            <p:spPr bwMode="auto">
              <a:xfrm>
                <a:off x="1213" y="3998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8 h 52"/>
                  <a:gd name="T4" fmla="*/ 0 w 16"/>
                  <a:gd name="T5" fmla="*/ 0 h 52"/>
                  <a:gd name="T6" fmla="*/ 9 w 16"/>
                  <a:gd name="T7" fmla="*/ 7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8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2" name="Freeform 474"/>
              <p:cNvSpPr>
                <a:spLocks/>
              </p:cNvSpPr>
              <p:nvPr/>
            </p:nvSpPr>
            <p:spPr bwMode="auto">
              <a:xfrm>
                <a:off x="1106" y="3944"/>
                <a:ext cx="156" cy="123"/>
              </a:xfrm>
              <a:custGeom>
                <a:avLst/>
                <a:gdLst>
                  <a:gd name="T0" fmla="*/ 9731 w 66"/>
                  <a:gd name="T1" fmla="*/ 5109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29"/>
                    </a:moveTo>
                    <a:cubicBezTo>
                      <a:pt x="61" y="32"/>
                      <a:pt x="66" y="39"/>
                      <a:pt x="66" y="44"/>
                    </a:cubicBezTo>
                    <a:cubicBezTo>
                      <a:pt x="66" y="49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8"/>
                      <a:pt x="0" y="11"/>
                      <a:pt x="0" y="6"/>
                    </a:cubicBezTo>
                    <a:cubicBezTo>
                      <a:pt x="0" y="0"/>
                      <a:pt x="5" y="0"/>
                      <a:pt x="9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3" name="Freeform 475"/>
              <p:cNvSpPr>
                <a:spLocks/>
              </p:cNvSpPr>
              <p:nvPr/>
            </p:nvSpPr>
            <p:spPr bwMode="auto">
              <a:xfrm>
                <a:off x="1085" y="3790"/>
                <a:ext cx="433" cy="251"/>
              </a:xfrm>
              <a:custGeom>
                <a:avLst/>
                <a:gdLst>
                  <a:gd name="T0" fmla="*/ 0 w 433"/>
                  <a:gd name="T1" fmla="*/ 29 h 251"/>
                  <a:gd name="T2" fmla="*/ 47 w 433"/>
                  <a:gd name="T3" fmla="*/ 0 h 251"/>
                  <a:gd name="T4" fmla="*/ 433 w 433"/>
                  <a:gd name="T5" fmla="*/ 222 h 251"/>
                  <a:gd name="T6" fmla="*/ 385 w 433"/>
                  <a:gd name="T7" fmla="*/ 251 h 251"/>
                  <a:gd name="T8" fmla="*/ 0 w 433"/>
                  <a:gd name="T9" fmla="*/ 29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1"/>
                  <a:gd name="T17" fmla="*/ 433 w 433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1">
                    <a:moveTo>
                      <a:pt x="0" y="29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4" name="Freeform 476"/>
              <p:cNvSpPr>
                <a:spLocks/>
              </p:cNvSpPr>
              <p:nvPr/>
            </p:nvSpPr>
            <p:spPr bwMode="auto">
              <a:xfrm>
                <a:off x="1470" y="3878"/>
                <a:ext cx="48" cy="184"/>
              </a:xfrm>
              <a:custGeom>
                <a:avLst/>
                <a:gdLst>
                  <a:gd name="T0" fmla="*/ 0 w 48"/>
                  <a:gd name="T1" fmla="*/ 26 h 184"/>
                  <a:gd name="T2" fmla="*/ 48 w 48"/>
                  <a:gd name="T3" fmla="*/ 0 h 184"/>
                  <a:gd name="T4" fmla="*/ 48 w 48"/>
                  <a:gd name="T5" fmla="*/ 158 h 184"/>
                  <a:gd name="T6" fmla="*/ 0 w 48"/>
                  <a:gd name="T7" fmla="*/ 184 h 184"/>
                  <a:gd name="T8" fmla="*/ 0 w 48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4"/>
                  <a:gd name="T17" fmla="*/ 48 w 48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4">
                    <a:moveTo>
                      <a:pt x="0" y="26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5" name="Freeform 477"/>
              <p:cNvSpPr>
                <a:spLocks/>
              </p:cNvSpPr>
              <p:nvPr/>
            </p:nvSpPr>
            <p:spPr bwMode="auto">
              <a:xfrm>
                <a:off x="1312" y="3854"/>
                <a:ext cx="61" cy="97"/>
              </a:xfrm>
              <a:custGeom>
                <a:avLst/>
                <a:gdLst>
                  <a:gd name="T0" fmla="*/ 997 w 26"/>
                  <a:gd name="T1" fmla="*/ 1947 h 41"/>
                  <a:gd name="T2" fmla="*/ 4338 w 26"/>
                  <a:gd name="T3" fmla="*/ 0 h 41"/>
                  <a:gd name="T4" fmla="*/ 3329 w 26"/>
                  <a:gd name="T5" fmla="*/ 2065 h 41"/>
                  <a:gd name="T6" fmla="*/ 4338 w 26"/>
                  <a:gd name="T7" fmla="*/ 5257 h 41"/>
                  <a:gd name="T8" fmla="*/ 997 w 26"/>
                  <a:gd name="T9" fmla="*/ 7176 h 41"/>
                  <a:gd name="T10" fmla="*/ 0 w 26"/>
                  <a:gd name="T11" fmla="*/ 4225 h 41"/>
                  <a:gd name="T12" fmla="*/ 997 w 26"/>
                  <a:gd name="T13" fmla="*/ 194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1"/>
                  <a:gd name="T23" fmla="*/ 26 w 2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1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6" name="Freeform 478"/>
              <p:cNvSpPr>
                <a:spLocks/>
              </p:cNvSpPr>
              <p:nvPr/>
            </p:nvSpPr>
            <p:spPr bwMode="auto">
              <a:xfrm>
                <a:off x="1085" y="3715"/>
                <a:ext cx="288" cy="165"/>
              </a:xfrm>
              <a:custGeom>
                <a:avLst/>
                <a:gdLst>
                  <a:gd name="T0" fmla="*/ 0 w 288"/>
                  <a:gd name="T1" fmla="*/ 26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6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6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7" name="Freeform 479"/>
              <p:cNvSpPr>
                <a:spLocks/>
              </p:cNvSpPr>
              <p:nvPr/>
            </p:nvSpPr>
            <p:spPr bwMode="auto">
              <a:xfrm>
                <a:off x="1085" y="3741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428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4"/>
                      <a:pt x="96" y="72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8" name="Freeform 480"/>
              <p:cNvSpPr>
                <a:spLocks/>
              </p:cNvSpPr>
              <p:nvPr/>
            </p:nvSpPr>
            <p:spPr bwMode="auto">
              <a:xfrm>
                <a:off x="1347" y="3866"/>
                <a:ext cx="48" cy="28"/>
              </a:xfrm>
              <a:custGeom>
                <a:avLst/>
                <a:gdLst>
                  <a:gd name="T0" fmla="*/ 0 w 20"/>
                  <a:gd name="T1" fmla="*/ 1932 h 12"/>
                  <a:gd name="T2" fmla="*/ 3814 w 20"/>
                  <a:gd name="T3" fmla="*/ 0 h 12"/>
                  <a:gd name="T4" fmla="*/ 3814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39" name="Freeform 481"/>
              <p:cNvSpPr>
                <a:spLocks/>
              </p:cNvSpPr>
              <p:nvPr/>
            </p:nvSpPr>
            <p:spPr bwMode="auto">
              <a:xfrm>
                <a:off x="1373" y="3880"/>
                <a:ext cx="48" cy="99"/>
              </a:xfrm>
              <a:custGeom>
                <a:avLst/>
                <a:gdLst>
                  <a:gd name="T0" fmla="*/ 0 w 48"/>
                  <a:gd name="T1" fmla="*/ 29 h 99"/>
                  <a:gd name="T2" fmla="*/ 48 w 48"/>
                  <a:gd name="T3" fmla="*/ 0 h 99"/>
                  <a:gd name="T4" fmla="*/ 45 w 48"/>
                  <a:gd name="T5" fmla="*/ 71 h 99"/>
                  <a:gd name="T6" fmla="*/ 0 w 48"/>
                  <a:gd name="T7" fmla="*/ 99 h 99"/>
                  <a:gd name="T8" fmla="*/ 0 w 48"/>
                  <a:gd name="T9" fmla="*/ 2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0" y="29"/>
                    </a:moveTo>
                    <a:lnTo>
                      <a:pt x="48" y="0"/>
                    </a:lnTo>
                    <a:lnTo>
                      <a:pt x="45" y="71"/>
                    </a:lnTo>
                    <a:lnTo>
                      <a:pt x="0" y="9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0" name="Freeform 482"/>
              <p:cNvSpPr>
                <a:spLocks/>
              </p:cNvSpPr>
              <p:nvPr/>
            </p:nvSpPr>
            <p:spPr bwMode="auto">
              <a:xfrm>
                <a:off x="1347" y="3866"/>
                <a:ext cx="74" cy="43"/>
              </a:xfrm>
              <a:custGeom>
                <a:avLst/>
                <a:gdLst>
                  <a:gd name="T0" fmla="*/ 0 w 74"/>
                  <a:gd name="T1" fmla="*/ 28 h 43"/>
                  <a:gd name="T2" fmla="*/ 48 w 74"/>
                  <a:gd name="T3" fmla="*/ 0 h 43"/>
                  <a:gd name="T4" fmla="*/ 74 w 74"/>
                  <a:gd name="T5" fmla="*/ 14 h 43"/>
                  <a:gd name="T6" fmla="*/ 26 w 74"/>
                  <a:gd name="T7" fmla="*/ 43 h 43"/>
                  <a:gd name="T8" fmla="*/ 0 w 74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3"/>
                  <a:gd name="T17" fmla="*/ 74 w 74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3">
                    <a:moveTo>
                      <a:pt x="0" y="28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1" name="Freeform 483"/>
              <p:cNvSpPr>
                <a:spLocks/>
              </p:cNvSpPr>
              <p:nvPr/>
            </p:nvSpPr>
            <p:spPr bwMode="auto">
              <a:xfrm>
                <a:off x="1331" y="3892"/>
                <a:ext cx="42" cy="87"/>
              </a:xfrm>
              <a:custGeom>
                <a:avLst/>
                <a:gdLst>
                  <a:gd name="T0" fmla="*/ 2907 w 18"/>
                  <a:gd name="T1" fmla="*/ 1155 h 37"/>
                  <a:gd name="T2" fmla="*/ 2907 w 18"/>
                  <a:gd name="T3" fmla="*/ 6264 h 37"/>
                  <a:gd name="T4" fmla="*/ 1094 w 18"/>
                  <a:gd name="T5" fmla="*/ 5253 h 37"/>
                  <a:gd name="T6" fmla="*/ 0 w 18"/>
                  <a:gd name="T7" fmla="*/ 2234 h 37"/>
                  <a:gd name="T8" fmla="*/ 1094 w 18"/>
                  <a:gd name="T9" fmla="*/ 155 h 37"/>
                  <a:gd name="T10" fmla="*/ 2907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2" name="Freeform 484"/>
              <p:cNvSpPr>
                <a:spLocks/>
              </p:cNvSpPr>
              <p:nvPr/>
            </p:nvSpPr>
            <p:spPr bwMode="auto">
              <a:xfrm>
                <a:off x="1085" y="3656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7 w 433"/>
                  <a:gd name="T3" fmla="*/ 0 h 248"/>
                  <a:gd name="T4" fmla="*/ 433 w 433"/>
                  <a:gd name="T5" fmla="*/ 222 h 248"/>
                  <a:gd name="T6" fmla="*/ 385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3" name="Freeform 485"/>
              <p:cNvSpPr>
                <a:spLocks/>
              </p:cNvSpPr>
              <p:nvPr/>
            </p:nvSpPr>
            <p:spPr bwMode="auto">
              <a:xfrm>
                <a:off x="1085" y="3682"/>
                <a:ext cx="385" cy="382"/>
              </a:xfrm>
              <a:custGeom>
                <a:avLst/>
                <a:gdLst>
                  <a:gd name="T0" fmla="*/ 385 w 385"/>
                  <a:gd name="T1" fmla="*/ 222 h 382"/>
                  <a:gd name="T2" fmla="*/ 0 w 385"/>
                  <a:gd name="T3" fmla="*/ 0 h 382"/>
                  <a:gd name="T4" fmla="*/ 0 w 385"/>
                  <a:gd name="T5" fmla="*/ 54 h 382"/>
                  <a:gd name="T6" fmla="*/ 343 w 385"/>
                  <a:gd name="T7" fmla="*/ 253 h 382"/>
                  <a:gd name="T8" fmla="*/ 343 w 385"/>
                  <a:gd name="T9" fmla="*/ 335 h 382"/>
                  <a:gd name="T10" fmla="*/ 0 w 385"/>
                  <a:gd name="T11" fmla="*/ 137 h 382"/>
                  <a:gd name="T12" fmla="*/ 0 w 385"/>
                  <a:gd name="T13" fmla="*/ 160 h 382"/>
                  <a:gd name="T14" fmla="*/ 385 w 385"/>
                  <a:gd name="T15" fmla="*/ 382 h 382"/>
                  <a:gd name="T16" fmla="*/ 385 w 385"/>
                  <a:gd name="T17" fmla="*/ 222 h 3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2"/>
                  <a:gd name="T29" fmla="*/ 385 w 385"/>
                  <a:gd name="T30" fmla="*/ 382 h 3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2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343" y="253"/>
                    </a:lnTo>
                    <a:lnTo>
                      <a:pt x="343" y="335"/>
                    </a:lnTo>
                    <a:lnTo>
                      <a:pt x="0" y="137"/>
                    </a:lnTo>
                    <a:lnTo>
                      <a:pt x="0" y="160"/>
                    </a:lnTo>
                    <a:lnTo>
                      <a:pt x="385" y="382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4" name="Freeform 486"/>
              <p:cNvSpPr>
                <a:spLocks/>
              </p:cNvSpPr>
              <p:nvPr/>
            </p:nvSpPr>
            <p:spPr bwMode="auto">
              <a:xfrm>
                <a:off x="1440" y="3949"/>
                <a:ext cx="18" cy="71"/>
              </a:xfrm>
              <a:custGeom>
                <a:avLst/>
                <a:gdLst>
                  <a:gd name="T0" fmla="*/ 18 w 18"/>
                  <a:gd name="T1" fmla="*/ 9 h 71"/>
                  <a:gd name="T2" fmla="*/ 18 w 18"/>
                  <a:gd name="T3" fmla="*/ 71 h 71"/>
                  <a:gd name="T4" fmla="*/ 0 w 18"/>
                  <a:gd name="T5" fmla="*/ 61 h 71"/>
                  <a:gd name="T6" fmla="*/ 0 w 18"/>
                  <a:gd name="T7" fmla="*/ 0 h 71"/>
                  <a:gd name="T8" fmla="*/ 18 w 18"/>
                  <a:gd name="T9" fmla="*/ 9 h 71"/>
                  <a:gd name="T10" fmla="*/ 18 w 18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1"/>
                  <a:gd name="T20" fmla="*/ 18 w 18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1">
                    <a:moveTo>
                      <a:pt x="18" y="9"/>
                    </a:moveTo>
                    <a:lnTo>
                      <a:pt x="18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5" name="Freeform 487"/>
              <p:cNvSpPr>
                <a:spLocks/>
              </p:cNvSpPr>
              <p:nvPr/>
            </p:nvSpPr>
            <p:spPr bwMode="auto">
              <a:xfrm>
                <a:off x="1123" y="3724"/>
                <a:ext cx="24" cy="22"/>
              </a:xfrm>
              <a:custGeom>
                <a:avLst/>
                <a:gdLst>
                  <a:gd name="T0" fmla="*/ 1522 w 10"/>
                  <a:gd name="T1" fmla="*/ 860 h 9"/>
                  <a:gd name="T2" fmla="*/ 1925 w 10"/>
                  <a:gd name="T3" fmla="*/ 1506 h 9"/>
                  <a:gd name="T4" fmla="*/ 1522 w 10"/>
                  <a:gd name="T5" fmla="*/ 1931 h 9"/>
                  <a:gd name="T6" fmla="*/ 403 w 10"/>
                  <a:gd name="T7" fmla="*/ 1039 h 9"/>
                  <a:gd name="T8" fmla="*/ 0 w 10"/>
                  <a:gd name="T9" fmla="*/ 425 h 9"/>
                  <a:gd name="T10" fmla="*/ 403 w 10"/>
                  <a:gd name="T11" fmla="*/ 174 h 9"/>
                  <a:gd name="T12" fmla="*/ 1522 w 10"/>
                  <a:gd name="T13" fmla="*/ 86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7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6" name="Freeform 488"/>
              <p:cNvSpPr>
                <a:spLocks/>
              </p:cNvSpPr>
              <p:nvPr/>
            </p:nvSpPr>
            <p:spPr bwMode="auto">
              <a:xfrm>
                <a:off x="1166" y="3748"/>
                <a:ext cx="21" cy="21"/>
              </a:xfrm>
              <a:custGeom>
                <a:avLst/>
                <a:gdLst>
                  <a:gd name="T0" fmla="*/ 1094 w 9"/>
                  <a:gd name="T1" fmla="*/ 621 h 9"/>
                  <a:gd name="T2" fmla="*/ 1449 w 9"/>
                  <a:gd name="T3" fmla="*/ 1094 h 9"/>
                  <a:gd name="T4" fmla="*/ 1094 w 9"/>
                  <a:gd name="T5" fmla="*/ 1449 h 9"/>
                  <a:gd name="T6" fmla="*/ 355 w 9"/>
                  <a:gd name="T7" fmla="*/ 828 h 9"/>
                  <a:gd name="T8" fmla="*/ 0 w 9"/>
                  <a:gd name="T9" fmla="*/ 355 h 9"/>
                  <a:gd name="T10" fmla="*/ 355 w 9"/>
                  <a:gd name="T11" fmla="*/ 152 h 9"/>
                  <a:gd name="T12" fmla="*/ 1094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4"/>
                    </a:moveTo>
                    <a:cubicBezTo>
                      <a:pt x="8" y="5"/>
                      <a:pt x="9" y="6"/>
                      <a:pt x="9" y="7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7" name="Freeform 489"/>
              <p:cNvSpPr>
                <a:spLocks/>
              </p:cNvSpPr>
              <p:nvPr/>
            </p:nvSpPr>
            <p:spPr bwMode="auto">
              <a:xfrm>
                <a:off x="1137" y="378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5 h 52"/>
                  <a:gd name="T4" fmla="*/ 0 w 14"/>
                  <a:gd name="T5" fmla="*/ 0 h 52"/>
                  <a:gd name="T6" fmla="*/ 10 w 14"/>
                  <a:gd name="T7" fmla="*/ 4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8" name="Freeform 490"/>
              <p:cNvSpPr>
                <a:spLocks/>
              </p:cNvSpPr>
              <p:nvPr/>
            </p:nvSpPr>
            <p:spPr bwMode="auto">
              <a:xfrm>
                <a:off x="1163" y="380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5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49" name="Freeform 491"/>
              <p:cNvSpPr>
                <a:spLocks/>
              </p:cNvSpPr>
              <p:nvPr/>
            </p:nvSpPr>
            <p:spPr bwMode="auto">
              <a:xfrm>
                <a:off x="1189" y="3814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0" name="Freeform 492"/>
              <p:cNvSpPr>
                <a:spLocks/>
              </p:cNvSpPr>
              <p:nvPr/>
            </p:nvSpPr>
            <p:spPr bwMode="auto">
              <a:xfrm>
                <a:off x="1213" y="3828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7 h 52"/>
                  <a:gd name="T4" fmla="*/ 0 w 16"/>
                  <a:gd name="T5" fmla="*/ 0 h 52"/>
                  <a:gd name="T6" fmla="*/ 9 w 16"/>
                  <a:gd name="T7" fmla="*/ 7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1" name="Freeform 493"/>
              <p:cNvSpPr>
                <a:spLocks/>
              </p:cNvSpPr>
              <p:nvPr/>
            </p:nvSpPr>
            <p:spPr bwMode="auto">
              <a:xfrm>
                <a:off x="1106" y="3772"/>
                <a:ext cx="156" cy="122"/>
              </a:xfrm>
              <a:custGeom>
                <a:avLst/>
                <a:gdLst>
                  <a:gd name="T0" fmla="*/ 9731 w 66"/>
                  <a:gd name="T1" fmla="*/ 4972 h 52"/>
                  <a:gd name="T2" fmla="*/ 11513 w 66"/>
                  <a:gd name="T3" fmla="*/ 7541 h 52"/>
                  <a:gd name="T4" fmla="*/ 9956 w 66"/>
                  <a:gd name="T5" fmla="*/ 8305 h 52"/>
                  <a:gd name="T6" fmla="*/ 1558 w 66"/>
                  <a:gd name="T7" fmla="*/ 3693 h 52"/>
                  <a:gd name="T8" fmla="*/ 0 w 66"/>
                  <a:gd name="T9" fmla="*/ 1150 h 52"/>
                  <a:gd name="T10" fmla="*/ 1558 w 66"/>
                  <a:gd name="T11" fmla="*/ 490 h 52"/>
                  <a:gd name="T12" fmla="*/ 9731 w 66"/>
                  <a:gd name="T13" fmla="*/ 497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5"/>
                    </a:cubicBezTo>
                    <a:cubicBezTo>
                      <a:pt x="66" y="50"/>
                      <a:pt x="62" y="52"/>
                      <a:pt x="57" y="50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7"/>
                    </a:cubicBezTo>
                    <a:cubicBezTo>
                      <a:pt x="0" y="1"/>
                      <a:pt x="5" y="0"/>
                      <a:pt x="9" y="3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2" name="Freeform 494"/>
              <p:cNvSpPr>
                <a:spLocks/>
              </p:cNvSpPr>
              <p:nvPr/>
            </p:nvSpPr>
            <p:spPr bwMode="auto">
              <a:xfrm>
                <a:off x="1085" y="3620"/>
                <a:ext cx="433" cy="251"/>
              </a:xfrm>
              <a:custGeom>
                <a:avLst/>
                <a:gdLst>
                  <a:gd name="T0" fmla="*/ 0 w 433"/>
                  <a:gd name="T1" fmla="*/ 29 h 251"/>
                  <a:gd name="T2" fmla="*/ 47 w 433"/>
                  <a:gd name="T3" fmla="*/ 0 h 251"/>
                  <a:gd name="T4" fmla="*/ 433 w 433"/>
                  <a:gd name="T5" fmla="*/ 222 h 251"/>
                  <a:gd name="T6" fmla="*/ 385 w 433"/>
                  <a:gd name="T7" fmla="*/ 251 h 251"/>
                  <a:gd name="T8" fmla="*/ 0 w 433"/>
                  <a:gd name="T9" fmla="*/ 29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1"/>
                  <a:gd name="T17" fmla="*/ 433 w 433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1">
                    <a:moveTo>
                      <a:pt x="0" y="29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5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3" name="Freeform 495"/>
              <p:cNvSpPr>
                <a:spLocks/>
              </p:cNvSpPr>
              <p:nvPr/>
            </p:nvSpPr>
            <p:spPr bwMode="auto">
              <a:xfrm>
                <a:off x="1470" y="3708"/>
                <a:ext cx="48" cy="184"/>
              </a:xfrm>
              <a:custGeom>
                <a:avLst/>
                <a:gdLst>
                  <a:gd name="T0" fmla="*/ 0 w 48"/>
                  <a:gd name="T1" fmla="*/ 26 h 184"/>
                  <a:gd name="T2" fmla="*/ 48 w 48"/>
                  <a:gd name="T3" fmla="*/ 0 h 184"/>
                  <a:gd name="T4" fmla="*/ 48 w 48"/>
                  <a:gd name="T5" fmla="*/ 158 h 184"/>
                  <a:gd name="T6" fmla="*/ 0 w 48"/>
                  <a:gd name="T7" fmla="*/ 184 h 184"/>
                  <a:gd name="T8" fmla="*/ 0 w 48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84"/>
                  <a:gd name="T17" fmla="*/ 48 w 48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84">
                    <a:moveTo>
                      <a:pt x="0" y="26"/>
                    </a:moveTo>
                    <a:lnTo>
                      <a:pt x="48" y="0"/>
                    </a:lnTo>
                    <a:lnTo>
                      <a:pt x="48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4" name="Freeform 496"/>
              <p:cNvSpPr>
                <a:spLocks/>
              </p:cNvSpPr>
              <p:nvPr/>
            </p:nvSpPr>
            <p:spPr bwMode="auto">
              <a:xfrm>
                <a:off x="1312" y="3682"/>
                <a:ext cx="61" cy="99"/>
              </a:xfrm>
              <a:custGeom>
                <a:avLst/>
                <a:gdLst>
                  <a:gd name="T0" fmla="*/ 997 w 26"/>
                  <a:gd name="T1" fmla="*/ 2044 h 42"/>
                  <a:gd name="T2" fmla="*/ 4338 w 26"/>
                  <a:gd name="T3" fmla="*/ 0 h 42"/>
                  <a:gd name="T4" fmla="*/ 3329 w 26"/>
                  <a:gd name="T5" fmla="*/ 2251 h 42"/>
                  <a:gd name="T6" fmla="*/ 4338 w 26"/>
                  <a:gd name="T7" fmla="*/ 5306 h 42"/>
                  <a:gd name="T8" fmla="*/ 997 w 26"/>
                  <a:gd name="T9" fmla="*/ 7189 h 42"/>
                  <a:gd name="T10" fmla="*/ 0 w 26"/>
                  <a:gd name="T11" fmla="*/ 4295 h 42"/>
                  <a:gd name="T12" fmla="*/ 997 w 26"/>
                  <a:gd name="T13" fmla="*/ 204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0" y="5"/>
                      <a:pt x="20" y="13"/>
                    </a:cubicBezTo>
                    <a:cubicBezTo>
                      <a:pt x="20" y="21"/>
                      <a:pt x="26" y="30"/>
                      <a:pt x="26" y="3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0" y="33"/>
                      <a:pt x="0" y="25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5" name="Freeform 497"/>
              <p:cNvSpPr>
                <a:spLocks/>
              </p:cNvSpPr>
              <p:nvPr/>
            </p:nvSpPr>
            <p:spPr bwMode="auto">
              <a:xfrm>
                <a:off x="1085" y="3545"/>
                <a:ext cx="288" cy="165"/>
              </a:xfrm>
              <a:custGeom>
                <a:avLst/>
                <a:gdLst>
                  <a:gd name="T0" fmla="*/ 0 w 288"/>
                  <a:gd name="T1" fmla="*/ 26 h 165"/>
                  <a:gd name="T2" fmla="*/ 47 w 288"/>
                  <a:gd name="T3" fmla="*/ 0 h 165"/>
                  <a:gd name="T4" fmla="*/ 288 w 288"/>
                  <a:gd name="T5" fmla="*/ 137 h 165"/>
                  <a:gd name="T6" fmla="*/ 241 w 288"/>
                  <a:gd name="T7" fmla="*/ 165 h 165"/>
                  <a:gd name="T8" fmla="*/ 0 w 288"/>
                  <a:gd name="T9" fmla="*/ 26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6"/>
                    </a:moveTo>
                    <a:lnTo>
                      <a:pt x="47" y="0"/>
                    </a:lnTo>
                    <a:lnTo>
                      <a:pt x="288" y="137"/>
                    </a:lnTo>
                    <a:lnTo>
                      <a:pt x="241" y="16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6" name="Freeform 498"/>
              <p:cNvSpPr>
                <a:spLocks/>
              </p:cNvSpPr>
              <p:nvPr/>
            </p:nvSpPr>
            <p:spPr bwMode="auto">
              <a:xfrm>
                <a:off x="1085" y="3571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428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2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7" name="Freeform 499"/>
              <p:cNvSpPr>
                <a:spLocks/>
              </p:cNvSpPr>
              <p:nvPr/>
            </p:nvSpPr>
            <p:spPr bwMode="auto">
              <a:xfrm>
                <a:off x="1347" y="3696"/>
                <a:ext cx="48" cy="26"/>
              </a:xfrm>
              <a:custGeom>
                <a:avLst/>
                <a:gdLst>
                  <a:gd name="T0" fmla="*/ 0 w 20"/>
                  <a:gd name="T1" fmla="*/ 1900 h 11"/>
                  <a:gd name="T2" fmla="*/ 3814 w 20"/>
                  <a:gd name="T3" fmla="*/ 0 h 11"/>
                  <a:gd name="T4" fmla="*/ 3814 w 20"/>
                  <a:gd name="T5" fmla="*/ 0 h 11"/>
                  <a:gd name="T6" fmla="*/ 0 w 20"/>
                  <a:gd name="T7" fmla="*/ 1900 h 11"/>
                  <a:gd name="T8" fmla="*/ 0 w 20"/>
                  <a:gd name="T9" fmla="*/ 19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1"/>
                  <a:gd name="T17" fmla="*/ 20 w 20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1">
                    <a:moveTo>
                      <a:pt x="0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8" name="Freeform 500"/>
              <p:cNvSpPr>
                <a:spLocks/>
              </p:cNvSpPr>
              <p:nvPr/>
            </p:nvSpPr>
            <p:spPr bwMode="auto">
              <a:xfrm>
                <a:off x="1373" y="3710"/>
                <a:ext cx="48" cy="99"/>
              </a:xfrm>
              <a:custGeom>
                <a:avLst/>
                <a:gdLst>
                  <a:gd name="T0" fmla="*/ 0 w 48"/>
                  <a:gd name="T1" fmla="*/ 28 h 99"/>
                  <a:gd name="T2" fmla="*/ 48 w 48"/>
                  <a:gd name="T3" fmla="*/ 0 h 99"/>
                  <a:gd name="T4" fmla="*/ 45 w 48"/>
                  <a:gd name="T5" fmla="*/ 71 h 99"/>
                  <a:gd name="T6" fmla="*/ 0 w 48"/>
                  <a:gd name="T7" fmla="*/ 99 h 99"/>
                  <a:gd name="T8" fmla="*/ 0 w 48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99"/>
                  <a:gd name="T17" fmla="*/ 48 w 4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99">
                    <a:moveTo>
                      <a:pt x="0" y="28"/>
                    </a:moveTo>
                    <a:lnTo>
                      <a:pt x="48" y="0"/>
                    </a:lnTo>
                    <a:lnTo>
                      <a:pt x="45" y="71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59" name="Freeform 501"/>
              <p:cNvSpPr>
                <a:spLocks/>
              </p:cNvSpPr>
              <p:nvPr/>
            </p:nvSpPr>
            <p:spPr bwMode="auto">
              <a:xfrm>
                <a:off x="1347" y="3696"/>
                <a:ext cx="74" cy="42"/>
              </a:xfrm>
              <a:custGeom>
                <a:avLst/>
                <a:gdLst>
                  <a:gd name="T0" fmla="*/ 0 w 74"/>
                  <a:gd name="T1" fmla="*/ 26 h 42"/>
                  <a:gd name="T2" fmla="*/ 48 w 74"/>
                  <a:gd name="T3" fmla="*/ 0 h 42"/>
                  <a:gd name="T4" fmla="*/ 74 w 74"/>
                  <a:gd name="T5" fmla="*/ 14 h 42"/>
                  <a:gd name="T6" fmla="*/ 26 w 74"/>
                  <a:gd name="T7" fmla="*/ 42 h 42"/>
                  <a:gd name="T8" fmla="*/ 0 w 74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42"/>
                  <a:gd name="T17" fmla="*/ 74 w 74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42">
                    <a:moveTo>
                      <a:pt x="0" y="26"/>
                    </a:moveTo>
                    <a:lnTo>
                      <a:pt x="48" y="0"/>
                    </a:lnTo>
                    <a:lnTo>
                      <a:pt x="74" y="14"/>
                    </a:lnTo>
                    <a:lnTo>
                      <a:pt x="26" y="42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0" name="Freeform 502"/>
              <p:cNvSpPr>
                <a:spLocks/>
              </p:cNvSpPr>
              <p:nvPr/>
            </p:nvSpPr>
            <p:spPr bwMode="auto">
              <a:xfrm>
                <a:off x="1331" y="3722"/>
                <a:ext cx="42" cy="87"/>
              </a:xfrm>
              <a:custGeom>
                <a:avLst/>
                <a:gdLst>
                  <a:gd name="T0" fmla="*/ 2907 w 18"/>
                  <a:gd name="T1" fmla="*/ 1155 h 37"/>
                  <a:gd name="T2" fmla="*/ 2907 w 18"/>
                  <a:gd name="T3" fmla="*/ 6264 h 37"/>
                  <a:gd name="T4" fmla="*/ 1094 w 18"/>
                  <a:gd name="T5" fmla="*/ 5253 h 37"/>
                  <a:gd name="T6" fmla="*/ 0 w 18"/>
                  <a:gd name="T7" fmla="*/ 2234 h 37"/>
                  <a:gd name="T8" fmla="*/ 1094 w 18"/>
                  <a:gd name="T9" fmla="*/ 0 h 37"/>
                  <a:gd name="T10" fmla="*/ 2907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31"/>
                      <a:pt x="0" y="26"/>
                      <a:pt x="0" y="13"/>
                    </a:cubicBezTo>
                    <a:cubicBezTo>
                      <a:pt x="0" y="0"/>
                      <a:pt x="7" y="0"/>
                      <a:pt x="7" y="0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1" name="Freeform 503"/>
              <p:cNvSpPr>
                <a:spLocks/>
              </p:cNvSpPr>
              <p:nvPr/>
            </p:nvSpPr>
            <p:spPr bwMode="auto">
              <a:xfrm>
                <a:off x="1085" y="3486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7 w 433"/>
                  <a:gd name="T3" fmla="*/ 0 h 248"/>
                  <a:gd name="T4" fmla="*/ 433 w 433"/>
                  <a:gd name="T5" fmla="*/ 222 h 248"/>
                  <a:gd name="T6" fmla="*/ 385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7" y="0"/>
                    </a:lnTo>
                    <a:lnTo>
                      <a:pt x="433" y="222"/>
                    </a:lnTo>
                    <a:lnTo>
                      <a:pt x="385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2" name="Freeform 504"/>
              <p:cNvSpPr>
                <a:spLocks/>
              </p:cNvSpPr>
              <p:nvPr/>
            </p:nvSpPr>
            <p:spPr bwMode="auto">
              <a:xfrm>
                <a:off x="1085" y="3512"/>
                <a:ext cx="385" cy="382"/>
              </a:xfrm>
              <a:custGeom>
                <a:avLst/>
                <a:gdLst>
                  <a:gd name="T0" fmla="*/ 385 w 385"/>
                  <a:gd name="T1" fmla="*/ 222 h 382"/>
                  <a:gd name="T2" fmla="*/ 0 w 385"/>
                  <a:gd name="T3" fmla="*/ 0 h 382"/>
                  <a:gd name="T4" fmla="*/ 0 w 385"/>
                  <a:gd name="T5" fmla="*/ 54 h 382"/>
                  <a:gd name="T6" fmla="*/ 343 w 385"/>
                  <a:gd name="T7" fmla="*/ 252 h 382"/>
                  <a:gd name="T8" fmla="*/ 343 w 385"/>
                  <a:gd name="T9" fmla="*/ 333 h 382"/>
                  <a:gd name="T10" fmla="*/ 0 w 385"/>
                  <a:gd name="T11" fmla="*/ 137 h 382"/>
                  <a:gd name="T12" fmla="*/ 0 w 385"/>
                  <a:gd name="T13" fmla="*/ 160 h 382"/>
                  <a:gd name="T14" fmla="*/ 385 w 385"/>
                  <a:gd name="T15" fmla="*/ 382 h 382"/>
                  <a:gd name="T16" fmla="*/ 385 w 385"/>
                  <a:gd name="T17" fmla="*/ 222 h 3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5"/>
                  <a:gd name="T28" fmla="*/ 0 h 382"/>
                  <a:gd name="T29" fmla="*/ 385 w 385"/>
                  <a:gd name="T30" fmla="*/ 382 h 3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5" h="382">
                    <a:moveTo>
                      <a:pt x="385" y="222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343" y="252"/>
                    </a:lnTo>
                    <a:lnTo>
                      <a:pt x="343" y="333"/>
                    </a:lnTo>
                    <a:lnTo>
                      <a:pt x="0" y="137"/>
                    </a:lnTo>
                    <a:lnTo>
                      <a:pt x="0" y="160"/>
                    </a:lnTo>
                    <a:lnTo>
                      <a:pt x="385" y="382"/>
                    </a:lnTo>
                    <a:lnTo>
                      <a:pt x="385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3" name="Freeform 505"/>
              <p:cNvSpPr>
                <a:spLocks/>
              </p:cNvSpPr>
              <p:nvPr/>
            </p:nvSpPr>
            <p:spPr bwMode="auto">
              <a:xfrm>
                <a:off x="1440" y="3779"/>
                <a:ext cx="18" cy="70"/>
              </a:xfrm>
              <a:custGeom>
                <a:avLst/>
                <a:gdLst>
                  <a:gd name="T0" fmla="*/ 18 w 18"/>
                  <a:gd name="T1" fmla="*/ 9 h 70"/>
                  <a:gd name="T2" fmla="*/ 18 w 18"/>
                  <a:gd name="T3" fmla="*/ 70 h 70"/>
                  <a:gd name="T4" fmla="*/ 0 w 18"/>
                  <a:gd name="T5" fmla="*/ 59 h 70"/>
                  <a:gd name="T6" fmla="*/ 0 w 18"/>
                  <a:gd name="T7" fmla="*/ 0 h 70"/>
                  <a:gd name="T8" fmla="*/ 18 w 18"/>
                  <a:gd name="T9" fmla="*/ 9 h 70"/>
                  <a:gd name="T10" fmla="*/ 18 w 18"/>
                  <a:gd name="T11" fmla="*/ 9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70"/>
                  <a:gd name="T20" fmla="*/ 18 w 18"/>
                  <a:gd name="T21" fmla="*/ 70 h 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70">
                    <a:moveTo>
                      <a:pt x="18" y="9"/>
                    </a:moveTo>
                    <a:lnTo>
                      <a:pt x="18" y="70"/>
                    </a:lnTo>
                    <a:lnTo>
                      <a:pt x="0" y="59"/>
                    </a:lnTo>
                    <a:lnTo>
                      <a:pt x="0" y="0"/>
                    </a:lnTo>
                    <a:lnTo>
                      <a:pt x="18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4" name="Freeform 506"/>
              <p:cNvSpPr>
                <a:spLocks/>
              </p:cNvSpPr>
              <p:nvPr/>
            </p:nvSpPr>
            <p:spPr bwMode="auto">
              <a:xfrm>
                <a:off x="1123" y="3554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152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5" name="Freeform 507"/>
              <p:cNvSpPr>
                <a:spLocks/>
              </p:cNvSpPr>
              <p:nvPr/>
            </p:nvSpPr>
            <p:spPr bwMode="auto">
              <a:xfrm>
                <a:off x="1166" y="3578"/>
                <a:ext cx="21" cy="21"/>
              </a:xfrm>
              <a:custGeom>
                <a:avLst/>
                <a:gdLst>
                  <a:gd name="T0" fmla="*/ 1094 w 9"/>
                  <a:gd name="T1" fmla="*/ 621 h 9"/>
                  <a:gd name="T2" fmla="*/ 1449 w 9"/>
                  <a:gd name="T3" fmla="*/ 1094 h 9"/>
                  <a:gd name="T4" fmla="*/ 1094 w 9"/>
                  <a:gd name="T5" fmla="*/ 1307 h 9"/>
                  <a:gd name="T6" fmla="*/ 355 w 9"/>
                  <a:gd name="T7" fmla="*/ 828 h 9"/>
                  <a:gd name="T8" fmla="*/ 0 w 9"/>
                  <a:gd name="T9" fmla="*/ 355 h 9"/>
                  <a:gd name="T10" fmla="*/ 355 w 9"/>
                  <a:gd name="T11" fmla="*/ 152 h 9"/>
                  <a:gd name="T12" fmla="*/ 1094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4"/>
                    </a:moveTo>
                    <a:cubicBezTo>
                      <a:pt x="8" y="5"/>
                      <a:pt x="9" y="6"/>
                      <a:pt x="9" y="7"/>
                    </a:cubicBezTo>
                    <a:cubicBezTo>
                      <a:pt x="9" y="8"/>
                      <a:pt x="8" y="9"/>
                      <a:pt x="7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6" name="Freeform 508"/>
              <p:cNvSpPr>
                <a:spLocks/>
              </p:cNvSpPr>
              <p:nvPr/>
            </p:nvSpPr>
            <p:spPr bwMode="auto">
              <a:xfrm>
                <a:off x="1137" y="3616"/>
                <a:ext cx="14" cy="49"/>
              </a:xfrm>
              <a:custGeom>
                <a:avLst/>
                <a:gdLst>
                  <a:gd name="T0" fmla="*/ 14 w 14"/>
                  <a:gd name="T1" fmla="*/ 49 h 49"/>
                  <a:gd name="T2" fmla="*/ 7 w 14"/>
                  <a:gd name="T3" fmla="*/ 45 h 49"/>
                  <a:gd name="T4" fmla="*/ 0 w 14"/>
                  <a:gd name="T5" fmla="*/ 0 h 49"/>
                  <a:gd name="T6" fmla="*/ 10 w 14"/>
                  <a:gd name="T7" fmla="*/ 4 h 49"/>
                  <a:gd name="T8" fmla="*/ 14 w 14"/>
                  <a:gd name="T9" fmla="*/ 49 h 49"/>
                  <a:gd name="T10" fmla="*/ 14 w 14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49"/>
                  <a:gd name="T20" fmla="*/ 14 w 14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49">
                    <a:moveTo>
                      <a:pt x="14" y="49"/>
                    </a:moveTo>
                    <a:lnTo>
                      <a:pt x="7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4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7" name="Freeform 509"/>
              <p:cNvSpPr>
                <a:spLocks/>
              </p:cNvSpPr>
              <p:nvPr/>
            </p:nvSpPr>
            <p:spPr bwMode="auto">
              <a:xfrm>
                <a:off x="1163" y="3630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5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8" name="Freeform 510"/>
              <p:cNvSpPr>
                <a:spLocks/>
              </p:cNvSpPr>
              <p:nvPr/>
            </p:nvSpPr>
            <p:spPr bwMode="auto">
              <a:xfrm>
                <a:off x="1189" y="3644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7 h 52"/>
                  <a:gd name="T4" fmla="*/ 0 w 14"/>
                  <a:gd name="T5" fmla="*/ 0 h 52"/>
                  <a:gd name="T6" fmla="*/ 10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69" name="Freeform 511"/>
              <p:cNvSpPr>
                <a:spLocks/>
              </p:cNvSpPr>
              <p:nvPr/>
            </p:nvSpPr>
            <p:spPr bwMode="auto">
              <a:xfrm>
                <a:off x="1213" y="3658"/>
                <a:ext cx="16" cy="52"/>
              </a:xfrm>
              <a:custGeom>
                <a:avLst/>
                <a:gdLst>
                  <a:gd name="T0" fmla="*/ 16 w 16"/>
                  <a:gd name="T1" fmla="*/ 52 h 52"/>
                  <a:gd name="T2" fmla="*/ 7 w 16"/>
                  <a:gd name="T3" fmla="*/ 47 h 52"/>
                  <a:gd name="T4" fmla="*/ 0 w 16"/>
                  <a:gd name="T5" fmla="*/ 0 h 52"/>
                  <a:gd name="T6" fmla="*/ 9 w 16"/>
                  <a:gd name="T7" fmla="*/ 5 h 52"/>
                  <a:gd name="T8" fmla="*/ 16 w 16"/>
                  <a:gd name="T9" fmla="*/ 52 h 52"/>
                  <a:gd name="T10" fmla="*/ 16 w 16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52"/>
                  <a:gd name="T20" fmla="*/ 16 w 16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52">
                    <a:moveTo>
                      <a:pt x="16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9" y="5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0" name="Freeform 512"/>
              <p:cNvSpPr>
                <a:spLocks/>
              </p:cNvSpPr>
              <p:nvPr/>
            </p:nvSpPr>
            <p:spPr bwMode="auto">
              <a:xfrm>
                <a:off x="1106" y="3601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848 h 52"/>
                  <a:gd name="T8" fmla="*/ 0 w 66"/>
                  <a:gd name="T9" fmla="*/ 1258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7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1" name="Freeform 513"/>
              <p:cNvSpPr>
                <a:spLocks/>
              </p:cNvSpPr>
              <p:nvPr/>
            </p:nvSpPr>
            <p:spPr bwMode="auto">
              <a:xfrm>
                <a:off x="1484" y="4362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2" name="Freeform 514"/>
              <p:cNvSpPr>
                <a:spLocks/>
              </p:cNvSpPr>
              <p:nvPr/>
            </p:nvSpPr>
            <p:spPr bwMode="auto">
              <a:xfrm>
                <a:off x="1870" y="444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3" name="Freeform 515"/>
              <p:cNvSpPr>
                <a:spLocks/>
              </p:cNvSpPr>
              <p:nvPr/>
            </p:nvSpPr>
            <p:spPr bwMode="auto">
              <a:xfrm>
                <a:off x="1711" y="4424"/>
                <a:ext cx="62" cy="99"/>
              </a:xfrm>
              <a:custGeom>
                <a:avLst/>
                <a:gdLst>
                  <a:gd name="T0" fmla="*/ 1068 w 26"/>
                  <a:gd name="T1" fmla="*/ 2044 h 42"/>
                  <a:gd name="T2" fmla="*/ 4788 w 26"/>
                  <a:gd name="T3" fmla="*/ 0 h 42"/>
                  <a:gd name="T4" fmla="*/ 3691 w 26"/>
                  <a:gd name="T5" fmla="*/ 2251 h 42"/>
                  <a:gd name="T6" fmla="*/ 4788 w 26"/>
                  <a:gd name="T7" fmla="*/ 5162 h 42"/>
                  <a:gd name="T8" fmla="*/ 1068 w 26"/>
                  <a:gd name="T9" fmla="*/ 7189 h 42"/>
                  <a:gd name="T10" fmla="*/ 0 w 26"/>
                  <a:gd name="T11" fmla="*/ 4139 h 42"/>
                  <a:gd name="T12" fmla="*/ 1068 w 26"/>
                  <a:gd name="T13" fmla="*/ 204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0" y="5"/>
                      <a:pt x="20" y="13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0" y="33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4" name="Freeform 516"/>
              <p:cNvSpPr>
                <a:spLocks/>
              </p:cNvSpPr>
              <p:nvPr/>
            </p:nvSpPr>
            <p:spPr bwMode="auto">
              <a:xfrm>
                <a:off x="1484" y="4286"/>
                <a:ext cx="289" cy="166"/>
              </a:xfrm>
              <a:custGeom>
                <a:avLst/>
                <a:gdLst>
                  <a:gd name="T0" fmla="*/ 0 w 289"/>
                  <a:gd name="T1" fmla="*/ 26 h 166"/>
                  <a:gd name="T2" fmla="*/ 48 w 289"/>
                  <a:gd name="T3" fmla="*/ 0 h 166"/>
                  <a:gd name="T4" fmla="*/ 289 w 289"/>
                  <a:gd name="T5" fmla="*/ 138 h 166"/>
                  <a:gd name="T6" fmla="*/ 241 w 289"/>
                  <a:gd name="T7" fmla="*/ 166 h 166"/>
                  <a:gd name="T8" fmla="*/ 0 w 289"/>
                  <a:gd name="T9" fmla="*/ 26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6"/>
                  <a:gd name="T17" fmla="*/ 289 w 289"/>
                  <a:gd name="T18" fmla="*/ 166 h 1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6">
                    <a:moveTo>
                      <a:pt x="0" y="26"/>
                    </a:moveTo>
                    <a:lnTo>
                      <a:pt x="48" y="0"/>
                    </a:lnTo>
                    <a:lnTo>
                      <a:pt x="289" y="138"/>
                    </a:lnTo>
                    <a:lnTo>
                      <a:pt x="241" y="16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5" name="Freeform 517"/>
              <p:cNvSpPr>
                <a:spLocks/>
              </p:cNvSpPr>
              <p:nvPr/>
            </p:nvSpPr>
            <p:spPr bwMode="auto">
              <a:xfrm>
                <a:off x="1484" y="4312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6" name="Freeform 518"/>
              <p:cNvSpPr>
                <a:spLocks/>
              </p:cNvSpPr>
              <p:nvPr/>
            </p:nvSpPr>
            <p:spPr bwMode="auto">
              <a:xfrm>
                <a:off x="1747" y="4438"/>
                <a:ext cx="47" cy="26"/>
              </a:xfrm>
              <a:custGeom>
                <a:avLst/>
                <a:gdLst>
                  <a:gd name="T0" fmla="*/ 0 w 20"/>
                  <a:gd name="T1" fmla="*/ 1900 h 11"/>
                  <a:gd name="T2" fmla="*/ 3346 w 20"/>
                  <a:gd name="T3" fmla="*/ 0 h 11"/>
                  <a:gd name="T4" fmla="*/ 3346 w 20"/>
                  <a:gd name="T5" fmla="*/ 0 h 11"/>
                  <a:gd name="T6" fmla="*/ 0 w 20"/>
                  <a:gd name="T7" fmla="*/ 1900 h 11"/>
                  <a:gd name="T8" fmla="*/ 0 w 20"/>
                  <a:gd name="T9" fmla="*/ 19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1"/>
                  <a:gd name="T17" fmla="*/ 20 w 20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1">
                    <a:moveTo>
                      <a:pt x="0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7" name="Freeform 519"/>
              <p:cNvSpPr>
                <a:spLocks/>
              </p:cNvSpPr>
              <p:nvPr/>
            </p:nvSpPr>
            <p:spPr bwMode="auto">
              <a:xfrm>
                <a:off x="1773" y="4452"/>
                <a:ext cx="47" cy="99"/>
              </a:xfrm>
              <a:custGeom>
                <a:avLst/>
                <a:gdLst>
                  <a:gd name="T0" fmla="*/ 0 w 47"/>
                  <a:gd name="T1" fmla="*/ 28 h 99"/>
                  <a:gd name="T2" fmla="*/ 47 w 47"/>
                  <a:gd name="T3" fmla="*/ 0 h 99"/>
                  <a:gd name="T4" fmla="*/ 47 w 47"/>
                  <a:gd name="T5" fmla="*/ 71 h 99"/>
                  <a:gd name="T6" fmla="*/ 0 w 47"/>
                  <a:gd name="T7" fmla="*/ 99 h 99"/>
                  <a:gd name="T8" fmla="*/ 0 w 47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8"/>
                    </a:moveTo>
                    <a:lnTo>
                      <a:pt x="47" y="0"/>
                    </a:lnTo>
                    <a:lnTo>
                      <a:pt x="47" y="71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8" name="Freeform 520"/>
              <p:cNvSpPr>
                <a:spLocks/>
              </p:cNvSpPr>
              <p:nvPr/>
            </p:nvSpPr>
            <p:spPr bwMode="auto">
              <a:xfrm>
                <a:off x="1747" y="4438"/>
                <a:ext cx="73" cy="42"/>
              </a:xfrm>
              <a:custGeom>
                <a:avLst/>
                <a:gdLst>
                  <a:gd name="T0" fmla="*/ 0 w 73"/>
                  <a:gd name="T1" fmla="*/ 26 h 42"/>
                  <a:gd name="T2" fmla="*/ 47 w 73"/>
                  <a:gd name="T3" fmla="*/ 0 h 42"/>
                  <a:gd name="T4" fmla="*/ 73 w 73"/>
                  <a:gd name="T5" fmla="*/ 14 h 42"/>
                  <a:gd name="T6" fmla="*/ 26 w 73"/>
                  <a:gd name="T7" fmla="*/ 42 h 42"/>
                  <a:gd name="T8" fmla="*/ 0 w 73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2"/>
                  <a:gd name="T17" fmla="*/ 73 w 73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2">
                    <a:moveTo>
                      <a:pt x="0" y="26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2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79" name="Freeform 521"/>
              <p:cNvSpPr>
                <a:spLocks/>
              </p:cNvSpPr>
              <p:nvPr/>
            </p:nvSpPr>
            <p:spPr bwMode="auto">
              <a:xfrm>
                <a:off x="1730" y="4464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0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0" y="25"/>
                      <a:pt x="0" y="13"/>
                    </a:cubicBezTo>
                    <a:cubicBezTo>
                      <a:pt x="0" y="0"/>
                      <a:pt x="7" y="0"/>
                      <a:pt x="7" y="0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0" name="Freeform 522"/>
              <p:cNvSpPr>
                <a:spLocks/>
              </p:cNvSpPr>
              <p:nvPr/>
            </p:nvSpPr>
            <p:spPr bwMode="auto">
              <a:xfrm>
                <a:off x="1484" y="4227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8 w 433"/>
                  <a:gd name="T3" fmla="*/ 0 h 248"/>
                  <a:gd name="T4" fmla="*/ 433 w 433"/>
                  <a:gd name="T5" fmla="*/ 222 h 248"/>
                  <a:gd name="T6" fmla="*/ 386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1" name="Freeform 523"/>
              <p:cNvSpPr>
                <a:spLocks/>
              </p:cNvSpPr>
              <p:nvPr/>
            </p:nvSpPr>
            <p:spPr bwMode="auto">
              <a:xfrm>
                <a:off x="1484" y="4253"/>
                <a:ext cx="386" cy="383"/>
              </a:xfrm>
              <a:custGeom>
                <a:avLst/>
                <a:gdLst>
                  <a:gd name="T0" fmla="*/ 386 w 386"/>
                  <a:gd name="T1" fmla="*/ 222 h 383"/>
                  <a:gd name="T2" fmla="*/ 0 w 386"/>
                  <a:gd name="T3" fmla="*/ 0 h 383"/>
                  <a:gd name="T4" fmla="*/ 0 w 386"/>
                  <a:gd name="T5" fmla="*/ 55 h 383"/>
                  <a:gd name="T6" fmla="*/ 343 w 386"/>
                  <a:gd name="T7" fmla="*/ 253 h 383"/>
                  <a:gd name="T8" fmla="*/ 343 w 386"/>
                  <a:gd name="T9" fmla="*/ 333 h 383"/>
                  <a:gd name="T10" fmla="*/ 0 w 386"/>
                  <a:gd name="T11" fmla="*/ 137 h 383"/>
                  <a:gd name="T12" fmla="*/ 0 w 386"/>
                  <a:gd name="T13" fmla="*/ 161 h 383"/>
                  <a:gd name="T14" fmla="*/ 386 w 386"/>
                  <a:gd name="T15" fmla="*/ 383 h 383"/>
                  <a:gd name="T16" fmla="*/ 386 w 386"/>
                  <a:gd name="T17" fmla="*/ 222 h 3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3"/>
                  <a:gd name="T29" fmla="*/ 386 w 386"/>
                  <a:gd name="T30" fmla="*/ 383 h 3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3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3"/>
                    </a:lnTo>
                    <a:lnTo>
                      <a:pt x="343" y="333"/>
                    </a:lnTo>
                    <a:lnTo>
                      <a:pt x="0" y="137"/>
                    </a:lnTo>
                    <a:lnTo>
                      <a:pt x="0" y="161"/>
                    </a:lnTo>
                    <a:lnTo>
                      <a:pt x="386" y="383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2" name="Freeform 524"/>
              <p:cNvSpPr>
                <a:spLocks/>
              </p:cNvSpPr>
              <p:nvPr/>
            </p:nvSpPr>
            <p:spPr bwMode="auto">
              <a:xfrm>
                <a:off x="1839" y="4520"/>
                <a:ext cx="19" cy="71"/>
              </a:xfrm>
              <a:custGeom>
                <a:avLst/>
                <a:gdLst>
                  <a:gd name="T0" fmla="*/ 19 w 19"/>
                  <a:gd name="T1" fmla="*/ 10 h 71"/>
                  <a:gd name="T2" fmla="*/ 19 w 19"/>
                  <a:gd name="T3" fmla="*/ 71 h 71"/>
                  <a:gd name="T4" fmla="*/ 0 w 19"/>
                  <a:gd name="T5" fmla="*/ 59 h 71"/>
                  <a:gd name="T6" fmla="*/ 0 w 19"/>
                  <a:gd name="T7" fmla="*/ 0 h 71"/>
                  <a:gd name="T8" fmla="*/ 19 w 19"/>
                  <a:gd name="T9" fmla="*/ 10 h 71"/>
                  <a:gd name="T10" fmla="*/ 19 w 19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0"/>
                    </a:moveTo>
                    <a:lnTo>
                      <a:pt x="19" y="71"/>
                    </a:lnTo>
                    <a:lnTo>
                      <a:pt x="0" y="59"/>
                    </a:lnTo>
                    <a:lnTo>
                      <a:pt x="0" y="0"/>
                    </a:lnTo>
                    <a:lnTo>
                      <a:pt x="1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3" name="Freeform 525"/>
              <p:cNvSpPr>
                <a:spLocks/>
              </p:cNvSpPr>
              <p:nvPr/>
            </p:nvSpPr>
            <p:spPr bwMode="auto">
              <a:xfrm>
                <a:off x="1522" y="4296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152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4" name="Freeform 526"/>
              <p:cNvSpPr>
                <a:spLocks/>
              </p:cNvSpPr>
              <p:nvPr/>
            </p:nvSpPr>
            <p:spPr bwMode="auto">
              <a:xfrm>
                <a:off x="1565" y="4320"/>
                <a:ext cx="21" cy="21"/>
              </a:xfrm>
              <a:custGeom>
                <a:avLst/>
                <a:gdLst>
                  <a:gd name="T0" fmla="*/ 1307 w 9"/>
                  <a:gd name="T1" fmla="*/ 621 h 9"/>
                  <a:gd name="T2" fmla="*/ 1449 w 9"/>
                  <a:gd name="T3" fmla="*/ 1094 h 9"/>
                  <a:gd name="T4" fmla="*/ 1307 w 9"/>
                  <a:gd name="T5" fmla="*/ 1307 h 9"/>
                  <a:gd name="T6" fmla="*/ 355 w 9"/>
                  <a:gd name="T7" fmla="*/ 828 h 9"/>
                  <a:gd name="T8" fmla="*/ 0 w 9"/>
                  <a:gd name="T9" fmla="*/ 355 h 9"/>
                  <a:gd name="T10" fmla="*/ 355 w 9"/>
                  <a:gd name="T11" fmla="*/ 152 h 9"/>
                  <a:gd name="T12" fmla="*/ 1307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8" y="4"/>
                    </a:moveTo>
                    <a:cubicBezTo>
                      <a:pt x="9" y="5"/>
                      <a:pt x="9" y="6"/>
                      <a:pt x="9" y="7"/>
                    </a:cubicBezTo>
                    <a:cubicBezTo>
                      <a:pt x="9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5" name="Freeform 527"/>
              <p:cNvSpPr>
                <a:spLocks/>
              </p:cNvSpPr>
              <p:nvPr/>
            </p:nvSpPr>
            <p:spPr bwMode="auto">
              <a:xfrm>
                <a:off x="1539" y="4357"/>
                <a:ext cx="12" cy="50"/>
              </a:xfrm>
              <a:custGeom>
                <a:avLst/>
                <a:gdLst>
                  <a:gd name="T0" fmla="*/ 12 w 12"/>
                  <a:gd name="T1" fmla="*/ 50 h 50"/>
                  <a:gd name="T2" fmla="*/ 5 w 12"/>
                  <a:gd name="T3" fmla="*/ 45 h 50"/>
                  <a:gd name="T4" fmla="*/ 0 w 12"/>
                  <a:gd name="T5" fmla="*/ 0 h 50"/>
                  <a:gd name="T6" fmla="*/ 7 w 12"/>
                  <a:gd name="T7" fmla="*/ 5 h 50"/>
                  <a:gd name="T8" fmla="*/ 12 w 12"/>
                  <a:gd name="T9" fmla="*/ 50 h 50"/>
                  <a:gd name="T10" fmla="*/ 12 w 12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0"/>
                  <a:gd name="T20" fmla="*/ 12 w 12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0">
                    <a:moveTo>
                      <a:pt x="12" y="50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2" y="50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6" name="Freeform 528"/>
              <p:cNvSpPr>
                <a:spLocks/>
              </p:cNvSpPr>
              <p:nvPr/>
            </p:nvSpPr>
            <p:spPr bwMode="auto">
              <a:xfrm>
                <a:off x="1562" y="4372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4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4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7" name="Freeform 529"/>
              <p:cNvSpPr>
                <a:spLocks/>
              </p:cNvSpPr>
              <p:nvPr/>
            </p:nvSpPr>
            <p:spPr bwMode="auto">
              <a:xfrm>
                <a:off x="1588" y="4386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8 w 15"/>
                  <a:gd name="T3" fmla="*/ 47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8" y="47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8" name="Freeform 530"/>
              <p:cNvSpPr>
                <a:spLocks/>
              </p:cNvSpPr>
              <p:nvPr/>
            </p:nvSpPr>
            <p:spPr bwMode="auto">
              <a:xfrm>
                <a:off x="1614" y="4400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5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89" name="Freeform 531"/>
              <p:cNvSpPr>
                <a:spLocks/>
              </p:cNvSpPr>
              <p:nvPr/>
            </p:nvSpPr>
            <p:spPr bwMode="auto">
              <a:xfrm>
                <a:off x="1506" y="4343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848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6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0" name="Freeform 532"/>
              <p:cNvSpPr>
                <a:spLocks/>
              </p:cNvSpPr>
              <p:nvPr/>
            </p:nvSpPr>
            <p:spPr bwMode="auto">
              <a:xfrm>
                <a:off x="1484" y="4192"/>
                <a:ext cx="433" cy="250"/>
              </a:xfrm>
              <a:custGeom>
                <a:avLst/>
                <a:gdLst>
                  <a:gd name="T0" fmla="*/ 0 w 433"/>
                  <a:gd name="T1" fmla="*/ 26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6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1" name="Freeform 533"/>
              <p:cNvSpPr>
                <a:spLocks/>
              </p:cNvSpPr>
              <p:nvPr/>
            </p:nvSpPr>
            <p:spPr bwMode="auto">
              <a:xfrm>
                <a:off x="1870" y="427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2" name="Freeform 534"/>
              <p:cNvSpPr>
                <a:spLocks/>
              </p:cNvSpPr>
              <p:nvPr/>
            </p:nvSpPr>
            <p:spPr bwMode="auto">
              <a:xfrm>
                <a:off x="1711" y="4253"/>
                <a:ext cx="62" cy="100"/>
              </a:xfrm>
              <a:custGeom>
                <a:avLst/>
                <a:gdLst>
                  <a:gd name="T0" fmla="*/ 1068 w 26"/>
                  <a:gd name="T1" fmla="*/ 2212 h 42"/>
                  <a:gd name="T2" fmla="*/ 4788 w 26"/>
                  <a:gd name="T3" fmla="*/ 0 h 42"/>
                  <a:gd name="T4" fmla="*/ 3691 w 26"/>
                  <a:gd name="T5" fmla="*/ 2376 h 42"/>
                  <a:gd name="T6" fmla="*/ 4788 w 26"/>
                  <a:gd name="T7" fmla="*/ 5426 h 42"/>
                  <a:gd name="T8" fmla="*/ 1068 w 26"/>
                  <a:gd name="T9" fmla="*/ 7652 h 42"/>
                  <a:gd name="T10" fmla="*/ 0 w 26"/>
                  <a:gd name="T11" fmla="*/ 4371 h 42"/>
                  <a:gd name="T12" fmla="*/ 1068 w 26"/>
                  <a:gd name="T13" fmla="*/ 221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5"/>
                      <a:pt x="20" y="13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3" name="Freeform 535"/>
              <p:cNvSpPr>
                <a:spLocks/>
              </p:cNvSpPr>
              <p:nvPr/>
            </p:nvSpPr>
            <p:spPr bwMode="auto">
              <a:xfrm>
                <a:off x="1484" y="4114"/>
                <a:ext cx="289" cy="168"/>
              </a:xfrm>
              <a:custGeom>
                <a:avLst/>
                <a:gdLst>
                  <a:gd name="T0" fmla="*/ 0 w 289"/>
                  <a:gd name="T1" fmla="*/ 28 h 168"/>
                  <a:gd name="T2" fmla="*/ 48 w 289"/>
                  <a:gd name="T3" fmla="*/ 0 h 168"/>
                  <a:gd name="T4" fmla="*/ 289 w 289"/>
                  <a:gd name="T5" fmla="*/ 139 h 168"/>
                  <a:gd name="T6" fmla="*/ 241 w 289"/>
                  <a:gd name="T7" fmla="*/ 168 h 168"/>
                  <a:gd name="T8" fmla="*/ 0 w 289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8"/>
                  <a:gd name="T17" fmla="*/ 289 w 289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8">
                    <a:moveTo>
                      <a:pt x="0" y="28"/>
                    </a:moveTo>
                    <a:lnTo>
                      <a:pt x="48" y="0"/>
                    </a:lnTo>
                    <a:lnTo>
                      <a:pt x="289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4" name="Freeform 536"/>
              <p:cNvSpPr>
                <a:spLocks/>
              </p:cNvSpPr>
              <p:nvPr/>
            </p:nvSpPr>
            <p:spPr bwMode="auto">
              <a:xfrm>
                <a:off x="1484" y="4142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5" name="Freeform 537"/>
              <p:cNvSpPr>
                <a:spLocks/>
              </p:cNvSpPr>
              <p:nvPr/>
            </p:nvSpPr>
            <p:spPr bwMode="auto">
              <a:xfrm>
                <a:off x="1747" y="4268"/>
                <a:ext cx="47" cy="26"/>
              </a:xfrm>
              <a:custGeom>
                <a:avLst/>
                <a:gdLst>
                  <a:gd name="T0" fmla="*/ 0 w 20"/>
                  <a:gd name="T1" fmla="*/ 1900 h 11"/>
                  <a:gd name="T2" fmla="*/ 3346 w 20"/>
                  <a:gd name="T3" fmla="*/ 0 h 11"/>
                  <a:gd name="T4" fmla="*/ 3346 w 20"/>
                  <a:gd name="T5" fmla="*/ 0 h 11"/>
                  <a:gd name="T6" fmla="*/ 0 w 20"/>
                  <a:gd name="T7" fmla="*/ 1900 h 11"/>
                  <a:gd name="T8" fmla="*/ 0 w 20"/>
                  <a:gd name="T9" fmla="*/ 190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1"/>
                  <a:gd name="T17" fmla="*/ 20 w 20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1">
                    <a:moveTo>
                      <a:pt x="0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6" name="Freeform 538"/>
              <p:cNvSpPr>
                <a:spLocks/>
              </p:cNvSpPr>
              <p:nvPr/>
            </p:nvSpPr>
            <p:spPr bwMode="auto">
              <a:xfrm>
                <a:off x="1773" y="4282"/>
                <a:ext cx="47" cy="99"/>
              </a:xfrm>
              <a:custGeom>
                <a:avLst/>
                <a:gdLst>
                  <a:gd name="T0" fmla="*/ 0 w 47"/>
                  <a:gd name="T1" fmla="*/ 26 h 99"/>
                  <a:gd name="T2" fmla="*/ 47 w 47"/>
                  <a:gd name="T3" fmla="*/ 0 h 99"/>
                  <a:gd name="T4" fmla="*/ 47 w 47"/>
                  <a:gd name="T5" fmla="*/ 71 h 99"/>
                  <a:gd name="T6" fmla="*/ 0 w 47"/>
                  <a:gd name="T7" fmla="*/ 99 h 99"/>
                  <a:gd name="T8" fmla="*/ 0 w 47"/>
                  <a:gd name="T9" fmla="*/ 2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6"/>
                    </a:moveTo>
                    <a:lnTo>
                      <a:pt x="47" y="0"/>
                    </a:lnTo>
                    <a:lnTo>
                      <a:pt x="47" y="71"/>
                    </a:lnTo>
                    <a:lnTo>
                      <a:pt x="0" y="99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7" name="Freeform 539"/>
              <p:cNvSpPr>
                <a:spLocks/>
              </p:cNvSpPr>
              <p:nvPr/>
            </p:nvSpPr>
            <p:spPr bwMode="auto">
              <a:xfrm>
                <a:off x="1747" y="4268"/>
                <a:ext cx="73" cy="40"/>
              </a:xfrm>
              <a:custGeom>
                <a:avLst/>
                <a:gdLst>
                  <a:gd name="T0" fmla="*/ 0 w 73"/>
                  <a:gd name="T1" fmla="*/ 26 h 40"/>
                  <a:gd name="T2" fmla="*/ 47 w 73"/>
                  <a:gd name="T3" fmla="*/ 0 h 40"/>
                  <a:gd name="T4" fmla="*/ 73 w 73"/>
                  <a:gd name="T5" fmla="*/ 14 h 40"/>
                  <a:gd name="T6" fmla="*/ 26 w 73"/>
                  <a:gd name="T7" fmla="*/ 40 h 40"/>
                  <a:gd name="T8" fmla="*/ 0 w 73"/>
                  <a:gd name="T9" fmla="*/ 2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0"/>
                  <a:gd name="T17" fmla="*/ 73 w 73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0">
                    <a:moveTo>
                      <a:pt x="0" y="26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8" name="Freeform 540"/>
              <p:cNvSpPr>
                <a:spLocks/>
              </p:cNvSpPr>
              <p:nvPr/>
            </p:nvSpPr>
            <p:spPr bwMode="auto">
              <a:xfrm>
                <a:off x="1730" y="4294"/>
                <a:ext cx="43" cy="87"/>
              </a:xfrm>
              <a:custGeom>
                <a:avLst/>
                <a:gdLst>
                  <a:gd name="T0" fmla="*/ 3356 w 18"/>
                  <a:gd name="T1" fmla="*/ 1011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013 h 37"/>
                  <a:gd name="T8" fmla="*/ 1335 w 18"/>
                  <a:gd name="T9" fmla="*/ 0 h 37"/>
                  <a:gd name="T10" fmla="*/ 3356 w 18"/>
                  <a:gd name="T11" fmla="*/ 101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0" y="25"/>
                      <a:pt x="0" y="12"/>
                    </a:cubicBezTo>
                    <a:cubicBezTo>
                      <a:pt x="0" y="0"/>
                      <a:pt x="7" y="0"/>
                      <a:pt x="7" y="0"/>
                    </a:cubicBez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99" name="Freeform 541"/>
              <p:cNvSpPr>
                <a:spLocks/>
              </p:cNvSpPr>
              <p:nvPr/>
            </p:nvSpPr>
            <p:spPr bwMode="auto">
              <a:xfrm>
                <a:off x="1484" y="4055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0" name="Freeform 542"/>
              <p:cNvSpPr>
                <a:spLocks/>
              </p:cNvSpPr>
              <p:nvPr/>
            </p:nvSpPr>
            <p:spPr bwMode="auto">
              <a:xfrm>
                <a:off x="1484" y="4083"/>
                <a:ext cx="386" cy="381"/>
              </a:xfrm>
              <a:custGeom>
                <a:avLst/>
                <a:gdLst>
                  <a:gd name="T0" fmla="*/ 386 w 386"/>
                  <a:gd name="T1" fmla="*/ 222 h 381"/>
                  <a:gd name="T2" fmla="*/ 0 w 386"/>
                  <a:gd name="T3" fmla="*/ 0 h 381"/>
                  <a:gd name="T4" fmla="*/ 0 w 386"/>
                  <a:gd name="T5" fmla="*/ 55 h 381"/>
                  <a:gd name="T6" fmla="*/ 343 w 386"/>
                  <a:gd name="T7" fmla="*/ 253 h 381"/>
                  <a:gd name="T8" fmla="*/ 343 w 386"/>
                  <a:gd name="T9" fmla="*/ 333 h 381"/>
                  <a:gd name="T10" fmla="*/ 0 w 386"/>
                  <a:gd name="T11" fmla="*/ 135 h 381"/>
                  <a:gd name="T12" fmla="*/ 0 w 386"/>
                  <a:gd name="T13" fmla="*/ 159 h 381"/>
                  <a:gd name="T14" fmla="*/ 386 w 386"/>
                  <a:gd name="T15" fmla="*/ 381 h 381"/>
                  <a:gd name="T16" fmla="*/ 386 w 386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1"/>
                  <a:gd name="T29" fmla="*/ 386 w 386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1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3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9"/>
                    </a:lnTo>
                    <a:lnTo>
                      <a:pt x="386" y="381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1" name="Freeform 543"/>
              <p:cNvSpPr>
                <a:spLocks/>
              </p:cNvSpPr>
              <p:nvPr/>
            </p:nvSpPr>
            <p:spPr bwMode="auto">
              <a:xfrm>
                <a:off x="1839" y="4348"/>
                <a:ext cx="19" cy="73"/>
              </a:xfrm>
              <a:custGeom>
                <a:avLst/>
                <a:gdLst>
                  <a:gd name="T0" fmla="*/ 19 w 19"/>
                  <a:gd name="T1" fmla="*/ 12 h 73"/>
                  <a:gd name="T2" fmla="*/ 19 w 19"/>
                  <a:gd name="T3" fmla="*/ 73 h 73"/>
                  <a:gd name="T4" fmla="*/ 0 w 19"/>
                  <a:gd name="T5" fmla="*/ 61 h 73"/>
                  <a:gd name="T6" fmla="*/ 0 w 19"/>
                  <a:gd name="T7" fmla="*/ 0 h 73"/>
                  <a:gd name="T8" fmla="*/ 19 w 19"/>
                  <a:gd name="T9" fmla="*/ 12 h 73"/>
                  <a:gd name="T10" fmla="*/ 19 w 19"/>
                  <a:gd name="T11" fmla="*/ 1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3"/>
                  <a:gd name="T20" fmla="*/ 19 w 19"/>
                  <a:gd name="T21" fmla="*/ 73 h 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3">
                    <a:moveTo>
                      <a:pt x="19" y="12"/>
                    </a:moveTo>
                    <a:lnTo>
                      <a:pt x="19" y="73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2" name="Freeform 544"/>
              <p:cNvSpPr>
                <a:spLocks/>
              </p:cNvSpPr>
              <p:nvPr/>
            </p:nvSpPr>
            <p:spPr bwMode="auto">
              <a:xfrm>
                <a:off x="1522" y="4126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0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3" name="Freeform 545"/>
              <p:cNvSpPr>
                <a:spLocks/>
              </p:cNvSpPr>
              <p:nvPr/>
            </p:nvSpPr>
            <p:spPr bwMode="auto">
              <a:xfrm>
                <a:off x="1565" y="4149"/>
                <a:ext cx="21" cy="22"/>
              </a:xfrm>
              <a:custGeom>
                <a:avLst/>
                <a:gdLst>
                  <a:gd name="T0" fmla="*/ 1307 w 9"/>
                  <a:gd name="T1" fmla="*/ 860 h 9"/>
                  <a:gd name="T2" fmla="*/ 1449 w 9"/>
                  <a:gd name="T3" fmla="*/ 1506 h 9"/>
                  <a:gd name="T4" fmla="*/ 1307 w 9"/>
                  <a:gd name="T5" fmla="*/ 1750 h 9"/>
                  <a:gd name="T6" fmla="*/ 355 w 9"/>
                  <a:gd name="T7" fmla="*/ 1039 h 9"/>
                  <a:gd name="T8" fmla="*/ 0 w 9"/>
                  <a:gd name="T9" fmla="*/ 425 h 9"/>
                  <a:gd name="T10" fmla="*/ 355 w 9"/>
                  <a:gd name="T11" fmla="*/ 174 h 9"/>
                  <a:gd name="T12" fmla="*/ 1307 w 9"/>
                  <a:gd name="T13" fmla="*/ 86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8" y="4"/>
                    </a:moveTo>
                    <a:cubicBezTo>
                      <a:pt x="9" y="5"/>
                      <a:pt x="9" y="6"/>
                      <a:pt x="9" y="7"/>
                    </a:cubicBezTo>
                    <a:cubicBezTo>
                      <a:pt x="9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4" name="Freeform 546"/>
              <p:cNvSpPr>
                <a:spLocks/>
              </p:cNvSpPr>
              <p:nvPr/>
            </p:nvSpPr>
            <p:spPr bwMode="auto">
              <a:xfrm>
                <a:off x="1539" y="4185"/>
                <a:ext cx="12" cy="52"/>
              </a:xfrm>
              <a:custGeom>
                <a:avLst/>
                <a:gdLst>
                  <a:gd name="T0" fmla="*/ 12 w 12"/>
                  <a:gd name="T1" fmla="*/ 52 h 52"/>
                  <a:gd name="T2" fmla="*/ 5 w 12"/>
                  <a:gd name="T3" fmla="*/ 47 h 52"/>
                  <a:gd name="T4" fmla="*/ 0 w 12"/>
                  <a:gd name="T5" fmla="*/ 0 h 52"/>
                  <a:gd name="T6" fmla="*/ 7 w 12"/>
                  <a:gd name="T7" fmla="*/ 5 h 52"/>
                  <a:gd name="T8" fmla="*/ 12 w 12"/>
                  <a:gd name="T9" fmla="*/ 52 h 52"/>
                  <a:gd name="T10" fmla="*/ 12 w 12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2"/>
                  <a:gd name="T20" fmla="*/ 12 w 12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2">
                    <a:moveTo>
                      <a:pt x="12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2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5" name="Freeform 547"/>
              <p:cNvSpPr>
                <a:spLocks/>
              </p:cNvSpPr>
              <p:nvPr/>
            </p:nvSpPr>
            <p:spPr bwMode="auto">
              <a:xfrm>
                <a:off x="1562" y="4199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7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6" name="Freeform 548"/>
              <p:cNvSpPr>
                <a:spLocks/>
              </p:cNvSpPr>
              <p:nvPr/>
            </p:nvSpPr>
            <p:spPr bwMode="auto">
              <a:xfrm>
                <a:off x="1588" y="4216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8 w 15"/>
                  <a:gd name="T3" fmla="*/ 45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8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7" name="Freeform 549"/>
              <p:cNvSpPr>
                <a:spLocks/>
              </p:cNvSpPr>
              <p:nvPr/>
            </p:nvSpPr>
            <p:spPr bwMode="auto">
              <a:xfrm>
                <a:off x="1614" y="4230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5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8" name="Freeform 550"/>
              <p:cNvSpPr>
                <a:spLocks/>
              </p:cNvSpPr>
              <p:nvPr/>
            </p:nvSpPr>
            <p:spPr bwMode="auto">
              <a:xfrm>
                <a:off x="1506" y="4173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848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4" y="19"/>
                      <a:pt x="0" y="12"/>
                      <a:pt x="0" y="6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09" name="Freeform 551"/>
              <p:cNvSpPr>
                <a:spLocks/>
              </p:cNvSpPr>
              <p:nvPr/>
            </p:nvSpPr>
            <p:spPr bwMode="auto">
              <a:xfrm>
                <a:off x="1484" y="4022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8 w 433"/>
                  <a:gd name="T3" fmla="*/ 0 h 248"/>
                  <a:gd name="T4" fmla="*/ 433 w 433"/>
                  <a:gd name="T5" fmla="*/ 222 h 248"/>
                  <a:gd name="T6" fmla="*/ 386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0" name="Freeform 552"/>
              <p:cNvSpPr>
                <a:spLocks/>
              </p:cNvSpPr>
              <p:nvPr/>
            </p:nvSpPr>
            <p:spPr bwMode="auto">
              <a:xfrm>
                <a:off x="1870" y="410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1" name="Freeform 553"/>
              <p:cNvSpPr>
                <a:spLocks/>
              </p:cNvSpPr>
              <p:nvPr/>
            </p:nvSpPr>
            <p:spPr bwMode="auto">
              <a:xfrm>
                <a:off x="1711" y="4083"/>
                <a:ext cx="62" cy="100"/>
              </a:xfrm>
              <a:custGeom>
                <a:avLst/>
                <a:gdLst>
                  <a:gd name="T0" fmla="*/ 1068 w 26"/>
                  <a:gd name="T1" fmla="*/ 2212 h 42"/>
                  <a:gd name="T2" fmla="*/ 4788 w 26"/>
                  <a:gd name="T3" fmla="*/ 0 h 42"/>
                  <a:gd name="T4" fmla="*/ 3691 w 26"/>
                  <a:gd name="T5" fmla="*/ 2376 h 42"/>
                  <a:gd name="T6" fmla="*/ 4788 w 26"/>
                  <a:gd name="T7" fmla="*/ 5426 h 42"/>
                  <a:gd name="T8" fmla="*/ 1068 w 26"/>
                  <a:gd name="T9" fmla="*/ 7652 h 42"/>
                  <a:gd name="T10" fmla="*/ 0 w 26"/>
                  <a:gd name="T11" fmla="*/ 4371 h 42"/>
                  <a:gd name="T12" fmla="*/ 1068 w 26"/>
                  <a:gd name="T13" fmla="*/ 221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3"/>
                    </a:cubicBezTo>
                    <a:cubicBezTo>
                      <a:pt x="20" y="21"/>
                      <a:pt x="26" y="30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2" name="Freeform 554"/>
              <p:cNvSpPr>
                <a:spLocks/>
              </p:cNvSpPr>
              <p:nvPr/>
            </p:nvSpPr>
            <p:spPr bwMode="auto">
              <a:xfrm>
                <a:off x="1484" y="3944"/>
                <a:ext cx="289" cy="168"/>
              </a:xfrm>
              <a:custGeom>
                <a:avLst/>
                <a:gdLst>
                  <a:gd name="T0" fmla="*/ 0 w 289"/>
                  <a:gd name="T1" fmla="*/ 28 h 168"/>
                  <a:gd name="T2" fmla="*/ 48 w 289"/>
                  <a:gd name="T3" fmla="*/ 0 h 168"/>
                  <a:gd name="T4" fmla="*/ 289 w 289"/>
                  <a:gd name="T5" fmla="*/ 139 h 168"/>
                  <a:gd name="T6" fmla="*/ 241 w 289"/>
                  <a:gd name="T7" fmla="*/ 168 h 168"/>
                  <a:gd name="T8" fmla="*/ 0 w 289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8"/>
                  <a:gd name="T17" fmla="*/ 289 w 289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8">
                    <a:moveTo>
                      <a:pt x="0" y="28"/>
                    </a:moveTo>
                    <a:lnTo>
                      <a:pt x="48" y="0"/>
                    </a:lnTo>
                    <a:lnTo>
                      <a:pt x="289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3" name="Freeform 555"/>
              <p:cNvSpPr>
                <a:spLocks/>
              </p:cNvSpPr>
              <p:nvPr/>
            </p:nvSpPr>
            <p:spPr bwMode="auto">
              <a:xfrm>
                <a:off x="1484" y="3972"/>
                <a:ext cx="241" cy="211"/>
              </a:xfrm>
              <a:custGeom>
                <a:avLst/>
                <a:gdLst>
                  <a:gd name="T0" fmla="*/ 17730 w 102"/>
                  <a:gd name="T1" fmla="*/ 10488 h 89"/>
                  <a:gd name="T2" fmla="*/ 16698 w 102"/>
                  <a:gd name="T3" fmla="*/ 12579 h 89"/>
                  <a:gd name="T4" fmla="*/ 17730 w 102"/>
                  <a:gd name="T5" fmla="*/ 15789 h 89"/>
                  <a:gd name="T6" fmla="*/ 0 w 102"/>
                  <a:gd name="T7" fmla="*/ 5306 h 89"/>
                  <a:gd name="T8" fmla="*/ 0 w 102"/>
                  <a:gd name="T9" fmla="*/ 0 h 89"/>
                  <a:gd name="T10" fmla="*/ 17730 w 102"/>
                  <a:gd name="T11" fmla="*/ 1048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4" name="Freeform 556"/>
              <p:cNvSpPr>
                <a:spLocks/>
              </p:cNvSpPr>
              <p:nvPr/>
            </p:nvSpPr>
            <p:spPr bwMode="auto">
              <a:xfrm>
                <a:off x="1747" y="4095"/>
                <a:ext cx="47" cy="29"/>
              </a:xfrm>
              <a:custGeom>
                <a:avLst/>
                <a:gdLst>
                  <a:gd name="T0" fmla="*/ 0 w 20"/>
                  <a:gd name="T1" fmla="*/ 2383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2383 h 12"/>
                  <a:gd name="T8" fmla="*/ 0 w 20"/>
                  <a:gd name="T9" fmla="*/ 23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5" name="Freeform 557"/>
              <p:cNvSpPr>
                <a:spLocks/>
              </p:cNvSpPr>
              <p:nvPr/>
            </p:nvSpPr>
            <p:spPr bwMode="auto">
              <a:xfrm>
                <a:off x="1773" y="4112"/>
                <a:ext cx="47" cy="99"/>
              </a:xfrm>
              <a:custGeom>
                <a:avLst/>
                <a:gdLst>
                  <a:gd name="T0" fmla="*/ 0 w 47"/>
                  <a:gd name="T1" fmla="*/ 26 h 99"/>
                  <a:gd name="T2" fmla="*/ 47 w 47"/>
                  <a:gd name="T3" fmla="*/ 0 h 99"/>
                  <a:gd name="T4" fmla="*/ 47 w 47"/>
                  <a:gd name="T5" fmla="*/ 71 h 99"/>
                  <a:gd name="T6" fmla="*/ 0 w 47"/>
                  <a:gd name="T7" fmla="*/ 99 h 99"/>
                  <a:gd name="T8" fmla="*/ 0 w 47"/>
                  <a:gd name="T9" fmla="*/ 2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6"/>
                    </a:moveTo>
                    <a:lnTo>
                      <a:pt x="47" y="0"/>
                    </a:lnTo>
                    <a:lnTo>
                      <a:pt x="47" y="71"/>
                    </a:lnTo>
                    <a:lnTo>
                      <a:pt x="0" y="99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6" name="Freeform 558"/>
              <p:cNvSpPr>
                <a:spLocks/>
              </p:cNvSpPr>
              <p:nvPr/>
            </p:nvSpPr>
            <p:spPr bwMode="auto">
              <a:xfrm>
                <a:off x="1747" y="4095"/>
                <a:ext cx="73" cy="43"/>
              </a:xfrm>
              <a:custGeom>
                <a:avLst/>
                <a:gdLst>
                  <a:gd name="T0" fmla="*/ 0 w 73"/>
                  <a:gd name="T1" fmla="*/ 29 h 43"/>
                  <a:gd name="T2" fmla="*/ 47 w 73"/>
                  <a:gd name="T3" fmla="*/ 0 h 43"/>
                  <a:gd name="T4" fmla="*/ 73 w 73"/>
                  <a:gd name="T5" fmla="*/ 17 h 43"/>
                  <a:gd name="T6" fmla="*/ 26 w 73"/>
                  <a:gd name="T7" fmla="*/ 43 h 43"/>
                  <a:gd name="T8" fmla="*/ 0 w 73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3"/>
                  <a:gd name="T17" fmla="*/ 73 w 73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3">
                    <a:moveTo>
                      <a:pt x="0" y="29"/>
                    </a:moveTo>
                    <a:lnTo>
                      <a:pt x="47" y="0"/>
                    </a:lnTo>
                    <a:lnTo>
                      <a:pt x="73" y="17"/>
                    </a:lnTo>
                    <a:lnTo>
                      <a:pt x="26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7" name="Freeform 559"/>
              <p:cNvSpPr>
                <a:spLocks/>
              </p:cNvSpPr>
              <p:nvPr/>
            </p:nvSpPr>
            <p:spPr bwMode="auto">
              <a:xfrm>
                <a:off x="1730" y="4121"/>
                <a:ext cx="43" cy="90"/>
              </a:xfrm>
              <a:custGeom>
                <a:avLst/>
                <a:gdLst>
                  <a:gd name="T0" fmla="*/ 3356 w 18"/>
                  <a:gd name="T1" fmla="*/ 1262 h 38"/>
                  <a:gd name="T2" fmla="*/ 3356 w 18"/>
                  <a:gd name="T3" fmla="*/ 6698 h 38"/>
                  <a:gd name="T4" fmla="*/ 1335 w 18"/>
                  <a:gd name="T5" fmla="*/ 5447 h 38"/>
                  <a:gd name="T6" fmla="*/ 0 w 18"/>
                  <a:gd name="T7" fmla="*/ 2300 h 38"/>
                  <a:gd name="T8" fmla="*/ 1335 w 18"/>
                  <a:gd name="T9" fmla="*/ 156 h 38"/>
                  <a:gd name="T10" fmla="*/ 3356 w 18"/>
                  <a:gd name="T11" fmla="*/ 1262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8"/>
                  <a:gd name="T20" fmla="*/ 18 w 18"/>
                  <a:gd name="T21" fmla="*/ 38 h 3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8">
                    <a:moveTo>
                      <a:pt x="18" y="7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8" name="Freeform 560"/>
              <p:cNvSpPr>
                <a:spLocks/>
              </p:cNvSpPr>
              <p:nvPr/>
            </p:nvSpPr>
            <p:spPr bwMode="auto">
              <a:xfrm>
                <a:off x="1484" y="3885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19" name="Freeform 561"/>
              <p:cNvSpPr>
                <a:spLocks/>
              </p:cNvSpPr>
              <p:nvPr/>
            </p:nvSpPr>
            <p:spPr bwMode="auto">
              <a:xfrm>
                <a:off x="1484" y="3913"/>
                <a:ext cx="386" cy="381"/>
              </a:xfrm>
              <a:custGeom>
                <a:avLst/>
                <a:gdLst>
                  <a:gd name="T0" fmla="*/ 386 w 386"/>
                  <a:gd name="T1" fmla="*/ 222 h 381"/>
                  <a:gd name="T2" fmla="*/ 0 w 386"/>
                  <a:gd name="T3" fmla="*/ 0 h 381"/>
                  <a:gd name="T4" fmla="*/ 0 w 386"/>
                  <a:gd name="T5" fmla="*/ 55 h 381"/>
                  <a:gd name="T6" fmla="*/ 343 w 386"/>
                  <a:gd name="T7" fmla="*/ 251 h 381"/>
                  <a:gd name="T8" fmla="*/ 343 w 386"/>
                  <a:gd name="T9" fmla="*/ 333 h 381"/>
                  <a:gd name="T10" fmla="*/ 0 w 386"/>
                  <a:gd name="T11" fmla="*/ 135 h 381"/>
                  <a:gd name="T12" fmla="*/ 0 w 386"/>
                  <a:gd name="T13" fmla="*/ 159 h 381"/>
                  <a:gd name="T14" fmla="*/ 386 w 386"/>
                  <a:gd name="T15" fmla="*/ 381 h 381"/>
                  <a:gd name="T16" fmla="*/ 386 w 386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1"/>
                  <a:gd name="T29" fmla="*/ 386 w 386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1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9"/>
                    </a:lnTo>
                    <a:lnTo>
                      <a:pt x="386" y="381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0" name="Freeform 562"/>
              <p:cNvSpPr>
                <a:spLocks/>
              </p:cNvSpPr>
              <p:nvPr/>
            </p:nvSpPr>
            <p:spPr bwMode="auto">
              <a:xfrm>
                <a:off x="1839" y="4178"/>
                <a:ext cx="19" cy="71"/>
              </a:xfrm>
              <a:custGeom>
                <a:avLst/>
                <a:gdLst>
                  <a:gd name="T0" fmla="*/ 19 w 19"/>
                  <a:gd name="T1" fmla="*/ 12 h 71"/>
                  <a:gd name="T2" fmla="*/ 19 w 19"/>
                  <a:gd name="T3" fmla="*/ 71 h 71"/>
                  <a:gd name="T4" fmla="*/ 0 w 19"/>
                  <a:gd name="T5" fmla="*/ 61 h 71"/>
                  <a:gd name="T6" fmla="*/ 0 w 19"/>
                  <a:gd name="T7" fmla="*/ 0 h 71"/>
                  <a:gd name="T8" fmla="*/ 19 w 19"/>
                  <a:gd name="T9" fmla="*/ 12 h 71"/>
                  <a:gd name="T10" fmla="*/ 19 w 19"/>
                  <a:gd name="T11" fmla="*/ 12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2"/>
                    </a:moveTo>
                    <a:lnTo>
                      <a:pt x="19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1" name="Freeform 563"/>
              <p:cNvSpPr>
                <a:spLocks/>
              </p:cNvSpPr>
              <p:nvPr/>
            </p:nvSpPr>
            <p:spPr bwMode="auto">
              <a:xfrm>
                <a:off x="1522" y="3956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094 h 9"/>
                  <a:gd name="T4" fmla="*/ 1522 w 10"/>
                  <a:gd name="T5" fmla="*/ 1307 h 9"/>
                  <a:gd name="T6" fmla="*/ 403 w 10"/>
                  <a:gd name="T7" fmla="*/ 828 h 9"/>
                  <a:gd name="T8" fmla="*/ 0 w 10"/>
                  <a:gd name="T9" fmla="*/ 152 h 9"/>
                  <a:gd name="T10" fmla="*/ 403 w 10"/>
                  <a:gd name="T11" fmla="*/ 0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2" name="Freeform 564"/>
              <p:cNvSpPr>
                <a:spLocks/>
              </p:cNvSpPr>
              <p:nvPr/>
            </p:nvSpPr>
            <p:spPr bwMode="auto">
              <a:xfrm>
                <a:off x="1565" y="3979"/>
                <a:ext cx="21" cy="22"/>
              </a:xfrm>
              <a:custGeom>
                <a:avLst/>
                <a:gdLst>
                  <a:gd name="T0" fmla="*/ 1307 w 9"/>
                  <a:gd name="T1" fmla="*/ 860 h 9"/>
                  <a:gd name="T2" fmla="*/ 1449 w 9"/>
                  <a:gd name="T3" fmla="*/ 1506 h 9"/>
                  <a:gd name="T4" fmla="*/ 1307 w 9"/>
                  <a:gd name="T5" fmla="*/ 1750 h 9"/>
                  <a:gd name="T6" fmla="*/ 355 w 9"/>
                  <a:gd name="T7" fmla="*/ 1039 h 9"/>
                  <a:gd name="T8" fmla="*/ 0 w 9"/>
                  <a:gd name="T9" fmla="*/ 174 h 9"/>
                  <a:gd name="T10" fmla="*/ 355 w 9"/>
                  <a:gd name="T11" fmla="*/ 0 h 9"/>
                  <a:gd name="T12" fmla="*/ 1307 w 9"/>
                  <a:gd name="T13" fmla="*/ 86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8" y="4"/>
                    </a:moveTo>
                    <a:cubicBezTo>
                      <a:pt x="9" y="4"/>
                      <a:pt x="9" y="6"/>
                      <a:pt x="9" y="7"/>
                    </a:cubicBezTo>
                    <a:cubicBezTo>
                      <a:pt x="9" y="8"/>
                      <a:pt x="9" y="9"/>
                      <a:pt x="8" y="8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3" name="Freeform 565"/>
              <p:cNvSpPr>
                <a:spLocks/>
              </p:cNvSpPr>
              <p:nvPr/>
            </p:nvSpPr>
            <p:spPr bwMode="auto">
              <a:xfrm>
                <a:off x="1539" y="4015"/>
                <a:ext cx="12" cy="52"/>
              </a:xfrm>
              <a:custGeom>
                <a:avLst/>
                <a:gdLst>
                  <a:gd name="T0" fmla="*/ 12 w 12"/>
                  <a:gd name="T1" fmla="*/ 52 h 52"/>
                  <a:gd name="T2" fmla="*/ 5 w 12"/>
                  <a:gd name="T3" fmla="*/ 47 h 52"/>
                  <a:gd name="T4" fmla="*/ 0 w 12"/>
                  <a:gd name="T5" fmla="*/ 0 h 52"/>
                  <a:gd name="T6" fmla="*/ 7 w 12"/>
                  <a:gd name="T7" fmla="*/ 5 h 52"/>
                  <a:gd name="T8" fmla="*/ 12 w 12"/>
                  <a:gd name="T9" fmla="*/ 52 h 52"/>
                  <a:gd name="T10" fmla="*/ 12 w 12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2"/>
                  <a:gd name="T20" fmla="*/ 12 w 12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2">
                    <a:moveTo>
                      <a:pt x="12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2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4" name="Freeform 566"/>
              <p:cNvSpPr>
                <a:spLocks/>
              </p:cNvSpPr>
              <p:nvPr/>
            </p:nvSpPr>
            <p:spPr bwMode="auto">
              <a:xfrm>
                <a:off x="1562" y="4029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7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5" name="Freeform 567"/>
              <p:cNvSpPr>
                <a:spLocks/>
              </p:cNvSpPr>
              <p:nvPr/>
            </p:nvSpPr>
            <p:spPr bwMode="auto">
              <a:xfrm>
                <a:off x="1588" y="4046"/>
                <a:ext cx="15" cy="49"/>
              </a:xfrm>
              <a:custGeom>
                <a:avLst/>
                <a:gdLst>
                  <a:gd name="T0" fmla="*/ 15 w 15"/>
                  <a:gd name="T1" fmla="*/ 49 h 49"/>
                  <a:gd name="T2" fmla="*/ 8 w 15"/>
                  <a:gd name="T3" fmla="*/ 44 h 49"/>
                  <a:gd name="T4" fmla="*/ 0 w 15"/>
                  <a:gd name="T5" fmla="*/ 0 h 49"/>
                  <a:gd name="T6" fmla="*/ 10 w 15"/>
                  <a:gd name="T7" fmla="*/ 4 h 49"/>
                  <a:gd name="T8" fmla="*/ 15 w 15"/>
                  <a:gd name="T9" fmla="*/ 49 h 49"/>
                  <a:gd name="T10" fmla="*/ 15 w 15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49"/>
                  <a:gd name="T20" fmla="*/ 15 w 1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49">
                    <a:moveTo>
                      <a:pt x="15" y="49"/>
                    </a:moveTo>
                    <a:lnTo>
                      <a:pt x="8" y="44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6" name="Freeform 568"/>
              <p:cNvSpPr>
                <a:spLocks/>
              </p:cNvSpPr>
              <p:nvPr/>
            </p:nvSpPr>
            <p:spPr bwMode="auto">
              <a:xfrm>
                <a:off x="1614" y="4060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4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7" name="Freeform 569"/>
              <p:cNvSpPr>
                <a:spLocks/>
              </p:cNvSpPr>
              <p:nvPr/>
            </p:nvSpPr>
            <p:spPr bwMode="auto">
              <a:xfrm>
                <a:off x="1506" y="4003"/>
                <a:ext cx="156" cy="123"/>
              </a:xfrm>
              <a:custGeom>
                <a:avLst/>
                <a:gdLst>
                  <a:gd name="T0" fmla="*/ 9731 w 66"/>
                  <a:gd name="T1" fmla="*/ 5254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25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30"/>
                    </a:moveTo>
                    <a:cubicBezTo>
                      <a:pt x="61" y="32"/>
                      <a:pt x="66" y="40"/>
                      <a:pt x="66" y="44"/>
                    </a:cubicBezTo>
                    <a:cubicBezTo>
                      <a:pt x="66" y="50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9"/>
                      <a:pt x="0" y="12"/>
                      <a:pt x="0" y="6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56" y="30"/>
                      <a:pt x="56" y="30"/>
                      <a:pt x="56" y="30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8" name="Freeform 570"/>
              <p:cNvSpPr>
                <a:spLocks/>
              </p:cNvSpPr>
              <p:nvPr/>
            </p:nvSpPr>
            <p:spPr bwMode="auto">
              <a:xfrm>
                <a:off x="1484" y="3852"/>
                <a:ext cx="433" cy="248"/>
              </a:xfrm>
              <a:custGeom>
                <a:avLst/>
                <a:gdLst>
                  <a:gd name="T0" fmla="*/ 0 w 433"/>
                  <a:gd name="T1" fmla="*/ 26 h 248"/>
                  <a:gd name="T2" fmla="*/ 48 w 433"/>
                  <a:gd name="T3" fmla="*/ 0 h 248"/>
                  <a:gd name="T4" fmla="*/ 433 w 433"/>
                  <a:gd name="T5" fmla="*/ 222 h 248"/>
                  <a:gd name="T6" fmla="*/ 386 w 433"/>
                  <a:gd name="T7" fmla="*/ 248 h 248"/>
                  <a:gd name="T8" fmla="*/ 0 w 433"/>
                  <a:gd name="T9" fmla="*/ 26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48"/>
                  <a:gd name="T17" fmla="*/ 433 w 433"/>
                  <a:gd name="T18" fmla="*/ 248 h 2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48">
                    <a:moveTo>
                      <a:pt x="0" y="26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4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29" name="Freeform 571"/>
              <p:cNvSpPr>
                <a:spLocks/>
              </p:cNvSpPr>
              <p:nvPr/>
            </p:nvSpPr>
            <p:spPr bwMode="auto">
              <a:xfrm>
                <a:off x="1870" y="3937"/>
                <a:ext cx="47" cy="187"/>
              </a:xfrm>
              <a:custGeom>
                <a:avLst/>
                <a:gdLst>
                  <a:gd name="T0" fmla="*/ 0 w 47"/>
                  <a:gd name="T1" fmla="*/ 28 h 187"/>
                  <a:gd name="T2" fmla="*/ 47 w 47"/>
                  <a:gd name="T3" fmla="*/ 0 h 187"/>
                  <a:gd name="T4" fmla="*/ 47 w 47"/>
                  <a:gd name="T5" fmla="*/ 158 h 187"/>
                  <a:gd name="T6" fmla="*/ 0 w 47"/>
                  <a:gd name="T7" fmla="*/ 187 h 187"/>
                  <a:gd name="T8" fmla="*/ 0 w 47"/>
                  <a:gd name="T9" fmla="*/ 28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7"/>
                  <a:gd name="T17" fmla="*/ 47 w 47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7">
                    <a:moveTo>
                      <a:pt x="0" y="28"/>
                    </a:moveTo>
                    <a:lnTo>
                      <a:pt x="47" y="0"/>
                    </a:lnTo>
                    <a:lnTo>
                      <a:pt x="47" y="158"/>
                    </a:lnTo>
                    <a:lnTo>
                      <a:pt x="0" y="187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0" name="Freeform 572"/>
              <p:cNvSpPr>
                <a:spLocks/>
              </p:cNvSpPr>
              <p:nvPr/>
            </p:nvSpPr>
            <p:spPr bwMode="auto">
              <a:xfrm>
                <a:off x="1711" y="3913"/>
                <a:ext cx="62" cy="99"/>
              </a:xfrm>
              <a:custGeom>
                <a:avLst/>
                <a:gdLst>
                  <a:gd name="T0" fmla="*/ 1068 w 26"/>
                  <a:gd name="T1" fmla="*/ 2044 h 42"/>
                  <a:gd name="T2" fmla="*/ 4788 w 26"/>
                  <a:gd name="T3" fmla="*/ 0 h 42"/>
                  <a:gd name="T4" fmla="*/ 3691 w 26"/>
                  <a:gd name="T5" fmla="*/ 2044 h 42"/>
                  <a:gd name="T6" fmla="*/ 4788 w 26"/>
                  <a:gd name="T7" fmla="*/ 5162 h 42"/>
                  <a:gd name="T8" fmla="*/ 1068 w 26"/>
                  <a:gd name="T9" fmla="*/ 7189 h 42"/>
                  <a:gd name="T10" fmla="*/ 0 w 26"/>
                  <a:gd name="T11" fmla="*/ 4139 h 42"/>
                  <a:gd name="T12" fmla="*/ 1068 w 26"/>
                  <a:gd name="T13" fmla="*/ 204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2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1"/>
                      <a:pt x="26" y="29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1" name="Freeform 573"/>
              <p:cNvSpPr>
                <a:spLocks/>
              </p:cNvSpPr>
              <p:nvPr/>
            </p:nvSpPr>
            <p:spPr bwMode="auto">
              <a:xfrm>
                <a:off x="1484" y="3774"/>
                <a:ext cx="289" cy="168"/>
              </a:xfrm>
              <a:custGeom>
                <a:avLst/>
                <a:gdLst>
                  <a:gd name="T0" fmla="*/ 0 w 289"/>
                  <a:gd name="T1" fmla="*/ 28 h 168"/>
                  <a:gd name="T2" fmla="*/ 48 w 289"/>
                  <a:gd name="T3" fmla="*/ 0 h 168"/>
                  <a:gd name="T4" fmla="*/ 289 w 289"/>
                  <a:gd name="T5" fmla="*/ 139 h 168"/>
                  <a:gd name="T6" fmla="*/ 241 w 289"/>
                  <a:gd name="T7" fmla="*/ 168 h 168"/>
                  <a:gd name="T8" fmla="*/ 0 w 289"/>
                  <a:gd name="T9" fmla="*/ 28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68"/>
                  <a:gd name="T17" fmla="*/ 289 w 289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68">
                    <a:moveTo>
                      <a:pt x="0" y="28"/>
                    </a:moveTo>
                    <a:lnTo>
                      <a:pt x="48" y="0"/>
                    </a:lnTo>
                    <a:lnTo>
                      <a:pt x="289" y="139"/>
                    </a:lnTo>
                    <a:lnTo>
                      <a:pt x="241" y="16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2" name="Freeform 574"/>
              <p:cNvSpPr>
                <a:spLocks/>
              </p:cNvSpPr>
              <p:nvPr/>
            </p:nvSpPr>
            <p:spPr bwMode="auto">
              <a:xfrm>
                <a:off x="1484" y="3802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270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3" name="Freeform 575"/>
              <p:cNvSpPr>
                <a:spLocks/>
              </p:cNvSpPr>
              <p:nvPr/>
            </p:nvSpPr>
            <p:spPr bwMode="auto">
              <a:xfrm>
                <a:off x="1747" y="3925"/>
                <a:ext cx="47" cy="28"/>
              </a:xfrm>
              <a:custGeom>
                <a:avLst/>
                <a:gdLst>
                  <a:gd name="T0" fmla="*/ 0 w 20"/>
                  <a:gd name="T1" fmla="*/ 1932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4" name="Freeform 576"/>
              <p:cNvSpPr>
                <a:spLocks/>
              </p:cNvSpPr>
              <p:nvPr/>
            </p:nvSpPr>
            <p:spPr bwMode="auto">
              <a:xfrm>
                <a:off x="1773" y="3939"/>
                <a:ext cx="47" cy="99"/>
              </a:xfrm>
              <a:custGeom>
                <a:avLst/>
                <a:gdLst>
                  <a:gd name="T0" fmla="*/ 0 w 47"/>
                  <a:gd name="T1" fmla="*/ 29 h 99"/>
                  <a:gd name="T2" fmla="*/ 47 w 47"/>
                  <a:gd name="T3" fmla="*/ 0 h 99"/>
                  <a:gd name="T4" fmla="*/ 47 w 47"/>
                  <a:gd name="T5" fmla="*/ 73 h 99"/>
                  <a:gd name="T6" fmla="*/ 0 w 47"/>
                  <a:gd name="T7" fmla="*/ 99 h 99"/>
                  <a:gd name="T8" fmla="*/ 0 w 47"/>
                  <a:gd name="T9" fmla="*/ 2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9"/>
                    </a:moveTo>
                    <a:lnTo>
                      <a:pt x="47" y="0"/>
                    </a:lnTo>
                    <a:lnTo>
                      <a:pt x="47" y="73"/>
                    </a:lnTo>
                    <a:lnTo>
                      <a:pt x="0" y="9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5" name="Freeform 577"/>
              <p:cNvSpPr>
                <a:spLocks/>
              </p:cNvSpPr>
              <p:nvPr/>
            </p:nvSpPr>
            <p:spPr bwMode="auto">
              <a:xfrm>
                <a:off x="1747" y="3925"/>
                <a:ext cx="73" cy="43"/>
              </a:xfrm>
              <a:custGeom>
                <a:avLst/>
                <a:gdLst>
                  <a:gd name="T0" fmla="*/ 0 w 73"/>
                  <a:gd name="T1" fmla="*/ 28 h 43"/>
                  <a:gd name="T2" fmla="*/ 47 w 73"/>
                  <a:gd name="T3" fmla="*/ 0 h 43"/>
                  <a:gd name="T4" fmla="*/ 73 w 73"/>
                  <a:gd name="T5" fmla="*/ 14 h 43"/>
                  <a:gd name="T6" fmla="*/ 26 w 73"/>
                  <a:gd name="T7" fmla="*/ 43 h 43"/>
                  <a:gd name="T8" fmla="*/ 0 w 73"/>
                  <a:gd name="T9" fmla="*/ 2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3"/>
                  <a:gd name="T17" fmla="*/ 73 w 73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3">
                    <a:moveTo>
                      <a:pt x="0" y="28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6" name="Freeform 578"/>
              <p:cNvSpPr>
                <a:spLocks/>
              </p:cNvSpPr>
              <p:nvPr/>
            </p:nvSpPr>
            <p:spPr bwMode="auto">
              <a:xfrm>
                <a:off x="1730" y="3951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155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7" name="Freeform 579"/>
              <p:cNvSpPr>
                <a:spLocks/>
              </p:cNvSpPr>
              <p:nvPr/>
            </p:nvSpPr>
            <p:spPr bwMode="auto">
              <a:xfrm>
                <a:off x="1484" y="3715"/>
                <a:ext cx="433" cy="250"/>
              </a:xfrm>
              <a:custGeom>
                <a:avLst/>
                <a:gdLst>
                  <a:gd name="T0" fmla="*/ 0 w 433"/>
                  <a:gd name="T1" fmla="*/ 28 h 250"/>
                  <a:gd name="T2" fmla="*/ 48 w 433"/>
                  <a:gd name="T3" fmla="*/ 0 h 250"/>
                  <a:gd name="T4" fmla="*/ 433 w 433"/>
                  <a:gd name="T5" fmla="*/ 222 h 250"/>
                  <a:gd name="T6" fmla="*/ 386 w 433"/>
                  <a:gd name="T7" fmla="*/ 250 h 250"/>
                  <a:gd name="T8" fmla="*/ 0 w 433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3"/>
                  <a:gd name="T16" fmla="*/ 0 h 250"/>
                  <a:gd name="T17" fmla="*/ 433 w 433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3" h="250">
                    <a:moveTo>
                      <a:pt x="0" y="28"/>
                    </a:moveTo>
                    <a:lnTo>
                      <a:pt x="48" y="0"/>
                    </a:lnTo>
                    <a:lnTo>
                      <a:pt x="433" y="222"/>
                    </a:lnTo>
                    <a:lnTo>
                      <a:pt x="386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8" name="Freeform 580"/>
              <p:cNvSpPr>
                <a:spLocks/>
              </p:cNvSpPr>
              <p:nvPr/>
            </p:nvSpPr>
            <p:spPr bwMode="auto">
              <a:xfrm>
                <a:off x="1484" y="3743"/>
                <a:ext cx="386" cy="381"/>
              </a:xfrm>
              <a:custGeom>
                <a:avLst/>
                <a:gdLst>
                  <a:gd name="T0" fmla="*/ 386 w 386"/>
                  <a:gd name="T1" fmla="*/ 222 h 381"/>
                  <a:gd name="T2" fmla="*/ 0 w 386"/>
                  <a:gd name="T3" fmla="*/ 0 h 381"/>
                  <a:gd name="T4" fmla="*/ 0 w 386"/>
                  <a:gd name="T5" fmla="*/ 55 h 381"/>
                  <a:gd name="T6" fmla="*/ 343 w 386"/>
                  <a:gd name="T7" fmla="*/ 251 h 381"/>
                  <a:gd name="T8" fmla="*/ 343 w 386"/>
                  <a:gd name="T9" fmla="*/ 333 h 381"/>
                  <a:gd name="T10" fmla="*/ 0 w 386"/>
                  <a:gd name="T11" fmla="*/ 135 h 381"/>
                  <a:gd name="T12" fmla="*/ 0 w 386"/>
                  <a:gd name="T13" fmla="*/ 158 h 381"/>
                  <a:gd name="T14" fmla="*/ 386 w 386"/>
                  <a:gd name="T15" fmla="*/ 381 h 381"/>
                  <a:gd name="T16" fmla="*/ 386 w 386"/>
                  <a:gd name="T17" fmla="*/ 222 h 3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6"/>
                  <a:gd name="T28" fmla="*/ 0 h 381"/>
                  <a:gd name="T29" fmla="*/ 386 w 386"/>
                  <a:gd name="T30" fmla="*/ 381 h 3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6" h="381">
                    <a:moveTo>
                      <a:pt x="386" y="222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3" y="251"/>
                    </a:lnTo>
                    <a:lnTo>
                      <a:pt x="343" y="333"/>
                    </a:lnTo>
                    <a:lnTo>
                      <a:pt x="0" y="135"/>
                    </a:lnTo>
                    <a:lnTo>
                      <a:pt x="0" y="158"/>
                    </a:lnTo>
                    <a:lnTo>
                      <a:pt x="386" y="381"/>
                    </a:lnTo>
                    <a:lnTo>
                      <a:pt x="386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39" name="Freeform 581"/>
              <p:cNvSpPr>
                <a:spLocks/>
              </p:cNvSpPr>
              <p:nvPr/>
            </p:nvSpPr>
            <p:spPr bwMode="auto">
              <a:xfrm>
                <a:off x="1839" y="4008"/>
                <a:ext cx="19" cy="71"/>
              </a:xfrm>
              <a:custGeom>
                <a:avLst/>
                <a:gdLst>
                  <a:gd name="T0" fmla="*/ 19 w 19"/>
                  <a:gd name="T1" fmla="*/ 9 h 71"/>
                  <a:gd name="T2" fmla="*/ 19 w 19"/>
                  <a:gd name="T3" fmla="*/ 71 h 71"/>
                  <a:gd name="T4" fmla="*/ 0 w 19"/>
                  <a:gd name="T5" fmla="*/ 61 h 71"/>
                  <a:gd name="T6" fmla="*/ 0 w 19"/>
                  <a:gd name="T7" fmla="*/ 0 h 71"/>
                  <a:gd name="T8" fmla="*/ 19 w 19"/>
                  <a:gd name="T9" fmla="*/ 9 h 71"/>
                  <a:gd name="T10" fmla="*/ 19 w 19"/>
                  <a:gd name="T11" fmla="*/ 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9"/>
                    </a:moveTo>
                    <a:lnTo>
                      <a:pt x="19" y="71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9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0" name="Freeform 582"/>
              <p:cNvSpPr>
                <a:spLocks/>
              </p:cNvSpPr>
              <p:nvPr/>
            </p:nvSpPr>
            <p:spPr bwMode="auto">
              <a:xfrm>
                <a:off x="1522" y="3786"/>
                <a:ext cx="24" cy="19"/>
              </a:xfrm>
              <a:custGeom>
                <a:avLst/>
                <a:gdLst>
                  <a:gd name="T0" fmla="*/ 1522 w 10"/>
                  <a:gd name="T1" fmla="*/ 762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1" name="Freeform 583"/>
              <p:cNvSpPr>
                <a:spLocks/>
              </p:cNvSpPr>
              <p:nvPr/>
            </p:nvSpPr>
            <p:spPr bwMode="auto">
              <a:xfrm>
                <a:off x="1565" y="3809"/>
                <a:ext cx="21" cy="19"/>
              </a:xfrm>
              <a:custGeom>
                <a:avLst/>
                <a:gdLst>
                  <a:gd name="T0" fmla="*/ 1307 w 9"/>
                  <a:gd name="T1" fmla="*/ 762 h 8"/>
                  <a:gd name="T2" fmla="*/ 1449 w 9"/>
                  <a:gd name="T3" fmla="*/ 1275 h 8"/>
                  <a:gd name="T4" fmla="*/ 1307 w 9"/>
                  <a:gd name="T5" fmla="*/ 1432 h 8"/>
                  <a:gd name="T6" fmla="*/ 355 w 9"/>
                  <a:gd name="T7" fmla="*/ 762 h 8"/>
                  <a:gd name="T8" fmla="*/ 0 w 9"/>
                  <a:gd name="T9" fmla="*/ 157 h 8"/>
                  <a:gd name="T10" fmla="*/ 355 w 9"/>
                  <a:gd name="T11" fmla="*/ 0 h 8"/>
                  <a:gd name="T12" fmla="*/ 1307 w 9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8" y="4"/>
                    </a:moveTo>
                    <a:cubicBezTo>
                      <a:pt x="9" y="4"/>
                      <a:pt x="9" y="6"/>
                      <a:pt x="9" y="7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2" name="Freeform 584"/>
              <p:cNvSpPr>
                <a:spLocks/>
              </p:cNvSpPr>
              <p:nvPr/>
            </p:nvSpPr>
            <p:spPr bwMode="auto">
              <a:xfrm>
                <a:off x="1539" y="3845"/>
                <a:ext cx="12" cy="52"/>
              </a:xfrm>
              <a:custGeom>
                <a:avLst/>
                <a:gdLst>
                  <a:gd name="T0" fmla="*/ 12 w 12"/>
                  <a:gd name="T1" fmla="*/ 52 h 52"/>
                  <a:gd name="T2" fmla="*/ 5 w 12"/>
                  <a:gd name="T3" fmla="*/ 47 h 52"/>
                  <a:gd name="T4" fmla="*/ 0 w 12"/>
                  <a:gd name="T5" fmla="*/ 0 h 52"/>
                  <a:gd name="T6" fmla="*/ 7 w 12"/>
                  <a:gd name="T7" fmla="*/ 4 h 52"/>
                  <a:gd name="T8" fmla="*/ 12 w 12"/>
                  <a:gd name="T9" fmla="*/ 52 h 52"/>
                  <a:gd name="T10" fmla="*/ 12 w 12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52"/>
                  <a:gd name="T20" fmla="*/ 12 w 12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52">
                    <a:moveTo>
                      <a:pt x="12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7" y="4"/>
                    </a:lnTo>
                    <a:lnTo>
                      <a:pt x="12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3" name="Freeform 585"/>
              <p:cNvSpPr>
                <a:spLocks/>
              </p:cNvSpPr>
              <p:nvPr/>
            </p:nvSpPr>
            <p:spPr bwMode="auto">
              <a:xfrm>
                <a:off x="1562" y="3859"/>
                <a:ext cx="15" cy="52"/>
              </a:xfrm>
              <a:custGeom>
                <a:avLst/>
                <a:gdLst>
                  <a:gd name="T0" fmla="*/ 15 w 15"/>
                  <a:gd name="T1" fmla="*/ 52 h 52"/>
                  <a:gd name="T2" fmla="*/ 5 w 15"/>
                  <a:gd name="T3" fmla="*/ 47 h 52"/>
                  <a:gd name="T4" fmla="*/ 0 w 15"/>
                  <a:gd name="T5" fmla="*/ 0 h 52"/>
                  <a:gd name="T6" fmla="*/ 10 w 15"/>
                  <a:gd name="T7" fmla="*/ 5 h 52"/>
                  <a:gd name="T8" fmla="*/ 15 w 15"/>
                  <a:gd name="T9" fmla="*/ 52 h 52"/>
                  <a:gd name="T10" fmla="*/ 15 w 15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2"/>
                  <a:gd name="T20" fmla="*/ 15 w 15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2">
                    <a:moveTo>
                      <a:pt x="15" y="52"/>
                    </a:moveTo>
                    <a:lnTo>
                      <a:pt x="5" y="47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4" name="Freeform 586"/>
              <p:cNvSpPr>
                <a:spLocks/>
              </p:cNvSpPr>
              <p:nvPr/>
            </p:nvSpPr>
            <p:spPr bwMode="auto">
              <a:xfrm>
                <a:off x="1588" y="3875"/>
                <a:ext cx="15" cy="50"/>
              </a:xfrm>
              <a:custGeom>
                <a:avLst/>
                <a:gdLst>
                  <a:gd name="T0" fmla="*/ 15 w 15"/>
                  <a:gd name="T1" fmla="*/ 50 h 50"/>
                  <a:gd name="T2" fmla="*/ 8 w 15"/>
                  <a:gd name="T3" fmla="*/ 45 h 50"/>
                  <a:gd name="T4" fmla="*/ 0 w 15"/>
                  <a:gd name="T5" fmla="*/ 0 h 50"/>
                  <a:gd name="T6" fmla="*/ 10 w 15"/>
                  <a:gd name="T7" fmla="*/ 5 h 50"/>
                  <a:gd name="T8" fmla="*/ 15 w 15"/>
                  <a:gd name="T9" fmla="*/ 50 h 50"/>
                  <a:gd name="T10" fmla="*/ 15 w 15"/>
                  <a:gd name="T11" fmla="*/ 5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50"/>
                  <a:gd name="T20" fmla="*/ 15 w 15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50">
                    <a:moveTo>
                      <a:pt x="15" y="50"/>
                    </a:moveTo>
                    <a:lnTo>
                      <a:pt x="8" y="4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5" y="50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5" name="Freeform 587"/>
              <p:cNvSpPr>
                <a:spLocks/>
              </p:cNvSpPr>
              <p:nvPr/>
            </p:nvSpPr>
            <p:spPr bwMode="auto">
              <a:xfrm>
                <a:off x="1614" y="3890"/>
                <a:ext cx="15" cy="49"/>
              </a:xfrm>
              <a:custGeom>
                <a:avLst/>
                <a:gdLst>
                  <a:gd name="T0" fmla="*/ 15 w 15"/>
                  <a:gd name="T1" fmla="*/ 49 h 49"/>
                  <a:gd name="T2" fmla="*/ 5 w 15"/>
                  <a:gd name="T3" fmla="*/ 45 h 49"/>
                  <a:gd name="T4" fmla="*/ 0 w 15"/>
                  <a:gd name="T5" fmla="*/ 0 h 49"/>
                  <a:gd name="T6" fmla="*/ 10 w 15"/>
                  <a:gd name="T7" fmla="*/ 4 h 49"/>
                  <a:gd name="T8" fmla="*/ 15 w 15"/>
                  <a:gd name="T9" fmla="*/ 49 h 49"/>
                  <a:gd name="T10" fmla="*/ 15 w 15"/>
                  <a:gd name="T11" fmla="*/ 49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49"/>
                  <a:gd name="T20" fmla="*/ 15 w 1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49">
                    <a:moveTo>
                      <a:pt x="15" y="49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10" y="4"/>
                    </a:lnTo>
                    <a:lnTo>
                      <a:pt x="15" y="49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6" name="Freeform 588"/>
              <p:cNvSpPr>
                <a:spLocks/>
              </p:cNvSpPr>
              <p:nvPr/>
            </p:nvSpPr>
            <p:spPr bwMode="auto">
              <a:xfrm>
                <a:off x="1506" y="3833"/>
                <a:ext cx="156" cy="123"/>
              </a:xfrm>
              <a:custGeom>
                <a:avLst/>
                <a:gdLst>
                  <a:gd name="T0" fmla="*/ 9731 w 66"/>
                  <a:gd name="T1" fmla="*/ 5109 h 52"/>
                  <a:gd name="T2" fmla="*/ 11513 w 66"/>
                  <a:gd name="T3" fmla="*/ 7704 h 52"/>
                  <a:gd name="T4" fmla="*/ 9956 w 66"/>
                  <a:gd name="T5" fmla="*/ 8577 h 52"/>
                  <a:gd name="T6" fmla="*/ 1558 w 66"/>
                  <a:gd name="T7" fmla="*/ 3692 h 52"/>
                  <a:gd name="T8" fmla="*/ 0 w 66"/>
                  <a:gd name="T9" fmla="*/ 1036 h 52"/>
                  <a:gd name="T10" fmla="*/ 1558 w 66"/>
                  <a:gd name="T11" fmla="*/ 369 h 52"/>
                  <a:gd name="T12" fmla="*/ 9731 w 66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6"/>
                  <a:gd name="T22" fmla="*/ 0 h 52"/>
                  <a:gd name="T23" fmla="*/ 66 w 66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6" h="52">
                    <a:moveTo>
                      <a:pt x="56" y="29"/>
                    </a:moveTo>
                    <a:cubicBezTo>
                      <a:pt x="61" y="32"/>
                      <a:pt x="66" y="39"/>
                      <a:pt x="66" y="44"/>
                    </a:cubicBezTo>
                    <a:cubicBezTo>
                      <a:pt x="66" y="49"/>
                      <a:pt x="62" y="52"/>
                      <a:pt x="57" y="4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4" y="18"/>
                      <a:pt x="0" y="12"/>
                      <a:pt x="0" y="6"/>
                    </a:cubicBezTo>
                    <a:cubicBezTo>
                      <a:pt x="0" y="0"/>
                      <a:pt x="5" y="0"/>
                      <a:pt x="9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7" name="Freeform 589"/>
              <p:cNvSpPr>
                <a:spLocks/>
              </p:cNvSpPr>
              <p:nvPr/>
            </p:nvSpPr>
            <p:spPr bwMode="auto">
              <a:xfrm>
                <a:off x="1884" y="4591"/>
                <a:ext cx="434" cy="251"/>
              </a:xfrm>
              <a:custGeom>
                <a:avLst/>
                <a:gdLst>
                  <a:gd name="T0" fmla="*/ 0 w 434"/>
                  <a:gd name="T1" fmla="*/ 29 h 251"/>
                  <a:gd name="T2" fmla="*/ 47 w 434"/>
                  <a:gd name="T3" fmla="*/ 0 h 251"/>
                  <a:gd name="T4" fmla="*/ 434 w 434"/>
                  <a:gd name="T5" fmla="*/ 225 h 251"/>
                  <a:gd name="T6" fmla="*/ 387 w 434"/>
                  <a:gd name="T7" fmla="*/ 251 h 251"/>
                  <a:gd name="T8" fmla="*/ 0 w 434"/>
                  <a:gd name="T9" fmla="*/ 29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1"/>
                  <a:gd name="T17" fmla="*/ 434 w 434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1">
                    <a:moveTo>
                      <a:pt x="0" y="29"/>
                    </a:moveTo>
                    <a:lnTo>
                      <a:pt x="47" y="0"/>
                    </a:lnTo>
                    <a:lnTo>
                      <a:pt x="434" y="225"/>
                    </a:lnTo>
                    <a:lnTo>
                      <a:pt x="387" y="25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8" name="Freeform 590"/>
              <p:cNvSpPr>
                <a:spLocks/>
              </p:cNvSpPr>
              <p:nvPr/>
            </p:nvSpPr>
            <p:spPr bwMode="auto">
              <a:xfrm>
                <a:off x="2271" y="4679"/>
                <a:ext cx="47" cy="186"/>
              </a:xfrm>
              <a:custGeom>
                <a:avLst/>
                <a:gdLst>
                  <a:gd name="T0" fmla="*/ 0 w 47"/>
                  <a:gd name="T1" fmla="*/ 28 h 186"/>
                  <a:gd name="T2" fmla="*/ 47 w 47"/>
                  <a:gd name="T3" fmla="*/ 0 h 186"/>
                  <a:gd name="T4" fmla="*/ 45 w 47"/>
                  <a:gd name="T5" fmla="*/ 158 h 186"/>
                  <a:gd name="T6" fmla="*/ 0 w 47"/>
                  <a:gd name="T7" fmla="*/ 186 h 186"/>
                  <a:gd name="T8" fmla="*/ 0 w 47"/>
                  <a:gd name="T9" fmla="*/ 28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6"/>
                  <a:gd name="T17" fmla="*/ 47 w 47"/>
                  <a:gd name="T18" fmla="*/ 186 h 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6">
                    <a:moveTo>
                      <a:pt x="0" y="28"/>
                    </a:moveTo>
                    <a:lnTo>
                      <a:pt x="47" y="0"/>
                    </a:lnTo>
                    <a:lnTo>
                      <a:pt x="45" y="158"/>
                    </a:lnTo>
                    <a:lnTo>
                      <a:pt x="0" y="186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49" name="Freeform 591"/>
              <p:cNvSpPr>
                <a:spLocks/>
              </p:cNvSpPr>
              <p:nvPr/>
            </p:nvSpPr>
            <p:spPr bwMode="auto">
              <a:xfrm>
                <a:off x="2111" y="4655"/>
                <a:ext cx="61" cy="99"/>
              </a:xfrm>
              <a:custGeom>
                <a:avLst/>
                <a:gdLst>
                  <a:gd name="T0" fmla="*/ 997 w 26"/>
                  <a:gd name="T1" fmla="*/ 1883 h 42"/>
                  <a:gd name="T2" fmla="*/ 4338 w 26"/>
                  <a:gd name="T3" fmla="*/ 0 h 42"/>
                  <a:gd name="T4" fmla="*/ 3329 w 26"/>
                  <a:gd name="T5" fmla="*/ 2044 h 42"/>
                  <a:gd name="T6" fmla="*/ 4338 w 26"/>
                  <a:gd name="T7" fmla="*/ 5162 h 42"/>
                  <a:gd name="T8" fmla="*/ 997 w 26"/>
                  <a:gd name="T9" fmla="*/ 7189 h 42"/>
                  <a:gd name="T10" fmla="*/ 0 w 26"/>
                  <a:gd name="T11" fmla="*/ 4139 h 42"/>
                  <a:gd name="T12" fmla="*/ 997 w 26"/>
                  <a:gd name="T13" fmla="*/ 188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2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0" name="Freeform 592"/>
              <p:cNvSpPr>
                <a:spLocks/>
              </p:cNvSpPr>
              <p:nvPr/>
            </p:nvSpPr>
            <p:spPr bwMode="auto">
              <a:xfrm>
                <a:off x="1884" y="4516"/>
                <a:ext cx="288" cy="165"/>
              </a:xfrm>
              <a:custGeom>
                <a:avLst/>
                <a:gdLst>
                  <a:gd name="T0" fmla="*/ 0 w 288"/>
                  <a:gd name="T1" fmla="*/ 28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8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1" name="Freeform 593"/>
              <p:cNvSpPr>
                <a:spLocks/>
              </p:cNvSpPr>
              <p:nvPr/>
            </p:nvSpPr>
            <p:spPr bwMode="auto">
              <a:xfrm>
                <a:off x="1884" y="4544"/>
                <a:ext cx="241" cy="210"/>
              </a:xfrm>
              <a:custGeom>
                <a:avLst/>
                <a:gdLst>
                  <a:gd name="T0" fmla="*/ 17730 w 102"/>
                  <a:gd name="T1" fmla="*/ 10009 h 89"/>
                  <a:gd name="T2" fmla="*/ 16698 w 102"/>
                  <a:gd name="T3" fmla="*/ 12270 h 89"/>
                  <a:gd name="T4" fmla="*/ 17730 w 102"/>
                  <a:gd name="T5" fmla="*/ 15372 h 89"/>
                  <a:gd name="T6" fmla="*/ 0 w 102"/>
                  <a:gd name="T7" fmla="*/ 5200 h 89"/>
                  <a:gd name="T8" fmla="*/ 0 w 102"/>
                  <a:gd name="T9" fmla="*/ 0 h 89"/>
                  <a:gd name="T10" fmla="*/ 17730 w 102"/>
                  <a:gd name="T11" fmla="*/ 10009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8"/>
                    </a:moveTo>
                    <a:cubicBezTo>
                      <a:pt x="102" y="59"/>
                      <a:pt x="96" y="63"/>
                      <a:pt x="96" y="71"/>
                    </a:cubicBezTo>
                    <a:cubicBezTo>
                      <a:pt x="96" y="79"/>
                      <a:pt x="102" y="88"/>
                      <a:pt x="102" y="8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8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2" name="Freeform 594"/>
              <p:cNvSpPr>
                <a:spLocks/>
              </p:cNvSpPr>
              <p:nvPr/>
            </p:nvSpPr>
            <p:spPr bwMode="auto">
              <a:xfrm>
                <a:off x="2146" y="4667"/>
                <a:ext cx="47" cy="28"/>
              </a:xfrm>
              <a:custGeom>
                <a:avLst/>
                <a:gdLst>
                  <a:gd name="T0" fmla="*/ 0 w 20"/>
                  <a:gd name="T1" fmla="*/ 1932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3" name="Freeform 595"/>
              <p:cNvSpPr>
                <a:spLocks/>
              </p:cNvSpPr>
              <p:nvPr/>
            </p:nvSpPr>
            <p:spPr bwMode="auto">
              <a:xfrm>
                <a:off x="2172" y="4681"/>
                <a:ext cx="47" cy="99"/>
              </a:xfrm>
              <a:custGeom>
                <a:avLst/>
                <a:gdLst>
                  <a:gd name="T0" fmla="*/ 0 w 47"/>
                  <a:gd name="T1" fmla="*/ 28 h 99"/>
                  <a:gd name="T2" fmla="*/ 47 w 47"/>
                  <a:gd name="T3" fmla="*/ 0 h 99"/>
                  <a:gd name="T4" fmla="*/ 47 w 47"/>
                  <a:gd name="T5" fmla="*/ 73 h 99"/>
                  <a:gd name="T6" fmla="*/ 0 w 47"/>
                  <a:gd name="T7" fmla="*/ 99 h 99"/>
                  <a:gd name="T8" fmla="*/ 0 w 47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8"/>
                    </a:moveTo>
                    <a:lnTo>
                      <a:pt x="47" y="0"/>
                    </a:lnTo>
                    <a:lnTo>
                      <a:pt x="47" y="73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4" name="Freeform 596"/>
              <p:cNvSpPr>
                <a:spLocks/>
              </p:cNvSpPr>
              <p:nvPr/>
            </p:nvSpPr>
            <p:spPr bwMode="auto">
              <a:xfrm>
                <a:off x="2146" y="4667"/>
                <a:ext cx="73" cy="42"/>
              </a:xfrm>
              <a:custGeom>
                <a:avLst/>
                <a:gdLst>
                  <a:gd name="T0" fmla="*/ 0 w 73"/>
                  <a:gd name="T1" fmla="*/ 28 h 42"/>
                  <a:gd name="T2" fmla="*/ 47 w 73"/>
                  <a:gd name="T3" fmla="*/ 0 h 42"/>
                  <a:gd name="T4" fmla="*/ 73 w 73"/>
                  <a:gd name="T5" fmla="*/ 14 h 42"/>
                  <a:gd name="T6" fmla="*/ 26 w 73"/>
                  <a:gd name="T7" fmla="*/ 42 h 42"/>
                  <a:gd name="T8" fmla="*/ 0 w 73"/>
                  <a:gd name="T9" fmla="*/ 2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2"/>
                  <a:gd name="T17" fmla="*/ 73 w 73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2">
                    <a:moveTo>
                      <a:pt x="0" y="28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2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5" name="Freeform 597"/>
              <p:cNvSpPr>
                <a:spLocks/>
              </p:cNvSpPr>
              <p:nvPr/>
            </p:nvSpPr>
            <p:spPr bwMode="auto">
              <a:xfrm>
                <a:off x="2129" y="4693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155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6" name="Freeform 598"/>
              <p:cNvSpPr>
                <a:spLocks/>
              </p:cNvSpPr>
              <p:nvPr/>
            </p:nvSpPr>
            <p:spPr bwMode="auto">
              <a:xfrm>
                <a:off x="1884" y="4457"/>
                <a:ext cx="434" cy="250"/>
              </a:xfrm>
              <a:custGeom>
                <a:avLst/>
                <a:gdLst>
                  <a:gd name="T0" fmla="*/ 0 w 434"/>
                  <a:gd name="T1" fmla="*/ 28 h 250"/>
                  <a:gd name="T2" fmla="*/ 47 w 434"/>
                  <a:gd name="T3" fmla="*/ 0 h 250"/>
                  <a:gd name="T4" fmla="*/ 434 w 434"/>
                  <a:gd name="T5" fmla="*/ 222 h 250"/>
                  <a:gd name="T6" fmla="*/ 387 w 434"/>
                  <a:gd name="T7" fmla="*/ 250 h 250"/>
                  <a:gd name="T8" fmla="*/ 0 w 434"/>
                  <a:gd name="T9" fmla="*/ 28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0"/>
                  <a:gd name="T17" fmla="*/ 434 w 434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0">
                    <a:moveTo>
                      <a:pt x="0" y="28"/>
                    </a:moveTo>
                    <a:lnTo>
                      <a:pt x="47" y="0"/>
                    </a:lnTo>
                    <a:lnTo>
                      <a:pt x="434" y="222"/>
                    </a:lnTo>
                    <a:lnTo>
                      <a:pt x="387" y="25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7" name="Freeform 599"/>
              <p:cNvSpPr>
                <a:spLocks/>
              </p:cNvSpPr>
              <p:nvPr/>
            </p:nvSpPr>
            <p:spPr bwMode="auto">
              <a:xfrm>
                <a:off x="1884" y="4485"/>
                <a:ext cx="387" cy="380"/>
              </a:xfrm>
              <a:custGeom>
                <a:avLst/>
                <a:gdLst>
                  <a:gd name="T0" fmla="*/ 387 w 387"/>
                  <a:gd name="T1" fmla="*/ 222 h 380"/>
                  <a:gd name="T2" fmla="*/ 0 w 387"/>
                  <a:gd name="T3" fmla="*/ 0 h 380"/>
                  <a:gd name="T4" fmla="*/ 0 w 387"/>
                  <a:gd name="T5" fmla="*/ 52 h 380"/>
                  <a:gd name="T6" fmla="*/ 345 w 387"/>
                  <a:gd name="T7" fmla="*/ 250 h 380"/>
                  <a:gd name="T8" fmla="*/ 342 w 387"/>
                  <a:gd name="T9" fmla="*/ 333 h 380"/>
                  <a:gd name="T10" fmla="*/ 0 w 387"/>
                  <a:gd name="T11" fmla="*/ 135 h 380"/>
                  <a:gd name="T12" fmla="*/ 0 w 387"/>
                  <a:gd name="T13" fmla="*/ 158 h 380"/>
                  <a:gd name="T14" fmla="*/ 387 w 387"/>
                  <a:gd name="T15" fmla="*/ 380 h 380"/>
                  <a:gd name="T16" fmla="*/ 387 w 387"/>
                  <a:gd name="T17" fmla="*/ 222 h 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7"/>
                  <a:gd name="T28" fmla="*/ 0 h 380"/>
                  <a:gd name="T29" fmla="*/ 387 w 387"/>
                  <a:gd name="T30" fmla="*/ 380 h 38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7" h="380">
                    <a:moveTo>
                      <a:pt x="387" y="222"/>
                    </a:moveTo>
                    <a:lnTo>
                      <a:pt x="0" y="0"/>
                    </a:lnTo>
                    <a:lnTo>
                      <a:pt x="0" y="52"/>
                    </a:lnTo>
                    <a:lnTo>
                      <a:pt x="345" y="250"/>
                    </a:lnTo>
                    <a:lnTo>
                      <a:pt x="342" y="333"/>
                    </a:lnTo>
                    <a:lnTo>
                      <a:pt x="0" y="135"/>
                    </a:lnTo>
                    <a:lnTo>
                      <a:pt x="0" y="158"/>
                    </a:lnTo>
                    <a:lnTo>
                      <a:pt x="387" y="380"/>
                    </a:lnTo>
                    <a:lnTo>
                      <a:pt x="387" y="222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8" name="Freeform 600"/>
              <p:cNvSpPr>
                <a:spLocks/>
              </p:cNvSpPr>
              <p:nvPr/>
            </p:nvSpPr>
            <p:spPr bwMode="auto">
              <a:xfrm>
                <a:off x="2238" y="4749"/>
                <a:ext cx="19" cy="71"/>
              </a:xfrm>
              <a:custGeom>
                <a:avLst/>
                <a:gdLst>
                  <a:gd name="T0" fmla="*/ 19 w 19"/>
                  <a:gd name="T1" fmla="*/ 10 h 71"/>
                  <a:gd name="T2" fmla="*/ 19 w 19"/>
                  <a:gd name="T3" fmla="*/ 71 h 71"/>
                  <a:gd name="T4" fmla="*/ 0 w 19"/>
                  <a:gd name="T5" fmla="*/ 62 h 71"/>
                  <a:gd name="T6" fmla="*/ 2 w 19"/>
                  <a:gd name="T7" fmla="*/ 0 h 71"/>
                  <a:gd name="T8" fmla="*/ 19 w 19"/>
                  <a:gd name="T9" fmla="*/ 10 h 71"/>
                  <a:gd name="T10" fmla="*/ 19 w 19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0"/>
                    </a:moveTo>
                    <a:lnTo>
                      <a:pt x="19" y="71"/>
                    </a:lnTo>
                    <a:lnTo>
                      <a:pt x="0" y="62"/>
                    </a:lnTo>
                    <a:lnTo>
                      <a:pt x="2" y="0"/>
                    </a:lnTo>
                    <a:lnTo>
                      <a:pt x="1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59" name="Freeform 601"/>
              <p:cNvSpPr>
                <a:spLocks/>
              </p:cNvSpPr>
              <p:nvPr/>
            </p:nvSpPr>
            <p:spPr bwMode="auto">
              <a:xfrm>
                <a:off x="1924" y="4527"/>
                <a:ext cx="21" cy="19"/>
              </a:xfrm>
              <a:custGeom>
                <a:avLst/>
                <a:gdLst>
                  <a:gd name="T0" fmla="*/ 1094 w 9"/>
                  <a:gd name="T1" fmla="*/ 537 h 8"/>
                  <a:gd name="T2" fmla="*/ 1449 w 9"/>
                  <a:gd name="T3" fmla="*/ 1275 h 8"/>
                  <a:gd name="T4" fmla="*/ 1094 w 9"/>
                  <a:gd name="T5" fmla="*/ 1432 h 8"/>
                  <a:gd name="T6" fmla="*/ 152 w 9"/>
                  <a:gd name="T7" fmla="*/ 762 h 8"/>
                  <a:gd name="T8" fmla="*/ 0 w 9"/>
                  <a:gd name="T9" fmla="*/ 157 h 8"/>
                  <a:gd name="T10" fmla="*/ 152 w 9"/>
                  <a:gd name="T11" fmla="*/ 0 h 8"/>
                  <a:gd name="T12" fmla="*/ 1094 w 9"/>
                  <a:gd name="T13" fmla="*/ 53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7" y="3"/>
                    </a:moveTo>
                    <a:cubicBezTo>
                      <a:pt x="8" y="4"/>
                      <a:pt x="9" y="6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0" name="Freeform 602"/>
              <p:cNvSpPr>
                <a:spLocks/>
              </p:cNvSpPr>
              <p:nvPr/>
            </p:nvSpPr>
            <p:spPr bwMode="auto">
              <a:xfrm>
                <a:off x="1964" y="4551"/>
                <a:ext cx="24" cy="19"/>
              </a:xfrm>
              <a:custGeom>
                <a:avLst/>
                <a:gdLst>
                  <a:gd name="T0" fmla="*/ 1522 w 10"/>
                  <a:gd name="T1" fmla="*/ 762 h 8"/>
                  <a:gd name="T2" fmla="*/ 1925 w 10"/>
                  <a:gd name="T3" fmla="*/ 1275 h 8"/>
                  <a:gd name="T4" fmla="*/ 1522 w 10"/>
                  <a:gd name="T5" fmla="*/ 1432 h 8"/>
                  <a:gd name="T6" fmla="*/ 403 w 10"/>
                  <a:gd name="T7" fmla="*/ 762 h 8"/>
                  <a:gd name="T8" fmla="*/ 0 w 10"/>
                  <a:gd name="T9" fmla="*/ 157 h 8"/>
                  <a:gd name="T10" fmla="*/ 403 w 10"/>
                  <a:gd name="T11" fmla="*/ 0 h 8"/>
                  <a:gd name="T12" fmla="*/ 1522 w 10"/>
                  <a:gd name="T13" fmla="*/ 762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8"/>
                  <a:gd name="T23" fmla="*/ 10 w 10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8">
                    <a:moveTo>
                      <a:pt x="8" y="4"/>
                    </a:moveTo>
                    <a:cubicBezTo>
                      <a:pt x="9" y="4"/>
                      <a:pt x="10" y="6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1" name="Freeform 603"/>
              <p:cNvSpPr>
                <a:spLocks/>
              </p:cNvSpPr>
              <p:nvPr/>
            </p:nvSpPr>
            <p:spPr bwMode="auto">
              <a:xfrm>
                <a:off x="1938" y="458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8 h 52"/>
                  <a:gd name="T4" fmla="*/ 0 w 14"/>
                  <a:gd name="T5" fmla="*/ 0 h 52"/>
                  <a:gd name="T6" fmla="*/ 7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8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2" name="Freeform 604"/>
              <p:cNvSpPr>
                <a:spLocks/>
              </p:cNvSpPr>
              <p:nvPr/>
            </p:nvSpPr>
            <p:spPr bwMode="auto">
              <a:xfrm>
                <a:off x="1962" y="4601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4 w 14"/>
                  <a:gd name="T3" fmla="*/ 47 h 52"/>
                  <a:gd name="T4" fmla="*/ 0 w 14"/>
                  <a:gd name="T5" fmla="*/ 0 h 52"/>
                  <a:gd name="T6" fmla="*/ 9 w 14"/>
                  <a:gd name="T7" fmla="*/ 4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4" y="47"/>
                    </a:lnTo>
                    <a:lnTo>
                      <a:pt x="0" y="0"/>
                    </a:lnTo>
                    <a:lnTo>
                      <a:pt x="9" y="4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3" name="Freeform 605"/>
              <p:cNvSpPr>
                <a:spLocks/>
              </p:cNvSpPr>
              <p:nvPr/>
            </p:nvSpPr>
            <p:spPr bwMode="auto">
              <a:xfrm>
                <a:off x="1988" y="4615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7 w 14"/>
                  <a:gd name="T3" fmla="*/ 47 h 52"/>
                  <a:gd name="T4" fmla="*/ 0 w 14"/>
                  <a:gd name="T5" fmla="*/ 0 h 52"/>
                  <a:gd name="T6" fmla="*/ 9 w 14"/>
                  <a:gd name="T7" fmla="*/ 7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7" y="47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4" name="Freeform 606"/>
              <p:cNvSpPr>
                <a:spLocks/>
              </p:cNvSpPr>
              <p:nvPr/>
            </p:nvSpPr>
            <p:spPr bwMode="auto">
              <a:xfrm>
                <a:off x="2014" y="4629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4 w 14"/>
                  <a:gd name="T3" fmla="*/ 47 h 52"/>
                  <a:gd name="T4" fmla="*/ 0 w 14"/>
                  <a:gd name="T5" fmla="*/ 0 h 52"/>
                  <a:gd name="T6" fmla="*/ 9 w 14"/>
                  <a:gd name="T7" fmla="*/ 7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4" y="47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5" name="Freeform 607"/>
              <p:cNvSpPr>
                <a:spLocks/>
              </p:cNvSpPr>
              <p:nvPr/>
            </p:nvSpPr>
            <p:spPr bwMode="auto">
              <a:xfrm>
                <a:off x="1907" y="4575"/>
                <a:ext cx="154" cy="123"/>
              </a:xfrm>
              <a:custGeom>
                <a:avLst/>
                <a:gdLst>
                  <a:gd name="T0" fmla="*/ 9918 w 65"/>
                  <a:gd name="T1" fmla="*/ 5109 h 52"/>
                  <a:gd name="T2" fmla="*/ 11503 w 65"/>
                  <a:gd name="T3" fmla="*/ 7704 h 52"/>
                  <a:gd name="T4" fmla="*/ 9918 w 65"/>
                  <a:gd name="T5" fmla="*/ 8577 h 52"/>
                  <a:gd name="T6" fmla="*/ 1426 w 65"/>
                  <a:gd name="T7" fmla="*/ 3692 h 52"/>
                  <a:gd name="T8" fmla="*/ 0 w 65"/>
                  <a:gd name="T9" fmla="*/ 1036 h 52"/>
                  <a:gd name="T10" fmla="*/ 1426 w 65"/>
                  <a:gd name="T11" fmla="*/ 369 h 52"/>
                  <a:gd name="T12" fmla="*/ 9918 w 65"/>
                  <a:gd name="T13" fmla="*/ 5109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5"/>
                  <a:gd name="T22" fmla="*/ 0 h 52"/>
                  <a:gd name="T23" fmla="*/ 65 w 65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5" h="52">
                    <a:moveTo>
                      <a:pt x="56" y="29"/>
                    </a:moveTo>
                    <a:cubicBezTo>
                      <a:pt x="61" y="32"/>
                      <a:pt x="65" y="39"/>
                      <a:pt x="65" y="44"/>
                    </a:cubicBezTo>
                    <a:cubicBezTo>
                      <a:pt x="65" y="49"/>
                      <a:pt x="61" y="52"/>
                      <a:pt x="56" y="49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3" y="18"/>
                      <a:pt x="0" y="12"/>
                      <a:pt x="0" y="6"/>
                    </a:cubicBezTo>
                    <a:cubicBezTo>
                      <a:pt x="0" y="0"/>
                      <a:pt x="4" y="0"/>
                      <a:pt x="8" y="2"/>
                    </a:cubicBezTo>
                    <a:cubicBezTo>
                      <a:pt x="56" y="29"/>
                      <a:pt x="56" y="29"/>
                      <a:pt x="56" y="29"/>
                    </a:cubicBezTo>
                    <a:close/>
                  </a:path>
                </a:pathLst>
              </a:custGeom>
              <a:noFill/>
              <a:ln w="0">
                <a:solidFill>
                  <a:srgbClr val="E6E6E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6" name="Freeform 608"/>
              <p:cNvSpPr>
                <a:spLocks/>
              </p:cNvSpPr>
              <p:nvPr/>
            </p:nvSpPr>
            <p:spPr bwMode="auto">
              <a:xfrm>
                <a:off x="1884" y="4421"/>
                <a:ext cx="434" cy="251"/>
              </a:xfrm>
              <a:custGeom>
                <a:avLst/>
                <a:gdLst>
                  <a:gd name="T0" fmla="*/ 0 w 434"/>
                  <a:gd name="T1" fmla="*/ 28 h 251"/>
                  <a:gd name="T2" fmla="*/ 47 w 434"/>
                  <a:gd name="T3" fmla="*/ 0 h 251"/>
                  <a:gd name="T4" fmla="*/ 434 w 434"/>
                  <a:gd name="T5" fmla="*/ 222 h 251"/>
                  <a:gd name="T6" fmla="*/ 387 w 434"/>
                  <a:gd name="T7" fmla="*/ 251 h 251"/>
                  <a:gd name="T8" fmla="*/ 0 w 434"/>
                  <a:gd name="T9" fmla="*/ 28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1"/>
                  <a:gd name="T17" fmla="*/ 434 w 434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1">
                    <a:moveTo>
                      <a:pt x="0" y="28"/>
                    </a:moveTo>
                    <a:lnTo>
                      <a:pt x="47" y="0"/>
                    </a:lnTo>
                    <a:lnTo>
                      <a:pt x="434" y="222"/>
                    </a:lnTo>
                    <a:lnTo>
                      <a:pt x="387" y="251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7" name="Freeform 609"/>
              <p:cNvSpPr>
                <a:spLocks/>
              </p:cNvSpPr>
              <p:nvPr/>
            </p:nvSpPr>
            <p:spPr bwMode="auto">
              <a:xfrm>
                <a:off x="2271" y="4509"/>
                <a:ext cx="47" cy="184"/>
              </a:xfrm>
              <a:custGeom>
                <a:avLst/>
                <a:gdLst>
                  <a:gd name="T0" fmla="*/ 0 w 47"/>
                  <a:gd name="T1" fmla="*/ 26 h 184"/>
                  <a:gd name="T2" fmla="*/ 47 w 47"/>
                  <a:gd name="T3" fmla="*/ 0 h 184"/>
                  <a:gd name="T4" fmla="*/ 45 w 47"/>
                  <a:gd name="T5" fmla="*/ 158 h 184"/>
                  <a:gd name="T6" fmla="*/ 0 w 47"/>
                  <a:gd name="T7" fmla="*/ 184 h 184"/>
                  <a:gd name="T8" fmla="*/ 0 w 47"/>
                  <a:gd name="T9" fmla="*/ 2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184"/>
                  <a:gd name="T17" fmla="*/ 47 w 47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184">
                    <a:moveTo>
                      <a:pt x="0" y="26"/>
                    </a:moveTo>
                    <a:lnTo>
                      <a:pt x="47" y="0"/>
                    </a:lnTo>
                    <a:lnTo>
                      <a:pt x="45" y="158"/>
                    </a:lnTo>
                    <a:lnTo>
                      <a:pt x="0" y="18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8" name="Freeform 610"/>
              <p:cNvSpPr>
                <a:spLocks/>
              </p:cNvSpPr>
              <p:nvPr/>
            </p:nvSpPr>
            <p:spPr bwMode="auto">
              <a:xfrm>
                <a:off x="2111" y="4485"/>
                <a:ext cx="61" cy="97"/>
              </a:xfrm>
              <a:custGeom>
                <a:avLst/>
                <a:gdLst>
                  <a:gd name="T0" fmla="*/ 997 w 26"/>
                  <a:gd name="T1" fmla="*/ 1947 h 41"/>
                  <a:gd name="T2" fmla="*/ 4338 w 26"/>
                  <a:gd name="T3" fmla="*/ 0 h 41"/>
                  <a:gd name="T4" fmla="*/ 3329 w 26"/>
                  <a:gd name="T5" fmla="*/ 2065 h 41"/>
                  <a:gd name="T6" fmla="*/ 4338 w 26"/>
                  <a:gd name="T7" fmla="*/ 5257 h 41"/>
                  <a:gd name="T8" fmla="*/ 997 w 26"/>
                  <a:gd name="T9" fmla="*/ 7176 h 41"/>
                  <a:gd name="T10" fmla="*/ 0 w 26"/>
                  <a:gd name="T11" fmla="*/ 4225 h 41"/>
                  <a:gd name="T12" fmla="*/ 997 w 26"/>
                  <a:gd name="T13" fmla="*/ 194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1"/>
                  <a:gd name="T23" fmla="*/ 26 w 26"/>
                  <a:gd name="T24" fmla="*/ 41 h 4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1">
                    <a:moveTo>
                      <a:pt x="6" y="11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0" y="4"/>
                      <a:pt x="20" y="12"/>
                    </a:cubicBezTo>
                    <a:cubicBezTo>
                      <a:pt x="20" y="20"/>
                      <a:pt x="26" y="29"/>
                      <a:pt x="26" y="3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0" y="32"/>
                      <a:pt x="0" y="24"/>
                    </a:cubicBezTo>
                    <a:cubicBezTo>
                      <a:pt x="0" y="16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69" name="Freeform 611"/>
              <p:cNvSpPr>
                <a:spLocks/>
              </p:cNvSpPr>
              <p:nvPr/>
            </p:nvSpPr>
            <p:spPr bwMode="auto">
              <a:xfrm>
                <a:off x="1884" y="4346"/>
                <a:ext cx="288" cy="165"/>
              </a:xfrm>
              <a:custGeom>
                <a:avLst/>
                <a:gdLst>
                  <a:gd name="T0" fmla="*/ 0 w 288"/>
                  <a:gd name="T1" fmla="*/ 26 h 165"/>
                  <a:gd name="T2" fmla="*/ 47 w 288"/>
                  <a:gd name="T3" fmla="*/ 0 h 165"/>
                  <a:gd name="T4" fmla="*/ 288 w 288"/>
                  <a:gd name="T5" fmla="*/ 139 h 165"/>
                  <a:gd name="T6" fmla="*/ 241 w 288"/>
                  <a:gd name="T7" fmla="*/ 165 h 165"/>
                  <a:gd name="T8" fmla="*/ 0 w 288"/>
                  <a:gd name="T9" fmla="*/ 26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8"/>
                  <a:gd name="T16" fmla="*/ 0 h 165"/>
                  <a:gd name="T17" fmla="*/ 288 w 28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8" h="165">
                    <a:moveTo>
                      <a:pt x="0" y="26"/>
                    </a:moveTo>
                    <a:lnTo>
                      <a:pt x="47" y="0"/>
                    </a:lnTo>
                    <a:lnTo>
                      <a:pt x="288" y="139"/>
                    </a:lnTo>
                    <a:lnTo>
                      <a:pt x="241" y="16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0" name="Freeform 612"/>
              <p:cNvSpPr>
                <a:spLocks/>
              </p:cNvSpPr>
              <p:nvPr/>
            </p:nvSpPr>
            <p:spPr bwMode="auto">
              <a:xfrm>
                <a:off x="1884" y="4372"/>
                <a:ext cx="241" cy="210"/>
              </a:xfrm>
              <a:custGeom>
                <a:avLst/>
                <a:gdLst>
                  <a:gd name="T0" fmla="*/ 17730 w 102"/>
                  <a:gd name="T1" fmla="*/ 10167 h 89"/>
                  <a:gd name="T2" fmla="*/ 16698 w 102"/>
                  <a:gd name="T3" fmla="*/ 12428 h 89"/>
                  <a:gd name="T4" fmla="*/ 17730 w 102"/>
                  <a:gd name="T5" fmla="*/ 15372 h 89"/>
                  <a:gd name="T6" fmla="*/ 0 w 102"/>
                  <a:gd name="T7" fmla="*/ 5333 h 89"/>
                  <a:gd name="T8" fmla="*/ 0 w 102"/>
                  <a:gd name="T9" fmla="*/ 0 h 89"/>
                  <a:gd name="T10" fmla="*/ 17730 w 102"/>
                  <a:gd name="T11" fmla="*/ 10167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2"/>
                  <a:gd name="T19" fmla="*/ 0 h 89"/>
                  <a:gd name="T20" fmla="*/ 102 w 102"/>
                  <a:gd name="T21" fmla="*/ 89 h 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2" h="89">
                    <a:moveTo>
                      <a:pt x="102" y="59"/>
                    </a:moveTo>
                    <a:cubicBezTo>
                      <a:pt x="102" y="59"/>
                      <a:pt x="96" y="64"/>
                      <a:pt x="96" y="72"/>
                    </a:cubicBezTo>
                    <a:cubicBezTo>
                      <a:pt x="96" y="80"/>
                      <a:pt x="102" y="89"/>
                      <a:pt x="102" y="8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02" y="59"/>
                    </a:lnTo>
                    <a:close/>
                  </a:path>
                </a:pathLst>
              </a:custGeom>
              <a:solidFill>
                <a:srgbClr val="3847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1" name="Freeform 613"/>
              <p:cNvSpPr>
                <a:spLocks/>
              </p:cNvSpPr>
              <p:nvPr/>
            </p:nvSpPr>
            <p:spPr bwMode="auto">
              <a:xfrm>
                <a:off x="2146" y="4497"/>
                <a:ext cx="47" cy="28"/>
              </a:xfrm>
              <a:custGeom>
                <a:avLst/>
                <a:gdLst>
                  <a:gd name="T0" fmla="*/ 0 w 20"/>
                  <a:gd name="T1" fmla="*/ 1932 h 12"/>
                  <a:gd name="T2" fmla="*/ 3346 w 20"/>
                  <a:gd name="T3" fmla="*/ 0 h 12"/>
                  <a:gd name="T4" fmla="*/ 3346 w 20"/>
                  <a:gd name="T5" fmla="*/ 0 h 12"/>
                  <a:gd name="T6" fmla="*/ 0 w 20"/>
                  <a:gd name="T7" fmla="*/ 1932 h 12"/>
                  <a:gd name="T8" fmla="*/ 0 w 20"/>
                  <a:gd name="T9" fmla="*/ 19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2"/>
                  <a:gd name="T17" fmla="*/ 20 w 20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2">
                    <a:moveTo>
                      <a:pt x="0" y="12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DADAE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2" name="Freeform 614"/>
              <p:cNvSpPr>
                <a:spLocks/>
              </p:cNvSpPr>
              <p:nvPr/>
            </p:nvSpPr>
            <p:spPr bwMode="auto">
              <a:xfrm>
                <a:off x="2172" y="4511"/>
                <a:ext cx="47" cy="99"/>
              </a:xfrm>
              <a:custGeom>
                <a:avLst/>
                <a:gdLst>
                  <a:gd name="T0" fmla="*/ 0 w 47"/>
                  <a:gd name="T1" fmla="*/ 28 h 99"/>
                  <a:gd name="T2" fmla="*/ 47 w 47"/>
                  <a:gd name="T3" fmla="*/ 0 h 99"/>
                  <a:gd name="T4" fmla="*/ 47 w 47"/>
                  <a:gd name="T5" fmla="*/ 73 h 99"/>
                  <a:gd name="T6" fmla="*/ 0 w 47"/>
                  <a:gd name="T7" fmla="*/ 99 h 99"/>
                  <a:gd name="T8" fmla="*/ 0 w 47"/>
                  <a:gd name="T9" fmla="*/ 2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99"/>
                  <a:gd name="T17" fmla="*/ 47 w 47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99">
                    <a:moveTo>
                      <a:pt x="0" y="28"/>
                    </a:moveTo>
                    <a:lnTo>
                      <a:pt x="47" y="0"/>
                    </a:lnTo>
                    <a:lnTo>
                      <a:pt x="47" y="73"/>
                    </a:lnTo>
                    <a:lnTo>
                      <a:pt x="0" y="99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59FC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3" name="Freeform 615"/>
              <p:cNvSpPr>
                <a:spLocks/>
              </p:cNvSpPr>
              <p:nvPr/>
            </p:nvSpPr>
            <p:spPr bwMode="auto">
              <a:xfrm>
                <a:off x="2146" y="4497"/>
                <a:ext cx="73" cy="42"/>
              </a:xfrm>
              <a:custGeom>
                <a:avLst/>
                <a:gdLst>
                  <a:gd name="T0" fmla="*/ 0 w 73"/>
                  <a:gd name="T1" fmla="*/ 28 h 42"/>
                  <a:gd name="T2" fmla="*/ 47 w 73"/>
                  <a:gd name="T3" fmla="*/ 0 h 42"/>
                  <a:gd name="T4" fmla="*/ 73 w 73"/>
                  <a:gd name="T5" fmla="*/ 14 h 42"/>
                  <a:gd name="T6" fmla="*/ 26 w 73"/>
                  <a:gd name="T7" fmla="*/ 42 h 42"/>
                  <a:gd name="T8" fmla="*/ 0 w 73"/>
                  <a:gd name="T9" fmla="*/ 2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42"/>
                  <a:gd name="T17" fmla="*/ 73 w 73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42">
                    <a:moveTo>
                      <a:pt x="0" y="28"/>
                    </a:moveTo>
                    <a:lnTo>
                      <a:pt x="47" y="0"/>
                    </a:lnTo>
                    <a:lnTo>
                      <a:pt x="73" y="14"/>
                    </a:lnTo>
                    <a:lnTo>
                      <a:pt x="26" y="42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A1BBE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4" name="Freeform 616"/>
              <p:cNvSpPr>
                <a:spLocks/>
              </p:cNvSpPr>
              <p:nvPr/>
            </p:nvSpPr>
            <p:spPr bwMode="auto">
              <a:xfrm>
                <a:off x="2129" y="4523"/>
                <a:ext cx="43" cy="87"/>
              </a:xfrm>
              <a:custGeom>
                <a:avLst/>
                <a:gdLst>
                  <a:gd name="T0" fmla="*/ 3356 w 18"/>
                  <a:gd name="T1" fmla="*/ 1155 h 37"/>
                  <a:gd name="T2" fmla="*/ 3356 w 18"/>
                  <a:gd name="T3" fmla="*/ 6264 h 37"/>
                  <a:gd name="T4" fmla="*/ 1335 w 18"/>
                  <a:gd name="T5" fmla="*/ 5253 h 37"/>
                  <a:gd name="T6" fmla="*/ 0 w 18"/>
                  <a:gd name="T7" fmla="*/ 2234 h 37"/>
                  <a:gd name="T8" fmla="*/ 1335 w 18"/>
                  <a:gd name="T9" fmla="*/ 155 h 37"/>
                  <a:gd name="T10" fmla="*/ 3356 w 18"/>
                  <a:gd name="T11" fmla="*/ 115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37"/>
                  <a:gd name="T20" fmla="*/ 18 w 18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37">
                    <a:moveTo>
                      <a:pt x="18" y="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0" y="26"/>
                      <a:pt x="0" y="13"/>
                    </a:cubicBezTo>
                    <a:cubicBezTo>
                      <a:pt x="0" y="0"/>
                      <a:pt x="7" y="1"/>
                      <a:pt x="7" y="1"/>
                    </a:cubicBez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5" name="Freeform 617"/>
              <p:cNvSpPr>
                <a:spLocks/>
              </p:cNvSpPr>
              <p:nvPr/>
            </p:nvSpPr>
            <p:spPr bwMode="auto">
              <a:xfrm>
                <a:off x="1884" y="4286"/>
                <a:ext cx="434" cy="251"/>
              </a:xfrm>
              <a:custGeom>
                <a:avLst/>
                <a:gdLst>
                  <a:gd name="T0" fmla="*/ 0 w 434"/>
                  <a:gd name="T1" fmla="*/ 26 h 251"/>
                  <a:gd name="T2" fmla="*/ 47 w 434"/>
                  <a:gd name="T3" fmla="*/ 0 h 251"/>
                  <a:gd name="T4" fmla="*/ 434 w 434"/>
                  <a:gd name="T5" fmla="*/ 223 h 251"/>
                  <a:gd name="T6" fmla="*/ 387 w 434"/>
                  <a:gd name="T7" fmla="*/ 251 h 251"/>
                  <a:gd name="T8" fmla="*/ 0 w 434"/>
                  <a:gd name="T9" fmla="*/ 26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4"/>
                  <a:gd name="T16" fmla="*/ 0 h 251"/>
                  <a:gd name="T17" fmla="*/ 434 w 434"/>
                  <a:gd name="T18" fmla="*/ 251 h 2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4" h="251">
                    <a:moveTo>
                      <a:pt x="0" y="26"/>
                    </a:moveTo>
                    <a:lnTo>
                      <a:pt x="47" y="0"/>
                    </a:lnTo>
                    <a:lnTo>
                      <a:pt x="434" y="223"/>
                    </a:lnTo>
                    <a:lnTo>
                      <a:pt x="387" y="251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6F88C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6" name="Freeform 618"/>
              <p:cNvSpPr>
                <a:spLocks/>
              </p:cNvSpPr>
              <p:nvPr/>
            </p:nvSpPr>
            <p:spPr bwMode="auto">
              <a:xfrm>
                <a:off x="1884" y="4312"/>
                <a:ext cx="387" cy="383"/>
              </a:xfrm>
              <a:custGeom>
                <a:avLst/>
                <a:gdLst>
                  <a:gd name="T0" fmla="*/ 387 w 387"/>
                  <a:gd name="T1" fmla="*/ 225 h 383"/>
                  <a:gd name="T2" fmla="*/ 0 w 387"/>
                  <a:gd name="T3" fmla="*/ 0 h 383"/>
                  <a:gd name="T4" fmla="*/ 0 w 387"/>
                  <a:gd name="T5" fmla="*/ 55 h 383"/>
                  <a:gd name="T6" fmla="*/ 345 w 387"/>
                  <a:gd name="T7" fmla="*/ 253 h 383"/>
                  <a:gd name="T8" fmla="*/ 342 w 387"/>
                  <a:gd name="T9" fmla="*/ 336 h 383"/>
                  <a:gd name="T10" fmla="*/ 0 w 387"/>
                  <a:gd name="T11" fmla="*/ 137 h 383"/>
                  <a:gd name="T12" fmla="*/ 0 w 387"/>
                  <a:gd name="T13" fmla="*/ 161 h 383"/>
                  <a:gd name="T14" fmla="*/ 387 w 387"/>
                  <a:gd name="T15" fmla="*/ 383 h 383"/>
                  <a:gd name="T16" fmla="*/ 387 w 387"/>
                  <a:gd name="T17" fmla="*/ 225 h 3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7"/>
                  <a:gd name="T28" fmla="*/ 0 h 383"/>
                  <a:gd name="T29" fmla="*/ 387 w 387"/>
                  <a:gd name="T30" fmla="*/ 383 h 3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7" h="383">
                    <a:moveTo>
                      <a:pt x="387" y="225"/>
                    </a:moveTo>
                    <a:lnTo>
                      <a:pt x="0" y="0"/>
                    </a:lnTo>
                    <a:lnTo>
                      <a:pt x="0" y="55"/>
                    </a:lnTo>
                    <a:lnTo>
                      <a:pt x="345" y="253"/>
                    </a:lnTo>
                    <a:lnTo>
                      <a:pt x="342" y="336"/>
                    </a:lnTo>
                    <a:lnTo>
                      <a:pt x="0" y="137"/>
                    </a:lnTo>
                    <a:lnTo>
                      <a:pt x="0" y="161"/>
                    </a:lnTo>
                    <a:lnTo>
                      <a:pt x="387" y="383"/>
                    </a:lnTo>
                    <a:lnTo>
                      <a:pt x="387" y="225"/>
                    </a:lnTo>
                    <a:close/>
                  </a:path>
                </a:pathLst>
              </a:custGeom>
              <a:solidFill>
                <a:srgbClr val="4F64A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7" name="Freeform 619"/>
              <p:cNvSpPr>
                <a:spLocks/>
              </p:cNvSpPr>
              <p:nvPr/>
            </p:nvSpPr>
            <p:spPr bwMode="auto">
              <a:xfrm>
                <a:off x="2238" y="4579"/>
                <a:ext cx="19" cy="71"/>
              </a:xfrm>
              <a:custGeom>
                <a:avLst/>
                <a:gdLst>
                  <a:gd name="T0" fmla="*/ 19 w 19"/>
                  <a:gd name="T1" fmla="*/ 10 h 71"/>
                  <a:gd name="T2" fmla="*/ 19 w 19"/>
                  <a:gd name="T3" fmla="*/ 71 h 71"/>
                  <a:gd name="T4" fmla="*/ 0 w 19"/>
                  <a:gd name="T5" fmla="*/ 62 h 71"/>
                  <a:gd name="T6" fmla="*/ 2 w 19"/>
                  <a:gd name="T7" fmla="*/ 0 h 71"/>
                  <a:gd name="T8" fmla="*/ 19 w 19"/>
                  <a:gd name="T9" fmla="*/ 10 h 71"/>
                  <a:gd name="T10" fmla="*/ 19 w 19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71"/>
                  <a:gd name="T20" fmla="*/ 19 w 19"/>
                  <a:gd name="T21" fmla="*/ 71 h 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71">
                    <a:moveTo>
                      <a:pt x="19" y="10"/>
                    </a:moveTo>
                    <a:lnTo>
                      <a:pt x="19" y="71"/>
                    </a:lnTo>
                    <a:lnTo>
                      <a:pt x="0" y="62"/>
                    </a:lnTo>
                    <a:lnTo>
                      <a:pt x="2" y="0"/>
                    </a:lnTo>
                    <a:lnTo>
                      <a:pt x="1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8" name="Freeform 620"/>
              <p:cNvSpPr>
                <a:spLocks/>
              </p:cNvSpPr>
              <p:nvPr/>
            </p:nvSpPr>
            <p:spPr bwMode="auto">
              <a:xfrm>
                <a:off x="1924" y="4355"/>
                <a:ext cx="21" cy="21"/>
              </a:xfrm>
              <a:custGeom>
                <a:avLst/>
                <a:gdLst>
                  <a:gd name="T0" fmla="*/ 1094 w 9"/>
                  <a:gd name="T1" fmla="*/ 621 h 9"/>
                  <a:gd name="T2" fmla="*/ 1449 w 9"/>
                  <a:gd name="T3" fmla="*/ 1094 h 9"/>
                  <a:gd name="T4" fmla="*/ 1094 w 9"/>
                  <a:gd name="T5" fmla="*/ 1449 h 9"/>
                  <a:gd name="T6" fmla="*/ 152 w 9"/>
                  <a:gd name="T7" fmla="*/ 828 h 9"/>
                  <a:gd name="T8" fmla="*/ 0 w 9"/>
                  <a:gd name="T9" fmla="*/ 355 h 9"/>
                  <a:gd name="T10" fmla="*/ 152 w 9"/>
                  <a:gd name="T11" fmla="*/ 152 h 9"/>
                  <a:gd name="T12" fmla="*/ 1094 w 9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9"/>
                  <a:gd name="T23" fmla="*/ 9 w 9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9">
                    <a:moveTo>
                      <a:pt x="7" y="4"/>
                    </a:moveTo>
                    <a:cubicBezTo>
                      <a:pt x="8" y="5"/>
                      <a:pt x="9" y="6"/>
                      <a:pt x="9" y="7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79" name="Freeform 621"/>
              <p:cNvSpPr>
                <a:spLocks/>
              </p:cNvSpPr>
              <p:nvPr/>
            </p:nvSpPr>
            <p:spPr bwMode="auto">
              <a:xfrm>
                <a:off x="1964" y="4379"/>
                <a:ext cx="24" cy="21"/>
              </a:xfrm>
              <a:custGeom>
                <a:avLst/>
                <a:gdLst>
                  <a:gd name="T0" fmla="*/ 1522 w 10"/>
                  <a:gd name="T1" fmla="*/ 621 h 9"/>
                  <a:gd name="T2" fmla="*/ 1925 w 10"/>
                  <a:gd name="T3" fmla="*/ 1307 h 9"/>
                  <a:gd name="T4" fmla="*/ 1522 w 10"/>
                  <a:gd name="T5" fmla="*/ 1449 h 9"/>
                  <a:gd name="T6" fmla="*/ 403 w 10"/>
                  <a:gd name="T7" fmla="*/ 828 h 9"/>
                  <a:gd name="T8" fmla="*/ 0 w 10"/>
                  <a:gd name="T9" fmla="*/ 355 h 9"/>
                  <a:gd name="T10" fmla="*/ 403 w 10"/>
                  <a:gd name="T11" fmla="*/ 152 h 9"/>
                  <a:gd name="T12" fmla="*/ 1522 w 10"/>
                  <a:gd name="T13" fmla="*/ 6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9"/>
                  <a:gd name="T23" fmla="*/ 10 w 1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9">
                    <a:moveTo>
                      <a:pt x="8" y="4"/>
                    </a:moveTo>
                    <a:cubicBezTo>
                      <a:pt x="9" y="5"/>
                      <a:pt x="10" y="6"/>
                      <a:pt x="10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80" name="Freeform 622"/>
              <p:cNvSpPr>
                <a:spLocks/>
              </p:cNvSpPr>
              <p:nvPr/>
            </p:nvSpPr>
            <p:spPr bwMode="auto">
              <a:xfrm>
                <a:off x="1938" y="4416"/>
                <a:ext cx="14" cy="52"/>
              </a:xfrm>
              <a:custGeom>
                <a:avLst/>
                <a:gdLst>
                  <a:gd name="T0" fmla="*/ 14 w 14"/>
                  <a:gd name="T1" fmla="*/ 52 h 52"/>
                  <a:gd name="T2" fmla="*/ 5 w 14"/>
                  <a:gd name="T3" fmla="*/ 45 h 52"/>
                  <a:gd name="T4" fmla="*/ 0 w 14"/>
                  <a:gd name="T5" fmla="*/ 0 h 52"/>
                  <a:gd name="T6" fmla="*/ 7 w 14"/>
                  <a:gd name="T7" fmla="*/ 5 h 52"/>
                  <a:gd name="T8" fmla="*/ 14 w 14"/>
                  <a:gd name="T9" fmla="*/ 52 h 52"/>
                  <a:gd name="T10" fmla="*/ 14 w 14"/>
                  <a:gd name="T11" fmla="*/ 52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52"/>
                  <a:gd name="T20" fmla="*/ 14 w 14"/>
                  <a:gd name="T21" fmla="*/ 52 h 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52">
                    <a:moveTo>
                      <a:pt x="14" y="52"/>
                    </a:moveTo>
                    <a:lnTo>
                      <a:pt x="5" y="45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4" y="52"/>
                    </a:lnTo>
                    <a:close/>
                  </a:path>
                </a:pathLst>
              </a:custGeom>
              <a:solidFill>
                <a:srgbClr val="0E153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6455" name="Freeform 623"/>
            <p:cNvSpPr>
              <a:spLocks/>
            </p:cNvSpPr>
            <p:nvPr/>
          </p:nvSpPr>
          <p:spPr bwMode="auto">
            <a:xfrm>
              <a:off x="1962" y="4431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4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4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56" name="Freeform 624"/>
            <p:cNvSpPr>
              <a:spLocks/>
            </p:cNvSpPr>
            <p:nvPr/>
          </p:nvSpPr>
          <p:spPr bwMode="auto">
            <a:xfrm>
              <a:off x="1988" y="4445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7 w 14"/>
                <a:gd name="T3" fmla="*/ 47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57" name="Freeform 625"/>
            <p:cNvSpPr>
              <a:spLocks/>
            </p:cNvSpPr>
            <p:nvPr/>
          </p:nvSpPr>
          <p:spPr bwMode="auto">
            <a:xfrm>
              <a:off x="2014" y="4459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7 h 52"/>
                <a:gd name="T4" fmla="*/ 0 w 14"/>
                <a:gd name="T5" fmla="*/ 0 h 52"/>
                <a:gd name="T6" fmla="*/ 9 w 14"/>
                <a:gd name="T7" fmla="*/ 7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58" name="Freeform 626"/>
            <p:cNvSpPr>
              <a:spLocks/>
            </p:cNvSpPr>
            <p:nvPr/>
          </p:nvSpPr>
          <p:spPr bwMode="auto">
            <a:xfrm>
              <a:off x="1907" y="4402"/>
              <a:ext cx="154" cy="123"/>
            </a:xfrm>
            <a:custGeom>
              <a:avLst/>
              <a:gdLst>
                <a:gd name="T0" fmla="*/ 9918 w 65"/>
                <a:gd name="T1" fmla="*/ 5254 h 52"/>
                <a:gd name="T2" fmla="*/ 11503 w 65"/>
                <a:gd name="T3" fmla="*/ 7860 h 52"/>
                <a:gd name="T4" fmla="*/ 9918 w 65"/>
                <a:gd name="T5" fmla="*/ 8733 h 52"/>
                <a:gd name="T6" fmla="*/ 1426 w 65"/>
                <a:gd name="T7" fmla="*/ 3848 h 52"/>
                <a:gd name="T8" fmla="*/ 0 w 65"/>
                <a:gd name="T9" fmla="*/ 1258 h 52"/>
                <a:gd name="T10" fmla="*/ 1426 w 65"/>
                <a:gd name="T11" fmla="*/ 532 h 52"/>
                <a:gd name="T12" fmla="*/ 9918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3"/>
                    <a:pt x="65" y="40"/>
                    <a:pt x="65" y="45"/>
                  </a:cubicBezTo>
                  <a:cubicBezTo>
                    <a:pt x="65" y="50"/>
                    <a:pt x="61" y="52"/>
                    <a:pt x="56" y="5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19"/>
                    <a:pt x="0" y="12"/>
                    <a:pt x="0" y="7"/>
                  </a:cubicBezTo>
                  <a:cubicBezTo>
                    <a:pt x="0" y="1"/>
                    <a:pt x="4" y="0"/>
                    <a:pt x="8" y="3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59" name="Freeform 627"/>
            <p:cNvSpPr>
              <a:spLocks/>
            </p:cNvSpPr>
            <p:nvPr/>
          </p:nvSpPr>
          <p:spPr bwMode="auto">
            <a:xfrm>
              <a:off x="1884" y="4251"/>
              <a:ext cx="434" cy="250"/>
            </a:xfrm>
            <a:custGeom>
              <a:avLst/>
              <a:gdLst>
                <a:gd name="T0" fmla="*/ 0 w 434"/>
                <a:gd name="T1" fmla="*/ 28 h 250"/>
                <a:gd name="T2" fmla="*/ 47 w 434"/>
                <a:gd name="T3" fmla="*/ 0 h 250"/>
                <a:gd name="T4" fmla="*/ 434 w 434"/>
                <a:gd name="T5" fmla="*/ 222 h 250"/>
                <a:gd name="T6" fmla="*/ 387 w 434"/>
                <a:gd name="T7" fmla="*/ 250 h 250"/>
                <a:gd name="T8" fmla="*/ 0 w 434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50"/>
                <a:gd name="T17" fmla="*/ 434 w 434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50">
                  <a:moveTo>
                    <a:pt x="0" y="28"/>
                  </a:moveTo>
                  <a:lnTo>
                    <a:pt x="47" y="0"/>
                  </a:lnTo>
                  <a:lnTo>
                    <a:pt x="434" y="222"/>
                  </a:lnTo>
                  <a:lnTo>
                    <a:pt x="387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0" name="Freeform 628"/>
            <p:cNvSpPr>
              <a:spLocks/>
            </p:cNvSpPr>
            <p:nvPr/>
          </p:nvSpPr>
          <p:spPr bwMode="auto">
            <a:xfrm>
              <a:off x="2271" y="4338"/>
              <a:ext cx="47" cy="185"/>
            </a:xfrm>
            <a:custGeom>
              <a:avLst/>
              <a:gdLst>
                <a:gd name="T0" fmla="*/ 0 w 47"/>
                <a:gd name="T1" fmla="*/ 26 h 185"/>
                <a:gd name="T2" fmla="*/ 47 w 47"/>
                <a:gd name="T3" fmla="*/ 0 h 185"/>
                <a:gd name="T4" fmla="*/ 45 w 47"/>
                <a:gd name="T5" fmla="*/ 159 h 185"/>
                <a:gd name="T6" fmla="*/ 0 w 47"/>
                <a:gd name="T7" fmla="*/ 185 h 185"/>
                <a:gd name="T8" fmla="*/ 0 w 47"/>
                <a:gd name="T9" fmla="*/ 26 h 1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85"/>
                <a:gd name="T17" fmla="*/ 47 w 47"/>
                <a:gd name="T18" fmla="*/ 185 h 1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85">
                  <a:moveTo>
                    <a:pt x="0" y="26"/>
                  </a:moveTo>
                  <a:lnTo>
                    <a:pt x="47" y="0"/>
                  </a:lnTo>
                  <a:lnTo>
                    <a:pt x="45" y="159"/>
                  </a:lnTo>
                  <a:lnTo>
                    <a:pt x="0" y="185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1" name="Freeform 629"/>
            <p:cNvSpPr>
              <a:spLocks/>
            </p:cNvSpPr>
            <p:nvPr/>
          </p:nvSpPr>
          <p:spPr bwMode="auto">
            <a:xfrm>
              <a:off x="2111" y="4315"/>
              <a:ext cx="61" cy="97"/>
            </a:xfrm>
            <a:custGeom>
              <a:avLst/>
              <a:gdLst>
                <a:gd name="T0" fmla="*/ 997 w 26"/>
                <a:gd name="T1" fmla="*/ 1947 h 41"/>
                <a:gd name="T2" fmla="*/ 4338 w 26"/>
                <a:gd name="T3" fmla="*/ 0 h 41"/>
                <a:gd name="T4" fmla="*/ 3329 w 26"/>
                <a:gd name="T5" fmla="*/ 2065 h 41"/>
                <a:gd name="T6" fmla="*/ 4338 w 26"/>
                <a:gd name="T7" fmla="*/ 5257 h 41"/>
                <a:gd name="T8" fmla="*/ 997 w 26"/>
                <a:gd name="T9" fmla="*/ 7176 h 41"/>
                <a:gd name="T10" fmla="*/ 0 w 26"/>
                <a:gd name="T11" fmla="*/ 4225 h 41"/>
                <a:gd name="T12" fmla="*/ 997 w 26"/>
                <a:gd name="T13" fmla="*/ 194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41"/>
                <a:gd name="T23" fmla="*/ 26 w 26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41">
                  <a:moveTo>
                    <a:pt x="6" y="11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0" y="4"/>
                    <a:pt x="20" y="12"/>
                  </a:cubicBezTo>
                  <a:cubicBezTo>
                    <a:pt x="20" y="20"/>
                    <a:pt x="26" y="29"/>
                    <a:pt x="26" y="3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5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2" name="Freeform 630"/>
            <p:cNvSpPr>
              <a:spLocks/>
            </p:cNvSpPr>
            <p:nvPr/>
          </p:nvSpPr>
          <p:spPr bwMode="auto">
            <a:xfrm>
              <a:off x="1884" y="4175"/>
              <a:ext cx="288" cy="166"/>
            </a:xfrm>
            <a:custGeom>
              <a:avLst/>
              <a:gdLst>
                <a:gd name="T0" fmla="*/ 0 w 288"/>
                <a:gd name="T1" fmla="*/ 26 h 166"/>
                <a:gd name="T2" fmla="*/ 47 w 288"/>
                <a:gd name="T3" fmla="*/ 0 h 166"/>
                <a:gd name="T4" fmla="*/ 288 w 288"/>
                <a:gd name="T5" fmla="*/ 140 h 166"/>
                <a:gd name="T6" fmla="*/ 241 w 288"/>
                <a:gd name="T7" fmla="*/ 166 h 166"/>
                <a:gd name="T8" fmla="*/ 0 w 288"/>
                <a:gd name="T9" fmla="*/ 2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8"/>
                <a:gd name="T16" fmla="*/ 0 h 166"/>
                <a:gd name="T17" fmla="*/ 288 w 288"/>
                <a:gd name="T18" fmla="*/ 166 h 1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8" h="166">
                  <a:moveTo>
                    <a:pt x="0" y="26"/>
                  </a:moveTo>
                  <a:lnTo>
                    <a:pt x="47" y="0"/>
                  </a:lnTo>
                  <a:lnTo>
                    <a:pt x="288" y="140"/>
                  </a:lnTo>
                  <a:lnTo>
                    <a:pt x="241" y="16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3" name="Freeform 631"/>
            <p:cNvSpPr>
              <a:spLocks/>
            </p:cNvSpPr>
            <p:nvPr/>
          </p:nvSpPr>
          <p:spPr bwMode="auto">
            <a:xfrm>
              <a:off x="1884" y="4201"/>
              <a:ext cx="241" cy="211"/>
            </a:xfrm>
            <a:custGeom>
              <a:avLst/>
              <a:gdLst>
                <a:gd name="T0" fmla="*/ 17730 w 102"/>
                <a:gd name="T1" fmla="*/ 10488 h 89"/>
                <a:gd name="T2" fmla="*/ 16698 w 102"/>
                <a:gd name="T3" fmla="*/ 12793 h 89"/>
                <a:gd name="T4" fmla="*/ 17730 w 102"/>
                <a:gd name="T5" fmla="*/ 15789 h 89"/>
                <a:gd name="T6" fmla="*/ 0 w 102"/>
                <a:gd name="T7" fmla="*/ 5306 h 89"/>
                <a:gd name="T8" fmla="*/ 0 w 102"/>
                <a:gd name="T9" fmla="*/ 0 h 89"/>
                <a:gd name="T10" fmla="*/ 17730 w 102"/>
                <a:gd name="T11" fmla="*/ 10488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2" y="59"/>
                    <a:pt x="96" y="63"/>
                    <a:pt x="96" y="72"/>
                  </a:cubicBezTo>
                  <a:cubicBezTo>
                    <a:pt x="96" y="80"/>
                    <a:pt x="102" y="89"/>
                    <a:pt x="102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4" name="Freeform 632"/>
            <p:cNvSpPr>
              <a:spLocks/>
            </p:cNvSpPr>
            <p:nvPr/>
          </p:nvSpPr>
          <p:spPr bwMode="auto">
            <a:xfrm>
              <a:off x="2146" y="4327"/>
              <a:ext cx="47" cy="26"/>
            </a:xfrm>
            <a:custGeom>
              <a:avLst/>
              <a:gdLst>
                <a:gd name="T0" fmla="*/ 0 w 20"/>
                <a:gd name="T1" fmla="*/ 1900 h 11"/>
                <a:gd name="T2" fmla="*/ 3346 w 20"/>
                <a:gd name="T3" fmla="*/ 0 h 11"/>
                <a:gd name="T4" fmla="*/ 3346 w 20"/>
                <a:gd name="T5" fmla="*/ 0 h 11"/>
                <a:gd name="T6" fmla="*/ 0 w 20"/>
                <a:gd name="T7" fmla="*/ 1900 h 11"/>
                <a:gd name="T8" fmla="*/ 0 w 20"/>
                <a:gd name="T9" fmla="*/ 19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1"/>
                <a:gd name="T17" fmla="*/ 20 w 2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1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5" name="Freeform 633"/>
            <p:cNvSpPr>
              <a:spLocks/>
            </p:cNvSpPr>
            <p:nvPr/>
          </p:nvSpPr>
          <p:spPr bwMode="auto">
            <a:xfrm>
              <a:off x="2172" y="4341"/>
              <a:ext cx="47" cy="99"/>
            </a:xfrm>
            <a:custGeom>
              <a:avLst/>
              <a:gdLst>
                <a:gd name="T0" fmla="*/ 0 w 47"/>
                <a:gd name="T1" fmla="*/ 28 h 99"/>
                <a:gd name="T2" fmla="*/ 47 w 47"/>
                <a:gd name="T3" fmla="*/ 0 h 99"/>
                <a:gd name="T4" fmla="*/ 47 w 47"/>
                <a:gd name="T5" fmla="*/ 71 h 99"/>
                <a:gd name="T6" fmla="*/ 0 w 47"/>
                <a:gd name="T7" fmla="*/ 99 h 99"/>
                <a:gd name="T8" fmla="*/ 0 w 47"/>
                <a:gd name="T9" fmla="*/ 2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8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99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6" name="Freeform 634"/>
            <p:cNvSpPr>
              <a:spLocks/>
            </p:cNvSpPr>
            <p:nvPr/>
          </p:nvSpPr>
          <p:spPr bwMode="auto">
            <a:xfrm>
              <a:off x="2146" y="4327"/>
              <a:ext cx="73" cy="42"/>
            </a:xfrm>
            <a:custGeom>
              <a:avLst/>
              <a:gdLst>
                <a:gd name="T0" fmla="*/ 0 w 73"/>
                <a:gd name="T1" fmla="*/ 26 h 42"/>
                <a:gd name="T2" fmla="*/ 47 w 73"/>
                <a:gd name="T3" fmla="*/ 0 h 42"/>
                <a:gd name="T4" fmla="*/ 73 w 73"/>
                <a:gd name="T5" fmla="*/ 14 h 42"/>
                <a:gd name="T6" fmla="*/ 26 w 73"/>
                <a:gd name="T7" fmla="*/ 42 h 42"/>
                <a:gd name="T8" fmla="*/ 0 w 73"/>
                <a:gd name="T9" fmla="*/ 2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6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7" name="Freeform 635"/>
            <p:cNvSpPr>
              <a:spLocks/>
            </p:cNvSpPr>
            <p:nvPr/>
          </p:nvSpPr>
          <p:spPr bwMode="auto">
            <a:xfrm>
              <a:off x="2129" y="4353"/>
              <a:ext cx="43" cy="87"/>
            </a:xfrm>
            <a:custGeom>
              <a:avLst/>
              <a:gdLst>
                <a:gd name="T0" fmla="*/ 3356 w 18"/>
                <a:gd name="T1" fmla="*/ 1155 h 37"/>
                <a:gd name="T2" fmla="*/ 3356 w 18"/>
                <a:gd name="T3" fmla="*/ 6264 h 37"/>
                <a:gd name="T4" fmla="*/ 1335 w 18"/>
                <a:gd name="T5" fmla="*/ 5253 h 37"/>
                <a:gd name="T6" fmla="*/ 0 w 18"/>
                <a:gd name="T7" fmla="*/ 2234 h 37"/>
                <a:gd name="T8" fmla="*/ 1335 w 18"/>
                <a:gd name="T9" fmla="*/ 0 h 37"/>
                <a:gd name="T10" fmla="*/ 3356 w 18"/>
                <a:gd name="T11" fmla="*/ 115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0" y="26"/>
                    <a:pt x="0" y="13"/>
                  </a:cubicBezTo>
                  <a:cubicBezTo>
                    <a:pt x="0" y="0"/>
                    <a:pt x="7" y="0"/>
                    <a:pt x="7" y="0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8" name="Freeform 636"/>
            <p:cNvSpPr>
              <a:spLocks/>
            </p:cNvSpPr>
            <p:nvPr/>
          </p:nvSpPr>
          <p:spPr bwMode="auto">
            <a:xfrm>
              <a:off x="1884" y="4116"/>
              <a:ext cx="434" cy="248"/>
            </a:xfrm>
            <a:custGeom>
              <a:avLst/>
              <a:gdLst>
                <a:gd name="T0" fmla="*/ 0 w 434"/>
                <a:gd name="T1" fmla="*/ 26 h 248"/>
                <a:gd name="T2" fmla="*/ 47 w 434"/>
                <a:gd name="T3" fmla="*/ 0 h 248"/>
                <a:gd name="T4" fmla="*/ 434 w 434"/>
                <a:gd name="T5" fmla="*/ 222 h 248"/>
                <a:gd name="T6" fmla="*/ 387 w 434"/>
                <a:gd name="T7" fmla="*/ 248 h 248"/>
                <a:gd name="T8" fmla="*/ 0 w 434"/>
                <a:gd name="T9" fmla="*/ 2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48"/>
                <a:gd name="T17" fmla="*/ 434 w 434"/>
                <a:gd name="T18" fmla="*/ 248 h 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48">
                  <a:moveTo>
                    <a:pt x="0" y="26"/>
                  </a:moveTo>
                  <a:lnTo>
                    <a:pt x="47" y="0"/>
                  </a:lnTo>
                  <a:lnTo>
                    <a:pt x="434" y="222"/>
                  </a:lnTo>
                  <a:lnTo>
                    <a:pt x="387" y="24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69" name="Freeform 637"/>
            <p:cNvSpPr>
              <a:spLocks/>
            </p:cNvSpPr>
            <p:nvPr/>
          </p:nvSpPr>
          <p:spPr bwMode="auto">
            <a:xfrm>
              <a:off x="1884" y="4142"/>
              <a:ext cx="387" cy="383"/>
            </a:xfrm>
            <a:custGeom>
              <a:avLst/>
              <a:gdLst>
                <a:gd name="T0" fmla="*/ 387 w 387"/>
                <a:gd name="T1" fmla="*/ 222 h 383"/>
                <a:gd name="T2" fmla="*/ 0 w 387"/>
                <a:gd name="T3" fmla="*/ 0 h 383"/>
                <a:gd name="T4" fmla="*/ 0 w 387"/>
                <a:gd name="T5" fmla="*/ 55 h 383"/>
                <a:gd name="T6" fmla="*/ 345 w 387"/>
                <a:gd name="T7" fmla="*/ 253 h 383"/>
                <a:gd name="T8" fmla="*/ 342 w 387"/>
                <a:gd name="T9" fmla="*/ 333 h 383"/>
                <a:gd name="T10" fmla="*/ 0 w 387"/>
                <a:gd name="T11" fmla="*/ 137 h 383"/>
                <a:gd name="T12" fmla="*/ 0 w 387"/>
                <a:gd name="T13" fmla="*/ 161 h 383"/>
                <a:gd name="T14" fmla="*/ 387 w 387"/>
                <a:gd name="T15" fmla="*/ 383 h 383"/>
                <a:gd name="T16" fmla="*/ 387 w 387"/>
                <a:gd name="T17" fmla="*/ 222 h 3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7"/>
                <a:gd name="T28" fmla="*/ 0 h 383"/>
                <a:gd name="T29" fmla="*/ 387 w 387"/>
                <a:gd name="T30" fmla="*/ 383 h 3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7" h="383">
                  <a:moveTo>
                    <a:pt x="387" y="222"/>
                  </a:moveTo>
                  <a:lnTo>
                    <a:pt x="0" y="0"/>
                  </a:lnTo>
                  <a:lnTo>
                    <a:pt x="0" y="55"/>
                  </a:lnTo>
                  <a:lnTo>
                    <a:pt x="345" y="253"/>
                  </a:lnTo>
                  <a:lnTo>
                    <a:pt x="342" y="333"/>
                  </a:lnTo>
                  <a:lnTo>
                    <a:pt x="0" y="137"/>
                  </a:lnTo>
                  <a:lnTo>
                    <a:pt x="0" y="161"/>
                  </a:lnTo>
                  <a:lnTo>
                    <a:pt x="387" y="383"/>
                  </a:lnTo>
                  <a:lnTo>
                    <a:pt x="387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0" name="Freeform 638"/>
            <p:cNvSpPr>
              <a:spLocks/>
            </p:cNvSpPr>
            <p:nvPr/>
          </p:nvSpPr>
          <p:spPr bwMode="auto">
            <a:xfrm>
              <a:off x="2238" y="4409"/>
              <a:ext cx="19" cy="71"/>
            </a:xfrm>
            <a:custGeom>
              <a:avLst/>
              <a:gdLst>
                <a:gd name="T0" fmla="*/ 19 w 19"/>
                <a:gd name="T1" fmla="*/ 10 h 71"/>
                <a:gd name="T2" fmla="*/ 19 w 19"/>
                <a:gd name="T3" fmla="*/ 71 h 71"/>
                <a:gd name="T4" fmla="*/ 0 w 19"/>
                <a:gd name="T5" fmla="*/ 62 h 71"/>
                <a:gd name="T6" fmla="*/ 2 w 19"/>
                <a:gd name="T7" fmla="*/ 0 h 71"/>
                <a:gd name="T8" fmla="*/ 19 w 19"/>
                <a:gd name="T9" fmla="*/ 10 h 71"/>
                <a:gd name="T10" fmla="*/ 19 w 19"/>
                <a:gd name="T11" fmla="*/ 1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71"/>
                <a:gd name="T20" fmla="*/ 19 w 19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71">
                  <a:moveTo>
                    <a:pt x="19" y="10"/>
                  </a:moveTo>
                  <a:lnTo>
                    <a:pt x="19" y="71"/>
                  </a:lnTo>
                  <a:lnTo>
                    <a:pt x="0" y="62"/>
                  </a:lnTo>
                  <a:lnTo>
                    <a:pt x="2" y="0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1" name="Freeform 639"/>
            <p:cNvSpPr>
              <a:spLocks/>
            </p:cNvSpPr>
            <p:nvPr/>
          </p:nvSpPr>
          <p:spPr bwMode="auto">
            <a:xfrm>
              <a:off x="1924" y="4185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094 h 9"/>
                <a:gd name="T4" fmla="*/ 1094 w 9"/>
                <a:gd name="T5" fmla="*/ 1307 h 9"/>
                <a:gd name="T6" fmla="*/ 152 w 9"/>
                <a:gd name="T7" fmla="*/ 828 h 9"/>
                <a:gd name="T8" fmla="*/ 0 w 9"/>
                <a:gd name="T9" fmla="*/ 355 h 9"/>
                <a:gd name="T10" fmla="*/ 152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7"/>
                  </a:cubicBezTo>
                  <a:cubicBezTo>
                    <a:pt x="9" y="9"/>
                    <a:pt x="8" y="9"/>
                    <a:pt x="7" y="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2" name="Freeform 640"/>
            <p:cNvSpPr>
              <a:spLocks/>
            </p:cNvSpPr>
            <p:nvPr/>
          </p:nvSpPr>
          <p:spPr bwMode="auto">
            <a:xfrm>
              <a:off x="1964" y="4209"/>
              <a:ext cx="24" cy="21"/>
            </a:xfrm>
            <a:custGeom>
              <a:avLst/>
              <a:gdLst>
                <a:gd name="T0" fmla="*/ 1522 w 10"/>
                <a:gd name="T1" fmla="*/ 621 h 9"/>
                <a:gd name="T2" fmla="*/ 1925 w 10"/>
                <a:gd name="T3" fmla="*/ 1094 h 9"/>
                <a:gd name="T4" fmla="*/ 1522 w 10"/>
                <a:gd name="T5" fmla="*/ 1307 h 9"/>
                <a:gd name="T6" fmla="*/ 403 w 10"/>
                <a:gd name="T7" fmla="*/ 828 h 9"/>
                <a:gd name="T8" fmla="*/ 0 w 10"/>
                <a:gd name="T9" fmla="*/ 355 h 9"/>
                <a:gd name="T10" fmla="*/ 403 w 10"/>
                <a:gd name="T11" fmla="*/ 152 h 9"/>
                <a:gd name="T12" fmla="*/ 1522 w 10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9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3" name="Freeform 641"/>
            <p:cNvSpPr>
              <a:spLocks/>
            </p:cNvSpPr>
            <p:nvPr/>
          </p:nvSpPr>
          <p:spPr bwMode="auto">
            <a:xfrm>
              <a:off x="1938" y="4246"/>
              <a:ext cx="14" cy="50"/>
            </a:xfrm>
            <a:custGeom>
              <a:avLst/>
              <a:gdLst>
                <a:gd name="T0" fmla="*/ 14 w 14"/>
                <a:gd name="T1" fmla="*/ 50 h 50"/>
                <a:gd name="T2" fmla="*/ 5 w 14"/>
                <a:gd name="T3" fmla="*/ 45 h 50"/>
                <a:gd name="T4" fmla="*/ 0 w 14"/>
                <a:gd name="T5" fmla="*/ 0 h 50"/>
                <a:gd name="T6" fmla="*/ 7 w 14"/>
                <a:gd name="T7" fmla="*/ 5 h 50"/>
                <a:gd name="T8" fmla="*/ 14 w 14"/>
                <a:gd name="T9" fmla="*/ 50 h 50"/>
                <a:gd name="T10" fmla="*/ 14 w 14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0"/>
                <a:gd name="T20" fmla="*/ 14 w 14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0">
                  <a:moveTo>
                    <a:pt x="14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4" name="Freeform 642"/>
            <p:cNvSpPr>
              <a:spLocks/>
            </p:cNvSpPr>
            <p:nvPr/>
          </p:nvSpPr>
          <p:spPr bwMode="auto">
            <a:xfrm>
              <a:off x="1962" y="4261"/>
              <a:ext cx="14" cy="51"/>
            </a:xfrm>
            <a:custGeom>
              <a:avLst/>
              <a:gdLst>
                <a:gd name="T0" fmla="*/ 14 w 14"/>
                <a:gd name="T1" fmla="*/ 51 h 51"/>
                <a:gd name="T2" fmla="*/ 4 w 14"/>
                <a:gd name="T3" fmla="*/ 44 h 51"/>
                <a:gd name="T4" fmla="*/ 0 w 14"/>
                <a:gd name="T5" fmla="*/ 0 h 51"/>
                <a:gd name="T6" fmla="*/ 9 w 14"/>
                <a:gd name="T7" fmla="*/ 4 h 51"/>
                <a:gd name="T8" fmla="*/ 14 w 14"/>
                <a:gd name="T9" fmla="*/ 51 h 51"/>
                <a:gd name="T10" fmla="*/ 14 w 14"/>
                <a:gd name="T11" fmla="*/ 5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1"/>
                <a:gd name="T20" fmla="*/ 14 w 14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1">
                  <a:moveTo>
                    <a:pt x="14" y="51"/>
                  </a:moveTo>
                  <a:lnTo>
                    <a:pt x="4" y="44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1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5" name="Freeform 643"/>
            <p:cNvSpPr>
              <a:spLocks/>
            </p:cNvSpPr>
            <p:nvPr/>
          </p:nvSpPr>
          <p:spPr bwMode="auto">
            <a:xfrm>
              <a:off x="1988" y="4275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7 w 14"/>
                <a:gd name="T3" fmla="*/ 47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6" name="Freeform 644"/>
            <p:cNvSpPr>
              <a:spLocks/>
            </p:cNvSpPr>
            <p:nvPr/>
          </p:nvSpPr>
          <p:spPr bwMode="auto">
            <a:xfrm>
              <a:off x="2014" y="4289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7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7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7" name="Freeform 645"/>
            <p:cNvSpPr>
              <a:spLocks/>
            </p:cNvSpPr>
            <p:nvPr/>
          </p:nvSpPr>
          <p:spPr bwMode="auto">
            <a:xfrm>
              <a:off x="1907" y="4232"/>
              <a:ext cx="154" cy="123"/>
            </a:xfrm>
            <a:custGeom>
              <a:avLst/>
              <a:gdLst>
                <a:gd name="T0" fmla="*/ 9918 w 65"/>
                <a:gd name="T1" fmla="*/ 5254 h 52"/>
                <a:gd name="T2" fmla="*/ 11503 w 65"/>
                <a:gd name="T3" fmla="*/ 7704 h 52"/>
                <a:gd name="T4" fmla="*/ 9918 w 65"/>
                <a:gd name="T5" fmla="*/ 8733 h 52"/>
                <a:gd name="T6" fmla="*/ 1426 w 65"/>
                <a:gd name="T7" fmla="*/ 3848 h 52"/>
                <a:gd name="T8" fmla="*/ 0 w 65"/>
                <a:gd name="T9" fmla="*/ 1258 h 52"/>
                <a:gd name="T10" fmla="*/ 1426 w 65"/>
                <a:gd name="T11" fmla="*/ 532 h 52"/>
                <a:gd name="T12" fmla="*/ 9918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6" y="5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19"/>
                    <a:pt x="0" y="12"/>
                    <a:pt x="0" y="7"/>
                  </a:cubicBezTo>
                  <a:cubicBezTo>
                    <a:pt x="0" y="1"/>
                    <a:pt x="4" y="0"/>
                    <a:pt x="8" y="3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8" name="Freeform 646"/>
            <p:cNvSpPr>
              <a:spLocks/>
            </p:cNvSpPr>
            <p:nvPr/>
          </p:nvSpPr>
          <p:spPr bwMode="auto">
            <a:xfrm>
              <a:off x="1884" y="4081"/>
              <a:ext cx="434" cy="250"/>
            </a:xfrm>
            <a:custGeom>
              <a:avLst/>
              <a:gdLst>
                <a:gd name="T0" fmla="*/ 0 w 434"/>
                <a:gd name="T1" fmla="*/ 28 h 250"/>
                <a:gd name="T2" fmla="*/ 47 w 434"/>
                <a:gd name="T3" fmla="*/ 0 h 250"/>
                <a:gd name="T4" fmla="*/ 434 w 434"/>
                <a:gd name="T5" fmla="*/ 222 h 250"/>
                <a:gd name="T6" fmla="*/ 387 w 434"/>
                <a:gd name="T7" fmla="*/ 250 h 250"/>
                <a:gd name="T8" fmla="*/ 0 w 434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50"/>
                <a:gd name="T17" fmla="*/ 434 w 434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50">
                  <a:moveTo>
                    <a:pt x="0" y="28"/>
                  </a:moveTo>
                  <a:lnTo>
                    <a:pt x="47" y="0"/>
                  </a:lnTo>
                  <a:lnTo>
                    <a:pt x="434" y="222"/>
                  </a:lnTo>
                  <a:lnTo>
                    <a:pt x="387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79" name="Freeform 647"/>
            <p:cNvSpPr>
              <a:spLocks/>
            </p:cNvSpPr>
            <p:nvPr/>
          </p:nvSpPr>
          <p:spPr bwMode="auto">
            <a:xfrm>
              <a:off x="2271" y="4166"/>
              <a:ext cx="47" cy="187"/>
            </a:xfrm>
            <a:custGeom>
              <a:avLst/>
              <a:gdLst>
                <a:gd name="T0" fmla="*/ 0 w 47"/>
                <a:gd name="T1" fmla="*/ 28 h 187"/>
                <a:gd name="T2" fmla="*/ 47 w 47"/>
                <a:gd name="T3" fmla="*/ 0 h 187"/>
                <a:gd name="T4" fmla="*/ 45 w 47"/>
                <a:gd name="T5" fmla="*/ 158 h 187"/>
                <a:gd name="T6" fmla="*/ 0 w 47"/>
                <a:gd name="T7" fmla="*/ 187 h 187"/>
                <a:gd name="T8" fmla="*/ 0 w 47"/>
                <a:gd name="T9" fmla="*/ 28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87"/>
                <a:gd name="T17" fmla="*/ 47 w 47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87">
                  <a:moveTo>
                    <a:pt x="0" y="28"/>
                  </a:moveTo>
                  <a:lnTo>
                    <a:pt x="47" y="0"/>
                  </a:lnTo>
                  <a:lnTo>
                    <a:pt x="45" y="158"/>
                  </a:lnTo>
                  <a:lnTo>
                    <a:pt x="0" y="18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0" name="Freeform 648"/>
            <p:cNvSpPr>
              <a:spLocks/>
            </p:cNvSpPr>
            <p:nvPr/>
          </p:nvSpPr>
          <p:spPr bwMode="auto">
            <a:xfrm>
              <a:off x="2111" y="4142"/>
              <a:ext cx="61" cy="100"/>
            </a:xfrm>
            <a:custGeom>
              <a:avLst/>
              <a:gdLst>
                <a:gd name="T0" fmla="*/ 997 w 26"/>
                <a:gd name="T1" fmla="*/ 2212 h 42"/>
                <a:gd name="T2" fmla="*/ 4338 w 26"/>
                <a:gd name="T3" fmla="*/ 0 h 42"/>
                <a:gd name="T4" fmla="*/ 3329 w 26"/>
                <a:gd name="T5" fmla="*/ 2376 h 42"/>
                <a:gd name="T6" fmla="*/ 4338 w 26"/>
                <a:gd name="T7" fmla="*/ 5426 h 42"/>
                <a:gd name="T8" fmla="*/ 997 w 26"/>
                <a:gd name="T9" fmla="*/ 7652 h 42"/>
                <a:gd name="T10" fmla="*/ 0 w 26"/>
                <a:gd name="T11" fmla="*/ 4371 h 42"/>
                <a:gd name="T12" fmla="*/ 997 w 26"/>
                <a:gd name="T13" fmla="*/ 221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"/>
                <a:gd name="T22" fmla="*/ 0 h 42"/>
                <a:gd name="T23" fmla="*/ 26 w 26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" h="42">
                  <a:moveTo>
                    <a:pt x="6" y="12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0" y="5"/>
                    <a:pt x="20" y="13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0" y="33"/>
                    <a:pt x="0" y="24"/>
                  </a:cubicBezTo>
                  <a:cubicBezTo>
                    <a:pt x="0" y="16"/>
                    <a:pt x="6" y="12"/>
                    <a:pt x="6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1" name="Freeform 649"/>
            <p:cNvSpPr>
              <a:spLocks/>
            </p:cNvSpPr>
            <p:nvPr/>
          </p:nvSpPr>
          <p:spPr bwMode="auto">
            <a:xfrm>
              <a:off x="1884" y="4005"/>
              <a:ext cx="288" cy="166"/>
            </a:xfrm>
            <a:custGeom>
              <a:avLst/>
              <a:gdLst>
                <a:gd name="T0" fmla="*/ 0 w 288"/>
                <a:gd name="T1" fmla="*/ 26 h 166"/>
                <a:gd name="T2" fmla="*/ 47 w 288"/>
                <a:gd name="T3" fmla="*/ 0 h 166"/>
                <a:gd name="T4" fmla="*/ 288 w 288"/>
                <a:gd name="T5" fmla="*/ 137 h 166"/>
                <a:gd name="T6" fmla="*/ 241 w 288"/>
                <a:gd name="T7" fmla="*/ 166 h 166"/>
                <a:gd name="T8" fmla="*/ 0 w 288"/>
                <a:gd name="T9" fmla="*/ 26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8"/>
                <a:gd name="T16" fmla="*/ 0 h 166"/>
                <a:gd name="T17" fmla="*/ 288 w 288"/>
                <a:gd name="T18" fmla="*/ 166 h 1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8" h="166">
                  <a:moveTo>
                    <a:pt x="0" y="26"/>
                  </a:moveTo>
                  <a:lnTo>
                    <a:pt x="47" y="0"/>
                  </a:lnTo>
                  <a:lnTo>
                    <a:pt x="288" y="137"/>
                  </a:lnTo>
                  <a:lnTo>
                    <a:pt x="241" y="16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2" name="Freeform 650"/>
            <p:cNvSpPr>
              <a:spLocks/>
            </p:cNvSpPr>
            <p:nvPr/>
          </p:nvSpPr>
          <p:spPr bwMode="auto">
            <a:xfrm>
              <a:off x="1884" y="4031"/>
              <a:ext cx="241" cy="211"/>
            </a:xfrm>
            <a:custGeom>
              <a:avLst/>
              <a:gdLst>
                <a:gd name="T0" fmla="*/ 17730 w 102"/>
                <a:gd name="T1" fmla="*/ 10488 h 89"/>
                <a:gd name="T2" fmla="*/ 16698 w 102"/>
                <a:gd name="T3" fmla="*/ 12579 h 89"/>
                <a:gd name="T4" fmla="*/ 17730 w 102"/>
                <a:gd name="T5" fmla="*/ 15789 h 89"/>
                <a:gd name="T6" fmla="*/ 0 w 102"/>
                <a:gd name="T7" fmla="*/ 5306 h 89"/>
                <a:gd name="T8" fmla="*/ 0 w 102"/>
                <a:gd name="T9" fmla="*/ 0 h 89"/>
                <a:gd name="T10" fmla="*/ 17730 w 102"/>
                <a:gd name="T11" fmla="*/ 10488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2" y="59"/>
                    <a:pt x="96" y="63"/>
                    <a:pt x="96" y="71"/>
                  </a:cubicBezTo>
                  <a:cubicBezTo>
                    <a:pt x="96" y="80"/>
                    <a:pt x="102" y="89"/>
                    <a:pt x="102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3" name="Freeform 651"/>
            <p:cNvSpPr>
              <a:spLocks/>
            </p:cNvSpPr>
            <p:nvPr/>
          </p:nvSpPr>
          <p:spPr bwMode="auto">
            <a:xfrm>
              <a:off x="2146" y="4157"/>
              <a:ext cx="47" cy="26"/>
            </a:xfrm>
            <a:custGeom>
              <a:avLst/>
              <a:gdLst>
                <a:gd name="T0" fmla="*/ 0 w 20"/>
                <a:gd name="T1" fmla="*/ 1900 h 11"/>
                <a:gd name="T2" fmla="*/ 3346 w 20"/>
                <a:gd name="T3" fmla="*/ 0 h 11"/>
                <a:gd name="T4" fmla="*/ 3346 w 20"/>
                <a:gd name="T5" fmla="*/ 0 h 11"/>
                <a:gd name="T6" fmla="*/ 0 w 20"/>
                <a:gd name="T7" fmla="*/ 1900 h 11"/>
                <a:gd name="T8" fmla="*/ 0 w 20"/>
                <a:gd name="T9" fmla="*/ 19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1"/>
                <a:gd name="T17" fmla="*/ 20 w 2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1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4" name="Freeform 652"/>
            <p:cNvSpPr>
              <a:spLocks/>
            </p:cNvSpPr>
            <p:nvPr/>
          </p:nvSpPr>
          <p:spPr bwMode="auto">
            <a:xfrm>
              <a:off x="2172" y="4171"/>
              <a:ext cx="47" cy="99"/>
            </a:xfrm>
            <a:custGeom>
              <a:avLst/>
              <a:gdLst>
                <a:gd name="T0" fmla="*/ 0 w 47"/>
                <a:gd name="T1" fmla="*/ 26 h 99"/>
                <a:gd name="T2" fmla="*/ 47 w 47"/>
                <a:gd name="T3" fmla="*/ 0 h 99"/>
                <a:gd name="T4" fmla="*/ 47 w 47"/>
                <a:gd name="T5" fmla="*/ 71 h 99"/>
                <a:gd name="T6" fmla="*/ 0 w 47"/>
                <a:gd name="T7" fmla="*/ 99 h 99"/>
                <a:gd name="T8" fmla="*/ 0 w 47"/>
                <a:gd name="T9" fmla="*/ 2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6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99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5" name="Freeform 653"/>
            <p:cNvSpPr>
              <a:spLocks/>
            </p:cNvSpPr>
            <p:nvPr/>
          </p:nvSpPr>
          <p:spPr bwMode="auto">
            <a:xfrm>
              <a:off x="2146" y="4157"/>
              <a:ext cx="73" cy="40"/>
            </a:xfrm>
            <a:custGeom>
              <a:avLst/>
              <a:gdLst>
                <a:gd name="T0" fmla="*/ 0 w 73"/>
                <a:gd name="T1" fmla="*/ 26 h 40"/>
                <a:gd name="T2" fmla="*/ 47 w 73"/>
                <a:gd name="T3" fmla="*/ 0 h 40"/>
                <a:gd name="T4" fmla="*/ 73 w 73"/>
                <a:gd name="T5" fmla="*/ 14 h 40"/>
                <a:gd name="T6" fmla="*/ 26 w 73"/>
                <a:gd name="T7" fmla="*/ 40 h 40"/>
                <a:gd name="T8" fmla="*/ 0 w 73"/>
                <a:gd name="T9" fmla="*/ 2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0"/>
                <a:gd name="T17" fmla="*/ 73 w 73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0">
                  <a:moveTo>
                    <a:pt x="0" y="26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6" name="Freeform 654"/>
            <p:cNvSpPr>
              <a:spLocks/>
            </p:cNvSpPr>
            <p:nvPr/>
          </p:nvSpPr>
          <p:spPr bwMode="auto">
            <a:xfrm>
              <a:off x="2129" y="4183"/>
              <a:ext cx="43" cy="87"/>
            </a:xfrm>
            <a:custGeom>
              <a:avLst/>
              <a:gdLst>
                <a:gd name="T0" fmla="*/ 3356 w 18"/>
                <a:gd name="T1" fmla="*/ 1011 h 37"/>
                <a:gd name="T2" fmla="*/ 3356 w 18"/>
                <a:gd name="T3" fmla="*/ 6264 h 37"/>
                <a:gd name="T4" fmla="*/ 1335 w 18"/>
                <a:gd name="T5" fmla="*/ 5253 h 37"/>
                <a:gd name="T6" fmla="*/ 0 w 18"/>
                <a:gd name="T7" fmla="*/ 2234 h 37"/>
                <a:gd name="T8" fmla="*/ 1335 w 18"/>
                <a:gd name="T9" fmla="*/ 0 h 37"/>
                <a:gd name="T10" fmla="*/ 3356 w 18"/>
                <a:gd name="T11" fmla="*/ 101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0" y="25"/>
                    <a:pt x="0" y="13"/>
                  </a:cubicBezTo>
                  <a:cubicBezTo>
                    <a:pt x="0" y="0"/>
                    <a:pt x="7" y="0"/>
                    <a:pt x="7" y="0"/>
                  </a:cubicBezTo>
                  <a:lnTo>
                    <a:pt x="1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7" name="Freeform 655"/>
            <p:cNvSpPr>
              <a:spLocks/>
            </p:cNvSpPr>
            <p:nvPr/>
          </p:nvSpPr>
          <p:spPr bwMode="auto">
            <a:xfrm>
              <a:off x="1884" y="3944"/>
              <a:ext cx="434" cy="250"/>
            </a:xfrm>
            <a:custGeom>
              <a:avLst/>
              <a:gdLst>
                <a:gd name="T0" fmla="*/ 0 w 434"/>
                <a:gd name="T1" fmla="*/ 28 h 250"/>
                <a:gd name="T2" fmla="*/ 47 w 434"/>
                <a:gd name="T3" fmla="*/ 0 h 250"/>
                <a:gd name="T4" fmla="*/ 434 w 434"/>
                <a:gd name="T5" fmla="*/ 224 h 250"/>
                <a:gd name="T6" fmla="*/ 387 w 434"/>
                <a:gd name="T7" fmla="*/ 250 h 250"/>
                <a:gd name="T8" fmla="*/ 0 w 434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4"/>
                <a:gd name="T16" fmla="*/ 0 h 250"/>
                <a:gd name="T17" fmla="*/ 434 w 434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4" h="250">
                  <a:moveTo>
                    <a:pt x="0" y="28"/>
                  </a:moveTo>
                  <a:lnTo>
                    <a:pt x="47" y="0"/>
                  </a:lnTo>
                  <a:lnTo>
                    <a:pt x="434" y="224"/>
                  </a:lnTo>
                  <a:lnTo>
                    <a:pt x="387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8" name="Freeform 656"/>
            <p:cNvSpPr>
              <a:spLocks/>
            </p:cNvSpPr>
            <p:nvPr/>
          </p:nvSpPr>
          <p:spPr bwMode="auto">
            <a:xfrm>
              <a:off x="1884" y="3972"/>
              <a:ext cx="387" cy="383"/>
            </a:xfrm>
            <a:custGeom>
              <a:avLst/>
              <a:gdLst>
                <a:gd name="T0" fmla="*/ 387 w 387"/>
                <a:gd name="T1" fmla="*/ 222 h 383"/>
                <a:gd name="T2" fmla="*/ 0 w 387"/>
                <a:gd name="T3" fmla="*/ 0 h 383"/>
                <a:gd name="T4" fmla="*/ 0 w 387"/>
                <a:gd name="T5" fmla="*/ 55 h 383"/>
                <a:gd name="T6" fmla="*/ 345 w 387"/>
                <a:gd name="T7" fmla="*/ 253 h 383"/>
                <a:gd name="T8" fmla="*/ 342 w 387"/>
                <a:gd name="T9" fmla="*/ 333 h 383"/>
                <a:gd name="T10" fmla="*/ 0 w 387"/>
                <a:gd name="T11" fmla="*/ 137 h 383"/>
                <a:gd name="T12" fmla="*/ 0 w 387"/>
                <a:gd name="T13" fmla="*/ 159 h 383"/>
                <a:gd name="T14" fmla="*/ 387 w 387"/>
                <a:gd name="T15" fmla="*/ 383 h 383"/>
                <a:gd name="T16" fmla="*/ 387 w 387"/>
                <a:gd name="T17" fmla="*/ 222 h 3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7"/>
                <a:gd name="T28" fmla="*/ 0 h 383"/>
                <a:gd name="T29" fmla="*/ 387 w 387"/>
                <a:gd name="T30" fmla="*/ 383 h 3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7" h="383">
                  <a:moveTo>
                    <a:pt x="387" y="222"/>
                  </a:moveTo>
                  <a:lnTo>
                    <a:pt x="0" y="0"/>
                  </a:lnTo>
                  <a:lnTo>
                    <a:pt x="0" y="55"/>
                  </a:lnTo>
                  <a:lnTo>
                    <a:pt x="345" y="253"/>
                  </a:lnTo>
                  <a:lnTo>
                    <a:pt x="342" y="333"/>
                  </a:lnTo>
                  <a:lnTo>
                    <a:pt x="0" y="137"/>
                  </a:lnTo>
                  <a:lnTo>
                    <a:pt x="0" y="159"/>
                  </a:lnTo>
                  <a:lnTo>
                    <a:pt x="387" y="383"/>
                  </a:lnTo>
                  <a:lnTo>
                    <a:pt x="387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89" name="Freeform 657"/>
            <p:cNvSpPr>
              <a:spLocks/>
            </p:cNvSpPr>
            <p:nvPr/>
          </p:nvSpPr>
          <p:spPr bwMode="auto">
            <a:xfrm>
              <a:off x="2238" y="4237"/>
              <a:ext cx="19" cy="73"/>
            </a:xfrm>
            <a:custGeom>
              <a:avLst/>
              <a:gdLst>
                <a:gd name="T0" fmla="*/ 19 w 19"/>
                <a:gd name="T1" fmla="*/ 12 h 73"/>
                <a:gd name="T2" fmla="*/ 19 w 19"/>
                <a:gd name="T3" fmla="*/ 73 h 73"/>
                <a:gd name="T4" fmla="*/ 0 w 19"/>
                <a:gd name="T5" fmla="*/ 61 h 73"/>
                <a:gd name="T6" fmla="*/ 2 w 19"/>
                <a:gd name="T7" fmla="*/ 0 h 73"/>
                <a:gd name="T8" fmla="*/ 19 w 19"/>
                <a:gd name="T9" fmla="*/ 12 h 73"/>
                <a:gd name="T10" fmla="*/ 19 w 19"/>
                <a:gd name="T11" fmla="*/ 12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73"/>
                <a:gd name="T20" fmla="*/ 19 w 19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73">
                  <a:moveTo>
                    <a:pt x="19" y="12"/>
                  </a:moveTo>
                  <a:lnTo>
                    <a:pt x="19" y="73"/>
                  </a:lnTo>
                  <a:lnTo>
                    <a:pt x="0" y="61"/>
                  </a:lnTo>
                  <a:lnTo>
                    <a:pt x="2" y="0"/>
                  </a:lnTo>
                  <a:lnTo>
                    <a:pt x="19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0" name="Freeform 658"/>
            <p:cNvSpPr>
              <a:spLocks/>
            </p:cNvSpPr>
            <p:nvPr/>
          </p:nvSpPr>
          <p:spPr bwMode="auto">
            <a:xfrm>
              <a:off x="1924" y="4015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094 h 9"/>
                <a:gd name="T4" fmla="*/ 1094 w 9"/>
                <a:gd name="T5" fmla="*/ 1307 h 9"/>
                <a:gd name="T6" fmla="*/ 152 w 9"/>
                <a:gd name="T7" fmla="*/ 828 h 9"/>
                <a:gd name="T8" fmla="*/ 0 w 9"/>
                <a:gd name="T9" fmla="*/ 355 h 9"/>
                <a:gd name="T10" fmla="*/ 152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7"/>
                  </a:cubicBezTo>
                  <a:cubicBezTo>
                    <a:pt x="9" y="8"/>
                    <a:pt x="8" y="9"/>
                    <a:pt x="7" y="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1" name="Freeform 659"/>
            <p:cNvSpPr>
              <a:spLocks/>
            </p:cNvSpPr>
            <p:nvPr/>
          </p:nvSpPr>
          <p:spPr bwMode="auto">
            <a:xfrm>
              <a:off x="1964" y="4038"/>
              <a:ext cx="24" cy="22"/>
            </a:xfrm>
            <a:custGeom>
              <a:avLst/>
              <a:gdLst>
                <a:gd name="T0" fmla="*/ 1522 w 10"/>
                <a:gd name="T1" fmla="*/ 860 h 9"/>
                <a:gd name="T2" fmla="*/ 1925 w 10"/>
                <a:gd name="T3" fmla="*/ 1506 h 9"/>
                <a:gd name="T4" fmla="*/ 1522 w 10"/>
                <a:gd name="T5" fmla="*/ 1750 h 9"/>
                <a:gd name="T6" fmla="*/ 403 w 10"/>
                <a:gd name="T7" fmla="*/ 1039 h 9"/>
                <a:gd name="T8" fmla="*/ 0 w 10"/>
                <a:gd name="T9" fmla="*/ 425 h 9"/>
                <a:gd name="T10" fmla="*/ 403 w 10"/>
                <a:gd name="T11" fmla="*/ 174 h 9"/>
                <a:gd name="T12" fmla="*/ 1522 w 10"/>
                <a:gd name="T13" fmla="*/ 86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8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2" name="Freeform 660"/>
            <p:cNvSpPr>
              <a:spLocks/>
            </p:cNvSpPr>
            <p:nvPr/>
          </p:nvSpPr>
          <p:spPr bwMode="auto">
            <a:xfrm>
              <a:off x="1938" y="4076"/>
              <a:ext cx="14" cy="50"/>
            </a:xfrm>
            <a:custGeom>
              <a:avLst/>
              <a:gdLst>
                <a:gd name="T0" fmla="*/ 14 w 14"/>
                <a:gd name="T1" fmla="*/ 50 h 50"/>
                <a:gd name="T2" fmla="*/ 5 w 14"/>
                <a:gd name="T3" fmla="*/ 45 h 50"/>
                <a:gd name="T4" fmla="*/ 0 w 14"/>
                <a:gd name="T5" fmla="*/ 0 h 50"/>
                <a:gd name="T6" fmla="*/ 7 w 14"/>
                <a:gd name="T7" fmla="*/ 5 h 50"/>
                <a:gd name="T8" fmla="*/ 14 w 14"/>
                <a:gd name="T9" fmla="*/ 50 h 50"/>
                <a:gd name="T10" fmla="*/ 14 w 14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0"/>
                <a:gd name="T20" fmla="*/ 14 w 14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0">
                  <a:moveTo>
                    <a:pt x="14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3" name="Freeform 661"/>
            <p:cNvSpPr>
              <a:spLocks/>
            </p:cNvSpPr>
            <p:nvPr/>
          </p:nvSpPr>
          <p:spPr bwMode="auto">
            <a:xfrm>
              <a:off x="1962" y="4090"/>
              <a:ext cx="14" cy="50"/>
            </a:xfrm>
            <a:custGeom>
              <a:avLst/>
              <a:gdLst>
                <a:gd name="T0" fmla="*/ 14 w 14"/>
                <a:gd name="T1" fmla="*/ 50 h 50"/>
                <a:gd name="T2" fmla="*/ 4 w 14"/>
                <a:gd name="T3" fmla="*/ 45 h 50"/>
                <a:gd name="T4" fmla="*/ 0 w 14"/>
                <a:gd name="T5" fmla="*/ 0 h 50"/>
                <a:gd name="T6" fmla="*/ 9 w 14"/>
                <a:gd name="T7" fmla="*/ 5 h 50"/>
                <a:gd name="T8" fmla="*/ 14 w 14"/>
                <a:gd name="T9" fmla="*/ 50 h 50"/>
                <a:gd name="T10" fmla="*/ 14 w 14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0"/>
                <a:gd name="T20" fmla="*/ 14 w 14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0">
                  <a:moveTo>
                    <a:pt x="14" y="50"/>
                  </a:moveTo>
                  <a:lnTo>
                    <a:pt x="4" y="45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4" name="Freeform 662"/>
            <p:cNvSpPr>
              <a:spLocks/>
            </p:cNvSpPr>
            <p:nvPr/>
          </p:nvSpPr>
          <p:spPr bwMode="auto">
            <a:xfrm>
              <a:off x="1988" y="4105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7 w 14"/>
                <a:gd name="T3" fmla="*/ 47 h 52"/>
                <a:gd name="T4" fmla="*/ 0 w 14"/>
                <a:gd name="T5" fmla="*/ 0 h 52"/>
                <a:gd name="T6" fmla="*/ 9 w 14"/>
                <a:gd name="T7" fmla="*/ 4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5" name="Freeform 663"/>
            <p:cNvSpPr>
              <a:spLocks/>
            </p:cNvSpPr>
            <p:nvPr/>
          </p:nvSpPr>
          <p:spPr bwMode="auto">
            <a:xfrm>
              <a:off x="2014" y="4119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4 w 14"/>
                <a:gd name="T3" fmla="*/ 47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4" y="47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6" name="Freeform 664"/>
            <p:cNvSpPr>
              <a:spLocks/>
            </p:cNvSpPr>
            <p:nvPr/>
          </p:nvSpPr>
          <p:spPr bwMode="auto">
            <a:xfrm>
              <a:off x="1907" y="4062"/>
              <a:ext cx="154" cy="123"/>
            </a:xfrm>
            <a:custGeom>
              <a:avLst/>
              <a:gdLst>
                <a:gd name="T0" fmla="*/ 9918 w 65"/>
                <a:gd name="T1" fmla="*/ 5254 h 52"/>
                <a:gd name="T2" fmla="*/ 11503 w 65"/>
                <a:gd name="T3" fmla="*/ 7704 h 52"/>
                <a:gd name="T4" fmla="*/ 9918 w 65"/>
                <a:gd name="T5" fmla="*/ 8577 h 52"/>
                <a:gd name="T6" fmla="*/ 1426 w 65"/>
                <a:gd name="T7" fmla="*/ 3848 h 52"/>
                <a:gd name="T8" fmla="*/ 0 w 65"/>
                <a:gd name="T9" fmla="*/ 1036 h 52"/>
                <a:gd name="T10" fmla="*/ 1426 w 65"/>
                <a:gd name="T11" fmla="*/ 369 h 52"/>
                <a:gd name="T12" fmla="*/ 9918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6" y="49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19"/>
                    <a:pt x="0" y="12"/>
                    <a:pt x="0" y="6"/>
                  </a:cubicBezTo>
                  <a:cubicBezTo>
                    <a:pt x="0" y="1"/>
                    <a:pt x="4" y="0"/>
                    <a:pt x="8" y="2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7" name="Freeform 665"/>
            <p:cNvSpPr>
              <a:spLocks/>
            </p:cNvSpPr>
            <p:nvPr/>
          </p:nvSpPr>
          <p:spPr bwMode="auto">
            <a:xfrm>
              <a:off x="2285" y="4823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2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8" name="Freeform 666"/>
            <p:cNvSpPr>
              <a:spLocks/>
            </p:cNvSpPr>
            <p:nvPr/>
          </p:nvSpPr>
          <p:spPr bwMode="auto">
            <a:xfrm>
              <a:off x="2670" y="4908"/>
              <a:ext cx="48" cy="186"/>
            </a:xfrm>
            <a:custGeom>
              <a:avLst/>
              <a:gdLst>
                <a:gd name="T0" fmla="*/ 0 w 48"/>
                <a:gd name="T1" fmla="*/ 28 h 186"/>
                <a:gd name="T2" fmla="*/ 48 w 48"/>
                <a:gd name="T3" fmla="*/ 0 h 186"/>
                <a:gd name="T4" fmla="*/ 48 w 48"/>
                <a:gd name="T5" fmla="*/ 158 h 186"/>
                <a:gd name="T6" fmla="*/ 0 w 48"/>
                <a:gd name="T7" fmla="*/ 186 h 186"/>
                <a:gd name="T8" fmla="*/ 0 w 48"/>
                <a:gd name="T9" fmla="*/ 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6"/>
                <a:gd name="T17" fmla="*/ 48 w 48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6">
                  <a:moveTo>
                    <a:pt x="0" y="28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99" name="Freeform 667"/>
            <p:cNvSpPr>
              <a:spLocks/>
            </p:cNvSpPr>
            <p:nvPr/>
          </p:nvSpPr>
          <p:spPr bwMode="auto">
            <a:xfrm>
              <a:off x="2510" y="4884"/>
              <a:ext cx="64" cy="99"/>
            </a:xfrm>
            <a:custGeom>
              <a:avLst/>
              <a:gdLst>
                <a:gd name="T0" fmla="*/ 1263 w 27"/>
                <a:gd name="T1" fmla="*/ 2044 h 42"/>
                <a:gd name="T2" fmla="*/ 4793 w 27"/>
                <a:gd name="T3" fmla="*/ 0 h 42"/>
                <a:gd name="T4" fmla="*/ 3501 w 27"/>
                <a:gd name="T5" fmla="*/ 2251 h 42"/>
                <a:gd name="T6" fmla="*/ 4636 w 27"/>
                <a:gd name="T7" fmla="*/ 5162 h 42"/>
                <a:gd name="T8" fmla="*/ 1041 w 27"/>
                <a:gd name="T9" fmla="*/ 7189 h 42"/>
                <a:gd name="T10" fmla="*/ 0 w 27"/>
                <a:gd name="T11" fmla="*/ 4139 h 42"/>
                <a:gd name="T12" fmla="*/ 1263 w 27"/>
                <a:gd name="T13" fmla="*/ 20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7" y="12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5"/>
                    <a:pt x="20" y="13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0" y="33"/>
                    <a:pt x="0" y="24"/>
                  </a:cubicBezTo>
                  <a:cubicBezTo>
                    <a:pt x="0" y="16"/>
                    <a:pt x="6" y="12"/>
                    <a:pt x="7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0" name="Freeform 668"/>
            <p:cNvSpPr>
              <a:spLocks/>
            </p:cNvSpPr>
            <p:nvPr/>
          </p:nvSpPr>
          <p:spPr bwMode="auto">
            <a:xfrm>
              <a:off x="2285" y="4745"/>
              <a:ext cx="289" cy="167"/>
            </a:xfrm>
            <a:custGeom>
              <a:avLst/>
              <a:gdLst>
                <a:gd name="T0" fmla="*/ 0 w 289"/>
                <a:gd name="T1" fmla="*/ 28 h 167"/>
                <a:gd name="T2" fmla="*/ 48 w 289"/>
                <a:gd name="T3" fmla="*/ 0 h 167"/>
                <a:gd name="T4" fmla="*/ 289 w 289"/>
                <a:gd name="T5" fmla="*/ 139 h 167"/>
                <a:gd name="T6" fmla="*/ 241 w 289"/>
                <a:gd name="T7" fmla="*/ 167 h 167"/>
                <a:gd name="T8" fmla="*/ 0 w 289"/>
                <a:gd name="T9" fmla="*/ 2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7"/>
                <a:gd name="T17" fmla="*/ 289 w 289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7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1" name="Freeform 669"/>
            <p:cNvSpPr>
              <a:spLocks/>
            </p:cNvSpPr>
            <p:nvPr/>
          </p:nvSpPr>
          <p:spPr bwMode="auto">
            <a:xfrm>
              <a:off x="2285" y="4773"/>
              <a:ext cx="241" cy="210"/>
            </a:xfrm>
            <a:custGeom>
              <a:avLst/>
              <a:gdLst>
                <a:gd name="T0" fmla="*/ 17730 w 102"/>
                <a:gd name="T1" fmla="*/ 10167 h 89"/>
                <a:gd name="T2" fmla="*/ 16485 w 102"/>
                <a:gd name="T3" fmla="*/ 12270 h 89"/>
                <a:gd name="T4" fmla="*/ 17607 w 102"/>
                <a:gd name="T5" fmla="*/ 15372 h 89"/>
                <a:gd name="T6" fmla="*/ 0 w 102"/>
                <a:gd name="T7" fmla="*/ 5200 h 89"/>
                <a:gd name="T8" fmla="*/ 0 w 102"/>
                <a:gd name="T9" fmla="*/ 0 h 89"/>
                <a:gd name="T10" fmla="*/ 17730 w 102"/>
                <a:gd name="T11" fmla="*/ 101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80"/>
                    <a:pt x="101" y="88"/>
                    <a:pt x="101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2" name="Freeform 670"/>
            <p:cNvSpPr>
              <a:spLocks/>
            </p:cNvSpPr>
            <p:nvPr/>
          </p:nvSpPr>
          <p:spPr bwMode="auto">
            <a:xfrm>
              <a:off x="2545" y="4898"/>
              <a:ext cx="47" cy="26"/>
            </a:xfrm>
            <a:custGeom>
              <a:avLst/>
              <a:gdLst>
                <a:gd name="T0" fmla="*/ 0 w 20"/>
                <a:gd name="T1" fmla="*/ 1900 h 11"/>
                <a:gd name="T2" fmla="*/ 3346 w 20"/>
                <a:gd name="T3" fmla="*/ 0 h 11"/>
                <a:gd name="T4" fmla="*/ 3346 w 20"/>
                <a:gd name="T5" fmla="*/ 0 h 11"/>
                <a:gd name="T6" fmla="*/ 0 w 20"/>
                <a:gd name="T7" fmla="*/ 1900 h 11"/>
                <a:gd name="T8" fmla="*/ 0 w 20"/>
                <a:gd name="T9" fmla="*/ 19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1"/>
                <a:gd name="T17" fmla="*/ 20 w 2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1">
                  <a:moveTo>
                    <a:pt x="0" y="11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3" name="Freeform 671"/>
            <p:cNvSpPr>
              <a:spLocks/>
            </p:cNvSpPr>
            <p:nvPr/>
          </p:nvSpPr>
          <p:spPr bwMode="auto">
            <a:xfrm>
              <a:off x="2571" y="4912"/>
              <a:ext cx="47" cy="100"/>
            </a:xfrm>
            <a:custGeom>
              <a:avLst/>
              <a:gdLst>
                <a:gd name="T0" fmla="*/ 0 w 47"/>
                <a:gd name="T1" fmla="*/ 26 h 100"/>
                <a:gd name="T2" fmla="*/ 47 w 47"/>
                <a:gd name="T3" fmla="*/ 0 h 100"/>
                <a:gd name="T4" fmla="*/ 47 w 47"/>
                <a:gd name="T5" fmla="*/ 71 h 100"/>
                <a:gd name="T6" fmla="*/ 0 w 47"/>
                <a:gd name="T7" fmla="*/ 100 h 100"/>
                <a:gd name="T8" fmla="*/ 0 w 47"/>
                <a:gd name="T9" fmla="*/ 2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00"/>
                <a:gd name="T17" fmla="*/ 47 w 47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00">
                  <a:moveTo>
                    <a:pt x="0" y="26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10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4" name="Freeform 672"/>
            <p:cNvSpPr>
              <a:spLocks/>
            </p:cNvSpPr>
            <p:nvPr/>
          </p:nvSpPr>
          <p:spPr bwMode="auto">
            <a:xfrm>
              <a:off x="2545" y="4898"/>
              <a:ext cx="73" cy="40"/>
            </a:xfrm>
            <a:custGeom>
              <a:avLst/>
              <a:gdLst>
                <a:gd name="T0" fmla="*/ 0 w 73"/>
                <a:gd name="T1" fmla="*/ 26 h 40"/>
                <a:gd name="T2" fmla="*/ 47 w 73"/>
                <a:gd name="T3" fmla="*/ 0 h 40"/>
                <a:gd name="T4" fmla="*/ 73 w 73"/>
                <a:gd name="T5" fmla="*/ 14 h 40"/>
                <a:gd name="T6" fmla="*/ 26 w 73"/>
                <a:gd name="T7" fmla="*/ 40 h 40"/>
                <a:gd name="T8" fmla="*/ 0 w 73"/>
                <a:gd name="T9" fmla="*/ 2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0"/>
                <a:gd name="T17" fmla="*/ 73 w 73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0">
                  <a:moveTo>
                    <a:pt x="0" y="26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5" name="Freeform 673"/>
            <p:cNvSpPr>
              <a:spLocks/>
            </p:cNvSpPr>
            <p:nvPr/>
          </p:nvSpPr>
          <p:spPr bwMode="auto">
            <a:xfrm>
              <a:off x="2529" y="4924"/>
              <a:ext cx="42" cy="88"/>
            </a:xfrm>
            <a:custGeom>
              <a:avLst/>
              <a:gdLst>
                <a:gd name="T0" fmla="*/ 2907 w 18"/>
                <a:gd name="T1" fmla="*/ 1051 h 37"/>
                <a:gd name="T2" fmla="*/ 2907 w 18"/>
                <a:gd name="T3" fmla="*/ 6686 h 37"/>
                <a:gd name="T4" fmla="*/ 1094 w 18"/>
                <a:gd name="T5" fmla="*/ 5639 h 37"/>
                <a:gd name="T6" fmla="*/ 152 w 18"/>
                <a:gd name="T7" fmla="*/ 2371 h 37"/>
                <a:gd name="T8" fmla="*/ 1094 w 18"/>
                <a:gd name="T9" fmla="*/ 0 h 37"/>
                <a:gd name="T10" fmla="*/ 2907 w 18"/>
                <a:gd name="T11" fmla="*/ 105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0" y="25"/>
                    <a:pt x="1" y="13"/>
                  </a:cubicBezTo>
                  <a:cubicBezTo>
                    <a:pt x="1" y="0"/>
                    <a:pt x="7" y="0"/>
                    <a:pt x="7" y="0"/>
                  </a:cubicBezTo>
                  <a:lnTo>
                    <a:pt x="1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6" name="Freeform 674"/>
            <p:cNvSpPr>
              <a:spLocks/>
            </p:cNvSpPr>
            <p:nvPr/>
          </p:nvSpPr>
          <p:spPr bwMode="auto">
            <a:xfrm>
              <a:off x="2285" y="4686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4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4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7" name="Freeform 675"/>
            <p:cNvSpPr>
              <a:spLocks/>
            </p:cNvSpPr>
            <p:nvPr/>
          </p:nvSpPr>
          <p:spPr bwMode="auto">
            <a:xfrm>
              <a:off x="2285" y="471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4 h 380"/>
                <a:gd name="T6" fmla="*/ 343 w 385"/>
                <a:gd name="T7" fmla="*/ 253 h 380"/>
                <a:gd name="T8" fmla="*/ 343 w 385"/>
                <a:gd name="T9" fmla="*/ 333 h 380"/>
                <a:gd name="T10" fmla="*/ 0 w 385"/>
                <a:gd name="T11" fmla="*/ 137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343" y="253"/>
                  </a:lnTo>
                  <a:lnTo>
                    <a:pt x="343" y="333"/>
                  </a:lnTo>
                  <a:lnTo>
                    <a:pt x="0" y="137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8" name="Freeform 676"/>
            <p:cNvSpPr>
              <a:spLocks/>
            </p:cNvSpPr>
            <p:nvPr/>
          </p:nvSpPr>
          <p:spPr bwMode="auto">
            <a:xfrm>
              <a:off x="2640" y="4979"/>
              <a:ext cx="16" cy="73"/>
            </a:xfrm>
            <a:custGeom>
              <a:avLst/>
              <a:gdLst>
                <a:gd name="T0" fmla="*/ 16 w 16"/>
                <a:gd name="T1" fmla="*/ 11 h 73"/>
                <a:gd name="T2" fmla="*/ 16 w 16"/>
                <a:gd name="T3" fmla="*/ 73 h 73"/>
                <a:gd name="T4" fmla="*/ 0 w 16"/>
                <a:gd name="T5" fmla="*/ 61 h 73"/>
                <a:gd name="T6" fmla="*/ 0 w 16"/>
                <a:gd name="T7" fmla="*/ 0 h 73"/>
                <a:gd name="T8" fmla="*/ 16 w 16"/>
                <a:gd name="T9" fmla="*/ 11 h 73"/>
                <a:gd name="T10" fmla="*/ 16 w 16"/>
                <a:gd name="T11" fmla="*/ 1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3"/>
                <a:gd name="T20" fmla="*/ 16 w 16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3">
                  <a:moveTo>
                    <a:pt x="16" y="11"/>
                  </a:moveTo>
                  <a:lnTo>
                    <a:pt x="16" y="73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6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09" name="Freeform 677"/>
            <p:cNvSpPr>
              <a:spLocks/>
            </p:cNvSpPr>
            <p:nvPr/>
          </p:nvSpPr>
          <p:spPr bwMode="auto">
            <a:xfrm>
              <a:off x="2323" y="4757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094 h 9"/>
                <a:gd name="T4" fmla="*/ 1094 w 9"/>
                <a:gd name="T5" fmla="*/ 1307 h 9"/>
                <a:gd name="T6" fmla="*/ 355 w 9"/>
                <a:gd name="T7" fmla="*/ 828 h 9"/>
                <a:gd name="T8" fmla="*/ 0 w 9"/>
                <a:gd name="T9" fmla="*/ 355 h 9"/>
                <a:gd name="T10" fmla="*/ 355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7"/>
                  </a:cubicBezTo>
                  <a:cubicBezTo>
                    <a:pt x="9" y="8"/>
                    <a:pt x="8" y="9"/>
                    <a:pt x="7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0" name="Freeform 678"/>
            <p:cNvSpPr>
              <a:spLocks/>
            </p:cNvSpPr>
            <p:nvPr/>
          </p:nvSpPr>
          <p:spPr bwMode="auto">
            <a:xfrm>
              <a:off x="2363" y="4780"/>
              <a:ext cx="24" cy="21"/>
            </a:xfrm>
            <a:custGeom>
              <a:avLst/>
              <a:gdLst>
                <a:gd name="T0" fmla="*/ 1522 w 10"/>
                <a:gd name="T1" fmla="*/ 621 h 9"/>
                <a:gd name="T2" fmla="*/ 1925 w 10"/>
                <a:gd name="T3" fmla="*/ 1094 h 9"/>
                <a:gd name="T4" fmla="*/ 1522 w 10"/>
                <a:gd name="T5" fmla="*/ 1307 h 9"/>
                <a:gd name="T6" fmla="*/ 403 w 10"/>
                <a:gd name="T7" fmla="*/ 828 h 9"/>
                <a:gd name="T8" fmla="*/ 0 w 10"/>
                <a:gd name="T9" fmla="*/ 355 h 9"/>
                <a:gd name="T10" fmla="*/ 403 w 10"/>
                <a:gd name="T11" fmla="*/ 152 h 9"/>
                <a:gd name="T12" fmla="*/ 1522 w 10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5"/>
                    <a:pt x="10" y="6"/>
                    <a:pt x="10" y="7"/>
                  </a:cubicBezTo>
                  <a:cubicBezTo>
                    <a:pt x="10" y="8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1" name="Freeform 679"/>
            <p:cNvSpPr>
              <a:spLocks/>
            </p:cNvSpPr>
            <p:nvPr/>
          </p:nvSpPr>
          <p:spPr bwMode="auto">
            <a:xfrm>
              <a:off x="2337" y="4818"/>
              <a:ext cx="15" cy="50"/>
            </a:xfrm>
            <a:custGeom>
              <a:avLst/>
              <a:gdLst>
                <a:gd name="T0" fmla="*/ 15 w 15"/>
                <a:gd name="T1" fmla="*/ 50 h 50"/>
                <a:gd name="T2" fmla="*/ 5 w 15"/>
                <a:gd name="T3" fmla="*/ 45 h 50"/>
                <a:gd name="T4" fmla="*/ 0 w 15"/>
                <a:gd name="T5" fmla="*/ 0 h 50"/>
                <a:gd name="T6" fmla="*/ 7 w 15"/>
                <a:gd name="T7" fmla="*/ 5 h 50"/>
                <a:gd name="T8" fmla="*/ 15 w 15"/>
                <a:gd name="T9" fmla="*/ 50 h 50"/>
                <a:gd name="T10" fmla="*/ 15 w 15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0"/>
                <a:gd name="T20" fmla="*/ 15 w 15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0">
                  <a:moveTo>
                    <a:pt x="15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2" name="Freeform 680"/>
            <p:cNvSpPr>
              <a:spLocks/>
            </p:cNvSpPr>
            <p:nvPr/>
          </p:nvSpPr>
          <p:spPr bwMode="auto">
            <a:xfrm>
              <a:off x="2361" y="483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7 h 52"/>
                <a:gd name="T4" fmla="*/ 0 w 17"/>
                <a:gd name="T5" fmla="*/ 0 h 52"/>
                <a:gd name="T6" fmla="*/ 9 w 17"/>
                <a:gd name="T7" fmla="*/ 7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3" name="Freeform 681"/>
            <p:cNvSpPr>
              <a:spLocks/>
            </p:cNvSpPr>
            <p:nvPr/>
          </p:nvSpPr>
          <p:spPr bwMode="auto">
            <a:xfrm>
              <a:off x="2389" y="4846"/>
              <a:ext cx="12" cy="52"/>
            </a:xfrm>
            <a:custGeom>
              <a:avLst/>
              <a:gdLst>
                <a:gd name="T0" fmla="*/ 12 w 12"/>
                <a:gd name="T1" fmla="*/ 52 h 52"/>
                <a:gd name="T2" fmla="*/ 5 w 12"/>
                <a:gd name="T3" fmla="*/ 45 h 52"/>
                <a:gd name="T4" fmla="*/ 0 w 12"/>
                <a:gd name="T5" fmla="*/ 0 h 52"/>
                <a:gd name="T6" fmla="*/ 7 w 12"/>
                <a:gd name="T7" fmla="*/ 5 h 52"/>
                <a:gd name="T8" fmla="*/ 12 w 12"/>
                <a:gd name="T9" fmla="*/ 52 h 52"/>
                <a:gd name="T10" fmla="*/ 12 w 12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2"/>
                <a:gd name="T20" fmla="*/ 12 w 12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2">
                  <a:moveTo>
                    <a:pt x="12" y="52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2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4" name="Freeform 682"/>
            <p:cNvSpPr>
              <a:spLocks/>
            </p:cNvSpPr>
            <p:nvPr/>
          </p:nvSpPr>
          <p:spPr bwMode="auto">
            <a:xfrm>
              <a:off x="2413" y="4861"/>
              <a:ext cx="14" cy="51"/>
            </a:xfrm>
            <a:custGeom>
              <a:avLst/>
              <a:gdLst>
                <a:gd name="T0" fmla="*/ 14 w 14"/>
                <a:gd name="T1" fmla="*/ 51 h 51"/>
                <a:gd name="T2" fmla="*/ 5 w 14"/>
                <a:gd name="T3" fmla="*/ 47 h 51"/>
                <a:gd name="T4" fmla="*/ 0 w 14"/>
                <a:gd name="T5" fmla="*/ 0 h 51"/>
                <a:gd name="T6" fmla="*/ 9 w 14"/>
                <a:gd name="T7" fmla="*/ 4 h 51"/>
                <a:gd name="T8" fmla="*/ 14 w 14"/>
                <a:gd name="T9" fmla="*/ 51 h 51"/>
                <a:gd name="T10" fmla="*/ 14 w 14"/>
                <a:gd name="T11" fmla="*/ 5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1"/>
                <a:gd name="T20" fmla="*/ 14 w 14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1">
                  <a:moveTo>
                    <a:pt x="14" y="51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4" y="51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5" name="Freeform 683"/>
            <p:cNvSpPr>
              <a:spLocks/>
            </p:cNvSpPr>
            <p:nvPr/>
          </p:nvSpPr>
          <p:spPr bwMode="auto">
            <a:xfrm>
              <a:off x="2307" y="4804"/>
              <a:ext cx="153" cy="123"/>
            </a:xfrm>
            <a:custGeom>
              <a:avLst/>
              <a:gdLst>
                <a:gd name="T0" fmla="*/ 9547 w 65"/>
                <a:gd name="T1" fmla="*/ 5254 h 52"/>
                <a:gd name="T2" fmla="*/ 11049 w 65"/>
                <a:gd name="T3" fmla="*/ 7704 h 52"/>
                <a:gd name="T4" fmla="*/ 9663 w 65"/>
                <a:gd name="T5" fmla="*/ 8577 h 52"/>
                <a:gd name="T6" fmla="*/ 1502 w 65"/>
                <a:gd name="T7" fmla="*/ 3848 h 52"/>
                <a:gd name="T8" fmla="*/ 0 w 65"/>
                <a:gd name="T9" fmla="*/ 1036 h 52"/>
                <a:gd name="T10" fmla="*/ 1384 w 65"/>
                <a:gd name="T11" fmla="*/ 369 h 52"/>
                <a:gd name="T12" fmla="*/ 9547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7" y="4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4" y="19"/>
                    <a:pt x="0" y="12"/>
                    <a:pt x="0" y="6"/>
                  </a:cubicBezTo>
                  <a:cubicBezTo>
                    <a:pt x="0" y="1"/>
                    <a:pt x="5" y="0"/>
                    <a:pt x="8" y="2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6" name="Freeform 684"/>
            <p:cNvSpPr>
              <a:spLocks/>
            </p:cNvSpPr>
            <p:nvPr/>
          </p:nvSpPr>
          <p:spPr bwMode="auto">
            <a:xfrm>
              <a:off x="2285" y="4653"/>
              <a:ext cx="433" cy="248"/>
            </a:xfrm>
            <a:custGeom>
              <a:avLst/>
              <a:gdLst>
                <a:gd name="T0" fmla="*/ 0 w 433"/>
                <a:gd name="T1" fmla="*/ 26 h 248"/>
                <a:gd name="T2" fmla="*/ 48 w 433"/>
                <a:gd name="T3" fmla="*/ 0 h 248"/>
                <a:gd name="T4" fmla="*/ 433 w 433"/>
                <a:gd name="T5" fmla="*/ 222 h 248"/>
                <a:gd name="T6" fmla="*/ 385 w 433"/>
                <a:gd name="T7" fmla="*/ 248 h 248"/>
                <a:gd name="T8" fmla="*/ 0 w 433"/>
                <a:gd name="T9" fmla="*/ 2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48"/>
                <a:gd name="T17" fmla="*/ 433 w 433"/>
                <a:gd name="T18" fmla="*/ 248 h 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48">
                  <a:moveTo>
                    <a:pt x="0" y="26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4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7" name="Freeform 685"/>
            <p:cNvSpPr>
              <a:spLocks/>
            </p:cNvSpPr>
            <p:nvPr/>
          </p:nvSpPr>
          <p:spPr bwMode="auto">
            <a:xfrm>
              <a:off x="2670" y="4738"/>
              <a:ext cx="48" cy="186"/>
            </a:xfrm>
            <a:custGeom>
              <a:avLst/>
              <a:gdLst>
                <a:gd name="T0" fmla="*/ 0 w 48"/>
                <a:gd name="T1" fmla="*/ 28 h 186"/>
                <a:gd name="T2" fmla="*/ 48 w 48"/>
                <a:gd name="T3" fmla="*/ 0 h 186"/>
                <a:gd name="T4" fmla="*/ 48 w 48"/>
                <a:gd name="T5" fmla="*/ 158 h 186"/>
                <a:gd name="T6" fmla="*/ 0 w 48"/>
                <a:gd name="T7" fmla="*/ 186 h 186"/>
                <a:gd name="T8" fmla="*/ 0 w 48"/>
                <a:gd name="T9" fmla="*/ 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6"/>
                <a:gd name="T17" fmla="*/ 48 w 48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6">
                  <a:moveTo>
                    <a:pt x="0" y="28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8" name="Freeform 686"/>
            <p:cNvSpPr>
              <a:spLocks/>
            </p:cNvSpPr>
            <p:nvPr/>
          </p:nvSpPr>
          <p:spPr bwMode="auto">
            <a:xfrm>
              <a:off x="2510" y="4714"/>
              <a:ext cx="64" cy="99"/>
            </a:xfrm>
            <a:custGeom>
              <a:avLst/>
              <a:gdLst>
                <a:gd name="T0" fmla="*/ 1263 w 27"/>
                <a:gd name="T1" fmla="*/ 2044 h 42"/>
                <a:gd name="T2" fmla="*/ 4793 w 27"/>
                <a:gd name="T3" fmla="*/ 0 h 42"/>
                <a:gd name="T4" fmla="*/ 3501 w 27"/>
                <a:gd name="T5" fmla="*/ 2251 h 42"/>
                <a:gd name="T6" fmla="*/ 4636 w 27"/>
                <a:gd name="T7" fmla="*/ 5162 h 42"/>
                <a:gd name="T8" fmla="*/ 1041 w 27"/>
                <a:gd name="T9" fmla="*/ 7189 h 42"/>
                <a:gd name="T10" fmla="*/ 0 w 27"/>
                <a:gd name="T11" fmla="*/ 4139 h 42"/>
                <a:gd name="T12" fmla="*/ 1263 w 27"/>
                <a:gd name="T13" fmla="*/ 20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7" y="12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4"/>
                    <a:pt x="20" y="13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6"/>
                    <a:pt x="6" y="12"/>
                    <a:pt x="7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19" name="Freeform 687"/>
            <p:cNvSpPr>
              <a:spLocks/>
            </p:cNvSpPr>
            <p:nvPr/>
          </p:nvSpPr>
          <p:spPr bwMode="auto">
            <a:xfrm>
              <a:off x="2285" y="4575"/>
              <a:ext cx="289" cy="167"/>
            </a:xfrm>
            <a:custGeom>
              <a:avLst/>
              <a:gdLst>
                <a:gd name="T0" fmla="*/ 0 w 289"/>
                <a:gd name="T1" fmla="*/ 28 h 167"/>
                <a:gd name="T2" fmla="*/ 48 w 289"/>
                <a:gd name="T3" fmla="*/ 0 h 167"/>
                <a:gd name="T4" fmla="*/ 289 w 289"/>
                <a:gd name="T5" fmla="*/ 139 h 167"/>
                <a:gd name="T6" fmla="*/ 241 w 289"/>
                <a:gd name="T7" fmla="*/ 167 h 167"/>
                <a:gd name="T8" fmla="*/ 0 w 289"/>
                <a:gd name="T9" fmla="*/ 2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7"/>
                <a:gd name="T17" fmla="*/ 289 w 289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7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0" name="Freeform 688"/>
            <p:cNvSpPr>
              <a:spLocks/>
            </p:cNvSpPr>
            <p:nvPr/>
          </p:nvSpPr>
          <p:spPr bwMode="auto">
            <a:xfrm>
              <a:off x="2285" y="4603"/>
              <a:ext cx="241" cy="210"/>
            </a:xfrm>
            <a:custGeom>
              <a:avLst/>
              <a:gdLst>
                <a:gd name="T0" fmla="*/ 17730 w 102"/>
                <a:gd name="T1" fmla="*/ 10167 h 89"/>
                <a:gd name="T2" fmla="*/ 16485 w 102"/>
                <a:gd name="T3" fmla="*/ 12270 h 89"/>
                <a:gd name="T4" fmla="*/ 17607 w 102"/>
                <a:gd name="T5" fmla="*/ 15372 h 89"/>
                <a:gd name="T6" fmla="*/ 0 w 102"/>
                <a:gd name="T7" fmla="*/ 5200 h 89"/>
                <a:gd name="T8" fmla="*/ 0 w 102"/>
                <a:gd name="T9" fmla="*/ 0 h 89"/>
                <a:gd name="T10" fmla="*/ 17730 w 102"/>
                <a:gd name="T11" fmla="*/ 101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79"/>
                    <a:pt x="101" y="88"/>
                    <a:pt x="101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1" name="Freeform 689"/>
            <p:cNvSpPr>
              <a:spLocks/>
            </p:cNvSpPr>
            <p:nvPr/>
          </p:nvSpPr>
          <p:spPr bwMode="auto">
            <a:xfrm>
              <a:off x="2545" y="4726"/>
              <a:ext cx="47" cy="28"/>
            </a:xfrm>
            <a:custGeom>
              <a:avLst/>
              <a:gdLst>
                <a:gd name="T0" fmla="*/ 0 w 20"/>
                <a:gd name="T1" fmla="*/ 1932 h 12"/>
                <a:gd name="T2" fmla="*/ 3346 w 20"/>
                <a:gd name="T3" fmla="*/ 0 h 12"/>
                <a:gd name="T4" fmla="*/ 3346 w 20"/>
                <a:gd name="T5" fmla="*/ 0 h 12"/>
                <a:gd name="T6" fmla="*/ 0 w 20"/>
                <a:gd name="T7" fmla="*/ 1932 h 12"/>
                <a:gd name="T8" fmla="*/ 0 w 20"/>
                <a:gd name="T9" fmla="*/ 193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2" name="Freeform 690"/>
            <p:cNvSpPr>
              <a:spLocks/>
            </p:cNvSpPr>
            <p:nvPr/>
          </p:nvSpPr>
          <p:spPr bwMode="auto">
            <a:xfrm>
              <a:off x="2571" y="4742"/>
              <a:ext cx="47" cy="100"/>
            </a:xfrm>
            <a:custGeom>
              <a:avLst/>
              <a:gdLst>
                <a:gd name="T0" fmla="*/ 0 w 47"/>
                <a:gd name="T1" fmla="*/ 26 h 100"/>
                <a:gd name="T2" fmla="*/ 47 w 47"/>
                <a:gd name="T3" fmla="*/ 0 h 100"/>
                <a:gd name="T4" fmla="*/ 47 w 47"/>
                <a:gd name="T5" fmla="*/ 71 h 100"/>
                <a:gd name="T6" fmla="*/ 0 w 47"/>
                <a:gd name="T7" fmla="*/ 100 h 100"/>
                <a:gd name="T8" fmla="*/ 0 w 47"/>
                <a:gd name="T9" fmla="*/ 2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100"/>
                <a:gd name="T17" fmla="*/ 47 w 47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100">
                  <a:moveTo>
                    <a:pt x="0" y="26"/>
                  </a:moveTo>
                  <a:lnTo>
                    <a:pt x="47" y="0"/>
                  </a:lnTo>
                  <a:lnTo>
                    <a:pt x="47" y="71"/>
                  </a:lnTo>
                  <a:lnTo>
                    <a:pt x="0" y="10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3" name="Freeform 691"/>
            <p:cNvSpPr>
              <a:spLocks/>
            </p:cNvSpPr>
            <p:nvPr/>
          </p:nvSpPr>
          <p:spPr bwMode="auto">
            <a:xfrm>
              <a:off x="2545" y="4726"/>
              <a:ext cx="73" cy="42"/>
            </a:xfrm>
            <a:custGeom>
              <a:avLst/>
              <a:gdLst>
                <a:gd name="T0" fmla="*/ 0 w 73"/>
                <a:gd name="T1" fmla="*/ 28 h 42"/>
                <a:gd name="T2" fmla="*/ 47 w 73"/>
                <a:gd name="T3" fmla="*/ 0 h 42"/>
                <a:gd name="T4" fmla="*/ 73 w 73"/>
                <a:gd name="T5" fmla="*/ 16 h 42"/>
                <a:gd name="T6" fmla="*/ 26 w 73"/>
                <a:gd name="T7" fmla="*/ 42 h 42"/>
                <a:gd name="T8" fmla="*/ 0 w 73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8"/>
                  </a:moveTo>
                  <a:lnTo>
                    <a:pt x="47" y="0"/>
                  </a:lnTo>
                  <a:lnTo>
                    <a:pt x="73" y="16"/>
                  </a:lnTo>
                  <a:lnTo>
                    <a:pt x="26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4" name="Freeform 692"/>
            <p:cNvSpPr>
              <a:spLocks/>
            </p:cNvSpPr>
            <p:nvPr/>
          </p:nvSpPr>
          <p:spPr bwMode="auto">
            <a:xfrm>
              <a:off x="2529" y="4754"/>
              <a:ext cx="42" cy="88"/>
            </a:xfrm>
            <a:custGeom>
              <a:avLst/>
              <a:gdLst>
                <a:gd name="T0" fmla="*/ 2907 w 18"/>
                <a:gd name="T1" fmla="*/ 1051 h 37"/>
                <a:gd name="T2" fmla="*/ 2907 w 18"/>
                <a:gd name="T3" fmla="*/ 6686 h 37"/>
                <a:gd name="T4" fmla="*/ 1094 w 18"/>
                <a:gd name="T5" fmla="*/ 5408 h 37"/>
                <a:gd name="T6" fmla="*/ 152 w 18"/>
                <a:gd name="T7" fmla="*/ 2207 h 37"/>
                <a:gd name="T8" fmla="*/ 1094 w 18"/>
                <a:gd name="T9" fmla="*/ 0 h 37"/>
                <a:gd name="T10" fmla="*/ 2907 w 18"/>
                <a:gd name="T11" fmla="*/ 105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0" y="25"/>
                    <a:pt x="1" y="12"/>
                  </a:cubicBezTo>
                  <a:cubicBezTo>
                    <a:pt x="1" y="0"/>
                    <a:pt x="7" y="0"/>
                    <a:pt x="7" y="0"/>
                  </a:cubicBezTo>
                  <a:lnTo>
                    <a:pt x="1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5" name="Freeform 693"/>
            <p:cNvSpPr>
              <a:spLocks/>
            </p:cNvSpPr>
            <p:nvPr/>
          </p:nvSpPr>
          <p:spPr bwMode="auto">
            <a:xfrm>
              <a:off x="2285" y="4516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2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6" name="Freeform 694"/>
            <p:cNvSpPr>
              <a:spLocks/>
            </p:cNvSpPr>
            <p:nvPr/>
          </p:nvSpPr>
          <p:spPr bwMode="auto">
            <a:xfrm>
              <a:off x="2285" y="454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4 h 380"/>
                <a:gd name="T6" fmla="*/ 343 w 385"/>
                <a:gd name="T7" fmla="*/ 250 h 380"/>
                <a:gd name="T8" fmla="*/ 343 w 385"/>
                <a:gd name="T9" fmla="*/ 333 h 380"/>
                <a:gd name="T10" fmla="*/ 0 w 385"/>
                <a:gd name="T11" fmla="*/ 135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343" y="250"/>
                  </a:lnTo>
                  <a:lnTo>
                    <a:pt x="343" y="333"/>
                  </a:lnTo>
                  <a:lnTo>
                    <a:pt x="0" y="135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7" name="Freeform 695"/>
            <p:cNvSpPr>
              <a:spLocks/>
            </p:cNvSpPr>
            <p:nvPr/>
          </p:nvSpPr>
          <p:spPr bwMode="auto">
            <a:xfrm>
              <a:off x="2640" y="4809"/>
              <a:ext cx="16" cy="70"/>
            </a:xfrm>
            <a:custGeom>
              <a:avLst/>
              <a:gdLst>
                <a:gd name="T0" fmla="*/ 16 w 16"/>
                <a:gd name="T1" fmla="*/ 11 h 70"/>
                <a:gd name="T2" fmla="*/ 16 w 16"/>
                <a:gd name="T3" fmla="*/ 70 h 70"/>
                <a:gd name="T4" fmla="*/ 0 w 16"/>
                <a:gd name="T5" fmla="*/ 61 h 70"/>
                <a:gd name="T6" fmla="*/ 0 w 16"/>
                <a:gd name="T7" fmla="*/ 0 h 70"/>
                <a:gd name="T8" fmla="*/ 16 w 16"/>
                <a:gd name="T9" fmla="*/ 11 h 70"/>
                <a:gd name="T10" fmla="*/ 16 w 16"/>
                <a:gd name="T11" fmla="*/ 1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0"/>
                <a:gd name="T20" fmla="*/ 16 w 16"/>
                <a:gd name="T21" fmla="*/ 70 h 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0">
                  <a:moveTo>
                    <a:pt x="16" y="11"/>
                  </a:moveTo>
                  <a:lnTo>
                    <a:pt x="16" y="70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6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8" name="Freeform 696"/>
            <p:cNvSpPr>
              <a:spLocks/>
            </p:cNvSpPr>
            <p:nvPr/>
          </p:nvSpPr>
          <p:spPr bwMode="auto">
            <a:xfrm>
              <a:off x="2323" y="4586"/>
              <a:ext cx="21" cy="22"/>
            </a:xfrm>
            <a:custGeom>
              <a:avLst/>
              <a:gdLst>
                <a:gd name="T0" fmla="*/ 1094 w 9"/>
                <a:gd name="T1" fmla="*/ 860 h 9"/>
                <a:gd name="T2" fmla="*/ 1449 w 9"/>
                <a:gd name="T3" fmla="*/ 1506 h 9"/>
                <a:gd name="T4" fmla="*/ 1094 w 9"/>
                <a:gd name="T5" fmla="*/ 1750 h 9"/>
                <a:gd name="T6" fmla="*/ 355 w 9"/>
                <a:gd name="T7" fmla="*/ 1039 h 9"/>
                <a:gd name="T8" fmla="*/ 0 w 9"/>
                <a:gd name="T9" fmla="*/ 174 h 9"/>
                <a:gd name="T10" fmla="*/ 355 w 9"/>
                <a:gd name="T11" fmla="*/ 0 h 9"/>
                <a:gd name="T12" fmla="*/ 1094 w 9"/>
                <a:gd name="T13" fmla="*/ 86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4"/>
                    <a:pt x="9" y="6"/>
                    <a:pt x="9" y="7"/>
                  </a:cubicBezTo>
                  <a:cubicBezTo>
                    <a:pt x="9" y="8"/>
                    <a:pt x="8" y="9"/>
                    <a:pt x="7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29" name="Freeform 697"/>
            <p:cNvSpPr>
              <a:spLocks/>
            </p:cNvSpPr>
            <p:nvPr/>
          </p:nvSpPr>
          <p:spPr bwMode="auto">
            <a:xfrm>
              <a:off x="2363" y="4610"/>
              <a:ext cx="24" cy="21"/>
            </a:xfrm>
            <a:custGeom>
              <a:avLst/>
              <a:gdLst>
                <a:gd name="T0" fmla="*/ 1522 w 10"/>
                <a:gd name="T1" fmla="*/ 621 h 9"/>
                <a:gd name="T2" fmla="*/ 1925 w 10"/>
                <a:gd name="T3" fmla="*/ 1094 h 9"/>
                <a:gd name="T4" fmla="*/ 1522 w 10"/>
                <a:gd name="T5" fmla="*/ 1307 h 9"/>
                <a:gd name="T6" fmla="*/ 403 w 10"/>
                <a:gd name="T7" fmla="*/ 828 h 9"/>
                <a:gd name="T8" fmla="*/ 0 w 10"/>
                <a:gd name="T9" fmla="*/ 152 h 9"/>
                <a:gd name="T10" fmla="*/ 403 w 10"/>
                <a:gd name="T11" fmla="*/ 0 h 9"/>
                <a:gd name="T12" fmla="*/ 1522 w 10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9"/>
                <a:gd name="T23" fmla="*/ 10 w 1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9">
                  <a:moveTo>
                    <a:pt x="8" y="4"/>
                  </a:moveTo>
                  <a:cubicBezTo>
                    <a:pt x="9" y="4"/>
                    <a:pt x="10" y="6"/>
                    <a:pt x="10" y="7"/>
                  </a:cubicBezTo>
                  <a:cubicBezTo>
                    <a:pt x="10" y="8"/>
                    <a:pt x="9" y="9"/>
                    <a:pt x="8" y="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0" name="Freeform 698"/>
            <p:cNvSpPr>
              <a:spLocks/>
            </p:cNvSpPr>
            <p:nvPr/>
          </p:nvSpPr>
          <p:spPr bwMode="auto">
            <a:xfrm>
              <a:off x="2337" y="4646"/>
              <a:ext cx="15" cy="52"/>
            </a:xfrm>
            <a:custGeom>
              <a:avLst/>
              <a:gdLst>
                <a:gd name="T0" fmla="*/ 15 w 15"/>
                <a:gd name="T1" fmla="*/ 52 h 52"/>
                <a:gd name="T2" fmla="*/ 5 w 15"/>
                <a:gd name="T3" fmla="*/ 47 h 52"/>
                <a:gd name="T4" fmla="*/ 0 w 15"/>
                <a:gd name="T5" fmla="*/ 0 h 52"/>
                <a:gd name="T6" fmla="*/ 7 w 15"/>
                <a:gd name="T7" fmla="*/ 4 h 52"/>
                <a:gd name="T8" fmla="*/ 15 w 15"/>
                <a:gd name="T9" fmla="*/ 52 h 52"/>
                <a:gd name="T10" fmla="*/ 15 w 15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2"/>
                <a:gd name="T20" fmla="*/ 15 w 1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2">
                  <a:moveTo>
                    <a:pt x="15" y="52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7" y="4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1" name="Freeform 699"/>
            <p:cNvSpPr>
              <a:spLocks/>
            </p:cNvSpPr>
            <p:nvPr/>
          </p:nvSpPr>
          <p:spPr bwMode="auto">
            <a:xfrm>
              <a:off x="2361" y="466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7 h 52"/>
                <a:gd name="T4" fmla="*/ 0 w 17"/>
                <a:gd name="T5" fmla="*/ 0 h 52"/>
                <a:gd name="T6" fmla="*/ 9 w 17"/>
                <a:gd name="T7" fmla="*/ 7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2" name="Freeform 700"/>
            <p:cNvSpPr>
              <a:spLocks/>
            </p:cNvSpPr>
            <p:nvPr/>
          </p:nvSpPr>
          <p:spPr bwMode="auto">
            <a:xfrm>
              <a:off x="2389" y="4676"/>
              <a:ext cx="12" cy="50"/>
            </a:xfrm>
            <a:custGeom>
              <a:avLst/>
              <a:gdLst>
                <a:gd name="T0" fmla="*/ 12 w 12"/>
                <a:gd name="T1" fmla="*/ 50 h 50"/>
                <a:gd name="T2" fmla="*/ 5 w 12"/>
                <a:gd name="T3" fmla="*/ 45 h 50"/>
                <a:gd name="T4" fmla="*/ 0 w 12"/>
                <a:gd name="T5" fmla="*/ 0 h 50"/>
                <a:gd name="T6" fmla="*/ 7 w 12"/>
                <a:gd name="T7" fmla="*/ 5 h 50"/>
                <a:gd name="T8" fmla="*/ 12 w 12"/>
                <a:gd name="T9" fmla="*/ 50 h 50"/>
                <a:gd name="T10" fmla="*/ 12 w 12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0"/>
                <a:gd name="T20" fmla="*/ 12 w 12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0">
                  <a:moveTo>
                    <a:pt x="12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3" name="Freeform 701"/>
            <p:cNvSpPr>
              <a:spLocks/>
            </p:cNvSpPr>
            <p:nvPr/>
          </p:nvSpPr>
          <p:spPr bwMode="auto">
            <a:xfrm>
              <a:off x="2413" y="4690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5 w 14"/>
                <a:gd name="T3" fmla="*/ 48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5" y="48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4" name="Freeform 702"/>
            <p:cNvSpPr>
              <a:spLocks/>
            </p:cNvSpPr>
            <p:nvPr/>
          </p:nvSpPr>
          <p:spPr bwMode="auto">
            <a:xfrm>
              <a:off x="2307" y="4634"/>
              <a:ext cx="153" cy="123"/>
            </a:xfrm>
            <a:custGeom>
              <a:avLst/>
              <a:gdLst>
                <a:gd name="T0" fmla="*/ 9547 w 65"/>
                <a:gd name="T1" fmla="*/ 5254 h 52"/>
                <a:gd name="T2" fmla="*/ 11049 w 65"/>
                <a:gd name="T3" fmla="*/ 7704 h 52"/>
                <a:gd name="T4" fmla="*/ 9663 w 65"/>
                <a:gd name="T5" fmla="*/ 8577 h 52"/>
                <a:gd name="T6" fmla="*/ 1502 w 65"/>
                <a:gd name="T7" fmla="*/ 3692 h 52"/>
                <a:gd name="T8" fmla="*/ 0 w 65"/>
                <a:gd name="T9" fmla="*/ 1036 h 52"/>
                <a:gd name="T10" fmla="*/ 1384 w 65"/>
                <a:gd name="T11" fmla="*/ 369 h 52"/>
                <a:gd name="T12" fmla="*/ 9547 w 65"/>
                <a:gd name="T13" fmla="*/ 525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30"/>
                  </a:moveTo>
                  <a:cubicBezTo>
                    <a:pt x="61" y="32"/>
                    <a:pt x="65" y="40"/>
                    <a:pt x="65" y="44"/>
                  </a:cubicBezTo>
                  <a:cubicBezTo>
                    <a:pt x="65" y="50"/>
                    <a:pt x="61" y="52"/>
                    <a:pt x="57" y="49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19"/>
                    <a:pt x="0" y="12"/>
                    <a:pt x="0" y="6"/>
                  </a:cubicBezTo>
                  <a:cubicBezTo>
                    <a:pt x="0" y="1"/>
                    <a:pt x="5" y="0"/>
                    <a:pt x="8" y="2"/>
                  </a:cubicBezTo>
                  <a:cubicBezTo>
                    <a:pt x="56" y="30"/>
                    <a:pt x="56" y="30"/>
                    <a:pt x="56" y="30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5" name="Freeform 703"/>
            <p:cNvSpPr>
              <a:spLocks/>
            </p:cNvSpPr>
            <p:nvPr/>
          </p:nvSpPr>
          <p:spPr bwMode="auto">
            <a:xfrm>
              <a:off x="2285" y="4483"/>
              <a:ext cx="433" cy="248"/>
            </a:xfrm>
            <a:custGeom>
              <a:avLst/>
              <a:gdLst>
                <a:gd name="T0" fmla="*/ 0 w 433"/>
                <a:gd name="T1" fmla="*/ 26 h 248"/>
                <a:gd name="T2" fmla="*/ 48 w 433"/>
                <a:gd name="T3" fmla="*/ 0 h 248"/>
                <a:gd name="T4" fmla="*/ 433 w 433"/>
                <a:gd name="T5" fmla="*/ 222 h 248"/>
                <a:gd name="T6" fmla="*/ 385 w 433"/>
                <a:gd name="T7" fmla="*/ 248 h 248"/>
                <a:gd name="T8" fmla="*/ 0 w 433"/>
                <a:gd name="T9" fmla="*/ 26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48"/>
                <a:gd name="T17" fmla="*/ 433 w 433"/>
                <a:gd name="T18" fmla="*/ 248 h 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48">
                  <a:moveTo>
                    <a:pt x="0" y="26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4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6" name="Freeform 704"/>
            <p:cNvSpPr>
              <a:spLocks/>
            </p:cNvSpPr>
            <p:nvPr/>
          </p:nvSpPr>
          <p:spPr bwMode="auto">
            <a:xfrm>
              <a:off x="2670" y="4568"/>
              <a:ext cx="48" cy="186"/>
            </a:xfrm>
            <a:custGeom>
              <a:avLst/>
              <a:gdLst>
                <a:gd name="T0" fmla="*/ 0 w 48"/>
                <a:gd name="T1" fmla="*/ 28 h 186"/>
                <a:gd name="T2" fmla="*/ 48 w 48"/>
                <a:gd name="T3" fmla="*/ 0 h 186"/>
                <a:gd name="T4" fmla="*/ 48 w 48"/>
                <a:gd name="T5" fmla="*/ 158 h 186"/>
                <a:gd name="T6" fmla="*/ 0 w 48"/>
                <a:gd name="T7" fmla="*/ 186 h 186"/>
                <a:gd name="T8" fmla="*/ 0 w 48"/>
                <a:gd name="T9" fmla="*/ 2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6"/>
                <a:gd name="T17" fmla="*/ 48 w 48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6">
                  <a:moveTo>
                    <a:pt x="0" y="28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7" name="Freeform 705"/>
            <p:cNvSpPr>
              <a:spLocks/>
            </p:cNvSpPr>
            <p:nvPr/>
          </p:nvSpPr>
          <p:spPr bwMode="auto">
            <a:xfrm>
              <a:off x="2510" y="4544"/>
              <a:ext cx="64" cy="99"/>
            </a:xfrm>
            <a:custGeom>
              <a:avLst/>
              <a:gdLst>
                <a:gd name="T0" fmla="*/ 1263 w 27"/>
                <a:gd name="T1" fmla="*/ 2044 h 42"/>
                <a:gd name="T2" fmla="*/ 4793 w 27"/>
                <a:gd name="T3" fmla="*/ 0 h 42"/>
                <a:gd name="T4" fmla="*/ 3501 w 27"/>
                <a:gd name="T5" fmla="*/ 2044 h 42"/>
                <a:gd name="T6" fmla="*/ 4636 w 27"/>
                <a:gd name="T7" fmla="*/ 5162 h 42"/>
                <a:gd name="T8" fmla="*/ 1041 w 27"/>
                <a:gd name="T9" fmla="*/ 7189 h 42"/>
                <a:gd name="T10" fmla="*/ 0 w 27"/>
                <a:gd name="T11" fmla="*/ 4139 h 42"/>
                <a:gd name="T12" fmla="*/ 1263 w 27"/>
                <a:gd name="T13" fmla="*/ 204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7" y="12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4"/>
                    <a:pt x="20" y="12"/>
                  </a:cubicBezTo>
                  <a:cubicBezTo>
                    <a:pt x="20" y="21"/>
                    <a:pt x="26" y="30"/>
                    <a:pt x="26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6"/>
                    <a:pt x="6" y="12"/>
                    <a:pt x="7" y="12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8" name="Freeform 706"/>
            <p:cNvSpPr>
              <a:spLocks/>
            </p:cNvSpPr>
            <p:nvPr/>
          </p:nvSpPr>
          <p:spPr bwMode="auto">
            <a:xfrm>
              <a:off x="2285" y="4405"/>
              <a:ext cx="289" cy="167"/>
            </a:xfrm>
            <a:custGeom>
              <a:avLst/>
              <a:gdLst>
                <a:gd name="T0" fmla="*/ 0 w 289"/>
                <a:gd name="T1" fmla="*/ 28 h 167"/>
                <a:gd name="T2" fmla="*/ 48 w 289"/>
                <a:gd name="T3" fmla="*/ 0 h 167"/>
                <a:gd name="T4" fmla="*/ 289 w 289"/>
                <a:gd name="T5" fmla="*/ 139 h 167"/>
                <a:gd name="T6" fmla="*/ 241 w 289"/>
                <a:gd name="T7" fmla="*/ 167 h 167"/>
                <a:gd name="T8" fmla="*/ 0 w 289"/>
                <a:gd name="T9" fmla="*/ 28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7"/>
                <a:gd name="T17" fmla="*/ 289 w 289"/>
                <a:gd name="T18" fmla="*/ 167 h 1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7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7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39" name="Freeform 707"/>
            <p:cNvSpPr>
              <a:spLocks/>
            </p:cNvSpPr>
            <p:nvPr/>
          </p:nvSpPr>
          <p:spPr bwMode="auto">
            <a:xfrm>
              <a:off x="2285" y="4433"/>
              <a:ext cx="241" cy="210"/>
            </a:xfrm>
            <a:custGeom>
              <a:avLst/>
              <a:gdLst>
                <a:gd name="T0" fmla="*/ 17730 w 102"/>
                <a:gd name="T1" fmla="*/ 10167 h 89"/>
                <a:gd name="T2" fmla="*/ 16485 w 102"/>
                <a:gd name="T3" fmla="*/ 12270 h 89"/>
                <a:gd name="T4" fmla="*/ 17607 w 102"/>
                <a:gd name="T5" fmla="*/ 15372 h 89"/>
                <a:gd name="T6" fmla="*/ 0 w 102"/>
                <a:gd name="T7" fmla="*/ 5200 h 89"/>
                <a:gd name="T8" fmla="*/ 0 w 102"/>
                <a:gd name="T9" fmla="*/ 0 h 89"/>
                <a:gd name="T10" fmla="*/ 17730 w 102"/>
                <a:gd name="T11" fmla="*/ 10167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9"/>
                <a:gd name="T20" fmla="*/ 102 w 102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9">
                  <a:moveTo>
                    <a:pt x="102" y="59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79"/>
                    <a:pt x="101" y="88"/>
                    <a:pt x="101" y="8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9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0" name="Freeform 708"/>
            <p:cNvSpPr>
              <a:spLocks/>
            </p:cNvSpPr>
            <p:nvPr/>
          </p:nvSpPr>
          <p:spPr bwMode="auto">
            <a:xfrm>
              <a:off x="2545" y="4556"/>
              <a:ext cx="47" cy="28"/>
            </a:xfrm>
            <a:custGeom>
              <a:avLst/>
              <a:gdLst>
                <a:gd name="T0" fmla="*/ 0 w 20"/>
                <a:gd name="T1" fmla="*/ 1932 h 12"/>
                <a:gd name="T2" fmla="*/ 3346 w 20"/>
                <a:gd name="T3" fmla="*/ 0 h 12"/>
                <a:gd name="T4" fmla="*/ 3346 w 20"/>
                <a:gd name="T5" fmla="*/ 0 h 12"/>
                <a:gd name="T6" fmla="*/ 0 w 20"/>
                <a:gd name="T7" fmla="*/ 1932 h 12"/>
                <a:gd name="T8" fmla="*/ 0 w 20"/>
                <a:gd name="T9" fmla="*/ 193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1" name="Freeform 709"/>
            <p:cNvSpPr>
              <a:spLocks/>
            </p:cNvSpPr>
            <p:nvPr/>
          </p:nvSpPr>
          <p:spPr bwMode="auto">
            <a:xfrm>
              <a:off x="2571" y="4570"/>
              <a:ext cx="47" cy="99"/>
            </a:xfrm>
            <a:custGeom>
              <a:avLst/>
              <a:gdLst>
                <a:gd name="T0" fmla="*/ 0 w 47"/>
                <a:gd name="T1" fmla="*/ 28 h 99"/>
                <a:gd name="T2" fmla="*/ 47 w 47"/>
                <a:gd name="T3" fmla="*/ 0 h 99"/>
                <a:gd name="T4" fmla="*/ 47 w 47"/>
                <a:gd name="T5" fmla="*/ 73 h 99"/>
                <a:gd name="T6" fmla="*/ 0 w 47"/>
                <a:gd name="T7" fmla="*/ 99 h 99"/>
                <a:gd name="T8" fmla="*/ 0 w 47"/>
                <a:gd name="T9" fmla="*/ 2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8"/>
                  </a:moveTo>
                  <a:lnTo>
                    <a:pt x="47" y="0"/>
                  </a:lnTo>
                  <a:lnTo>
                    <a:pt x="47" y="73"/>
                  </a:lnTo>
                  <a:lnTo>
                    <a:pt x="0" y="99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2" name="Freeform 710"/>
            <p:cNvSpPr>
              <a:spLocks/>
            </p:cNvSpPr>
            <p:nvPr/>
          </p:nvSpPr>
          <p:spPr bwMode="auto">
            <a:xfrm>
              <a:off x="2545" y="4556"/>
              <a:ext cx="73" cy="42"/>
            </a:xfrm>
            <a:custGeom>
              <a:avLst/>
              <a:gdLst>
                <a:gd name="T0" fmla="*/ 0 w 73"/>
                <a:gd name="T1" fmla="*/ 28 h 42"/>
                <a:gd name="T2" fmla="*/ 47 w 73"/>
                <a:gd name="T3" fmla="*/ 0 h 42"/>
                <a:gd name="T4" fmla="*/ 73 w 73"/>
                <a:gd name="T5" fmla="*/ 14 h 42"/>
                <a:gd name="T6" fmla="*/ 26 w 73"/>
                <a:gd name="T7" fmla="*/ 42 h 42"/>
                <a:gd name="T8" fmla="*/ 0 w 73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8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3" name="Freeform 711"/>
            <p:cNvSpPr>
              <a:spLocks/>
            </p:cNvSpPr>
            <p:nvPr/>
          </p:nvSpPr>
          <p:spPr bwMode="auto">
            <a:xfrm>
              <a:off x="2529" y="4582"/>
              <a:ext cx="42" cy="87"/>
            </a:xfrm>
            <a:custGeom>
              <a:avLst/>
              <a:gdLst>
                <a:gd name="T0" fmla="*/ 2907 w 18"/>
                <a:gd name="T1" fmla="*/ 1155 h 37"/>
                <a:gd name="T2" fmla="*/ 2907 w 18"/>
                <a:gd name="T3" fmla="*/ 6264 h 37"/>
                <a:gd name="T4" fmla="*/ 1094 w 18"/>
                <a:gd name="T5" fmla="*/ 5253 h 37"/>
                <a:gd name="T6" fmla="*/ 152 w 18"/>
                <a:gd name="T7" fmla="*/ 2234 h 37"/>
                <a:gd name="T8" fmla="*/ 1094 w 18"/>
                <a:gd name="T9" fmla="*/ 155 h 37"/>
                <a:gd name="T10" fmla="*/ 2907 w 18"/>
                <a:gd name="T11" fmla="*/ 115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0" y="26"/>
                    <a:pt x="1" y="13"/>
                  </a:cubicBezTo>
                  <a:cubicBezTo>
                    <a:pt x="1" y="0"/>
                    <a:pt x="7" y="1"/>
                    <a:pt x="7" y="1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4" name="Freeform 712"/>
            <p:cNvSpPr>
              <a:spLocks/>
            </p:cNvSpPr>
            <p:nvPr/>
          </p:nvSpPr>
          <p:spPr bwMode="auto">
            <a:xfrm>
              <a:off x="2285" y="4346"/>
              <a:ext cx="433" cy="250"/>
            </a:xfrm>
            <a:custGeom>
              <a:avLst/>
              <a:gdLst>
                <a:gd name="T0" fmla="*/ 0 w 433"/>
                <a:gd name="T1" fmla="*/ 28 h 250"/>
                <a:gd name="T2" fmla="*/ 48 w 433"/>
                <a:gd name="T3" fmla="*/ 0 h 250"/>
                <a:gd name="T4" fmla="*/ 433 w 433"/>
                <a:gd name="T5" fmla="*/ 222 h 250"/>
                <a:gd name="T6" fmla="*/ 385 w 433"/>
                <a:gd name="T7" fmla="*/ 250 h 250"/>
                <a:gd name="T8" fmla="*/ 0 w 433"/>
                <a:gd name="T9" fmla="*/ 2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0"/>
                <a:gd name="T17" fmla="*/ 433 w 433"/>
                <a:gd name="T18" fmla="*/ 250 h 2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0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5" name="Freeform 713"/>
            <p:cNvSpPr>
              <a:spLocks/>
            </p:cNvSpPr>
            <p:nvPr/>
          </p:nvSpPr>
          <p:spPr bwMode="auto">
            <a:xfrm>
              <a:off x="2285" y="437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4 h 380"/>
                <a:gd name="T6" fmla="*/ 343 w 385"/>
                <a:gd name="T7" fmla="*/ 250 h 380"/>
                <a:gd name="T8" fmla="*/ 343 w 385"/>
                <a:gd name="T9" fmla="*/ 333 h 380"/>
                <a:gd name="T10" fmla="*/ 0 w 385"/>
                <a:gd name="T11" fmla="*/ 135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343" y="250"/>
                  </a:lnTo>
                  <a:lnTo>
                    <a:pt x="343" y="333"/>
                  </a:lnTo>
                  <a:lnTo>
                    <a:pt x="0" y="135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6" name="Freeform 714"/>
            <p:cNvSpPr>
              <a:spLocks/>
            </p:cNvSpPr>
            <p:nvPr/>
          </p:nvSpPr>
          <p:spPr bwMode="auto">
            <a:xfrm>
              <a:off x="2640" y="4638"/>
              <a:ext cx="16" cy="71"/>
            </a:xfrm>
            <a:custGeom>
              <a:avLst/>
              <a:gdLst>
                <a:gd name="T0" fmla="*/ 16 w 16"/>
                <a:gd name="T1" fmla="*/ 10 h 71"/>
                <a:gd name="T2" fmla="*/ 16 w 16"/>
                <a:gd name="T3" fmla="*/ 71 h 71"/>
                <a:gd name="T4" fmla="*/ 0 w 16"/>
                <a:gd name="T5" fmla="*/ 62 h 71"/>
                <a:gd name="T6" fmla="*/ 0 w 16"/>
                <a:gd name="T7" fmla="*/ 0 h 71"/>
                <a:gd name="T8" fmla="*/ 16 w 16"/>
                <a:gd name="T9" fmla="*/ 10 h 71"/>
                <a:gd name="T10" fmla="*/ 16 w 16"/>
                <a:gd name="T11" fmla="*/ 1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1"/>
                <a:gd name="T20" fmla="*/ 16 w 16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1">
                  <a:moveTo>
                    <a:pt x="16" y="10"/>
                  </a:moveTo>
                  <a:lnTo>
                    <a:pt x="16" y="71"/>
                  </a:lnTo>
                  <a:lnTo>
                    <a:pt x="0" y="62"/>
                  </a:lnTo>
                  <a:lnTo>
                    <a:pt x="0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7" name="Freeform 715"/>
            <p:cNvSpPr>
              <a:spLocks/>
            </p:cNvSpPr>
            <p:nvPr/>
          </p:nvSpPr>
          <p:spPr bwMode="auto">
            <a:xfrm>
              <a:off x="2323" y="4416"/>
              <a:ext cx="21" cy="19"/>
            </a:xfrm>
            <a:custGeom>
              <a:avLst/>
              <a:gdLst>
                <a:gd name="T0" fmla="*/ 1094 w 9"/>
                <a:gd name="T1" fmla="*/ 762 h 8"/>
                <a:gd name="T2" fmla="*/ 1449 w 9"/>
                <a:gd name="T3" fmla="*/ 1275 h 8"/>
                <a:gd name="T4" fmla="*/ 1094 w 9"/>
                <a:gd name="T5" fmla="*/ 1432 h 8"/>
                <a:gd name="T6" fmla="*/ 355 w 9"/>
                <a:gd name="T7" fmla="*/ 762 h 8"/>
                <a:gd name="T8" fmla="*/ 0 w 9"/>
                <a:gd name="T9" fmla="*/ 157 h 8"/>
                <a:gd name="T10" fmla="*/ 355 w 9"/>
                <a:gd name="T11" fmla="*/ 0 h 8"/>
                <a:gd name="T12" fmla="*/ 1094 w 9"/>
                <a:gd name="T13" fmla="*/ 76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8"/>
                <a:gd name="T23" fmla="*/ 9 w 9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8">
                  <a:moveTo>
                    <a:pt x="7" y="4"/>
                  </a:moveTo>
                  <a:cubicBezTo>
                    <a:pt x="8" y="4"/>
                    <a:pt x="9" y="6"/>
                    <a:pt x="9" y="7"/>
                  </a:cubicBezTo>
                  <a:cubicBezTo>
                    <a:pt x="9" y="8"/>
                    <a:pt x="8" y="8"/>
                    <a:pt x="7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8" name="Freeform 716"/>
            <p:cNvSpPr>
              <a:spLocks/>
            </p:cNvSpPr>
            <p:nvPr/>
          </p:nvSpPr>
          <p:spPr bwMode="auto">
            <a:xfrm>
              <a:off x="2363" y="4440"/>
              <a:ext cx="24" cy="19"/>
            </a:xfrm>
            <a:custGeom>
              <a:avLst/>
              <a:gdLst>
                <a:gd name="T0" fmla="*/ 1522 w 10"/>
                <a:gd name="T1" fmla="*/ 762 h 8"/>
                <a:gd name="T2" fmla="*/ 1925 w 10"/>
                <a:gd name="T3" fmla="*/ 1275 h 8"/>
                <a:gd name="T4" fmla="*/ 1522 w 10"/>
                <a:gd name="T5" fmla="*/ 1432 h 8"/>
                <a:gd name="T6" fmla="*/ 403 w 10"/>
                <a:gd name="T7" fmla="*/ 762 h 8"/>
                <a:gd name="T8" fmla="*/ 0 w 10"/>
                <a:gd name="T9" fmla="*/ 157 h 8"/>
                <a:gd name="T10" fmla="*/ 403 w 10"/>
                <a:gd name="T11" fmla="*/ 0 h 8"/>
                <a:gd name="T12" fmla="*/ 1522 w 10"/>
                <a:gd name="T13" fmla="*/ 76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8"/>
                <a:gd name="T23" fmla="*/ 10 w 10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8">
                  <a:moveTo>
                    <a:pt x="8" y="4"/>
                  </a:moveTo>
                  <a:cubicBezTo>
                    <a:pt x="9" y="4"/>
                    <a:pt x="10" y="6"/>
                    <a:pt x="10" y="7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49" name="Freeform 717"/>
            <p:cNvSpPr>
              <a:spLocks/>
            </p:cNvSpPr>
            <p:nvPr/>
          </p:nvSpPr>
          <p:spPr bwMode="auto">
            <a:xfrm>
              <a:off x="2337" y="4475"/>
              <a:ext cx="15" cy="52"/>
            </a:xfrm>
            <a:custGeom>
              <a:avLst/>
              <a:gdLst>
                <a:gd name="T0" fmla="*/ 15 w 15"/>
                <a:gd name="T1" fmla="*/ 52 h 52"/>
                <a:gd name="T2" fmla="*/ 5 w 15"/>
                <a:gd name="T3" fmla="*/ 48 h 52"/>
                <a:gd name="T4" fmla="*/ 0 w 15"/>
                <a:gd name="T5" fmla="*/ 0 h 52"/>
                <a:gd name="T6" fmla="*/ 7 w 15"/>
                <a:gd name="T7" fmla="*/ 5 h 52"/>
                <a:gd name="T8" fmla="*/ 15 w 15"/>
                <a:gd name="T9" fmla="*/ 52 h 52"/>
                <a:gd name="T10" fmla="*/ 15 w 15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2"/>
                <a:gd name="T20" fmla="*/ 15 w 1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2">
                  <a:moveTo>
                    <a:pt x="15" y="52"/>
                  </a:moveTo>
                  <a:lnTo>
                    <a:pt x="5" y="4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0" name="Freeform 718"/>
            <p:cNvSpPr>
              <a:spLocks/>
            </p:cNvSpPr>
            <p:nvPr/>
          </p:nvSpPr>
          <p:spPr bwMode="auto">
            <a:xfrm>
              <a:off x="2361" y="449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7 h 52"/>
                <a:gd name="T4" fmla="*/ 0 w 17"/>
                <a:gd name="T5" fmla="*/ 0 h 52"/>
                <a:gd name="T6" fmla="*/ 9 w 17"/>
                <a:gd name="T7" fmla="*/ 4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7"/>
                  </a:lnTo>
                  <a:lnTo>
                    <a:pt x="0" y="0"/>
                  </a:lnTo>
                  <a:lnTo>
                    <a:pt x="9" y="4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1" name="Freeform 719"/>
            <p:cNvSpPr>
              <a:spLocks/>
            </p:cNvSpPr>
            <p:nvPr/>
          </p:nvSpPr>
          <p:spPr bwMode="auto">
            <a:xfrm>
              <a:off x="2389" y="4506"/>
              <a:ext cx="12" cy="50"/>
            </a:xfrm>
            <a:custGeom>
              <a:avLst/>
              <a:gdLst>
                <a:gd name="T0" fmla="*/ 12 w 12"/>
                <a:gd name="T1" fmla="*/ 50 h 50"/>
                <a:gd name="T2" fmla="*/ 5 w 12"/>
                <a:gd name="T3" fmla="*/ 45 h 50"/>
                <a:gd name="T4" fmla="*/ 0 w 12"/>
                <a:gd name="T5" fmla="*/ 0 h 50"/>
                <a:gd name="T6" fmla="*/ 7 w 12"/>
                <a:gd name="T7" fmla="*/ 5 h 50"/>
                <a:gd name="T8" fmla="*/ 12 w 12"/>
                <a:gd name="T9" fmla="*/ 50 h 50"/>
                <a:gd name="T10" fmla="*/ 12 w 12"/>
                <a:gd name="T11" fmla="*/ 5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0"/>
                <a:gd name="T20" fmla="*/ 12 w 12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0">
                  <a:moveTo>
                    <a:pt x="12" y="50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7" y="5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2" name="Freeform 720"/>
            <p:cNvSpPr>
              <a:spLocks/>
            </p:cNvSpPr>
            <p:nvPr/>
          </p:nvSpPr>
          <p:spPr bwMode="auto">
            <a:xfrm>
              <a:off x="2413" y="4520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5 w 14"/>
                <a:gd name="T3" fmla="*/ 45 h 52"/>
                <a:gd name="T4" fmla="*/ 0 w 14"/>
                <a:gd name="T5" fmla="*/ 0 h 52"/>
                <a:gd name="T6" fmla="*/ 9 w 14"/>
                <a:gd name="T7" fmla="*/ 5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5" y="45"/>
                  </a:lnTo>
                  <a:lnTo>
                    <a:pt x="0" y="0"/>
                  </a:lnTo>
                  <a:lnTo>
                    <a:pt x="9" y="5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3" name="Freeform 721"/>
            <p:cNvSpPr>
              <a:spLocks/>
            </p:cNvSpPr>
            <p:nvPr/>
          </p:nvSpPr>
          <p:spPr bwMode="auto">
            <a:xfrm>
              <a:off x="2307" y="4464"/>
              <a:ext cx="153" cy="122"/>
            </a:xfrm>
            <a:custGeom>
              <a:avLst/>
              <a:gdLst>
                <a:gd name="T0" fmla="*/ 9547 w 65"/>
                <a:gd name="T1" fmla="*/ 4845 h 52"/>
                <a:gd name="T2" fmla="*/ 11049 w 65"/>
                <a:gd name="T3" fmla="*/ 7336 h 52"/>
                <a:gd name="T4" fmla="*/ 9663 w 65"/>
                <a:gd name="T5" fmla="*/ 8174 h 52"/>
                <a:gd name="T6" fmla="*/ 1502 w 65"/>
                <a:gd name="T7" fmla="*/ 3484 h 52"/>
                <a:gd name="T8" fmla="*/ 0 w 65"/>
                <a:gd name="T9" fmla="*/ 997 h 52"/>
                <a:gd name="T10" fmla="*/ 1384 w 65"/>
                <a:gd name="T11" fmla="*/ 364 h 52"/>
                <a:gd name="T12" fmla="*/ 9547 w 65"/>
                <a:gd name="T13" fmla="*/ 484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29"/>
                  </a:moveTo>
                  <a:cubicBezTo>
                    <a:pt x="61" y="32"/>
                    <a:pt x="65" y="39"/>
                    <a:pt x="65" y="44"/>
                  </a:cubicBezTo>
                  <a:cubicBezTo>
                    <a:pt x="65" y="50"/>
                    <a:pt x="61" y="52"/>
                    <a:pt x="57" y="49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18"/>
                    <a:pt x="0" y="12"/>
                    <a:pt x="0" y="6"/>
                  </a:cubicBezTo>
                  <a:cubicBezTo>
                    <a:pt x="0" y="0"/>
                    <a:pt x="5" y="0"/>
                    <a:pt x="8" y="2"/>
                  </a:cubicBezTo>
                  <a:cubicBezTo>
                    <a:pt x="56" y="29"/>
                    <a:pt x="56" y="29"/>
                    <a:pt x="56" y="29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4" name="Freeform 722"/>
            <p:cNvSpPr>
              <a:spLocks/>
            </p:cNvSpPr>
            <p:nvPr/>
          </p:nvSpPr>
          <p:spPr bwMode="auto">
            <a:xfrm>
              <a:off x="2285" y="4310"/>
              <a:ext cx="433" cy="251"/>
            </a:xfrm>
            <a:custGeom>
              <a:avLst/>
              <a:gdLst>
                <a:gd name="T0" fmla="*/ 0 w 433"/>
                <a:gd name="T1" fmla="*/ 28 h 251"/>
                <a:gd name="T2" fmla="*/ 48 w 433"/>
                <a:gd name="T3" fmla="*/ 0 h 251"/>
                <a:gd name="T4" fmla="*/ 433 w 433"/>
                <a:gd name="T5" fmla="*/ 222 h 251"/>
                <a:gd name="T6" fmla="*/ 385 w 433"/>
                <a:gd name="T7" fmla="*/ 251 h 251"/>
                <a:gd name="T8" fmla="*/ 0 w 433"/>
                <a:gd name="T9" fmla="*/ 28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1"/>
                <a:gd name="T17" fmla="*/ 433 w 433"/>
                <a:gd name="T18" fmla="*/ 251 h 2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1">
                  <a:moveTo>
                    <a:pt x="0" y="28"/>
                  </a:moveTo>
                  <a:lnTo>
                    <a:pt x="48" y="0"/>
                  </a:lnTo>
                  <a:lnTo>
                    <a:pt x="433" y="222"/>
                  </a:lnTo>
                  <a:lnTo>
                    <a:pt x="385" y="25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5" name="Freeform 723"/>
            <p:cNvSpPr>
              <a:spLocks/>
            </p:cNvSpPr>
            <p:nvPr/>
          </p:nvSpPr>
          <p:spPr bwMode="auto">
            <a:xfrm>
              <a:off x="2670" y="4398"/>
              <a:ext cx="48" cy="184"/>
            </a:xfrm>
            <a:custGeom>
              <a:avLst/>
              <a:gdLst>
                <a:gd name="T0" fmla="*/ 0 w 48"/>
                <a:gd name="T1" fmla="*/ 26 h 184"/>
                <a:gd name="T2" fmla="*/ 48 w 48"/>
                <a:gd name="T3" fmla="*/ 0 h 184"/>
                <a:gd name="T4" fmla="*/ 48 w 48"/>
                <a:gd name="T5" fmla="*/ 158 h 184"/>
                <a:gd name="T6" fmla="*/ 0 w 48"/>
                <a:gd name="T7" fmla="*/ 184 h 184"/>
                <a:gd name="T8" fmla="*/ 0 w 48"/>
                <a:gd name="T9" fmla="*/ 26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84"/>
                <a:gd name="T17" fmla="*/ 48 w 48"/>
                <a:gd name="T18" fmla="*/ 184 h 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84">
                  <a:moveTo>
                    <a:pt x="0" y="26"/>
                  </a:moveTo>
                  <a:lnTo>
                    <a:pt x="48" y="0"/>
                  </a:lnTo>
                  <a:lnTo>
                    <a:pt x="48" y="158"/>
                  </a:lnTo>
                  <a:lnTo>
                    <a:pt x="0" y="18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6" name="Freeform 724"/>
            <p:cNvSpPr>
              <a:spLocks/>
            </p:cNvSpPr>
            <p:nvPr/>
          </p:nvSpPr>
          <p:spPr bwMode="auto">
            <a:xfrm>
              <a:off x="2510" y="4374"/>
              <a:ext cx="64" cy="97"/>
            </a:xfrm>
            <a:custGeom>
              <a:avLst/>
              <a:gdLst>
                <a:gd name="T0" fmla="*/ 1263 w 27"/>
                <a:gd name="T1" fmla="*/ 1947 h 41"/>
                <a:gd name="T2" fmla="*/ 4793 w 27"/>
                <a:gd name="T3" fmla="*/ 0 h 41"/>
                <a:gd name="T4" fmla="*/ 3501 w 27"/>
                <a:gd name="T5" fmla="*/ 2065 h 41"/>
                <a:gd name="T6" fmla="*/ 4636 w 27"/>
                <a:gd name="T7" fmla="*/ 5257 h 41"/>
                <a:gd name="T8" fmla="*/ 1041 w 27"/>
                <a:gd name="T9" fmla="*/ 7176 h 41"/>
                <a:gd name="T10" fmla="*/ 0 w 27"/>
                <a:gd name="T11" fmla="*/ 4225 h 41"/>
                <a:gd name="T12" fmla="*/ 1263 w 27"/>
                <a:gd name="T13" fmla="*/ 194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1"/>
                <a:gd name="T23" fmla="*/ 27 w 27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1">
                  <a:moveTo>
                    <a:pt x="7" y="11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0" y="4"/>
                    <a:pt x="20" y="12"/>
                  </a:cubicBezTo>
                  <a:cubicBezTo>
                    <a:pt x="20" y="20"/>
                    <a:pt x="26" y="29"/>
                    <a:pt x="26" y="3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0" y="32"/>
                    <a:pt x="0" y="24"/>
                  </a:cubicBezTo>
                  <a:cubicBezTo>
                    <a:pt x="0" y="16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7" name="Freeform 725"/>
            <p:cNvSpPr>
              <a:spLocks/>
            </p:cNvSpPr>
            <p:nvPr/>
          </p:nvSpPr>
          <p:spPr bwMode="auto">
            <a:xfrm>
              <a:off x="2285" y="4235"/>
              <a:ext cx="289" cy="165"/>
            </a:xfrm>
            <a:custGeom>
              <a:avLst/>
              <a:gdLst>
                <a:gd name="T0" fmla="*/ 0 w 289"/>
                <a:gd name="T1" fmla="*/ 28 h 165"/>
                <a:gd name="T2" fmla="*/ 48 w 289"/>
                <a:gd name="T3" fmla="*/ 0 h 165"/>
                <a:gd name="T4" fmla="*/ 289 w 289"/>
                <a:gd name="T5" fmla="*/ 139 h 165"/>
                <a:gd name="T6" fmla="*/ 241 w 289"/>
                <a:gd name="T7" fmla="*/ 165 h 165"/>
                <a:gd name="T8" fmla="*/ 0 w 289"/>
                <a:gd name="T9" fmla="*/ 28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9"/>
                <a:gd name="T16" fmla="*/ 0 h 165"/>
                <a:gd name="T17" fmla="*/ 289 w 289"/>
                <a:gd name="T18" fmla="*/ 165 h 1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9" h="165">
                  <a:moveTo>
                    <a:pt x="0" y="28"/>
                  </a:moveTo>
                  <a:lnTo>
                    <a:pt x="48" y="0"/>
                  </a:lnTo>
                  <a:lnTo>
                    <a:pt x="289" y="139"/>
                  </a:lnTo>
                  <a:lnTo>
                    <a:pt x="241" y="165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8" name="Freeform 726"/>
            <p:cNvSpPr>
              <a:spLocks/>
            </p:cNvSpPr>
            <p:nvPr/>
          </p:nvSpPr>
          <p:spPr bwMode="auto">
            <a:xfrm>
              <a:off x="2285" y="4263"/>
              <a:ext cx="241" cy="208"/>
            </a:xfrm>
            <a:custGeom>
              <a:avLst/>
              <a:gdLst>
                <a:gd name="T0" fmla="*/ 17730 w 102"/>
                <a:gd name="T1" fmla="*/ 10119 h 88"/>
                <a:gd name="T2" fmla="*/ 16485 w 102"/>
                <a:gd name="T3" fmla="*/ 12385 h 88"/>
                <a:gd name="T4" fmla="*/ 17607 w 102"/>
                <a:gd name="T5" fmla="*/ 15359 h 88"/>
                <a:gd name="T6" fmla="*/ 0 w 102"/>
                <a:gd name="T7" fmla="*/ 5240 h 88"/>
                <a:gd name="T8" fmla="*/ 0 w 102"/>
                <a:gd name="T9" fmla="*/ 0 h 88"/>
                <a:gd name="T10" fmla="*/ 17730 w 102"/>
                <a:gd name="T11" fmla="*/ 1011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"/>
                <a:gd name="T19" fmla="*/ 0 h 88"/>
                <a:gd name="T20" fmla="*/ 102 w 102"/>
                <a:gd name="T21" fmla="*/ 88 h 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" h="88">
                  <a:moveTo>
                    <a:pt x="102" y="58"/>
                  </a:moveTo>
                  <a:cubicBezTo>
                    <a:pt x="101" y="59"/>
                    <a:pt x="95" y="63"/>
                    <a:pt x="95" y="71"/>
                  </a:cubicBezTo>
                  <a:cubicBezTo>
                    <a:pt x="95" y="79"/>
                    <a:pt x="101" y="88"/>
                    <a:pt x="101" y="8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2" y="58"/>
                  </a:lnTo>
                  <a:close/>
                </a:path>
              </a:pathLst>
            </a:custGeom>
            <a:solidFill>
              <a:srgbClr val="3847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59" name="Freeform 727"/>
            <p:cNvSpPr>
              <a:spLocks/>
            </p:cNvSpPr>
            <p:nvPr/>
          </p:nvSpPr>
          <p:spPr bwMode="auto">
            <a:xfrm>
              <a:off x="2545" y="4386"/>
              <a:ext cx="47" cy="28"/>
            </a:xfrm>
            <a:custGeom>
              <a:avLst/>
              <a:gdLst>
                <a:gd name="T0" fmla="*/ 0 w 20"/>
                <a:gd name="T1" fmla="*/ 1932 h 12"/>
                <a:gd name="T2" fmla="*/ 3346 w 20"/>
                <a:gd name="T3" fmla="*/ 0 h 12"/>
                <a:gd name="T4" fmla="*/ 3346 w 20"/>
                <a:gd name="T5" fmla="*/ 0 h 12"/>
                <a:gd name="T6" fmla="*/ 0 w 20"/>
                <a:gd name="T7" fmla="*/ 1932 h 12"/>
                <a:gd name="T8" fmla="*/ 0 w 20"/>
                <a:gd name="T9" fmla="*/ 193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2"/>
                <a:gd name="T17" fmla="*/ 20 w 20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2">
                  <a:moveTo>
                    <a:pt x="0" y="12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DADA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0" name="Freeform 728"/>
            <p:cNvSpPr>
              <a:spLocks/>
            </p:cNvSpPr>
            <p:nvPr/>
          </p:nvSpPr>
          <p:spPr bwMode="auto">
            <a:xfrm>
              <a:off x="2571" y="4400"/>
              <a:ext cx="47" cy="99"/>
            </a:xfrm>
            <a:custGeom>
              <a:avLst/>
              <a:gdLst>
                <a:gd name="T0" fmla="*/ 0 w 47"/>
                <a:gd name="T1" fmla="*/ 28 h 99"/>
                <a:gd name="T2" fmla="*/ 47 w 47"/>
                <a:gd name="T3" fmla="*/ 0 h 99"/>
                <a:gd name="T4" fmla="*/ 47 w 47"/>
                <a:gd name="T5" fmla="*/ 73 h 99"/>
                <a:gd name="T6" fmla="*/ 0 w 47"/>
                <a:gd name="T7" fmla="*/ 99 h 99"/>
                <a:gd name="T8" fmla="*/ 0 w 47"/>
                <a:gd name="T9" fmla="*/ 2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99"/>
                <a:gd name="T17" fmla="*/ 47 w 47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99">
                  <a:moveTo>
                    <a:pt x="0" y="28"/>
                  </a:moveTo>
                  <a:lnTo>
                    <a:pt x="47" y="0"/>
                  </a:lnTo>
                  <a:lnTo>
                    <a:pt x="47" y="73"/>
                  </a:lnTo>
                  <a:lnTo>
                    <a:pt x="0" y="99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59F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1" name="Freeform 729"/>
            <p:cNvSpPr>
              <a:spLocks/>
            </p:cNvSpPr>
            <p:nvPr/>
          </p:nvSpPr>
          <p:spPr bwMode="auto">
            <a:xfrm>
              <a:off x="2545" y="4386"/>
              <a:ext cx="73" cy="42"/>
            </a:xfrm>
            <a:custGeom>
              <a:avLst/>
              <a:gdLst>
                <a:gd name="T0" fmla="*/ 0 w 73"/>
                <a:gd name="T1" fmla="*/ 28 h 42"/>
                <a:gd name="T2" fmla="*/ 47 w 73"/>
                <a:gd name="T3" fmla="*/ 0 h 42"/>
                <a:gd name="T4" fmla="*/ 73 w 73"/>
                <a:gd name="T5" fmla="*/ 14 h 42"/>
                <a:gd name="T6" fmla="*/ 26 w 73"/>
                <a:gd name="T7" fmla="*/ 42 h 42"/>
                <a:gd name="T8" fmla="*/ 0 w 73"/>
                <a:gd name="T9" fmla="*/ 2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42"/>
                <a:gd name="T17" fmla="*/ 73 w 73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42">
                  <a:moveTo>
                    <a:pt x="0" y="28"/>
                  </a:moveTo>
                  <a:lnTo>
                    <a:pt x="47" y="0"/>
                  </a:lnTo>
                  <a:lnTo>
                    <a:pt x="73" y="14"/>
                  </a:lnTo>
                  <a:lnTo>
                    <a:pt x="26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A1BBE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2" name="Freeform 730"/>
            <p:cNvSpPr>
              <a:spLocks/>
            </p:cNvSpPr>
            <p:nvPr/>
          </p:nvSpPr>
          <p:spPr bwMode="auto">
            <a:xfrm>
              <a:off x="2529" y="4412"/>
              <a:ext cx="42" cy="87"/>
            </a:xfrm>
            <a:custGeom>
              <a:avLst/>
              <a:gdLst>
                <a:gd name="T0" fmla="*/ 2907 w 18"/>
                <a:gd name="T1" fmla="*/ 1155 h 37"/>
                <a:gd name="T2" fmla="*/ 2907 w 18"/>
                <a:gd name="T3" fmla="*/ 6264 h 37"/>
                <a:gd name="T4" fmla="*/ 1094 w 18"/>
                <a:gd name="T5" fmla="*/ 5253 h 37"/>
                <a:gd name="T6" fmla="*/ 152 w 18"/>
                <a:gd name="T7" fmla="*/ 2234 h 37"/>
                <a:gd name="T8" fmla="*/ 1094 w 18"/>
                <a:gd name="T9" fmla="*/ 155 h 37"/>
                <a:gd name="T10" fmla="*/ 2907 w 18"/>
                <a:gd name="T11" fmla="*/ 115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37"/>
                <a:gd name="T20" fmla="*/ 18 w 18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37">
                  <a:moveTo>
                    <a:pt x="18" y="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0" y="26"/>
                    <a:pt x="1" y="13"/>
                  </a:cubicBezTo>
                  <a:cubicBezTo>
                    <a:pt x="1" y="0"/>
                    <a:pt x="7" y="1"/>
                    <a:pt x="7" y="1"/>
                  </a:cubicBezTo>
                  <a:lnTo>
                    <a:pt x="1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3" name="Freeform 731"/>
            <p:cNvSpPr>
              <a:spLocks/>
            </p:cNvSpPr>
            <p:nvPr/>
          </p:nvSpPr>
          <p:spPr bwMode="auto">
            <a:xfrm>
              <a:off x="2285" y="4175"/>
              <a:ext cx="433" cy="251"/>
            </a:xfrm>
            <a:custGeom>
              <a:avLst/>
              <a:gdLst>
                <a:gd name="T0" fmla="*/ 0 w 433"/>
                <a:gd name="T1" fmla="*/ 29 h 251"/>
                <a:gd name="T2" fmla="*/ 48 w 433"/>
                <a:gd name="T3" fmla="*/ 0 h 251"/>
                <a:gd name="T4" fmla="*/ 433 w 433"/>
                <a:gd name="T5" fmla="*/ 223 h 251"/>
                <a:gd name="T6" fmla="*/ 385 w 433"/>
                <a:gd name="T7" fmla="*/ 251 h 251"/>
                <a:gd name="T8" fmla="*/ 0 w 433"/>
                <a:gd name="T9" fmla="*/ 29 h 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3"/>
                <a:gd name="T16" fmla="*/ 0 h 251"/>
                <a:gd name="T17" fmla="*/ 433 w 433"/>
                <a:gd name="T18" fmla="*/ 251 h 2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3" h="251">
                  <a:moveTo>
                    <a:pt x="0" y="29"/>
                  </a:moveTo>
                  <a:lnTo>
                    <a:pt x="48" y="0"/>
                  </a:lnTo>
                  <a:lnTo>
                    <a:pt x="433" y="223"/>
                  </a:lnTo>
                  <a:lnTo>
                    <a:pt x="385" y="251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6F88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4" name="Freeform 732"/>
            <p:cNvSpPr>
              <a:spLocks/>
            </p:cNvSpPr>
            <p:nvPr/>
          </p:nvSpPr>
          <p:spPr bwMode="auto">
            <a:xfrm>
              <a:off x="2285" y="4204"/>
              <a:ext cx="385" cy="380"/>
            </a:xfrm>
            <a:custGeom>
              <a:avLst/>
              <a:gdLst>
                <a:gd name="T0" fmla="*/ 385 w 385"/>
                <a:gd name="T1" fmla="*/ 222 h 380"/>
                <a:gd name="T2" fmla="*/ 0 w 385"/>
                <a:gd name="T3" fmla="*/ 0 h 380"/>
                <a:gd name="T4" fmla="*/ 0 w 385"/>
                <a:gd name="T5" fmla="*/ 52 h 380"/>
                <a:gd name="T6" fmla="*/ 343 w 385"/>
                <a:gd name="T7" fmla="*/ 250 h 380"/>
                <a:gd name="T8" fmla="*/ 343 w 385"/>
                <a:gd name="T9" fmla="*/ 333 h 380"/>
                <a:gd name="T10" fmla="*/ 0 w 385"/>
                <a:gd name="T11" fmla="*/ 134 h 380"/>
                <a:gd name="T12" fmla="*/ 0 w 385"/>
                <a:gd name="T13" fmla="*/ 158 h 380"/>
                <a:gd name="T14" fmla="*/ 385 w 385"/>
                <a:gd name="T15" fmla="*/ 380 h 380"/>
                <a:gd name="T16" fmla="*/ 385 w 385"/>
                <a:gd name="T17" fmla="*/ 222 h 3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5"/>
                <a:gd name="T28" fmla="*/ 0 h 380"/>
                <a:gd name="T29" fmla="*/ 385 w 385"/>
                <a:gd name="T30" fmla="*/ 380 h 3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5" h="380">
                  <a:moveTo>
                    <a:pt x="385" y="222"/>
                  </a:moveTo>
                  <a:lnTo>
                    <a:pt x="0" y="0"/>
                  </a:lnTo>
                  <a:lnTo>
                    <a:pt x="0" y="52"/>
                  </a:lnTo>
                  <a:lnTo>
                    <a:pt x="343" y="250"/>
                  </a:lnTo>
                  <a:lnTo>
                    <a:pt x="343" y="333"/>
                  </a:lnTo>
                  <a:lnTo>
                    <a:pt x="0" y="134"/>
                  </a:lnTo>
                  <a:lnTo>
                    <a:pt x="0" y="158"/>
                  </a:lnTo>
                  <a:lnTo>
                    <a:pt x="385" y="380"/>
                  </a:lnTo>
                  <a:lnTo>
                    <a:pt x="385" y="222"/>
                  </a:lnTo>
                  <a:close/>
                </a:path>
              </a:pathLst>
            </a:custGeom>
            <a:solidFill>
              <a:srgbClr val="4F64A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5" name="Freeform 733"/>
            <p:cNvSpPr>
              <a:spLocks/>
            </p:cNvSpPr>
            <p:nvPr/>
          </p:nvSpPr>
          <p:spPr bwMode="auto">
            <a:xfrm>
              <a:off x="2640" y="4468"/>
              <a:ext cx="16" cy="71"/>
            </a:xfrm>
            <a:custGeom>
              <a:avLst/>
              <a:gdLst>
                <a:gd name="T0" fmla="*/ 16 w 16"/>
                <a:gd name="T1" fmla="*/ 10 h 71"/>
                <a:gd name="T2" fmla="*/ 16 w 16"/>
                <a:gd name="T3" fmla="*/ 71 h 71"/>
                <a:gd name="T4" fmla="*/ 0 w 16"/>
                <a:gd name="T5" fmla="*/ 62 h 71"/>
                <a:gd name="T6" fmla="*/ 0 w 16"/>
                <a:gd name="T7" fmla="*/ 0 h 71"/>
                <a:gd name="T8" fmla="*/ 16 w 16"/>
                <a:gd name="T9" fmla="*/ 10 h 71"/>
                <a:gd name="T10" fmla="*/ 16 w 16"/>
                <a:gd name="T11" fmla="*/ 1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1"/>
                <a:gd name="T20" fmla="*/ 16 w 16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1">
                  <a:moveTo>
                    <a:pt x="16" y="10"/>
                  </a:moveTo>
                  <a:lnTo>
                    <a:pt x="16" y="71"/>
                  </a:lnTo>
                  <a:lnTo>
                    <a:pt x="0" y="62"/>
                  </a:lnTo>
                  <a:lnTo>
                    <a:pt x="0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6" name="Freeform 734"/>
            <p:cNvSpPr>
              <a:spLocks/>
            </p:cNvSpPr>
            <p:nvPr/>
          </p:nvSpPr>
          <p:spPr bwMode="auto">
            <a:xfrm>
              <a:off x="2323" y="4244"/>
              <a:ext cx="21" cy="21"/>
            </a:xfrm>
            <a:custGeom>
              <a:avLst/>
              <a:gdLst>
                <a:gd name="T0" fmla="*/ 1094 w 9"/>
                <a:gd name="T1" fmla="*/ 621 h 9"/>
                <a:gd name="T2" fmla="*/ 1449 w 9"/>
                <a:gd name="T3" fmla="*/ 1307 h 9"/>
                <a:gd name="T4" fmla="*/ 1094 w 9"/>
                <a:gd name="T5" fmla="*/ 1449 h 9"/>
                <a:gd name="T6" fmla="*/ 355 w 9"/>
                <a:gd name="T7" fmla="*/ 828 h 9"/>
                <a:gd name="T8" fmla="*/ 0 w 9"/>
                <a:gd name="T9" fmla="*/ 355 h 9"/>
                <a:gd name="T10" fmla="*/ 355 w 9"/>
                <a:gd name="T11" fmla="*/ 152 h 9"/>
                <a:gd name="T12" fmla="*/ 1094 w 9"/>
                <a:gd name="T13" fmla="*/ 6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9"/>
                <a:gd name="T23" fmla="*/ 9 w 9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9">
                  <a:moveTo>
                    <a:pt x="7" y="4"/>
                  </a:moveTo>
                  <a:cubicBezTo>
                    <a:pt x="8" y="5"/>
                    <a:pt x="9" y="6"/>
                    <a:pt x="9" y="8"/>
                  </a:cubicBezTo>
                  <a:cubicBezTo>
                    <a:pt x="9" y="9"/>
                    <a:pt x="8" y="9"/>
                    <a:pt x="7" y="9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7" name="Freeform 735"/>
            <p:cNvSpPr>
              <a:spLocks/>
            </p:cNvSpPr>
            <p:nvPr/>
          </p:nvSpPr>
          <p:spPr bwMode="auto">
            <a:xfrm>
              <a:off x="2363" y="4270"/>
              <a:ext cx="24" cy="19"/>
            </a:xfrm>
            <a:custGeom>
              <a:avLst/>
              <a:gdLst>
                <a:gd name="T0" fmla="*/ 1522 w 10"/>
                <a:gd name="T1" fmla="*/ 537 h 8"/>
                <a:gd name="T2" fmla="*/ 1925 w 10"/>
                <a:gd name="T3" fmla="*/ 1275 h 8"/>
                <a:gd name="T4" fmla="*/ 1522 w 10"/>
                <a:gd name="T5" fmla="*/ 1432 h 8"/>
                <a:gd name="T6" fmla="*/ 403 w 10"/>
                <a:gd name="T7" fmla="*/ 762 h 8"/>
                <a:gd name="T8" fmla="*/ 0 w 10"/>
                <a:gd name="T9" fmla="*/ 157 h 8"/>
                <a:gd name="T10" fmla="*/ 403 w 10"/>
                <a:gd name="T11" fmla="*/ 0 h 8"/>
                <a:gd name="T12" fmla="*/ 1522 w 10"/>
                <a:gd name="T13" fmla="*/ 53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8"/>
                <a:gd name="T23" fmla="*/ 10 w 10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8">
                  <a:moveTo>
                    <a:pt x="8" y="3"/>
                  </a:moveTo>
                  <a:cubicBezTo>
                    <a:pt x="9" y="4"/>
                    <a:pt x="10" y="6"/>
                    <a:pt x="10" y="7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8" y="3"/>
                    <a:pt x="8" y="3"/>
                    <a:pt x="8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8" name="Freeform 736"/>
            <p:cNvSpPr>
              <a:spLocks/>
            </p:cNvSpPr>
            <p:nvPr/>
          </p:nvSpPr>
          <p:spPr bwMode="auto">
            <a:xfrm>
              <a:off x="2337" y="4305"/>
              <a:ext cx="15" cy="52"/>
            </a:xfrm>
            <a:custGeom>
              <a:avLst/>
              <a:gdLst>
                <a:gd name="T0" fmla="*/ 15 w 15"/>
                <a:gd name="T1" fmla="*/ 52 h 52"/>
                <a:gd name="T2" fmla="*/ 5 w 15"/>
                <a:gd name="T3" fmla="*/ 48 h 52"/>
                <a:gd name="T4" fmla="*/ 0 w 15"/>
                <a:gd name="T5" fmla="*/ 0 h 52"/>
                <a:gd name="T6" fmla="*/ 7 w 15"/>
                <a:gd name="T7" fmla="*/ 5 h 52"/>
                <a:gd name="T8" fmla="*/ 15 w 15"/>
                <a:gd name="T9" fmla="*/ 52 h 52"/>
                <a:gd name="T10" fmla="*/ 15 w 15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52"/>
                <a:gd name="T20" fmla="*/ 15 w 15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52">
                  <a:moveTo>
                    <a:pt x="15" y="52"/>
                  </a:moveTo>
                  <a:lnTo>
                    <a:pt x="5" y="4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69" name="Freeform 737"/>
            <p:cNvSpPr>
              <a:spLocks/>
            </p:cNvSpPr>
            <p:nvPr/>
          </p:nvSpPr>
          <p:spPr bwMode="auto">
            <a:xfrm>
              <a:off x="2361" y="4320"/>
              <a:ext cx="17" cy="52"/>
            </a:xfrm>
            <a:custGeom>
              <a:avLst/>
              <a:gdLst>
                <a:gd name="T0" fmla="*/ 17 w 17"/>
                <a:gd name="T1" fmla="*/ 52 h 52"/>
                <a:gd name="T2" fmla="*/ 7 w 17"/>
                <a:gd name="T3" fmla="*/ 44 h 52"/>
                <a:gd name="T4" fmla="*/ 0 w 17"/>
                <a:gd name="T5" fmla="*/ 0 h 52"/>
                <a:gd name="T6" fmla="*/ 9 w 17"/>
                <a:gd name="T7" fmla="*/ 4 h 52"/>
                <a:gd name="T8" fmla="*/ 17 w 17"/>
                <a:gd name="T9" fmla="*/ 52 h 52"/>
                <a:gd name="T10" fmla="*/ 17 w 17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52"/>
                <a:gd name="T20" fmla="*/ 17 w 17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52">
                  <a:moveTo>
                    <a:pt x="17" y="52"/>
                  </a:moveTo>
                  <a:lnTo>
                    <a:pt x="7" y="44"/>
                  </a:lnTo>
                  <a:lnTo>
                    <a:pt x="0" y="0"/>
                  </a:lnTo>
                  <a:lnTo>
                    <a:pt x="9" y="4"/>
                  </a:lnTo>
                  <a:lnTo>
                    <a:pt x="17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0" name="Freeform 738"/>
            <p:cNvSpPr>
              <a:spLocks/>
            </p:cNvSpPr>
            <p:nvPr/>
          </p:nvSpPr>
          <p:spPr bwMode="auto">
            <a:xfrm>
              <a:off x="2389" y="4334"/>
              <a:ext cx="12" cy="52"/>
            </a:xfrm>
            <a:custGeom>
              <a:avLst/>
              <a:gdLst>
                <a:gd name="T0" fmla="*/ 12 w 12"/>
                <a:gd name="T1" fmla="*/ 52 h 52"/>
                <a:gd name="T2" fmla="*/ 5 w 12"/>
                <a:gd name="T3" fmla="*/ 47 h 52"/>
                <a:gd name="T4" fmla="*/ 0 w 12"/>
                <a:gd name="T5" fmla="*/ 0 h 52"/>
                <a:gd name="T6" fmla="*/ 7 w 12"/>
                <a:gd name="T7" fmla="*/ 4 h 52"/>
                <a:gd name="T8" fmla="*/ 12 w 12"/>
                <a:gd name="T9" fmla="*/ 52 h 52"/>
                <a:gd name="T10" fmla="*/ 12 w 12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52"/>
                <a:gd name="T20" fmla="*/ 12 w 12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52">
                  <a:moveTo>
                    <a:pt x="12" y="52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7" y="4"/>
                  </a:lnTo>
                  <a:lnTo>
                    <a:pt x="12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1" name="Freeform 739"/>
            <p:cNvSpPr>
              <a:spLocks/>
            </p:cNvSpPr>
            <p:nvPr/>
          </p:nvSpPr>
          <p:spPr bwMode="auto">
            <a:xfrm>
              <a:off x="2413" y="4348"/>
              <a:ext cx="14" cy="52"/>
            </a:xfrm>
            <a:custGeom>
              <a:avLst/>
              <a:gdLst>
                <a:gd name="T0" fmla="*/ 14 w 14"/>
                <a:gd name="T1" fmla="*/ 52 h 52"/>
                <a:gd name="T2" fmla="*/ 5 w 14"/>
                <a:gd name="T3" fmla="*/ 47 h 52"/>
                <a:gd name="T4" fmla="*/ 0 w 14"/>
                <a:gd name="T5" fmla="*/ 0 h 52"/>
                <a:gd name="T6" fmla="*/ 9 w 14"/>
                <a:gd name="T7" fmla="*/ 7 h 52"/>
                <a:gd name="T8" fmla="*/ 14 w 14"/>
                <a:gd name="T9" fmla="*/ 52 h 52"/>
                <a:gd name="T10" fmla="*/ 14 w 14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52"/>
                <a:gd name="T20" fmla="*/ 14 w 14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52">
                  <a:moveTo>
                    <a:pt x="14" y="52"/>
                  </a:moveTo>
                  <a:lnTo>
                    <a:pt x="5" y="47"/>
                  </a:lnTo>
                  <a:lnTo>
                    <a:pt x="0" y="0"/>
                  </a:lnTo>
                  <a:lnTo>
                    <a:pt x="9" y="7"/>
                  </a:lnTo>
                  <a:lnTo>
                    <a:pt x="14" y="52"/>
                  </a:lnTo>
                  <a:close/>
                </a:path>
              </a:pathLst>
            </a:custGeom>
            <a:solidFill>
              <a:srgbClr val="0E153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2" name="Freeform 740"/>
            <p:cNvSpPr>
              <a:spLocks/>
            </p:cNvSpPr>
            <p:nvPr/>
          </p:nvSpPr>
          <p:spPr bwMode="auto">
            <a:xfrm>
              <a:off x="2307" y="4294"/>
              <a:ext cx="153" cy="122"/>
            </a:xfrm>
            <a:custGeom>
              <a:avLst/>
              <a:gdLst>
                <a:gd name="T0" fmla="*/ 9547 w 65"/>
                <a:gd name="T1" fmla="*/ 4845 h 52"/>
                <a:gd name="T2" fmla="*/ 11049 w 65"/>
                <a:gd name="T3" fmla="*/ 7336 h 52"/>
                <a:gd name="T4" fmla="*/ 9663 w 65"/>
                <a:gd name="T5" fmla="*/ 8174 h 52"/>
                <a:gd name="T6" fmla="*/ 1502 w 65"/>
                <a:gd name="T7" fmla="*/ 3484 h 52"/>
                <a:gd name="T8" fmla="*/ 0 w 65"/>
                <a:gd name="T9" fmla="*/ 997 h 52"/>
                <a:gd name="T10" fmla="*/ 1384 w 65"/>
                <a:gd name="T11" fmla="*/ 364 h 52"/>
                <a:gd name="T12" fmla="*/ 9547 w 65"/>
                <a:gd name="T13" fmla="*/ 4845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52"/>
                <a:gd name="T23" fmla="*/ 65 w 6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52">
                  <a:moveTo>
                    <a:pt x="56" y="29"/>
                  </a:moveTo>
                  <a:cubicBezTo>
                    <a:pt x="61" y="32"/>
                    <a:pt x="65" y="39"/>
                    <a:pt x="65" y="44"/>
                  </a:cubicBezTo>
                  <a:cubicBezTo>
                    <a:pt x="65" y="49"/>
                    <a:pt x="61" y="52"/>
                    <a:pt x="57" y="49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18"/>
                    <a:pt x="0" y="11"/>
                    <a:pt x="0" y="6"/>
                  </a:cubicBezTo>
                  <a:cubicBezTo>
                    <a:pt x="0" y="0"/>
                    <a:pt x="5" y="0"/>
                    <a:pt x="8" y="2"/>
                  </a:cubicBezTo>
                  <a:cubicBezTo>
                    <a:pt x="56" y="29"/>
                    <a:pt x="56" y="29"/>
                    <a:pt x="56" y="29"/>
                  </a:cubicBezTo>
                  <a:close/>
                </a:path>
              </a:pathLst>
            </a:custGeom>
            <a:noFill/>
            <a:ln w="0">
              <a:solidFill>
                <a:srgbClr val="E6E6E6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3" name="Freeform 741"/>
            <p:cNvSpPr>
              <a:spLocks/>
            </p:cNvSpPr>
            <p:nvPr/>
          </p:nvSpPr>
          <p:spPr bwMode="auto">
            <a:xfrm>
              <a:off x="2772" y="4969"/>
              <a:ext cx="92" cy="92"/>
            </a:xfrm>
            <a:custGeom>
              <a:avLst/>
              <a:gdLst>
                <a:gd name="T0" fmla="*/ 5169 w 39"/>
                <a:gd name="T1" fmla="*/ 4831 h 39"/>
                <a:gd name="T2" fmla="*/ 2571 w 39"/>
                <a:gd name="T3" fmla="*/ 3284 h 39"/>
                <a:gd name="T4" fmla="*/ 524 w 39"/>
                <a:gd name="T5" fmla="*/ 0 h 39"/>
                <a:gd name="T6" fmla="*/ 0 w 39"/>
                <a:gd name="T7" fmla="*/ 1236 h 39"/>
                <a:gd name="T8" fmla="*/ 2048 w 39"/>
                <a:gd name="T9" fmla="*/ 4675 h 39"/>
                <a:gd name="T10" fmla="*/ 4675 w 39"/>
                <a:gd name="T11" fmla="*/ 6221 h 39"/>
                <a:gd name="T12" fmla="*/ 6723 w 39"/>
                <a:gd name="T13" fmla="*/ 4947 h 39"/>
                <a:gd name="T14" fmla="*/ 6723 w 39"/>
                <a:gd name="T15" fmla="*/ 4947 h 39"/>
                <a:gd name="T16" fmla="*/ 5169 w 39"/>
                <a:gd name="T17" fmla="*/ 483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"/>
                <a:gd name="T28" fmla="*/ 0 h 39"/>
                <a:gd name="T29" fmla="*/ 39 w 39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" h="39">
                  <a:moveTo>
                    <a:pt x="30" y="28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9" y="16"/>
                    <a:pt x="4" y="7"/>
                    <a:pt x="3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4"/>
                    <a:pt x="5" y="23"/>
                    <a:pt x="12" y="2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4" y="39"/>
                    <a:pt x="39" y="36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7" y="30"/>
                    <a:pt x="34" y="30"/>
                    <a:pt x="30" y="28"/>
                  </a:cubicBezTo>
                  <a:close/>
                </a:path>
              </a:pathLst>
            </a:custGeom>
            <a:solidFill>
              <a:srgbClr val="6879B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4" name="Freeform 742"/>
            <p:cNvSpPr>
              <a:spLocks/>
            </p:cNvSpPr>
            <p:nvPr/>
          </p:nvSpPr>
          <p:spPr bwMode="auto">
            <a:xfrm>
              <a:off x="2777" y="4549"/>
              <a:ext cx="92" cy="94"/>
            </a:xfrm>
            <a:custGeom>
              <a:avLst/>
              <a:gdLst>
                <a:gd name="T0" fmla="*/ 5169 w 39"/>
                <a:gd name="T1" fmla="*/ 4881 h 40"/>
                <a:gd name="T2" fmla="*/ 2571 w 39"/>
                <a:gd name="T3" fmla="*/ 3231 h 40"/>
                <a:gd name="T4" fmla="*/ 524 w 39"/>
                <a:gd name="T5" fmla="*/ 0 h 40"/>
                <a:gd name="T6" fmla="*/ 0 w 39"/>
                <a:gd name="T7" fmla="*/ 1154 h 40"/>
                <a:gd name="T8" fmla="*/ 2048 w 39"/>
                <a:gd name="T9" fmla="*/ 4517 h 40"/>
                <a:gd name="T10" fmla="*/ 4675 w 39"/>
                <a:gd name="T11" fmla="*/ 6096 h 40"/>
                <a:gd name="T12" fmla="*/ 6723 w 39"/>
                <a:gd name="T13" fmla="*/ 5036 h 40"/>
                <a:gd name="T14" fmla="*/ 6723 w 39"/>
                <a:gd name="T15" fmla="*/ 4881 h 40"/>
                <a:gd name="T16" fmla="*/ 5169 w 39"/>
                <a:gd name="T17" fmla="*/ 4881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"/>
                <a:gd name="T28" fmla="*/ 0 h 40"/>
                <a:gd name="T29" fmla="*/ 39 w 39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" h="40">
                  <a:moveTo>
                    <a:pt x="30" y="29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8" y="16"/>
                    <a:pt x="3" y="7"/>
                    <a:pt x="3" y="0"/>
                  </a:cubicBezTo>
                  <a:cubicBezTo>
                    <a:pt x="1" y="1"/>
                    <a:pt x="0" y="4"/>
                    <a:pt x="0" y="7"/>
                  </a:cubicBezTo>
                  <a:cubicBezTo>
                    <a:pt x="0" y="15"/>
                    <a:pt x="5" y="23"/>
                    <a:pt x="12" y="2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4" y="40"/>
                    <a:pt x="39" y="37"/>
                    <a:pt x="39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7" y="30"/>
                    <a:pt x="34" y="30"/>
                    <a:pt x="30" y="29"/>
                  </a:cubicBezTo>
                  <a:close/>
                </a:path>
              </a:pathLst>
            </a:custGeom>
            <a:solidFill>
              <a:srgbClr val="6879B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5" name="Freeform 743"/>
            <p:cNvSpPr>
              <a:spLocks/>
            </p:cNvSpPr>
            <p:nvPr/>
          </p:nvSpPr>
          <p:spPr bwMode="auto">
            <a:xfrm>
              <a:off x="2706" y="4376"/>
              <a:ext cx="54" cy="794"/>
            </a:xfrm>
            <a:custGeom>
              <a:avLst/>
              <a:gdLst>
                <a:gd name="T0" fmla="*/ 54 w 54"/>
                <a:gd name="T1" fmla="*/ 0 h 794"/>
                <a:gd name="T2" fmla="*/ 52 w 54"/>
                <a:gd name="T3" fmla="*/ 763 h 794"/>
                <a:gd name="T4" fmla="*/ 0 w 54"/>
                <a:gd name="T5" fmla="*/ 794 h 794"/>
                <a:gd name="T6" fmla="*/ 2 w 54"/>
                <a:gd name="T7" fmla="*/ 29 h 794"/>
                <a:gd name="T8" fmla="*/ 54 w 54"/>
                <a:gd name="T9" fmla="*/ 0 h 794"/>
                <a:gd name="T10" fmla="*/ 54 w 54"/>
                <a:gd name="T11" fmla="*/ 0 h 7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794"/>
                <a:gd name="T20" fmla="*/ 54 w 54"/>
                <a:gd name="T21" fmla="*/ 794 h 79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794">
                  <a:moveTo>
                    <a:pt x="54" y="0"/>
                  </a:moveTo>
                  <a:lnTo>
                    <a:pt x="52" y="763"/>
                  </a:lnTo>
                  <a:lnTo>
                    <a:pt x="0" y="794"/>
                  </a:lnTo>
                  <a:lnTo>
                    <a:pt x="2" y="29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6" name="Freeform 744"/>
            <p:cNvSpPr>
              <a:spLocks/>
            </p:cNvSpPr>
            <p:nvPr/>
          </p:nvSpPr>
          <p:spPr bwMode="auto">
            <a:xfrm>
              <a:off x="2713" y="4416"/>
              <a:ext cx="14" cy="770"/>
            </a:xfrm>
            <a:custGeom>
              <a:avLst/>
              <a:gdLst>
                <a:gd name="T0" fmla="*/ 14 w 14"/>
                <a:gd name="T1" fmla="*/ 0 h 770"/>
                <a:gd name="T2" fmla="*/ 12 w 14"/>
                <a:gd name="T3" fmla="*/ 763 h 770"/>
                <a:gd name="T4" fmla="*/ 0 w 14"/>
                <a:gd name="T5" fmla="*/ 770 h 770"/>
                <a:gd name="T6" fmla="*/ 2 w 14"/>
                <a:gd name="T7" fmla="*/ 5 h 770"/>
                <a:gd name="T8" fmla="*/ 14 w 14"/>
                <a:gd name="T9" fmla="*/ 0 h 770"/>
                <a:gd name="T10" fmla="*/ 14 w 14"/>
                <a:gd name="T11" fmla="*/ 0 h 7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770"/>
                <a:gd name="T20" fmla="*/ 14 w 14"/>
                <a:gd name="T21" fmla="*/ 770 h 7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770">
                  <a:moveTo>
                    <a:pt x="14" y="0"/>
                  </a:moveTo>
                  <a:lnTo>
                    <a:pt x="12" y="763"/>
                  </a:lnTo>
                  <a:lnTo>
                    <a:pt x="0" y="770"/>
                  </a:lnTo>
                  <a:lnTo>
                    <a:pt x="2" y="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1528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7" name="Freeform 745"/>
            <p:cNvSpPr>
              <a:spLocks/>
            </p:cNvSpPr>
            <p:nvPr/>
          </p:nvSpPr>
          <p:spPr bwMode="auto">
            <a:xfrm>
              <a:off x="2682" y="4405"/>
              <a:ext cx="33" cy="781"/>
            </a:xfrm>
            <a:custGeom>
              <a:avLst/>
              <a:gdLst>
                <a:gd name="T0" fmla="*/ 33 w 33"/>
                <a:gd name="T1" fmla="*/ 16 h 781"/>
                <a:gd name="T2" fmla="*/ 31 w 33"/>
                <a:gd name="T3" fmla="*/ 781 h 781"/>
                <a:gd name="T4" fmla="*/ 0 w 33"/>
                <a:gd name="T5" fmla="*/ 763 h 781"/>
                <a:gd name="T6" fmla="*/ 3 w 33"/>
                <a:gd name="T7" fmla="*/ 0 h 781"/>
                <a:gd name="T8" fmla="*/ 33 w 33"/>
                <a:gd name="T9" fmla="*/ 16 h 781"/>
                <a:gd name="T10" fmla="*/ 33 w 33"/>
                <a:gd name="T11" fmla="*/ 16 h 7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781"/>
                <a:gd name="T20" fmla="*/ 33 w 33"/>
                <a:gd name="T21" fmla="*/ 781 h 7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781">
                  <a:moveTo>
                    <a:pt x="33" y="16"/>
                  </a:moveTo>
                  <a:lnTo>
                    <a:pt x="31" y="781"/>
                  </a:lnTo>
                  <a:lnTo>
                    <a:pt x="0" y="763"/>
                  </a:lnTo>
                  <a:lnTo>
                    <a:pt x="3" y="0"/>
                  </a:lnTo>
                  <a:lnTo>
                    <a:pt x="33" y="16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8" name="Freeform 746"/>
            <p:cNvSpPr>
              <a:spLocks noEditPoints="1"/>
            </p:cNvSpPr>
            <p:nvPr/>
          </p:nvSpPr>
          <p:spPr bwMode="auto">
            <a:xfrm>
              <a:off x="2758" y="4376"/>
              <a:ext cx="127" cy="836"/>
            </a:xfrm>
            <a:custGeom>
              <a:avLst/>
              <a:gdLst>
                <a:gd name="T0" fmla="*/ 155 w 54"/>
                <a:gd name="T1" fmla="*/ 0 h 354"/>
                <a:gd name="T2" fmla="*/ 0 w 54"/>
                <a:gd name="T3" fmla="*/ 56055 h 354"/>
                <a:gd name="T4" fmla="*/ 8989 w 54"/>
                <a:gd name="T5" fmla="*/ 61403 h 354"/>
                <a:gd name="T6" fmla="*/ 9144 w 54"/>
                <a:gd name="T7" fmla="*/ 5231 h 354"/>
                <a:gd name="T8" fmla="*/ 155 w 54"/>
                <a:gd name="T9" fmla="*/ 0 h 354"/>
                <a:gd name="T10" fmla="*/ 5593 w 54"/>
                <a:gd name="T11" fmla="*/ 49799 h 354"/>
                <a:gd name="T12" fmla="*/ 3032 w 54"/>
                <a:gd name="T13" fmla="*/ 48268 h 354"/>
                <a:gd name="T14" fmla="*/ 1011 w 54"/>
                <a:gd name="T15" fmla="*/ 44728 h 354"/>
                <a:gd name="T16" fmla="*/ 3032 w 54"/>
                <a:gd name="T17" fmla="*/ 43701 h 354"/>
                <a:gd name="T18" fmla="*/ 5593 w 54"/>
                <a:gd name="T19" fmla="*/ 45253 h 354"/>
                <a:gd name="T20" fmla="*/ 7622 w 54"/>
                <a:gd name="T21" fmla="*/ 48549 h 354"/>
                <a:gd name="T22" fmla="*/ 5593 w 54"/>
                <a:gd name="T23" fmla="*/ 49799 h 354"/>
                <a:gd name="T24" fmla="*/ 5908 w 54"/>
                <a:gd name="T25" fmla="*/ 18874 h 354"/>
                <a:gd name="T26" fmla="*/ 3241 w 54"/>
                <a:gd name="T27" fmla="*/ 17317 h 354"/>
                <a:gd name="T28" fmla="*/ 1378 w 54"/>
                <a:gd name="T29" fmla="*/ 13870 h 354"/>
                <a:gd name="T30" fmla="*/ 3241 w 54"/>
                <a:gd name="T31" fmla="*/ 12845 h 354"/>
                <a:gd name="T32" fmla="*/ 5908 w 54"/>
                <a:gd name="T33" fmla="*/ 14394 h 354"/>
                <a:gd name="T34" fmla="*/ 7987 w 54"/>
                <a:gd name="T35" fmla="*/ 17858 h 354"/>
                <a:gd name="T36" fmla="*/ 5908 w 54"/>
                <a:gd name="T37" fmla="*/ 18874 h 3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4"/>
                <a:gd name="T58" fmla="*/ 0 h 354"/>
                <a:gd name="T59" fmla="*/ 54 w 54"/>
                <a:gd name="T60" fmla="*/ 354 h 3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4" h="354">
                  <a:moveTo>
                    <a:pt x="1" y="0"/>
                  </a:moveTo>
                  <a:cubicBezTo>
                    <a:pt x="0" y="323"/>
                    <a:pt x="0" y="323"/>
                    <a:pt x="0" y="323"/>
                  </a:cubicBezTo>
                  <a:cubicBezTo>
                    <a:pt x="53" y="354"/>
                    <a:pt x="53" y="354"/>
                    <a:pt x="53" y="354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33" y="287"/>
                  </a:moveTo>
                  <a:cubicBezTo>
                    <a:pt x="18" y="278"/>
                    <a:pt x="18" y="278"/>
                    <a:pt x="18" y="278"/>
                  </a:cubicBezTo>
                  <a:cubicBezTo>
                    <a:pt x="11" y="274"/>
                    <a:pt x="6" y="265"/>
                    <a:pt x="6" y="258"/>
                  </a:cubicBezTo>
                  <a:cubicBezTo>
                    <a:pt x="6" y="251"/>
                    <a:pt x="11" y="248"/>
                    <a:pt x="18" y="252"/>
                  </a:cubicBezTo>
                  <a:cubicBezTo>
                    <a:pt x="33" y="261"/>
                    <a:pt x="33" y="261"/>
                    <a:pt x="33" y="261"/>
                  </a:cubicBezTo>
                  <a:cubicBezTo>
                    <a:pt x="40" y="264"/>
                    <a:pt x="45" y="273"/>
                    <a:pt x="45" y="280"/>
                  </a:cubicBezTo>
                  <a:cubicBezTo>
                    <a:pt x="45" y="288"/>
                    <a:pt x="40" y="290"/>
                    <a:pt x="33" y="287"/>
                  </a:cubicBezTo>
                  <a:close/>
                  <a:moveTo>
                    <a:pt x="35" y="109"/>
                  </a:moveTo>
                  <a:cubicBezTo>
                    <a:pt x="19" y="100"/>
                    <a:pt x="19" y="100"/>
                    <a:pt x="19" y="100"/>
                  </a:cubicBezTo>
                  <a:cubicBezTo>
                    <a:pt x="13" y="96"/>
                    <a:pt x="8" y="88"/>
                    <a:pt x="8" y="80"/>
                  </a:cubicBezTo>
                  <a:cubicBezTo>
                    <a:pt x="8" y="73"/>
                    <a:pt x="13" y="70"/>
                    <a:pt x="19" y="74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41" y="87"/>
                    <a:pt x="47" y="95"/>
                    <a:pt x="47" y="103"/>
                  </a:cubicBezTo>
                  <a:cubicBezTo>
                    <a:pt x="47" y="110"/>
                    <a:pt x="41" y="113"/>
                    <a:pt x="35" y="109"/>
                  </a:cubicBez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79" name="Freeform 747"/>
            <p:cNvSpPr>
              <a:spLocks/>
            </p:cNvSpPr>
            <p:nvPr/>
          </p:nvSpPr>
          <p:spPr bwMode="auto">
            <a:xfrm>
              <a:off x="2883" y="4440"/>
              <a:ext cx="14" cy="772"/>
            </a:xfrm>
            <a:custGeom>
              <a:avLst/>
              <a:gdLst>
                <a:gd name="T0" fmla="*/ 14 w 14"/>
                <a:gd name="T1" fmla="*/ 0 h 772"/>
                <a:gd name="T2" fmla="*/ 12 w 14"/>
                <a:gd name="T3" fmla="*/ 763 h 772"/>
                <a:gd name="T4" fmla="*/ 0 w 14"/>
                <a:gd name="T5" fmla="*/ 772 h 772"/>
                <a:gd name="T6" fmla="*/ 2 w 14"/>
                <a:gd name="T7" fmla="*/ 7 h 772"/>
                <a:gd name="T8" fmla="*/ 14 w 14"/>
                <a:gd name="T9" fmla="*/ 0 h 772"/>
                <a:gd name="T10" fmla="*/ 14 w 14"/>
                <a:gd name="T11" fmla="*/ 0 h 7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772"/>
                <a:gd name="T20" fmla="*/ 14 w 14"/>
                <a:gd name="T21" fmla="*/ 772 h 7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772">
                  <a:moveTo>
                    <a:pt x="14" y="0"/>
                  </a:moveTo>
                  <a:lnTo>
                    <a:pt x="12" y="763"/>
                  </a:lnTo>
                  <a:lnTo>
                    <a:pt x="0" y="772"/>
                  </a:lnTo>
                  <a:lnTo>
                    <a:pt x="2" y="7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303F7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80" name="Freeform 748"/>
            <p:cNvSpPr>
              <a:spLocks/>
            </p:cNvSpPr>
            <p:nvPr/>
          </p:nvSpPr>
          <p:spPr bwMode="auto">
            <a:xfrm>
              <a:off x="2685" y="4360"/>
              <a:ext cx="212" cy="87"/>
            </a:xfrm>
            <a:custGeom>
              <a:avLst/>
              <a:gdLst>
                <a:gd name="T0" fmla="*/ 212 w 212"/>
                <a:gd name="T1" fmla="*/ 80 h 87"/>
                <a:gd name="T2" fmla="*/ 200 w 212"/>
                <a:gd name="T3" fmla="*/ 87 h 87"/>
                <a:gd name="T4" fmla="*/ 75 w 212"/>
                <a:gd name="T5" fmla="*/ 16 h 87"/>
                <a:gd name="T6" fmla="*/ 23 w 212"/>
                <a:gd name="T7" fmla="*/ 45 h 87"/>
                <a:gd name="T8" fmla="*/ 42 w 212"/>
                <a:gd name="T9" fmla="*/ 56 h 87"/>
                <a:gd name="T10" fmla="*/ 30 w 212"/>
                <a:gd name="T11" fmla="*/ 61 h 87"/>
                <a:gd name="T12" fmla="*/ 0 w 212"/>
                <a:gd name="T13" fmla="*/ 45 h 87"/>
                <a:gd name="T14" fmla="*/ 73 w 212"/>
                <a:gd name="T15" fmla="*/ 0 h 87"/>
                <a:gd name="T16" fmla="*/ 212 w 212"/>
                <a:gd name="T17" fmla="*/ 80 h 87"/>
                <a:gd name="T18" fmla="*/ 212 w 212"/>
                <a:gd name="T19" fmla="*/ 8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2"/>
                <a:gd name="T31" fmla="*/ 0 h 87"/>
                <a:gd name="T32" fmla="*/ 212 w 212"/>
                <a:gd name="T33" fmla="*/ 87 h 8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2" h="87">
                  <a:moveTo>
                    <a:pt x="212" y="80"/>
                  </a:moveTo>
                  <a:lnTo>
                    <a:pt x="200" y="87"/>
                  </a:lnTo>
                  <a:lnTo>
                    <a:pt x="75" y="16"/>
                  </a:lnTo>
                  <a:lnTo>
                    <a:pt x="23" y="45"/>
                  </a:lnTo>
                  <a:lnTo>
                    <a:pt x="42" y="56"/>
                  </a:lnTo>
                  <a:lnTo>
                    <a:pt x="30" y="61"/>
                  </a:lnTo>
                  <a:lnTo>
                    <a:pt x="0" y="45"/>
                  </a:lnTo>
                  <a:lnTo>
                    <a:pt x="73" y="0"/>
                  </a:lnTo>
                  <a:lnTo>
                    <a:pt x="212" y="80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56346" name="Picture 763" descr="网云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357563" y="928688"/>
            <a:ext cx="968375" cy="471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47" name="Text Box 764"/>
          <p:cNvSpPr txBox="1">
            <a:spLocks noChangeArrowheads="1"/>
          </p:cNvSpPr>
          <p:nvPr/>
        </p:nvSpPr>
        <p:spPr bwMode="auto">
          <a:xfrm>
            <a:off x="3500438" y="1000125"/>
            <a:ext cx="792162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 sz="1200">
                <a:solidFill>
                  <a:schemeClr val="bg1"/>
                </a:solidFill>
              </a:rPr>
              <a:t>Cernet2</a:t>
            </a:r>
          </a:p>
        </p:txBody>
      </p:sp>
      <p:pic>
        <p:nvPicPr>
          <p:cNvPr id="56348" name="Picture 934" descr="汇聚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200900" y="4437063"/>
            <a:ext cx="69215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49" name="Text Box 937"/>
          <p:cNvSpPr txBox="1">
            <a:spLocks noChangeArrowheads="1"/>
          </p:cNvSpPr>
          <p:nvPr/>
        </p:nvSpPr>
        <p:spPr bwMode="auto">
          <a:xfrm>
            <a:off x="7834313" y="4465638"/>
            <a:ext cx="946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汇聚交换机</a:t>
            </a:r>
          </a:p>
          <a:p>
            <a:r>
              <a:rPr lang="en-US" altLang="zh-CN" sz="1200"/>
              <a:t>S7506E</a:t>
            </a:r>
          </a:p>
        </p:txBody>
      </p:sp>
      <p:sp>
        <p:nvSpPr>
          <p:cNvPr id="56350" name="Text Box 938"/>
          <p:cNvSpPr txBox="1">
            <a:spLocks noChangeArrowheads="1"/>
          </p:cNvSpPr>
          <p:nvPr/>
        </p:nvSpPr>
        <p:spPr bwMode="auto">
          <a:xfrm>
            <a:off x="611188" y="6092825"/>
            <a:ext cx="7921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altLang="zh-CN" sz="1000"/>
              <a:t>EAD</a:t>
            </a:r>
          </a:p>
        </p:txBody>
      </p:sp>
      <p:sp>
        <p:nvSpPr>
          <p:cNvPr id="56351" name="Rectangle 946"/>
          <p:cNvSpPr>
            <a:spLocks noChangeArrowheads="1"/>
          </p:cNvSpPr>
          <p:nvPr/>
        </p:nvSpPr>
        <p:spPr bwMode="auto">
          <a:xfrm>
            <a:off x="76228" y="71414"/>
            <a:ext cx="8496300" cy="5048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zh-CN" altLang="en-US" sz="3200" dirty="0">
                <a:solidFill>
                  <a:srgbClr val="CC0000"/>
                </a:solidFill>
                <a:ea typeface="黑体" pitchFamily="49" charset="-122"/>
              </a:rPr>
              <a:t>中国人民大学附属中学校园网</a:t>
            </a:r>
          </a:p>
        </p:txBody>
      </p:sp>
      <p:sp>
        <p:nvSpPr>
          <p:cNvPr id="56352" name="Text Box 988"/>
          <p:cNvSpPr txBox="1">
            <a:spLocks noChangeArrowheads="1"/>
          </p:cNvSpPr>
          <p:nvPr/>
        </p:nvSpPr>
        <p:spPr bwMode="auto">
          <a:xfrm>
            <a:off x="1906588" y="3127375"/>
            <a:ext cx="151288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200"/>
              <a:t>核心交换机</a:t>
            </a:r>
          </a:p>
          <a:p>
            <a:pPr algn="ctr"/>
            <a:r>
              <a:rPr lang="en-US" altLang="zh-CN" sz="1200"/>
              <a:t>S7510E</a:t>
            </a:r>
            <a:r>
              <a:rPr lang="zh-CN" altLang="en-US" sz="1200"/>
              <a:t>＋</a:t>
            </a:r>
            <a:r>
              <a:rPr lang="en-US" altLang="zh-CN" sz="1200"/>
              <a:t>FW</a:t>
            </a:r>
            <a:r>
              <a:rPr lang="zh-CN" altLang="en-US" sz="1200"/>
              <a:t>＋</a:t>
            </a:r>
            <a:r>
              <a:rPr lang="en-US" altLang="zh-CN" sz="1200"/>
              <a:t>IPS</a:t>
            </a:r>
          </a:p>
        </p:txBody>
      </p:sp>
      <p:sp>
        <p:nvSpPr>
          <p:cNvPr id="56353" name="Line 994"/>
          <p:cNvSpPr>
            <a:spLocks noChangeShapeType="1"/>
          </p:cNvSpPr>
          <p:nvPr/>
        </p:nvSpPr>
        <p:spPr bwMode="auto">
          <a:xfrm flipV="1">
            <a:off x="3779838" y="2466975"/>
            <a:ext cx="576262" cy="503238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54" name="Line 995"/>
          <p:cNvSpPr>
            <a:spLocks noChangeShapeType="1"/>
          </p:cNvSpPr>
          <p:nvPr/>
        </p:nvSpPr>
        <p:spPr bwMode="auto">
          <a:xfrm>
            <a:off x="4356100" y="2466975"/>
            <a:ext cx="576263" cy="57626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55" name="Line 996"/>
          <p:cNvSpPr>
            <a:spLocks noChangeShapeType="1"/>
          </p:cNvSpPr>
          <p:nvPr/>
        </p:nvSpPr>
        <p:spPr bwMode="auto">
          <a:xfrm>
            <a:off x="3995738" y="3271838"/>
            <a:ext cx="720725" cy="0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56" name="Rectangle 1030"/>
          <p:cNvSpPr>
            <a:spLocks noChangeArrowheads="1"/>
          </p:cNvSpPr>
          <p:nvPr/>
        </p:nvSpPr>
        <p:spPr bwMode="auto">
          <a:xfrm>
            <a:off x="361950" y="1568450"/>
            <a:ext cx="1555750" cy="79057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6357" name="Text Box 7"/>
          <p:cNvSpPr txBox="1">
            <a:spLocks noChangeArrowheads="1"/>
          </p:cNvSpPr>
          <p:nvPr/>
        </p:nvSpPr>
        <p:spPr bwMode="auto">
          <a:xfrm>
            <a:off x="971550" y="1341438"/>
            <a:ext cx="946150" cy="1004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endParaRPr lang="en-US" altLang="zh-CN" sz="1200"/>
          </a:p>
          <a:p>
            <a:endParaRPr lang="en-US" altLang="zh-CN" sz="1200"/>
          </a:p>
          <a:p>
            <a:r>
              <a:rPr lang="zh-CN" altLang="en-US" sz="1200"/>
              <a:t>千兆光纤</a:t>
            </a:r>
          </a:p>
          <a:p>
            <a:endParaRPr lang="zh-CN" altLang="en-US" sz="1200"/>
          </a:p>
          <a:p>
            <a:r>
              <a:rPr lang="zh-CN" altLang="en-US" sz="1200"/>
              <a:t>百兆双绞线</a:t>
            </a:r>
          </a:p>
        </p:txBody>
      </p:sp>
      <p:sp>
        <p:nvSpPr>
          <p:cNvPr id="56358" name="Line 762"/>
          <p:cNvSpPr>
            <a:spLocks noChangeShapeType="1"/>
          </p:cNvSpPr>
          <p:nvPr/>
        </p:nvSpPr>
        <p:spPr bwMode="auto">
          <a:xfrm flipV="1">
            <a:off x="477838" y="2192338"/>
            <a:ext cx="422275" cy="0"/>
          </a:xfrm>
          <a:prstGeom prst="line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59" name="Line 1031"/>
          <p:cNvSpPr>
            <a:spLocks noChangeShapeType="1"/>
          </p:cNvSpPr>
          <p:nvPr/>
        </p:nvSpPr>
        <p:spPr bwMode="auto">
          <a:xfrm>
            <a:off x="477838" y="1835150"/>
            <a:ext cx="431800" cy="0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60" name="Line 1061"/>
          <p:cNvSpPr>
            <a:spLocks noChangeShapeType="1"/>
          </p:cNvSpPr>
          <p:nvPr/>
        </p:nvSpPr>
        <p:spPr bwMode="auto">
          <a:xfrm flipH="1">
            <a:off x="979488" y="4941888"/>
            <a:ext cx="63500" cy="5032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61" name="Picture 1062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827088" y="5795963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62" name="Line 1063"/>
          <p:cNvSpPr>
            <a:spLocks noChangeShapeType="1"/>
          </p:cNvSpPr>
          <p:nvPr/>
        </p:nvSpPr>
        <p:spPr bwMode="auto">
          <a:xfrm>
            <a:off x="1033463" y="56181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63" name="Picture 1064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836613" y="5373688"/>
            <a:ext cx="358775" cy="261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64" name="Picture 1065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1289050" y="5373688"/>
            <a:ext cx="358775" cy="261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65" name="Line 1066"/>
          <p:cNvSpPr>
            <a:spLocks noChangeShapeType="1"/>
          </p:cNvSpPr>
          <p:nvPr/>
        </p:nvSpPr>
        <p:spPr bwMode="auto">
          <a:xfrm>
            <a:off x="1042988" y="4941888"/>
            <a:ext cx="441325" cy="43180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66" name="Line 1067"/>
          <p:cNvSpPr>
            <a:spLocks noChangeShapeType="1"/>
          </p:cNvSpPr>
          <p:nvPr/>
        </p:nvSpPr>
        <p:spPr bwMode="auto">
          <a:xfrm>
            <a:off x="1474788" y="56181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67" name="Picture 1068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304925" y="5805488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68" name="Picture 357" descr="汇聚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84213" y="4437063"/>
            <a:ext cx="69215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69" name="Picture 1072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23850" y="5373688"/>
            <a:ext cx="358775" cy="261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70" name="Rectangle 1075"/>
          <p:cNvSpPr>
            <a:spLocks noChangeArrowheads="1"/>
          </p:cNvSpPr>
          <p:nvPr/>
        </p:nvSpPr>
        <p:spPr bwMode="auto">
          <a:xfrm>
            <a:off x="2051050" y="4459288"/>
            <a:ext cx="1511300" cy="20891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6371" name="Line 1076"/>
          <p:cNvSpPr>
            <a:spLocks noChangeShapeType="1"/>
          </p:cNvSpPr>
          <p:nvPr/>
        </p:nvSpPr>
        <p:spPr bwMode="auto">
          <a:xfrm flipH="1">
            <a:off x="2266950" y="4965700"/>
            <a:ext cx="503238" cy="431800"/>
          </a:xfrm>
          <a:prstGeom prst="line">
            <a:avLst/>
          </a:prstGeom>
          <a:noFill/>
          <a:ln w="31750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72" name="Text Box 1121"/>
          <p:cNvSpPr txBox="1">
            <a:spLocks noChangeArrowheads="1"/>
          </p:cNvSpPr>
          <p:nvPr/>
        </p:nvSpPr>
        <p:spPr bwMode="auto">
          <a:xfrm>
            <a:off x="2339975" y="6165850"/>
            <a:ext cx="7921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altLang="zh-CN" sz="1000"/>
              <a:t>EAD</a:t>
            </a:r>
          </a:p>
        </p:txBody>
      </p:sp>
      <p:sp>
        <p:nvSpPr>
          <p:cNvPr id="56373" name="Line 1123"/>
          <p:cNvSpPr>
            <a:spLocks noChangeShapeType="1"/>
          </p:cNvSpPr>
          <p:nvPr/>
        </p:nvSpPr>
        <p:spPr bwMode="auto">
          <a:xfrm flipH="1">
            <a:off x="2706688" y="4965700"/>
            <a:ext cx="63500" cy="503238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74" name="Picture 1124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554288" y="5819775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75" name="Line 1125"/>
          <p:cNvSpPr>
            <a:spLocks noChangeShapeType="1"/>
          </p:cNvSpPr>
          <p:nvPr/>
        </p:nvSpPr>
        <p:spPr bwMode="auto">
          <a:xfrm>
            <a:off x="2760663" y="56419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76" name="Picture 1126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563813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77" name="Picture 1127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016250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78" name="Line 1128"/>
          <p:cNvSpPr>
            <a:spLocks noChangeShapeType="1"/>
          </p:cNvSpPr>
          <p:nvPr/>
        </p:nvSpPr>
        <p:spPr bwMode="auto">
          <a:xfrm>
            <a:off x="2770188" y="4965700"/>
            <a:ext cx="441325" cy="43180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79" name="Line 1129"/>
          <p:cNvSpPr>
            <a:spLocks noChangeShapeType="1"/>
          </p:cNvSpPr>
          <p:nvPr/>
        </p:nvSpPr>
        <p:spPr bwMode="auto">
          <a:xfrm>
            <a:off x="3201988" y="56419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80" name="Picture 1130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032125" y="5829300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81" name="Picture 1131" descr="汇聚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411413" y="4460875"/>
            <a:ext cx="69215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82" name="Picture 1133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051050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83" name="Rectangle 1135"/>
          <p:cNvSpPr>
            <a:spLocks noChangeArrowheads="1"/>
          </p:cNvSpPr>
          <p:nvPr/>
        </p:nvSpPr>
        <p:spPr bwMode="auto">
          <a:xfrm>
            <a:off x="3741738" y="4459288"/>
            <a:ext cx="1511300" cy="20891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6384" name="Line 1136"/>
          <p:cNvSpPr>
            <a:spLocks noChangeShapeType="1"/>
          </p:cNvSpPr>
          <p:nvPr/>
        </p:nvSpPr>
        <p:spPr bwMode="auto">
          <a:xfrm flipH="1">
            <a:off x="3957638" y="4965700"/>
            <a:ext cx="503237" cy="431800"/>
          </a:xfrm>
          <a:prstGeom prst="line">
            <a:avLst/>
          </a:prstGeom>
          <a:noFill/>
          <a:ln w="31750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85" name="Text Box 1181"/>
          <p:cNvSpPr txBox="1">
            <a:spLocks noChangeArrowheads="1"/>
          </p:cNvSpPr>
          <p:nvPr/>
        </p:nvSpPr>
        <p:spPr bwMode="auto">
          <a:xfrm>
            <a:off x="4067175" y="6137275"/>
            <a:ext cx="7921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altLang="zh-CN" sz="1000"/>
              <a:t>EAD</a:t>
            </a:r>
          </a:p>
        </p:txBody>
      </p:sp>
      <p:sp>
        <p:nvSpPr>
          <p:cNvPr id="56386" name="Line 1183"/>
          <p:cNvSpPr>
            <a:spLocks noChangeShapeType="1"/>
          </p:cNvSpPr>
          <p:nvPr/>
        </p:nvSpPr>
        <p:spPr bwMode="auto">
          <a:xfrm flipH="1">
            <a:off x="4397375" y="4965700"/>
            <a:ext cx="63500" cy="503238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87" name="Picture 1184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244975" y="5819775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88" name="Line 1185"/>
          <p:cNvSpPr>
            <a:spLocks noChangeShapeType="1"/>
          </p:cNvSpPr>
          <p:nvPr/>
        </p:nvSpPr>
        <p:spPr bwMode="auto">
          <a:xfrm>
            <a:off x="4451350" y="56419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89" name="Picture 1186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254500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90" name="Picture 1187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706938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91" name="Line 1188"/>
          <p:cNvSpPr>
            <a:spLocks noChangeShapeType="1"/>
          </p:cNvSpPr>
          <p:nvPr/>
        </p:nvSpPr>
        <p:spPr bwMode="auto">
          <a:xfrm>
            <a:off x="4460875" y="4965700"/>
            <a:ext cx="441325" cy="431800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92" name="Line 1189"/>
          <p:cNvSpPr>
            <a:spLocks noChangeShapeType="1"/>
          </p:cNvSpPr>
          <p:nvPr/>
        </p:nvSpPr>
        <p:spPr bwMode="auto">
          <a:xfrm>
            <a:off x="4892675" y="56419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393" name="Picture 1190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722813" y="5829300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94" name="Picture 1191" descr="汇聚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102100" y="4460875"/>
            <a:ext cx="69215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95" name="Picture 1193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741738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396" name="Rectangle 1195"/>
          <p:cNvSpPr>
            <a:spLocks noChangeArrowheads="1"/>
          </p:cNvSpPr>
          <p:nvPr/>
        </p:nvSpPr>
        <p:spPr bwMode="auto">
          <a:xfrm>
            <a:off x="5399088" y="4459288"/>
            <a:ext cx="1511300" cy="20891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6397" name="Line 1196"/>
          <p:cNvSpPr>
            <a:spLocks noChangeShapeType="1"/>
          </p:cNvSpPr>
          <p:nvPr/>
        </p:nvSpPr>
        <p:spPr bwMode="auto">
          <a:xfrm flipH="1">
            <a:off x="5614988" y="4965700"/>
            <a:ext cx="503237" cy="431800"/>
          </a:xfrm>
          <a:prstGeom prst="line">
            <a:avLst/>
          </a:prstGeom>
          <a:noFill/>
          <a:ln w="31750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398" name="Text Box 1241"/>
          <p:cNvSpPr txBox="1">
            <a:spLocks noChangeArrowheads="1"/>
          </p:cNvSpPr>
          <p:nvPr/>
        </p:nvSpPr>
        <p:spPr bwMode="auto">
          <a:xfrm>
            <a:off x="5651500" y="6189663"/>
            <a:ext cx="7921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altLang="zh-CN" sz="1000"/>
              <a:t>EAD</a:t>
            </a:r>
          </a:p>
        </p:txBody>
      </p:sp>
      <p:sp>
        <p:nvSpPr>
          <p:cNvPr id="56399" name="Line 1243"/>
          <p:cNvSpPr>
            <a:spLocks noChangeShapeType="1"/>
          </p:cNvSpPr>
          <p:nvPr/>
        </p:nvSpPr>
        <p:spPr bwMode="auto">
          <a:xfrm flipH="1">
            <a:off x="6054725" y="4965700"/>
            <a:ext cx="63500" cy="503238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400" name="Picture 1244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902325" y="5819775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01" name="Line 1245"/>
          <p:cNvSpPr>
            <a:spLocks noChangeShapeType="1"/>
          </p:cNvSpPr>
          <p:nvPr/>
        </p:nvSpPr>
        <p:spPr bwMode="auto">
          <a:xfrm>
            <a:off x="6108700" y="56419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402" name="Picture 1246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911850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403" name="Picture 1247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364288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04" name="Line 1248"/>
          <p:cNvSpPr>
            <a:spLocks noChangeShapeType="1"/>
          </p:cNvSpPr>
          <p:nvPr/>
        </p:nvSpPr>
        <p:spPr bwMode="auto">
          <a:xfrm>
            <a:off x="6118225" y="4965700"/>
            <a:ext cx="441325" cy="431800"/>
          </a:xfrm>
          <a:prstGeom prst="line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405" name="Line 1249"/>
          <p:cNvSpPr>
            <a:spLocks noChangeShapeType="1"/>
          </p:cNvSpPr>
          <p:nvPr/>
        </p:nvSpPr>
        <p:spPr bwMode="auto">
          <a:xfrm>
            <a:off x="6550025" y="56419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406" name="Picture 1250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380163" y="5829300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407" name="Picture 1251" descr="汇聚交换机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59450" y="4460875"/>
            <a:ext cx="69215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08" name="Text Box 1252"/>
          <p:cNvSpPr txBox="1">
            <a:spLocks noChangeArrowheads="1"/>
          </p:cNvSpPr>
          <p:nvPr/>
        </p:nvSpPr>
        <p:spPr bwMode="auto">
          <a:xfrm>
            <a:off x="5868988" y="5084763"/>
            <a:ext cx="5619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000"/>
              <a:t>E126A</a:t>
            </a:r>
          </a:p>
        </p:txBody>
      </p:sp>
      <p:pic>
        <p:nvPicPr>
          <p:cNvPr id="56409" name="Picture 1253" descr="边缘交换机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399088" y="5397500"/>
            <a:ext cx="358775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410" name="Picture 1255" descr="网云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88000" y="844550"/>
            <a:ext cx="1322388" cy="644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11" name="Text Box 1256"/>
          <p:cNvSpPr txBox="1">
            <a:spLocks noChangeArrowheads="1"/>
          </p:cNvSpPr>
          <p:nvPr/>
        </p:nvSpPr>
        <p:spPr bwMode="auto">
          <a:xfrm>
            <a:off x="5867400" y="955675"/>
            <a:ext cx="10017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sz="1200">
                <a:solidFill>
                  <a:schemeClr val="bg1"/>
                </a:solidFill>
              </a:rPr>
              <a:t>海淀教育信息网</a:t>
            </a:r>
          </a:p>
        </p:txBody>
      </p:sp>
      <p:pic>
        <p:nvPicPr>
          <p:cNvPr id="56412" name="Picture 1257" descr="中低端路由器-"/>
          <p:cNvPicPr>
            <a:picLocks noGrp="1"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4024313" y="2036763"/>
            <a:ext cx="644525" cy="477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Group 1288"/>
          <p:cNvGrpSpPr>
            <a:grpSpLocks/>
          </p:cNvGrpSpPr>
          <p:nvPr/>
        </p:nvGrpSpPr>
        <p:grpSpPr bwMode="auto">
          <a:xfrm>
            <a:off x="4597400" y="2886075"/>
            <a:ext cx="719138" cy="865188"/>
            <a:chOff x="4059" y="1438"/>
            <a:chExt cx="454" cy="586"/>
          </a:xfrm>
        </p:grpSpPr>
        <p:grpSp>
          <p:nvGrpSpPr>
            <p:cNvPr id="7" name="Group 1280"/>
            <p:cNvGrpSpPr>
              <a:grpSpLocks/>
            </p:cNvGrpSpPr>
            <p:nvPr/>
          </p:nvGrpSpPr>
          <p:grpSpPr bwMode="auto">
            <a:xfrm>
              <a:off x="4059" y="1582"/>
              <a:ext cx="454" cy="442"/>
              <a:chOff x="1020" y="2614"/>
              <a:chExt cx="1140" cy="906"/>
            </a:xfrm>
          </p:grpSpPr>
          <p:pic>
            <p:nvPicPr>
              <p:cNvPr id="56451" name="Picture 1281" descr="通用交换机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1020" y="2795"/>
                <a:ext cx="998" cy="7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52" name="Picture 1282" descr="SecBlade 防火墙模块02 [转换]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1025" y="2614"/>
                <a:ext cx="1135" cy="7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" name="Group 1283"/>
            <p:cNvGrpSpPr>
              <a:grpSpLocks/>
            </p:cNvGrpSpPr>
            <p:nvPr/>
          </p:nvGrpSpPr>
          <p:grpSpPr bwMode="auto">
            <a:xfrm>
              <a:off x="4059" y="1438"/>
              <a:ext cx="454" cy="441"/>
              <a:chOff x="1020" y="2614"/>
              <a:chExt cx="1140" cy="906"/>
            </a:xfrm>
          </p:grpSpPr>
          <p:pic>
            <p:nvPicPr>
              <p:cNvPr id="56449" name="Picture 1284" descr="通用交换机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1020" y="2795"/>
                <a:ext cx="998" cy="7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50" name="Picture 1285" descr="SecBlade 防火墙模块02 [转换]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1025" y="2614"/>
                <a:ext cx="1135" cy="7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" name="Group 1289"/>
          <p:cNvGrpSpPr>
            <a:grpSpLocks/>
          </p:cNvGrpSpPr>
          <p:nvPr/>
        </p:nvGrpSpPr>
        <p:grpSpPr bwMode="auto">
          <a:xfrm>
            <a:off x="3419475" y="2873375"/>
            <a:ext cx="719138" cy="865188"/>
            <a:chOff x="4059" y="1438"/>
            <a:chExt cx="454" cy="586"/>
          </a:xfrm>
        </p:grpSpPr>
        <p:grpSp>
          <p:nvGrpSpPr>
            <p:cNvPr id="10" name="Group 1290"/>
            <p:cNvGrpSpPr>
              <a:grpSpLocks/>
            </p:cNvGrpSpPr>
            <p:nvPr/>
          </p:nvGrpSpPr>
          <p:grpSpPr bwMode="auto">
            <a:xfrm>
              <a:off x="4059" y="1582"/>
              <a:ext cx="454" cy="442"/>
              <a:chOff x="1020" y="2614"/>
              <a:chExt cx="1140" cy="906"/>
            </a:xfrm>
          </p:grpSpPr>
          <p:pic>
            <p:nvPicPr>
              <p:cNvPr id="56445" name="Picture 1291" descr="通用交换机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1020" y="2795"/>
                <a:ext cx="998" cy="7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46" name="Picture 1292" descr="SecBlade 防火墙模块02 [转换]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1025" y="2614"/>
                <a:ext cx="1135" cy="7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" name="Group 1293"/>
            <p:cNvGrpSpPr>
              <a:grpSpLocks/>
            </p:cNvGrpSpPr>
            <p:nvPr/>
          </p:nvGrpSpPr>
          <p:grpSpPr bwMode="auto">
            <a:xfrm>
              <a:off x="4059" y="1438"/>
              <a:ext cx="454" cy="441"/>
              <a:chOff x="1020" y="2614"/>
              <a:chExt cx="1140" cy="906"/>
            </a:xfrm>
          </p:grpSpPr>
          <p:pic>
            <p:nvPicPr>
              <p:cNvPr id="56443" name="Picture 1294" descr="通用交换机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1020" y="2795"/>
                <a:ext cx="998" cy="7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44" name="Picture 1295" descr="SecBlade 防火墙模块02 [转换]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1025" y="2614"/>
                <a:ext cx="1135" cy="79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56415" name="Rectangle 1297"/>
          <p:cNvSpPr>
            <a:spLocks noChangeArrowheads="1"/>
          </p:cNvSpPr>
          <p:nvPr/>
        </p:nvSpPr>
        <p:spPr bwMode="auto">
          <a:xfrm>
            <a:off x="4643438" y="2124075"/>
            <a:ext cx="1189037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/>
              <a:t>SR6604</a:t>
            </a:r>
            <a:r>
              <a:rPr lang="zh-CN" altLang="en-US" sz="1200"/>
              <a:t>路由器</a:t>
            </a:r>
          </a:p>
        </p:txBody>
      </p:sp>
      <p:cxnSp>
        <p:nvCxnSpPr>
          <p:cNvPr id="56416" name="AutoShape 1299"/>
          <p:cNvCxnSpPr>
            <a:cxnSpLocks noChangeShapeType="1"/>
          </p:cNvCxnSpPr>
          <p:nvPr/>
        </p:nvCxnSpPr>
        <p:spPr bwMode="auto">
          <a:xfrm flipH="1">
            <a:off x="1030288" y="3751263"/>
            <a:ext cx="3883025" cy="685800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17" name="AutoShape 1300"/>
          <p:cNvCxnSpPr>
            <a:cxnSpLocks noChangeShapeType="1"/>
          </p:cNvCxnSpPr>
          <p:nvPr/>
        </p:nvCxnSpPr>
        <p:spPr bwMode="auto">
          <a:xfrm flipH="1">
            <a:off x="1030288" y="3738563"/>
            <a:ext cx="2705100" cy="698500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18" name="AutoShape 1301"/>
          <p:cNvCxnSpPr>
            <a:cxnSpLocks noChangeShapeType="1"/>
          </p:cNvCxnSpPr>
          <p:nvPr/>
        </p:nvCxnSpPr>
        <p:spPr bwMode="auto">
          <a:xfrm flipH="1">
            <a:off x="2757488" y="3738563"/>
            <a:ext cx="977900" cy="722312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19" name="AutoShape 1302"/>
          <p:cNvCxnSpPr>
            <a:cxnSpLocks noChangeShapeType="1"/>
          </p:cNvCxnSpPr>
          <p:nvPr/>
        </p:nvCxnSpPr>
        <p:spPr bwMode="auto">
          <a:xfrm flipH="1">
            <a:off x="2757488" y="3751263"/>
            <a:ext cx="2155825" cy="709612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20" name="AutoShape 1303"/>
          <p:cNvCxnSpPr>
            <a:cxnSpLocks noChangeShapeType="1"/>
          </p:cNvCxnSpPr>
          <p:nvPr/>
        </p:nvCxnSpPr>
        <p:spPr bwMode="auto">
          <a:xfrm>
            <a:off x="3735388" y="3738563"/>
            <a:ext cx="712787" cy="722312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21" name="AutoShape 1304"/>
          <p:cNvCxnSpPr>
            <a:cxnSpLocks noChangeShapeType="1"/>
            <a:endCxn id="56432" idx="2"/>
          </p:cNvCxnSpPr>
          <p:nvPr/>
        </p:nvCxnSpPr>
        <p:spPr bwMode="auto">
          <a:xfrm>
            <a:off x="3735388" y="3738563"/>
            <a:ext cx="2368550" cy="723900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22" name="AutoShape 1305"/>
          <p:cNvCxnSpPr>
            <a:cxnSpLocks noChangeShapeType="1"/>
          </p:cNvCxnSpPr>
          <p:nvPr/>
        </p:nvCxnSpPr>
        <p:spPr bwMode="auto">
          <a:xfrm>
            <a:off x="4913313" y="3751263"/>
            <a:ext cx="1192212" cy="709612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23" name="AutoShape 1306"/>
          <p:cNvCxnSpPr>
            <a:cxnSpLocks noChangeShapeType="1"/>
          </p:cNvCxnSpPr>
          <p:nvPr/>
        </p:nvCxnSpPr>
        <p:spPr bwMode="auto">
          <a:xfrm flipH="1">
            <a:off x="4448175" y="3751263"/>
            <a:ext cx="465138" cy="709612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24" name="AutoShape 1307"/>
          <p:cNvCxnSpPr>
            <a:cxnSpLocks noChangeShapeType="1"/>
          </p:cNvCxnSpPr>
          <p:nvPr/>
        </p:nvCxnSpPr>
        <p:spPr bwMode="auto">
          <a:xfrm>
            <a:off x="3735388" y="3738563"/>
            <a:ext cx="3811587" cy="698500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cxnSp>
        <p:nvCxnSpPr>
          <p:cNvPr id="56425" name="AutoShape 1308"/>
          <p:cNvCxnSpPr>
            <a:cxnSpLocks noChangeShapeType="1"/>
          </p:cNvCxnSpPr>
          <p:nvPr/>
        </p:nvCxnSpPr>
        <p:spPr bwMode="auto">
          <a:xfrm>
            <a:off x="4913313" y="3751263"/>
            <a:ext cx="2633662" cy="685800"/>
          </a:xfrm>
          <a:prstGeom prst="straightConnector1">
            <a:avLst/>
          </a:prstGeom>
          <a:noFill/>
          <a:ln w="28575">
            <a:solidFill>
              <a:srgbClr val="FF9900"/>
            </a:solidFill>
            <a:round/>
            <a:headEnd/>
            <a:tailEnd/>
          </a:ln>
        </p:spPr>
      </p:cxnSp>
      <p:sp>
        <p:nvSpPr>
          <p:cNvPr id="56426" name="Text Box 1309"/>
          <p:cNvSpPr txBox="1">
            <a:spLocks noChangeArrowheads="1"/>
          </p:cNvSpPr>
          <p:nvPr/>
        </p:nvSpPr>
        <p:spPr bwMode="auto">
          <a:xfrm>
            <a:off x="4225925" y="5084763"/>
            <a:ext cx="5619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000"/>
              <a:t>E126A</a:t>
            </a:r>
          </a:p>
        </p:txBody>
      </p:sp>
      <p:sp>
        <p:nvSpPr>
          <p:cNvPr id="56427" name="Text Box 1310"/>
          <p:cNvSpPr txBox="1">
            <a:spLocks noChangeArrowheads="1"/>
          </p:cNvSpPr>
          <p:nvPr/>
        </p:nvSpPr>
        <p:spPr bwMode="auto">
          <a:xfrm>
            <a:off x="2484438" y="5084763"/>
            <a:ext cx="5619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000"/>
              <a:t>E126A</a:t>
            </a:r>
          </a:p>
        </p:txBody>
      </p:sp>
      <p:sp>
        <p:nvSpPr>
          <p:cNvPr id="56428" name="Text Box 1311"/>
          <p:cNvSpPr txBox="1">
            <a:spLocks noChangeArrowheads="1"/>
          </p:cNvSpPr>
          <p:nvPr/>
        </p:nvSpPr>
        <p:spPr bwMode="auto">
          <a:xfrm>
            <a:off x="755650" y="5084763"/>
            <a:ext cx="5619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000"/>
              <a:t>E126A</a:t>
            </a:r>
          </a:p>
        </p:txBody>
      </p:sp>
      <p:sp>
        <p:nvSpPr>
          <p:cNvPr id="56429" name="Text Box 416"/>
          <p:cNvSpPr txBox="1">
            <a:spLocks noChangeArrowheads="1"/>
          </p:cNvSpPr>
          <p:nvPr/>
        </p:nvSpPr>
        <p:spPr bwMode="auto">
          <a:xfrm>
            <a:off x="395288" y="3981450"/>
            <a:ext cx="12811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汇聚交换机</a:t>
            </a:r>
          </a:p>
          <a:p>
            <a:r>
              <a:rPr lang="en-US" altLang="zh-CN" sz="1200"/>
              <a:t>LS-5500-28C-EI</a:t>
            </a:r>
          </a:p>
        </p:txBody>
      </p:sp>
      <p:sp>
        <p:nvSpPr>
          <p:cNvPr id="56430" name="Text Box 1120"/>
          <p:cNvSpPr txBox="1">
            <a:spLocks noChangeArrowheads="1"/>
          </p:cNvSpPr>
          <p:nvPr/>
        </p:nvSpPr>
        <p:spPr bwMode="auto">
          <a:xfrm>
            <a:off x="2122488" y="4005263"/>
            <a:ext cx="12811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汇聚交换机</a:t>
            </a:r>
          </a:p>
          <a:p>
            <a:r>
              <a:rPr lang="en-US" altLang="zh-CN" sz="1200"/>
              <a:t>LS-5500-28C-EI</a:t>
            </a:r>
          </a:p>
        </p:txBody>
      </p:sp>
      <p:sp>
        <p:nvSpPr>
          <p:cNvPr id="56431" name="Text Box 1180"/>
          <p:cNvSpPr txBox="1">
            <a:spLocks noChangeArrowheads="1"/>
          </p:cNvSpPr>
          <p:nvPr/>
        </p:nvSpPr>
        <p:spPr bwMode="auto">
          <a:xfrm>
            <a:off x="3813175" y="4005263"/>
            <a:ext cx="126523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汇聚交换机</a:t>
            </a:r>
          </a:p>
          <a:p>
            <a:r>
              <a:rPr lang="en-US" altLang="zh-CN" sz="1200"/>
              <a:t>LS-5500-28F-EI</a:t>
            </a:r>
          </a:p>
        </p:txBody>
      </p:sp>
      <p:sp>
        <p:nvSpPr>
          <p:cNvPr id="56432" name="Text Box 1240"/>
          <p:cNvSpPr txBox="1">
            <a:spLocks noChangeArrowheads="1"/>
          </p:cNvSpPr>
          <p:nvPr/>
        </p:nvSpPr>
        <p:spPr bwMode="auto">
          <a:xfrm>
            <a:off x="5470525" y="4005263"/>
            <a:ext cx="126523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/>
              <a:t>汇聚交换机</a:t>
            </a:r>
          </a:p>
          <a:p>
            <a:r>
              <a:rPr lang="en-US" altLang="zh-CN" sz="1200"/>
              <a:t>LS-5500-28F-EI</a:t>
            </a:r>
          </a:p>
        </p:txBody>
      </p:sp>
      <p:pic>
        <p:nvPicPr>
          <p:cNvPr id="56433" name="Picture 1313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23850" y="5794375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34" name="Line 1314"/>
          <p:cNvSpPr>
            <a:spLocks noChangeShapeType="1"/>
          </p:cNvSpPr>
          <p:nvPr/>
        </p:nvSpPr>
        <p:spPr bwMode="auto">
          <a:xfrm>
            <a:off x="530225" y="56165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435" name="Picture 1315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090738" y="5792788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36" name="Line 1316"/>
          <p:cNvSpPr>
            <a:spLocks noChangeShapeType="1"/>
          </p:cNvSpPr>
          <p:nvPr/>
        </p:nvSpPr>
        <p:spPr bwMode="auto">
          <a:xfrm>
            <a:off x="2297113" y="5614988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437" name="Picture 1317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771900" y="5813425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38" name="Line 1318"/>
          <p:cNvSpPr>
            <a:spLocks noChangeShapeType="1"/>
          </p:cNvSpPr>
          <p:nvPr/>
        </p:nvSpPr>
        <p:spPr bwMode="auto">
          <a:xfrm>
            <a:off x="3978275" y="563562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6439" name="Picture 1319" descr="笔记本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356225" y="5832475"/>
            <a:ext cx="295275" cy="33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6440" name="Line 1320"/>
          <p:cNvSpPr>
            <a:spLocks noChangeShapeType="1"/>
          </p:cNvSpPr>
          <p:nvPr/>
        </p:nvSpPr>
        <p:spPr bwMode="auto">
          <a:xfrm>
            <a:off x="5562600" y="56546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64" name="直接连接符 1763"/>
          <p:cNvCxnSpPr>
            <a:cxnSpLocks noChangeShapeType="1"/>
          </p:cNvCxnSpPr>
          <p:nvPr/>
        </p:nvCxnSpPr>
        <p:spPr bwMode="auto">
          <a:xfrm>
            <a:off x="5429256" y="3281338"/>
            <a:ext cx="685800" cy="158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/>
            <a:tailEnd/>
          </a:ln>
          <a:effectLst/>
        </p:spPr>
      </p:cxnSp>
      <p:cxnSp>
        <p:nvCxnSpPr>
          <p:cNvPr id="1765" name="直接连接符 1764"/>
          <p:cNvCxnSpPr>
            <a:cxnSpLocks noChangeShapeType="1"/>
          </p:cNvCxnSpPr>
          <p:nvPr/>
        </p:nvCxnSpPr>
        <p:spPr bwMode="auto">
          <a:xfrm>
            <a:off x="5505456" y="2824138"/>
            <a:ext cx="685800" cy="158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/>
            <a:tailEnd/>
          </a:ln>
          <a:effectLst/>
        </p:spPr>
      </p:cxnSp>
      <p:sp>
        <p:nvSpPr>
          <p:cNvPr id="1766" name="Freeform 2982"/>
          <p:cNvSpPr>
            <a:spLocks/>
          </p:cNvSpPr>
          <p:nvPr/>
        </p:nvSpPr>
        <p:spPr bwMode="auto">
          <a:xfrm rot="11871779" flipH="1">
            <a:off x="4786314" y="1000108"/>
            <a:ext cx="333375" cy="965200"/>
          </a:xfrm>
          <a:custGeom>
            <a:avLst/>
            <a:gdLst>
              <a:gd name="T0" fmla="*/ 2147483647 w 404"/>
              <a:gd name="T1" fmla="*/ 2147483647 h 1294"/>
              <a:gd name="T2" fmla="*/ 2147483647 w 404"/>
              <a:gd name="T3" fmla="*/ 0 h 1294"/>
              <a:gd name="T4" fmla="*/ 2147483647 w 404"/>
              <a:gd name="T5" fmla="*/ 2147483647 h 1294"/>
              <a:gd name="T6" fmla="*/ 0 w 404"/>
              <a:gd name="T7" fmla="*/ 2147483647 h 1294"/>
              <a:gd name="T8" fmla="*/ 2147483647 w 404"/>
              <a:gd name="T9" fmla="*/ 2147483647 h 1294"/>
              <a:gd name="T10" fmla="*/ 2147483647 w 404"/>
              <a:gd name="T11" fmla="*/ 2147483647 h 1294"/>
              <a:gd name="T12" fmla="*/ 2147483647 w 404"/>
              <a:gd name="T13" fmla="*/ 2147483647 h 129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04"/>
              <a:gd name="T22" fmla="*/ 0 h 1294"/>
              <a:gd name="T23" fmla="*/ 404 w 404"/>
              <a:gd name="T24" fmla="*/ 1294 h 129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04" h="1294">
                <a:moveTo>
                  <a:pt x="404" y="771"/>
                </a:moveTo>
                <a:lnTo>
                  <a:pt x="87" y="0"/>
                </a:lnTo>
                <a:lnTo>
                  <a:pt x="224" y="574"/>
                </a:lnTo>
                <a:lnTo>
                  <a:pt x="0" y="466"/>
                </a:lnTo>
                <a:lnTo>
                  <a:pt x="301" y="1294"/>
                </a:lnTo>
                <a:lnTo>
                  <a:pt x="155" y="686"/>
                </a:lnTo>
                <a:lnTo>
                  <a:pt x="404" y="771"/>
                </a:lnTo>
                <a:close/>
              </a:path>
            </a:pathLst>
          </a:custGeom>
          <a:solidFill>
            <a:srgbClr val="FFCC66"/>
          </a:solidFill>
          <a:ln w="9525">
            <a:solidFill>
              <a:srgbClr val="ECF6A2"/>
            </a:solidFill>
            <a:round/>
            <a:headEnd/>
            <a:tailEnd/>
          </a:ln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1767" name="椭圆 1766"/>
          <p:cNvSpPr/>
          <p:nvPr/>
        </p:nvSpPr>
        <p:spPr bwMode="auto">
          <a:xfrm>
            <a:off x="3981456" y="2671738"/>
            <a:ext cx="1600200" cy="838200"/>
          </a:xfrm>
          <a:prstGeom prst="ellipse">
            <a:avLst/>
          </a:prstGeom>
          <a:solidFill>
            <a:srgbClr val="2D2D8A">
              <a:lumMod val="40000"/>
              <a:lumOff val="60000"/>
            </a:srgb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glow rad="228600">
              <a:srgbClr val="333399">
                <a:satMod val="175000"/>
                <a:alpha val="40000"/>
              </a:srgbClr>
            </a:glow>
          </a:effectLst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pitchFamily="2" charset="-122"/>
              <a:cs typeface="+mn-cs"/>
            </a:endParaRPr>
          </a:p>
        </p:txBody>
      </p:sp>
      <p:sp>
        <p:nvSpPr>
          <p:cNvPr id="1768" name="Rectangle 2654"/>
          <p:cNvSpPr>
            <a:spLocks noChangeArrowheads="1"/>
          </p:cNvSpPr>
          <p:nvPr/>
        </p:nvSpPr>
        <p:spPr bwMode="auto">
          <a:xfrm>
            <a:off x="242870" y="760409"/>
            <a:ext cx="1828800" cy="954079"/>
          </a:xfrm>
          <a:prstGeom prst="rect">
            <a:avLst/>
          </a:prstGeom>
          <a:noFill/>
          <a:ln w="22225" cap="rnd" algn="ctr">
            <a:solidFill>
              <a:srgbClr val="000000"/>
            </a:solidFill>
            <a:prstDash val="sysDot"/>
            <a:miter lim="800000"/>
            <a:headEnd/>
            <a:tailEnd/>
          </a:ln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1769" name="Line 2655"/>
          <p:cNvSpPr>
            <a:spLocks noChangeShapeType="1"/>
          </p:cNvSpPr>
          <p:nvPr/>
        </p:nvSpPr>
        <p:spPr bwMode="auto">
          <a:xfrm>
            <a:off x="504796" y="1208069"/>
            <a:ext cx="762000" cy="0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  <a:headEnd/>
            <a:tailEnd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1770" name="Text Box 2657"/>
          <p:cNvSpPr txBox="1">
            <a:spLocks noChangeArrowheads="1"/>
          </p:cNvSpPr>
          <p:nvPr/>
        </p:nvSpPr>
        <p:spPr bwMode="auto">
          <a:xfrm>
            <a:off x="1266796" y="1360469"/>
            <a:ext cx="66075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rPr>
              <a:t>GE </a:t>
            </a:r>
            <a:r>
              <a:rPr kumimoji="0" lang="zh-CN" altLang="en-US" sz="1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rPr>
              <a:t>线路</a:t>
            </a:r>
            <a:endParaRPr kumimoji="0" lang="zh-CN" alt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1771" name="Text Box 2658"/>
          <p:cNvSpPr txBox="1">
            <a:spLocks noChangeArrowheads="1"/>
          </p:cNvSpPr>
          <p:nvPr/>
        </p:nvSpPr>
        <p:spPr bwMode="auto">
          <a:xfrm>
            <a:off x="1266796" y="1055669"/>
            <a:ext cx="7953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rPr>
              <a:t>10GE </a:t>
            </a:r>
            <a:r>
              <a:rPr kumimoji="0" lang="zh-CN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rPr>
              <a:t>光纤</a:t>
            </a:r>
          </a:p>
        </p:txBody>
      </p:sp>
      <p:sp>
        <p:nvSpPr>
          <p:cNvPr id="1772" name="Text Box 2659"/>
          <p:cNvSpPr txBox="1">
            <a:spLocks noChangeArrowheads="1"/>
          </p:cNvSpPr>
          <p:nvPr/>
        </p:nvSpPr>
        <p:spPr bwMode="auto">
          <a:xfrm>
            <a:off x="428596" y="857232"/>
            <a:ext cx="6413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rPr>
              <a:t>图例：</a:t>
            </a:r>
          </a:p>
        </p:txBody>
      </p:sp>
      <p:grpSp>
        <p:nvGrpSpPr>
          <p:cNvPr id="1773" name="Group 2386"/>
          <p:cNvGrpSpPr>
            <a:grpSpLocks noChangeAspect="1"/>
          </p:cNvGrpSpPr>
          <p:nvPr/>
        </p:nvGrpSpPr>
        <p:grpSpPr bwMode="auto">
          <a:xfrm>
            <a:off x="4857752" y="642918"/>
            <a:ext cx="1163638" cy="771526"/>
            <a:chOff x="1428" y="344"/>
            <a:chExt cx="733" cy="486"/>
          </a:xfrm>
        </p:grpSpPr>
        <p:sp>
          <p:nvSpPr>
            <p:cNvPr id="1774" name="AutoShape 2387"/>
            <p:cNvSpPr>
              <a:spLocks noChangeAspect="1" noChangeArrowheads="1" noTextEdit="1"/>
            </p:cNvSpPr>
            <p:nvPr/>
          </p:nvSpPr>
          <p:spPr bwMode="auto">
            <a:xfrm>
              <a:off x="1440" y="349"/>
              <a:ext cx="720" cy="4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75" name="Freeform 2388"/>
            <p:cNvSpPr>
              <a:spLocks/>
            </p:cNvSpPr>
            <p:nvPr/>
          </p:nvSpPr>
          <p:spPr bwMode="auto">
            <a:xfrm>
              <a:off x="1428" y="344"/>
              <a:ext cx="733" cy="485"/>
            </a:xfrm>
            <a:custGeom>
              <a:avLst/>
              <a:gdLst>
                <a:gd name="T0" fmla="*/ 1 w 1085"/>
                <a:gd name="T1" fmla="*/ 4 h 717"/>
                <a:gd name="T2" fmla="*/ 1 w 1085"/>
                <a:gd name="T3" fmla="*/ 3 h 717"/>
                <a:gd name="T4" fmla="*/ 3 w 1085"/>
                <a:gd name="T5" fmla="*/ 1 h 717"/>
                <a:gd name="T6" fmla="*/ 5 w 1085"/>
                <a:gd name="T7" fmla="*/ 1 h 717"/>
                <a:gd name="T8" fmla="*/ 7 w 1085"/>
                <a:gd name="T9" fmla="*/ 1 h 717"/>
                <a:gd name="T10" fmla="*/ 10 w 1085"/>
                <a:gd name="T11" fmla="*/ 3 h 717"/>
                <a:gd name="T12" fmla="*/ 7 w 1085"/>
                <a:gd name="T13" fmla="*/ 5 h 717"/>
                <a:gd name="T14" fmla="*/ 4 w 1085"/>
                <a:gd name="T15" fmla="*/ 5 h 717"/>
                <a:gd name="T16" fmla="*/ 2 w 1085"/>
                <a:gd name="T17" fmla="*/ 6 h 717"/>
                <a:gd name="T18" fmla="*/ 3 w 1085"/>
                <a:gd name="T19" fmla="*/ 5 h 717"/>
                <a:gd name="T20" fmla="*/ 1 w 1085"/>
                <a:gd name="T21" fmla="*/ 4 h 717"/>
                <a:gd name="T22" fmla="*/ 1 w 1085"/>
                <a:gd name="T23" fmla="*/ 4 h 7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85"/>
                <a:gd name="T37" fmla="*/ 0 h 717"/>
                <a:gd name="T38" fmla="*/ 1085 w 1085"/>
                <a:gd name="T39" fmla="*/ 717 h 71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85" h="717">
                  <a:moveTo>
                    <a:pt x="173" y="478"/>
                  </a:moveTo>
                  <a:cubicBezTo>
                    <a:pt x="173" y="478"/>
                    <a:pt x="0" y="462"/>
                    <a:pt x="19" y="289"/>
                  </a:cubicBezTo>
                  <a:cubicBezTo>
                    <a:pt x="39" y="112"/>
                    <a:pt x="291" y="106"/>
                    <a:pt x="291" y="106"/>
                  </a:cubicBezTo>
                  <a:cubicBezTo>
                    <a:pt x="291" y="106"/>
                    <a:pt x="336" y="0"/>
                    <a:pt x="564" y="8"/>
                  </a:cubicBezTo>
                  <a:cubicBezTo>
                    <a:pt x="801" y="16"/>
                    <a:pt x="817" y="118"/>
                    <a:pt x="817" y="118"/>
                  </a:cubicBezTo>
                  <a:cubicBezTo>
                    <a:pt x="817" y="118"/>
                    <a:pt x="1082" y="90"/>
                    <a:pt x="1084" y="332"/>
                  </a:cubicBezTo>
                  <a:cubicBezTo>
                    <a:pt x="1085" y="524"/>
                    <a:pt x="869" y="530"/>
                    <a:pt x="869" y="530"/>
                  </a:cubicBezTo>
                  <a:cubicBezTo>
                    <a:pt x="869" y="530"/>
                    <a:pt x="786" y="696"/>
                    <a:pt x="459" y="596"/>
                  </a:cubicBezTo>
                  <a:cubicBezTo>
                    <a:pt x="459" y="596"/>
                    <a:pt x="332" y="689"/>
                    <a:pt x="230" y="717"/>
                  </a:cubicBezTo>
                  <a:cubicBezTo>
                    <a:pt x="230" y="717"/>
                    <a:pt x="282" y="664"/>
                    <a:pt x="296" y="595"/>
                  </a:cubicBezTo>
                  <a:cubicBezTo>
                    <a:pt x="296" y="595"/>
                    <a:pt x="190" y="599"/>
                    <a:pt x="173" y="478"/>
                  </a:cubicBezTo>
                  <a:cubicBezTo>
                    <a:pt x="173" y="478"/>
                    <a:pt x="173" y="478"/>
                    <a:pt x="173" y="478"/>
                  </a:cubicBez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76" name="Freeform 2389"/>
            <p:cNvSpPr>
              <a:spLocks/>
            </p:cNvSpPr>
            <p:nvPr/>
          </p:nvSpPr>
          <p:spPr bwMode="auto">
            <a:xfrm>
              <a:off x="1574" y="505"/>
              <a:ext cx="17" cy="85"/>
            </a:xfrm>
            <a:custGeom>
              <a:avLst/>
              <a:gdLst>
                <a:gd name="T0" fmla="*/ 0 w 17"/>
                <a:gd name="T1" fmla="*/ 85 h 85"/>
                <a:gd name="T2" fmla="*/ 0 w 17"/>
                <a:gd name="T3" fmla="*/ 0 h 85"/>
                <a:gd name="T4" fmla="*/ 17 w 17"/>
                <a:gd name="T5" fmla="*/ 0 h 85"/>
                <a:gd name="T6" fmla="*/ 17 w 17"/>
                <a:gd name="T7" fmla="*/ 85 h 85"/>
                <a:gd name="T8" fmla="*/ 0 w 17"/>
                <a:gd name="T9" fmla="*/ 85 h 85"/>
                <a:gd name="T10" fmla="*/ 0 w 17"/>
                <a:gd name="T11" fmla="*/ 85 h 85"/>
                <a:gd name="T12" fmla="*/ 0 w 17"/>
                <a:gd name="T13" fmla="*/ 85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85"/>
                <a:gd name="T23" fmla="*/ 17 w 17"/>
                <a:gd name="T24" fmla="*/ 85 h 8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85">
                  <a:moveTo>
                    <a:pt x="0" y="85"/>
                  </a:moveTo>
                  <a:lnTo>
                    <a:pt x="0" y="0"/>
                  </a:lnTo>
                  <a:lnTo>
                    <a:pt x="17" y="0"/>
                  </a:lnTo>
                  <a:lnTo>
                    <a:pt x="17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77" name="Freeform 2390"/>
            <p:cNvSpPr>
              <a:spLocks/>
            </p:cNvSpPr>
            <p:nvPr/>
          </p:nvSpPr>
          <p:spPr bwMode="auto">
            <a:xfrm>
              <a:off x="1608" y="526"/>
              <a:ext cx="57" cy="64"/>
            </a:xfrm>
            <a:custGeom>
              <a:avLst/>
              <a:gdLst>
                <a:gd name="T0" fmla="*/ 0 w 85"/>
                <a:gd name="T1" fmla="*/ 1 h 95"/>
                <a:gd name="T2" fmla="*/ 0 w 85"/>
                <a:gd name="T3" fmla="*/ 1 h 95"/>
                <a:gd name="T4" fmla="*/ 1 w 85"/>
                <a:gd name="T5" fmla="*/ 1 h 95"/>
                <a:gd name="T6" fmla="*/ 1 w 85"/>
                <a:gd name="T7" fmla="*/ 1 h 95"/>
                <a:gd name="T8" fmla="*/ 1 w 85"/>
                <a:gd name="T9" fmla="*/ 0 h 95"/>
                <a:gd name="T10" fmla="*/ 1 w 85"/>
                <a:gd name="T11" fmla="*/ 1 h 95"/>
                <a:gd name="T12" fmla="*/ 1 w 85"/>
                <a:gd name="T13" fmla="*/ 1 h 95"/>
                <a:gd name="T14" fmla="*/ 1 w 85"/>
                <a:gd name="T15" fmla="*/ 1 h 95"/>
                <a:gd name="T16" fmla="*/ 1 w 85"/>
                <a:gd name="T17" fmla="*/ 1 h 95"/>
                <a:gd name="T18" fmla="*/ 1 w 85"/>
                <a:gd name="T19" fmla="*/ 1 h 95"/>
                <a:gd name="T20" fmla="*/ 1 w 85"/>
                <a:gd name="T21" fmla="*/ 1 h 95"/>
                <a:gd name="T22" fmla="*/ 1 w 85"/>
                <a:gd name="T23" fmla="*/ 1 h 95"/>
                <a:gd name="T24" fmla="*/ 1 w 85"/>
                <a:gd name="T25" fmla="*/ 1 h 95"/>
                <a:gd name="T26" fmla="*/ 1 w 85"/>
                <a:gd name="T27" fmla="*/ 1 h 95"/>
                <a:gd name="T28" fmla="*/ 1 w 85"/>
                <a:gd name="T29" fmla="*/ 1 h 95"/>
                <a:gd name="T30" fmla="*/ 0 w 85"/>
                <a:gd name="T31" fmla="*/ 1 h 95"/>
                <a:gd name="T32" fmla="*/ 0 w 85"/>
                <a:gd name="T33" fmla="*/ 1 h 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95"/>
                <a:gd name="T53" fmla="*/ 85 w 85"/>
                <a:gd name="T54" fmla="*/ 95 h 9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95">
                  <a:moveTo>
                    <a:pt x="0" y="95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9" y="5"/>
                    <a:pt x="40" y="0"/>
                    <a:pt x="53" y="0"/>
                  </a:cubicBezTo>
                  <a:cubicBezTo>
                    <a:pt x="64" y="0"/>
                    <a:pt x="72" y="4"/>
                    <a:pt x="77" y="11"/>
                  </a:cubicBezTo>
                  <a:cubicBezTo>
                    <a:pt x="82" y="17"/>
                    <a:pt x="85" y="26"/>
                    <a:pt x="85" y="37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37"/>
                    <a:pt x="60" y="32"/>
                    <a:pt x="59" y="28"/>
                  </a:cubicBezTo>
                  <a:cubicBezTo>
                    <a:pt x="56" y="22"/>
                    <a:pt x="52" y="19"/>
                    <a:pt x="45" y="19"/>
                  </a:cubicBezTo>
                  <a:cubicBezTo>
                    <a:pt x="38" y="19"/>
                    <a:pt x="32" y="23"/>
                    <a:pt x="28" y="29"/>
                  </a:cubicBezTo>
                  <a:cubicBezTo>
                    <a:pt x="25" y="35"/>
                    <a:pt x="24" y="42"/>
                    <a:pt x="24" y="50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78" name="Freeform 2391"/>
            <p:cNvSpPr>
              <a:spLocks/>
            </p:cNvSpPr>
            <p:nvPr/>
          </p:nvSpPr>
          <p:spPr bwMode="auto">
            <a:xfrm>
              <a:off x="1675" y="509"/>
              <a:ext cx="44" cy="83"/>
            </a:xfrm>
            <a:custGeom>
              <a:avLst/>
              <a:gdLst>
                <a:gd name="T0" fmla="*/ 1 w 65"/>
                <a:gd name="T1" fmla="*/ 1 h 122"/>
                <a:gd name="T2" fmla="*/ 1 w 65"/>
                <a:gd name="T3" fmla="*/ 1 h 122"/>
                <a:gd name="T4" fmla="*/ 0 w 65"/>
                <a:gd name="T5" fmla="*/ 1 h 122"/>
                <a:gd name="T6" fmla="*/ 0 w 65"/>
                <a:gd name="T7" fmla="*/ 1 h 122"/>
                <a:gd name="T8" fmla="*/ 1 w 65"/>
                <a:gd name="T9" fmla="*/ 1 h 122"/>
                <a:gd name="T10" fmla="*/ 1 w 65"/>
                <a:gd name="T11" fmla="*/ 1 h 122"/>
                <a:gd name="T12" fmla="*/ 1 w 65"/>
                <a:gd name="T13" fmla="*/ 0 h 122"/>
                <a:gd name="T14" fmla="*/ 1 w 65"/>
                <a:gd name="T15" fmla="*/ 1 h 122"/>
                <a:gd name="T16" fmla="*/ 1 w 65"/>
                <a:gd name="T17" fmla="*/ 1 h 122"/>
                <a:gd name="T18" fmla="*/ 1 w 65"/>
                <a:gd name="T19" fmla="*/ 1 h 122"/>
                <a:gd name="T20" fmla="*/ 1 w 65"/>
                <a:gd name="T21" fmla="*/ 1 h 122"/>
                <a:gd name="T22" fmla="*/ 1 w 65"/>
                <a:gd name="T23" fmla="*/ 1 h 122"/>
                <a:gd name="T24" fmla="*/ 1 w 65"/>
                <a:gd name="T25" fmla="*/ 1 h 122"/>
                <a:gd name="T26" fmla="*/ 1 w 65"/>
                <a:gd name="T27" fmla="*/ 1 h 122"/>
                <a:gd name="T28" fmla="*/ 1 w 65"/>
                <a:gd name="T29" fmla="*/ 1 h 122"/>
                <a:gd name="T30" fmla="*/ 1 w 65"/>
                <a:gd name="T31" fmla="*/ 1 h 122"/>
                <a:gd name="T32" fmla="*/ 1 w 65"/>
                <a:gd name="T33" fmla="*/ 1 h 122"/>
                <a:gd name="T34" fmla="*/ 1 w 65"/>
                <a:gd name="T35" fmla="*/ 1 h 122"/>
                <a:gd name="T36" fmla="*/ 1 w 65"/>
                <a:gd name="T37" fmla="*/ 1 h 1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5"/>
                <a:gd name="T58" fmla="*/ 0 h 122"/>
                <a:gd name="T59" fmla="*/ 65 w 65"/>
                <a:gd name="T60" fmla="*/ 122 h 12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5" h="122">
                  <a:moveTo>
                    <a:pt x="18" y="91"/>
                  </a:moveTo>
                  <a:cubicBezTo>
                    <a:pt x="18" y="44"/>
                    <a:pt x="18" y="44"/>
                    <a:pt x="18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98"/>
                    <a:pt x="45" y="103"/>
                    <a:pt x="53" y="103"/>
                  </a:cubicBezTo>
                  <a:cubicBezTo>
                    <a:pt x="58" y="103"/>
                    <a:pt x="61" y="102"/>
                    <a:pt x="64" y="10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0" y="121"/>
                    <a:pt x="54" y="122"/>
                    <a:pt x="47" y="122"/>
                  </a:cubicBezTo>
                  <a:cubicBezTo>
                    <a:pt x="38" y="122"/>
                    <a:pt x="30" y="119"/>
                    <a:pt x="25" y="114"/>
                  </a:cubicBezTo>
                  <a:cubicBezTo>
                    <a:pt x="20" y="108"/>
                    <a:pt x="18" y="10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79" name="Freeform 2392"/>
            <p:cNvSpPr>
              <a:spLocks noEditPoints="1"/>
            </p:cNvSpPr>
            <p:nvPr/>
          </p:nvSpPr>
          <p:spPr bwMode="auto">
            <a:xfrm>
              <a:off x="1725" y="526"/>
              <a:ext cx="59" cy="66"/>
            </a:xfrm>
            <a:custGeom>
              <a:avLst/>
              <a:gdLst>
                <a:gd name="T0" fmla="*/ 1 w 87"/>
                <a:gd name="T1" fmla="*/ 1 h 98"/>
                <a:gd name="T2" fmla="*/ 1 w 87"/>
                <a:gd name="T3" fmla="*/ 1 h 98"/>
                <a:gd name="T4" fmla="*/ 1 w 87"/>
                <a:gd name="T5" fmla="*/ 1 h 98"/>
                <a:gd name="T6" fmla="*/ 1 w 87"/>
                <a:gd name="T7" fmla="*/ 1 h 98"/>
                <a:gd name="T8" fmla="*/ 0 w 87"/>
                <a:gd name="T9" fmla="*/ 1 h 98"/>
                <a:gd name="T10" fmla="*/ 1 w 87"/>
                <a:gd name="T11" fmla="*/ 1 h 98"/>
                <a:gd name="T12" fmla="*/ 1 w 87"/>
                <a:gd name="T13" fmla="*/ 0 h 98"/>
                <a:gd name="T14" fmla="*/ 1 w 87"/>
                <a:gd name="T15" fmla="*/ 1 h 98"/>
                <a:gd name="T16" fmla="*/ 1 w 87"/>
                <a:gd name="T17" fmla="*/ 1 h 98"/>
                <a:gd name="T18" fmla="*/ 1 w 87"/>
                <a:gd name="T19" fmla="*/ 1 h 98"/>
                <a:gd name="T20" fmla="*/ 1 w 87"/>
                <a:gd name="T21" fmla="*/ 1 h 98"/>
                <a:gd name="T22" fmla="*/ 1 w 87"/>
                <a:gd name="T23" fmla="*/ 1 h 98"/>
                <a:gd name="T24" fmla="*/ 1 w 87"/>
                <a:gd name="T25" fmla="*/ 1 h 98"/>
                <a:gd name="T26" fmla="*/ 1 w 87"/>
                <a:gd name="T27" fmla="*/ 1 h 98"/>
                <a:gd name="T28" fmla="*/ 1 w 87"/>
                <a:gd name="T29" fmla="*/ 1 h 98"/>
                <a:gd name="T30" fmla="*/ 1 w 87"/>
                <a:gd name="T31" fmla="*/ 1 h 98"/>
                <a:gd name="T32" fmla="*/ 1 w 87"/>
                <a:gd name="T33" fmla="*/ 1 h 98"/>
                <a:gd name="T34" fmla="*/ 1 w 87"/>
                <a:gd name="T35" fmla="*/ 1 h 98"/>
                <a:gd name="T36" fmla="*/ 1 w 87"/>
                <a:gd name="T37" fmla="*/ 1 h 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7"/>
                <a:gd name="T58" fmla="*/ 0 h 98"/>
                <a:gd name="T59" fmla="*/ 87 w 87"/>
                <a:gd name="T60" fmla="*/ 98 h 9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7" h="98">
                  <a:moveTo>
                    <a:pt x="80" y="71"/>
                  </a:moveTo>
                  <a:cubicBezTo>
                    <a:pt x="80" y="90"/>
                    <a:pt x="80" y="90"/>
                    <a:pt x="80" y="90"/>
                  </a:cubicBezTo>
                  <a:cubicBezTo>
                    <a:pt x="71" y="95"/>
                    <a:pt x="60" y="98"/>
                    <a:pt x="48" y="98"/>
                  </a:cubicBezTo>
                  <a:cubicBezTo>
                    <a:pt x="33" y="98"/>
                    <a:pt x="21" y="93"/>
                    <a:pt x="12" y="85"/>
                  </a:cubicBezTo>
                  <a:cubicBezTo>
                    <a:pt x="4" y="77"/>
                    <a:pt x="0" y="65"/>
                    <a:pt x="0" y="49"/>
                  </a:cubicBezTo>
                  <a:cubicBezTo>
                    <a:pt x="0" y="35"/>
                    <a:pt x="3" y="24"/>
                    <a:pt x="10" y="15"/>
                  </a:cubicBezTo>
                  <a:cubicBezTo>
                    <a:pt x="18" y="5"/>
                    <a:pt x="29" y="0"/>
                    <a:pt x="43" y="0"/>
                  </a:cubicBezTo>
                  <a:cubicBezTo>
                    <a:pt x="59" y="0"/>
                    <a:pt x="71" y="6"/>
                    <a:pt x="78" y="17"/>
                  </a:cubicBezTo>
                  <a:cubicBezTo>
                    <a:pt x="84" y="26"/>
                    <a:pt x="87" y="39"/>
                    <a:pt x="87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64"/>
                    <a:pt x="26" y="70"/>
                    <a:pt x="31" y="74"/>
                  </a:cubicBezTo>
                  <a:cubicBezTo>
                    <a:pt x="35" y="78"/>
                    <a:pt x="42" y="80"/>
                    <a:pt x="49" y="80"/>
                  </a:cubicBezTo>
                  <a:cubicBezTo>
                    <a:pt x="58" y="80"/>
                    <a:pt x="69" y="77"/>
                    <a:pt x="80" y="71"/>
                  </a:cubicBezTo>
                  <a:cubicBezTo>
                    <a:pt x="80" y="71"/>
                    <a:pt x="80" y="71"/>
                    <a:pt x="80" y="71"/>
                  </a:cubicBezTo>
                  <a:close/>
                  <a:moveTo>
                    <a:pt x="23" y="40"/>
                  </a:moveTo>
                  <a:cubicBezTo>
                    <a:pt x="64" y="40"/>
                    <a:pt x="64" y="40"/>
                    <a:pt x="64" y="40"/>
                  </a:cubicBezTo>
                  <a:cubicBezTo>
                    <a:pt x="63" y="25"/>
                    <a:pt x="56" y="18"/>
                    <a:pt x="44" y="18"/>
                  </a:cubicBezTo>
                  <a:cubicBezTo>
                    <a:pt x="31" y="18"/>
                    <a:pt x="24" y="25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0" name="Freeform 2393"/>
            <p:cNvSpPr>
              <a:spLocks/>
            </p:cNvSpPr>
            <p:nvPr/>
          </p:nvSpPr>
          <p:spPr bwMode="auto">
            <a:xfrm>
              <a:off x="1797" y="526"/>
              <a:ext cx="37" cy="64"/>
            </a:xfrm>
            <a:custGeom>
              <a:avLst/>
              <a:gdLst>
                <a:gd name="T0" fmla="*/ 0 w 55"/>
                <a:gd name="T1" fmla="*/ 1 h 95"/>
                <a:gd name="T2" fmla="*/ 0 w 55"/>
                <a:gd name="T3" fmla="*/ 1 h 95"/>
                <a:gd name="T4" fmla="*/ 1 w 55"/>
                <a:gd name="T5" fmla="*/ 1 h 95"/>
                <a:gd name="T6" fmla="*/ 1 w 55"/>
                <a:gd name="T7" fmla="*/ 1 h 95"/>
                <a:gd name="T8" fmla="*/ 1 w 55"/>
                <a:gd name="T9" fmla="*/ 1 h 95"/>
                <a:gd name="T10" fmla="*/ 1 w 55"/>
                <a:gd name="T11" fmla="*/ 0 h 95"/>
                <a:gd name="T12" fmla="*/ 1 w 55"/>
                <a:gd name="T13" fmla="*/ 1 h 95"/>
                <a:gd name="T14" fmla="*/ 1 w 55"/>
                <a:gd name="T15" fmla="*/ 1 h 95"/>
                <a:gd name="T16" fmla="*/ 1 w 55"/>
                <a:gd name="T17" fmla="*/ 1 h 95"/>
                <a:gd name="T18" fmla="*/ 1 w 55"/>
                <a:gd name="T19" fmla="*/ 1 h 95"/>
                <a:gd name="T20" fmla="*/ 1 w 55"/>
                <a:gd name="T21" fmla="*/ 1 h 95"/>
                <a:gd name="T22" fmla="*/ 1 w 55"/>
                <a:gd name="T23" fmla="*/ 1 h 95"/>
                <a:gd name="T24" fmla="*/ 0 w 55"/>
                <a:gd name="T25" fmla="*/ 1 h 95"/>
                <a:gd name="T26" fmla="*/ 0 w 55"/>
                <a:gd name="T27" fmla="*/ 1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5"/>
                <a:gd name="T43" fmla="*/ 0 h 95"/>
                <a:gd name="T44" fmla="*/ 55 w 55"/>
                <a:gd name="T45" fmla="*/ 95 h 9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5" h="95">
                  <a:moveTo>
                    <a:pt x="0" y="95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18"/>
                    <a:pt x="26" y="12"/>
                    <a:pt x="31" y="7"/>
                  </a:cubicBezTo>
                  <a:cubicBezTo>
                    <a:pt x="36" y="3"/>
                    <a:pt x="42" y="0"/>
                    <a:pt x="48" y="0"/>
                  </a:cubicBezTo>
                  <a:cubicBezTo>
                    <a:pt x="51" y="0"/>
                    <a:pt x="53" y="1"/>
                    <a:pt x="55" y="1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3" y="24"/>
                    <a:pt x="49" y="23"/>
                    <a:pt x="44" y="23"/>
                  </a:cubicBezTo>
                  <a:cubicBezTo>
                    <a:pt x="36" y="23"/>
                    <a:pt x="30" y="28"/>
                    <a:pt x="27" y="37"/>
                  </a:cubicBezTo>
                  <a:cubicBezTo>
                    <a:pt x="25" y="43"/>
                    <a:pt x="24" y="51"/>
                    <a:pt x="24" y="61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1" name="Freeform 2394"/>
            <p:cNvSpPr>
              <a:spLocks/>
            </p:cNvSpPr>
            <p:nvPr/>
          </p:nvSpPr>
          <p:spPr bwMode="auto">
            <a:xfrm>
              <a:off x="1844" y="526"/>
              <a:ext cx="58" cy="64"/>
            </a:xfrm>
            <a:custGeom>
              <a:avLst/>
              <a:gdLst>
                <a:gd name="T0" fmla="*/ 0 w 85"/>
                <a:gd name="T1" fmla="*/ 1 h 95"/>
                <a:gd name="T2" fmla="*/ 0 w 85"/>
                <a:gd name="T3" fmla="*/ 1 h 95"/>
                <a:gd name="T4" fmla="*/ 1 w 85"/>
                <a:gd name="T5" fmla="*/ 1 h 95"/>
                <a:gd name="T6" fmla="*/ 1 w 85"/>
                <a:gd name="T7" fmla="*/ 1 h 95"/>
                <a:gd name="T8" fmla="*/ 1 w 85"/>
                <a:gd name="T9" fmla="*/ 0 h 95"/>
                <a:gd name="T10" fmla="*/ 1 w 85"/>
                <a:gd name="T11" fmla="*/ 1 h 95"/>
                <a:gd name="T12" fmla="*/ 1 w 85"/>
                <a:gd name="T13" fmla="*/ 1 h 95"/>
                <a:gd name="T14" fmla="*/ 1 w 85"/>
                <a:gd name="T15" fmla="*/ 1 h 95"/>
                <a:gd name="T16" fmla="*/ 1 w 85"/>
                <a:gd name="T17" fmla="*/ 1 h 95"/>
                <a:gd name="T18" fmla="*/ 1 w 85"/>
                <a:gd name="T19" fmla="*/ 1 h 95"/>
                <a:gd name="T20" fmla="*/ 1 w 85"/>
                <a:gd name="T21" fmla="*/ 1 h 95"/>
                <a:gd name="T22" fmla="*/ 1 w 85"/>
                <a:gd name="T23" fmla="*/ 1 h 95"/>
                <a:gd name="T24" fmla="*/ 1 w 85"/>
                <a:gd name="T25" fmla="*/ 1 h 95"/>
                <a:gd name="T26" fmla="*/ 1 w 85"/>
                <a:gd name="T27" fmla="*/ 1 h 95"/>
                <a:gd name="T28" fmla="*/ 1 w 85"/>
                <a:gd name="T29" fmla="*/ 1 h 95"/>
                <a:gd name="T30" fmla="*/ 0 w 85"/>
                <a:gd name="T31" fmla="*/ 1 h 95"/>
                <a:gd name="T32" fmla="*/ 0 w 85"/>
                <a:gd name="T33" fmla="*/ 1 h 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95"/>
                <a:gd name="T53" fmla="*/ 85 w 85"/>
                <a:gd name="T54" fmla="*/ 95 h 9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95">
                  <a:moveTo>
                    <a:pt x="0" y="95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30" y="5"/>
                    <a:pt x="40" y="0"/>
                    <a:pt x="53" y="0"/>
                  </a:cubicBezTo>
                  <a:cubicBezTo>
                    <a:pt x="64" y="0"/>
                    <a:pt x="72" y="4"/>
                    <a:pt x="78" y="11"/>
                  </a:cubicBezTo>
                  <a:cubicBezTo>
                    <a:pt x="83" y="17"/>
                    <a:pt x="85" y="26"/>
                    <a:pt x="85" y="37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37"/>
                    <a:pt x="60" y="32"/>
                    <a:pt x="59" y="28"/>
                  </a:cubicBezTo>
                  <a:cubicBezTo>
                    <a:pt x="57" y="22"/>
                    <a:pt x="52" y="19"/>
                    <a:pt x="45" y="19"/>
                  </a:cubicBezTo>
                  <a:cubicBezTo>
                    <a:pt x="38" y="19"/>
                    <a:pt x="32" y="23"/>
                    <a:pt x="29" y="29"/>
                  </a:cubicBezTo>
                  <a:cubicBezTo>
                    <a:pt x="26" y="35"/>
                    <a:pt x="24" y="42"/>
                    <a:pt x="24" y="50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2" name="Freeform 2395"/>
            <p:cNvSpPr>
              <a:spLocks noEditPoints="1"/>
            </p:cNvSpPr>
            <p:nvPr/>
          </p:nvSpPr>
          <p:spPr bwMode="auto">
            <a:xfrm>
              <a:off x="1915" y="526"/>
              <a:ext cx="58" cy="66"/>
            </a:xfrm>
            <a:custGeom>
              <a:avLst/>
              <a:gdLst>
                <a:gd name="T0" fmla="*/ 1 w 87"/>
                <a:gd name="T1" fmla="*/ 1 h 98"/>
                <a:gd name="T2" fmla="*/ 1 w 87"/>
                <a:gd name="T3" fmla="*/ 1 h 98"/>
                <a:gd name="T4" fmla="*/ 1 w 87"/>
                <a:gd name="T5" fmla="*/ 1 h 98"/>
                <a:gd name="T6" fmla="*/ 1 w 87"/>
                <a:gd name="T7" fmla="*/ 1 h 98"/>
                <a:gd name="T8" fmla="*/ 0 w 87"/>
                <a:gd name="T9" fmla="*/ 1 h 98"/>
                <a:gd name="T10" fmla="*/ 1 w 87"/>
                <a:gd name="T11" fmla="*/ 1 h 98"/>
                <a:gd name="T12" fmla="*/ 1 w 87"/>
                <a:gd name="T13" fmla="*/ 0 h 98"/>
                <a:gd name="T14" fmla="*/ 1 w 87"/>
                <a:gd name="T15" fmla="*/ 1 h 98"/>
                <a:gd name="T16" fmla="*/ 1 w 87"/>
                <a:gd name="T17" fmla="*/ 1 h 98"/>
                <a:gd name="T18" fmla="*/ 1 w 87"/>
                <a:gd name="T19" fmla="*/ 1 h 98"/>
                <a:gd name="T20" fmla="*/ 1 w 87"/>
                <a:gd name="T21" fmla="*/ 1 h 98"/>
                <a:gd name="T22" fmla="*/ 1 w 87"/>
                <a:gd name="T23" fmla="*/ 1 h 98"/>
                <a:gd name="T24" fmla="*/ 1 w 87"/>
                <a:gd name="T25" fmla="*/ 1 h 98"/>
                <a:gd name="T26" fmla="*/ 1 w 87"/>
                <a:gd name="T27" fmla="*/ 1 h 98"/>
                <a:gd name="T28" fmla="*/ 1 w 87"/>
                <a:gd name="T29" fmla="*/ 1 h 98"/>
                <a:gd name="T30" fmla="*/ 1 w 87"/>
                <a:gd name="T31" fmla="*/ 1 h 98"/>
                <a:gd name="T32" fmla="*/ 1 w 87"/>
                <a:gd name="T33" fmla="*/ 1 h 98"/>
                <a:gd name="T34" fmla="*/ 1 w 87"/>
                <a:gd name="T35" fmla="*/ 1 h 98"/>
                <a:gd name="T36" fmla="*/ 1 w 87"/>
                <a:gd name="T37" fmla="*/ 1 h 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7"/>
                <a:gd name="T58" fmla="*/ 0 h 98"/>
                <a:gd name="T59" fmla="*/ 87 w 87"/>
                <a:gd name="T60" fmla="*/ 98 h 9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7" h="98">
                  <a:moveTo>
                    <a:pt x="80" y="71"/>
                  </a:moveTo>
                  <a:cubicBezTo>
                    <a:pt x="80" y="90"/>
                    <a:pt x="80" y="90"/>
                    <a:pt x="80" y="90"/>
                  </a:cubicBezTo>
                  <a:cubicBezTo>
                    <a:pt x="71" y="95"/>
                    <a:pt x="61" y="98"/>
                    <a:pt x="48" y="98"/>
                  </a:cubicBezTo>
                  <a:cubicBezTo>
                    <a:pt x="33" y="98"/>
                    <a:pt x="21" y="93"/>
                    <a:pt x="13" y="85"/>
                  </a:cubicBezTo>
                  <a:cubicBezTo>
                    <a:pt x="4" y="77"/>
                    <a:pt x="0" y="65"/>
                    <a:pt x="0" y="49"/>
                  </a:cubicBezTo>
                  <a:cubicBezTo>
                    <a:pt x="0" y="35"/>
                    <a:pt x="3" y="24"/>
                    <a:pt x="10" y="15"/>
                  </a:cubicBezTo>
                  <a:cubicBezTo>
                    <a:pt x="18" y="5"/>
                    <a:pt x="29" y="0"/>
                    <a:pt x="43" y="0"/>
                  </a:cubicBezTo>
                  <a:cubicBezTo>
                    <a:pt x="59" y="0"/>
                    <a:pt x="71" y="6"/>
                    <a:pt x="78" y="17"/>
                  </a:cubicBezTo>
                  <a:cubicBezTo>
                    <a:pt x="84" y="26"/>
                    <a:pt x="87" y="39"/>
                    <a:pt x="87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64"/>
                    <a:pt x="26" y="70"/>
                    <a:pt x="31" y="74"/>
                  </a:cubicBezTo>
                  <a:cubicBezTo>
                    <a:pt x="36" y="78"/>
                    <a:pt x="42" y="80"/>
                    <a:pt x="49" y="80"/>
                  </a:cubicBezTo>
                  <a:cubicBezTo>
                    <a:pt x="59" y="80"/>
                    <a:pt x="69" y="77"/>
                    <a:pt x="80" y="71"/>
                  </a:cubicBezTo>
                  <a:cubicBezTo>
                    <a:pt x="80" y="71"/>
                    <a:pt x="80" y="71"/>
                    <a:pt x="80" y="71"/>
                  </a:cubicBezTo>
                  <a:close/>
                  <a:moveTo>
                    <a:pt x="23" y="40"/>
                  </a:moveTo>
                  <a:cubicBezTo>
                    <a:pt x="64" y="40"/>
                    <a:pt x="64" y="40"/>
                    <a:pt x="64" y="40"/>
                  </a:cubicBezTo>
                  <a:cubicBezTo>
                    <a:pt x="63" y="25"/>
                    <a:pt x="57" y="18"/>
                    <a:pt x="44" y="18"/>
                  </a:cubicBezTo>
                  <a:cubicBezTo>
                    <a:pt x="31" y="18"/>
                    <a:pt x="24" y="25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3" name="Freeform 2396"/>
            <p:cNvSpPr>
              <a:spLocks/>
            </p:cNvSpPr>
            <p:nvPr/>
          </p:nvSpPr>
          <p:spPr bwMode="auto">
            <a:xfrm>
              <a:off x="1979" y="509"/>
              <a:ext cx="44" cy="83"/>
            </a:xfrm>
            <a:custGeom>
              <a:avLst/>
              <a:gdLst>
                <a:gd name="T0" fmla="*/ 1 w 65"/>
                <a:gd name="T1" fmla="*/ 1 h 122"/>
                <a:gd name="T2" fmla="*/ 1 w 65"/>
                <a:gd name="T3" fmla="*/ 1 h 122"/>
                <a:gd name="T4" fmla="*/ 0 w 65"/>
                <a:gd name="T5" fmla="*/ 1 h 122"/>
                <a:gd name="T6" fmla="*/ 0 w 65"/>
                <a:gd name="T7" fmla="*/ 1 h 122"/>
                <a:gd name="T8" fmla="*/ 1 w 65"/>
                <a:gd name="T9" fmla="*/ 1 h 122"/>
                <a:gd name="T10" fmla="*/ 1 w 65"/>
                <a:gd name="T11" fmla="*/ 1 h 122"/>
                <a:gd name="T12" fmla="*/ 1 w 65"/>
                <a:gd name="T13" fmla="*/ 0 h 122"/>
                <a:gd name="T14" fmla="*/ 1 w 65"/>
                <a:gd name="T15" fmla="*/ 1 h 122"/>
                <a:gd name="T16" fmla="*/ 1 w 65"/>
                <a:gd name="T17" fmla="*/ 1 h 122"/>
                <a:gd name="T18" fmla="*/ 1 w 65"/>
                <a:gd name="T19" fmla="*/ 1 h 122"/>
                <a:gd name="T20" fmla="*/ 1 w 65"/>
                <a:gd name="T21" fmla="*/ 1 h 122"/>
                <a:gd name="T22" fmla="*/ 1 w 65"/>
                <a:gd name="T23" fmla="*/ 1 h 122"/>
                <a:gd name="T24" fmla="*/ 1 w 65"/>
                <a:gd name="T25" fmla="*/ 1 h 122"/>
                <a:gd name="T26" fmla="*/ 1 w 65"/>
                <a:gd name="T27" fmla="*/ 1 h 122"/>
                <a:gd name="T28" fmla="*/ 1 w 65"/>
                <a:gd name="T29" fmla="*/ 1 h 122"/>
                <a:gd name="T30" fmla="*/ 1 w 65"/>
                <a:gd name="T31" fmla="*/ 1 h 122"/>
                <a:gd name="T32" fmla="*/ 1 w 65"/>
                <a:gd name="T33" fmla="*/ 1 h 122"/>
                <a:gd name="T34" fmla="*/ 1 w 65"/>
                <a:gd name="T35" fmla="*/ 1 h 122"/>
                <a:gd name="T36" fmla="*/ 1 w 65"/>
                <a:gd name="T37" fmla="*/ 1 h 1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5"/>
                <a:gd name="T58" fmla="*/ 0 h 122"/>
                <a:gd name="T59" fmla="*/ 65 w 65"/>
                <a:gd name="T60" fmla="*/ 122 h 12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5" h="122">
                  <a:moveTo>
                    <a:pt x="18" y="91"/>
                  </a:moveTo>
                  <a:cubicBezTo>
                    <a:pt x="18" y="44"/>
                    <a:pt x="18" y="44"/>
                    <a:pt x="18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98"/>
                    <a:pt x="46" y="103"/>
                    <a:pt x="54" y="103"/>
                  </a:cubicBezTo>
                  <a:cubicBezTo>
                    <a:pt x="58" y="103"/>
                    <a:pt x="62" y="102"/>
                    <a:pt x="65" y="10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0" y="121"/>
                    <a:pt x="54" y="122"/>
                    <a:pt x="47" y="122"/>
                  </a:cubicBezTo>
                  <a:cubicBezTo>
                    <a:pt x="38" y="122"/>
                    <a:pt x="31" y="119"/>
                    <a:pt x="26" y="114"/>
                  </a:cubicBezTo>
                  <a:cubicBezTo>
                    <a:pt x="21" y="108"/>
                    <a:pt x="18" y="10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</p:grpSp>
      <p:sp>
        <p:nvSpPr>
          <p:cNvPr id="1784" name="Text Box 2981"/>
          <p:cNvSpPr txBox="1">
            <a:spLocks noChangeArrowheads="1"/>
          </p:cNvSpPr>
          <p:nvPr/>
        </p:nvSpPr>
        <p:spPr bwMode="auto">
          <a:xfrm>
            <a:off x="71406" y="0"/>
            <a:ext cx="2646879" cy="4616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lang="zh-CN" altLang="en-US" sz="24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甘肃省陇南市一中</a:t>
            </a:r>
            <a:endParaRPr lang="en-US" altLang="zh-CN" sz="2400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1785" name="Group 2983"/>
          <p:cNvGrpSpPr>
            <a:grpSpLocks noChangeAspect="1"/>
          </p:cNvGrpSpPr>
          <p:nvPr/>
        </p:nvGrpSpPr>
        <p:grpSpPr bwMode="auto">
          <a:xfrm>
            <a:off x="5961442" y="3087663"/>
            <a:ext cx="993028" cy="575890"/>
            <a:chOff x="3551" y="1761"/>
            <a:chExt cx="818" cy="474"/>
          </a:xfrm>
        </p:grpSpPr>
        <p:sp>
          <p:nvSpPr>
            <p:cNvPr id="1786" name="AutoShape 2984"/>
            <p:cNvSpPr>
              <a:spLocks noChangeAspect="1" noChangeArrowheads="1" noTextEdit="1"/>
            </p:cNvSpPr>
            <p:nvPr/>
          </p:nvSpPr>
          <p:spPr bwMode="auto">
            <a:xfrm>
              <a:off x="3552" y="1761"/>
              <a:ext cx="816" cy="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7" name="Freeform 2985"/>
            <p:cNvSpPr>
              <a:spLocks/>
            </p:cNvSpPr>
            <p:nvPr/>
          </p:nvSpPr>
          <p:spPr bwMode="auto">
            <a:xfrm>
              <a:off x="3551" y="1761"/>
              <a:ext cx="818" cy="474"/>
            </a:xfrm>
            <a:custGeom>
              <a:avLst/>
              <a:gdLst>
                <a:gd name="T0" fmla="*/ 818 w 818"/>
                <a:gd name="T1" fmla="*/ 265 h 474"/>
                <a:gd name="T2" fmla="*/ 459 w 818"/>
                <a:gd name="T3" fmla="*/ 474 h 474"/>
                <a:gd name="T4" fmla="*/ 0 w 818"/>
                <a:gd name="T5" fmla="*/ 209 h 474"/>
                <a:gd name="T6" fmla="*/ 359 w 818"/>
                <a:gd name="T7" fmla="*/ 0 h 474"/>
                <a:gd name="T8" fmla="*/ 818 w 818"/>
                <a:gd name="T9" fmla="*/ 265 h 474"/>
                <a:gd name="T10" fmla="*/ 818 w 818"/>
                <a:gd name="T11" fmla="*/ 265 h 474"/>
                <a:gd name="T12" fmla="*/ 818 w 818"/>
                <a:gd name="T13" fmla="*/ 265 h 474"/>
                <a:gd name="T14" fmla="*/ 818 w 818"/>
                <a:gd name="T15" fmla="*/ 265 h 4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8"/>
                <a:gd name="T25" fmla="*/ 0 h 474"/>
                <a:gd name="T26" fmla="*/ 818 w 818"/>
                <a:gd name="T27" fmla="*/ 474 h 4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8" h="474">
                  <a:moveTo>
                    <a:pt x="818" y="265"/>
                  </a:moveTo>
                  <a:lnTo>
                    <a:pt x="459" y="474"/>
                  </a:lnTo>
                  <a:lnTo>
                    <a:pt x="0" y="209"/>
                  </a:lnTo>
                  <a:lnTo>
                    <a:pt x="359" y="0"/>
                  </a:lnTo>
                  <a:lnTo>
                    <a:pt x="818" y="265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8" name="Freeform 2986"/>
            <p:cNvSpPr>
              <a:spLocks noEditPoints="1"/>
            </p:cNvSpPr>
            <p:nvPr/>
          </p:nvSpPr>
          <p:spPr bwMode="auto">
            <a:xfrm>
              <a:off x="3778" y="1886"/>
              <a:ext cx="239" cy="146"/>
            </a:xfrm>
            <a:custGeom>
              <a:avLst/>
              <a:gdLst>
                <a:gd name="T0" fmla="*/ 56 w 239"/>
                <a:gd name="T1" fmla="*/ 104 h 146"/>
                <a:gd name="T2" fmla="*/ 111 w 239"/>
                <a:gd name="T3" fmla="*/ 73 h 146"/>
                <a:gd name="T4" fmla="*/ 147 w 239"/>
                <a:gd name="T5" fmla="*/ 92 h 146"/>
                <a:gd name="T6" fmla="*/ 202 w 239"/>
                <a:gd name="T7" fmla="*/ 60 h 146"/>
                <a:gd name="T8" fmla="*/ 43 w 239"/>
                <a:gd name="T9" fmla="*/ 32 h 146"/>
                <a:gd name="T10" fmla="*/ 97 w 239"/>
                <a:gd name="T11" fmla="*/ 0 h 146"/>
                <a:gd name="T12" fmla="*/ 239 w 239"/>
                <a:gd name="T13" fmla="*/ 146 h 146"/>
                <a:gd name="T14" fmla="*/ 0 w 239"/>
                <a:gd name="T15" fmla="*/ 9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39"/>
                <a:gd name="T25" fmla="*/ 0 h 146"/>
                <a:gd name="T26" fmla="*/ 239 w 239"/>
                <a:gd name="T27" fmla="*/ 146 h 14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39" h="146">
                  <a:moveTo>
                    <a:pt x="56" y="104"/>
                  </a:moveTo>
                  <a:lnTo>
                    <a:pt x="111" y="73"/>
                  </a:lnTo>
                  <a:moveTo>
                    <a:pt x="147" y="92"/>
                  </a:moveTo>
                  <a:lnTo>
                    <a:pt x="202" y="60"/>
                  </a:lnTo>
                  <a:moveTo>
                    <a:pt x="43" y="32"/>
                  </a:moveTo>
                  <a:lnTo>
                    <a:pt x="97" y="0"/>
                  </a:lnTo>
                  <a:moveTo>
                    <a:pt x="239" y="146"/>
                  </a:moveTo>
                  <a:lnTo>
                    <a:pt x="0" y="9"/>
                  </a:lnTo>
                </a:path>
              </a:pathLst>
            </a:custGeom>
            <a:noFill/>
            <a:ln w="1588">
              <a:solidFill>
                <a:srgbClr val="000F34"/>
              </a:solidFill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89" name="Freeform 2987"/>
            <p:cNvSpPr>
              <a:spLocks/>
            </p:cNvSpPr>
            <p:nvPr/>
          </p:nvSpPr>
          <p:spPr bwMode="auto">
            <a:xfrm>
              <a:off x="3781" y="1998"/>
              <a:ext cx="76" cy="37"/>
            </a:xfrm>
            <a:custGeom>
              <a:avLst/>
              <a:gdLst>
                <a:gd name="T0" fmla="*/ 1 w 115"/>
                <a:gd name="T1" fmla="*/ 1 h 56"/>
                <a:gd name="T2" fmla="*/ 1 w 115"/>
                <a:gd name="T3" fmla="*/ 1 h 56"/>
                <a:gd name="T4" fmla="*/ 1 w 115"/>
                <a:gd name="T5" fmla="*/ 1 h 56"/>
                <a:gd name="T6" fmla="*/ 1 w 115"/>
                <a:gd name="T7" fmla="*/ 1 h 56"/>
                <a:gd name="T8" fmla="*/ 0 w 115"/>
                <a:gd name="T9" fmla="*/ 1 h 56"/>
                <a:gd name="T10" fmla="*/ 0 w 115"/>
                <a:gd name="T11" fmla="*/ 0 h 56"/>
                <a:gd name="T12" fmla="*/ 1 w 115"/>
                <a:gd name="T13" fmla="*/ 1 h 56"/>
                <a:gd name="T14" fmla="*/ 1 w 115"/>
                <a:gd name="T15" fmla="*/ 1 h 56"/>
                <a:gd name="T16" fmla="*/ 1 w 115"/>
                <a:gd name="T17" fmla="*/ 1 h 56"/>
                <a:gd name="T18" fmla="*/ 1 w 115"/>
                <a:gd name="T19" fmla="*/ 1 h 56"/>
                <a:gd name="T20" fmla="*/ 1 w 115"/>
                <a:gd name="T21" fmla="*/ 1 h 56"/>
                <a:gd name="T22" fmla="*/ 1 w 115"/>
                <a:gd name="T23" fmla="*/ 1 h 56"/>
                <a:gd name="T24" fmla="*/ 1 w 115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6"/>
                <a:gd name="T41" fmla="*/ 115 w 115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6">
                  <a:moveTo>
                    <a:pt x="115" y="1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8"/>
                    <a:pt x="110" y="36"/>
                    <a:pt x="98" y="43"/>
                  </a:cubicBezTo>
                  <a:cubicBezTo>
                    <a:pt x="76" y="56"/>
                    <a:pt x="39" y="56"/>
                    <a:pt x="17" y="43"/>
                  </a:cubicBezTo>
                  <a:cubicBezTo>
                    <a:pt x="5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6" y="37"/>
                    <a:pt x="98" y="24"/>
                  </a:cubicBezTo>
                  <a:cubicBezTo>
                    <a:pt x="110" y="18"/>
                    <a:pt x="115" y="9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0" name="Freeform 2988"/>
            <p:cNvSpPr>
              <a:spLocks/>
            </p:cNvSpPr>
            <p:nvPr/>
          </p:nvSpPr>
          <p:spPr bwMode="auto">
            <a:xfrm>
              <a:off x="3777" y="1974"/>
              <a:ext cx="84" cy="49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4" y="60"/>
                  </a:cubicBezTo>
                  <a:cubicBezTo>
                    <a:pt x="82" y="73"/>
                    <a:pt x="46" y="73"/>
                    <a:pt x="23" y="60"/>
                  </a:cubicBezTo>
                  <a:cubicBezTo>
                    <a:pt x="0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1" name="Freeform 2989"/>
            <p:cNvSpPr>
              <a:spLocks/>
            </p:cNvSpPr>
            <p:nvPr/>
          </p:nvSpPr>
          <p:spPr bwMode="auto">
            <a:xfrm>
              <a:off x="3780" y="1984"/>
              <a:ext cx="77" cy="37"/>
            </a:xfrm>
            <a:custGeom>
              <a:avLst/>
              <a:gdLst>
                <a:gd name="T0" fmla="*/ 1 w 116"/>
                <a:gd name="T1" fmla="*/ 1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1 h 56"/>
                <a:gd name="T18" fmla="*/ 1 w 116"/>
                <a:gd name="T19" fmla="*/ 1 h 56"/>
                <a:gd name="T20" fmla="*/ 1 w 116"/>
                <a:gd name="T21" fmla="*/ 1 h 56"/>
                <a:gd name="T22" fmla="*/ 1 w 116"/>
                <a:gd name="T23" fmla="*/ 1 h 56"/>
                <a:gd name="T24" fmla="*/ 1 w 116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1"/>
                  </a:moveTo>
                  <a:cubicBezTo>
                    <a:pt x="116" y="19"/>
                    <a:pt x="116" y="19"/>
                    <a:pt x="116" y="19"/>
                  </a:cubicBezTo>
                  <a:cubicBezTo>
                    <a:pt x="116" y="28"/>
                    <a:pt x="110" y="36"/>
                    <a:pt x="99" y="43"/>
                  </a:cubicBezTo>
                  <a:cubicBezTo>
                    <a:pt x="76" y="56"/>
                    <a:pt x="40" y="56"/>
                    <a:pt x="17" y="43"/>
                  </a:cubicBezTo>
                  <a:cubicBezTo>
                    <a:pt x="6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7" y="37"/>
                    <a:pt x="99" y="24"/>
                  </a:cubicBezTo>
                  <a:cubicBezTo>
                    <a:pt x="110" y="18"/>
                    <a:pt x="116" y="9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2" name="Freeform 2990"/>
            <p:cNvSpPr>
              <a:spLocks/>
            </p:cNvSpPr>
            <p:nvPr/>
          </p:nvSpPr>
          <p:spPr bwMode="auto">
            <a:xfrm>
              <a:off x="3777" y="1960"/>
              <a:ext cx="83" cy="49"/>
            </a:xfrm>
            <a:custGeom>
              <a:avLst/>
              <a:gdLst>
                <a:gd name="T0" fmla="*/ 1 w 126"/>
                <a:gd name="T1" fmla="*/ 1 h 73"/>
                <a:gd name="T2" fmla="*/ 1 w 126"/>
                <a:gd name="T3" fmla="*/ 1 h 73"/>
                <a:gd name="T4" fmla="*/ 1 w 126"/>
                <a:gd name="T5" fmla="*/ 1 h 73"/>
                <a:gd name="T6" fmla="*/ 1 w 126"/>
                <a:gd name="T7" fmla="*/ 1 h 73"/>
                <a:gd name="T8" fmla="*/ 1 w 126"/>
                <a:gd name="T9" fmla="*/ 1 h 73"/>
                <a:gd name="T10" fmla="*/ 1 w 126"/>
                <a:gd name="T11" fmla="*/ 1 h 73"/>
                <a:gd name="T12" fmla="*/ 1 w 126"/>
                <a:gd name="T13" fmla="*/ 1 h 73"/>
                <a:gd name="T14" fmla="*/ 1 w 126"/>
                <a:gd name="T15" fmla="*/ 1 h 73"/>
                <a:gd name="T16" fmla="*/ 1 w 126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73"/>
                <a:gd name="T29" fmla="*/ 126 w 126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73">
                  <a:moveTo>
                    <a:pt x="104" y="13"/>
                  </a:moveTo>
                  <a:cubicBezTo>
                    <a:pt x="126" y="26"/>
                    <a:pt x="126" y="47"/>
                    <a:pt x="104" y="60"/>
                  </a:cubicBezTo>
                  <a:cubicBezTo>
                    <a:pt x="82" y="73"/>
                    <a:pt x="45" y="73"/>
                    <a:pt x="22" y="60"/>
                  </a:cubicBezTo>
                  <a:cubicBezTo>
                    <a:pt x="0" y="47"/>
                    <a:pt x="0" y="26"/>
                    <a:pt x="22" y="13"/>
                  </a:cubicBezTo>
                  <a:cubicBezTo>
                    <a:pt x="45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3" name="Freeform 2991"/>
            <p:cNvSpPr>
              <a:spLocks/>
            </p:cNvSpPr>
            <p:nvPr/>
          </p:nvSpPr>
          <p:spPr bwMode="auto">
            <a:xfrm>
              <a:off x="3781" y="1970"/>
              <a:ext cx="76" cy="37"/>
            </a:xfrm>
            <a:custGeom>
              <a:avLst/>
              <a:gdLst>
                <a:gd name="T0" fmla="*/ 1 w 115"/>
                <a:gd name="T1" fmla="*/ 0 h 55"/>
                <a:gd name="T2" fmla="*/ 1 w 115"/>
                <a:gd name="T3" fmla="*/ 1 h 55"/>
                <a:gd name="T4" fmla="*/ 1 w 115"/>
                <a:gd name="T5" fmla="*/ 1 h 55"/>
                <a:gd name="T6" fmla="*/ 1 w 115"/>
                <a:gd name="T7" fmla="*/ 1 h 55"/>
                <a:gd name="T8" fmla="*/ 0 w 115"/>
                <a:gd name="T9" fmla="*/ 1 h 55"/>
                <a:gd name="T10" fmla="*/ 0 w 115"/>
                <a:gd name="T11" fmla="*/ 0 h 55"/>
                <a:gd name="T12" fmla="*/ 1 w 115"/>
                <a:gd name="T13" fmla="*/ 1 h 55"/>
                <a:gd name="T14" fmla="*/ 1 w 115"/>
                <a:gd name="T15" fmla="*/ 1 h 55"/>
                <a:gd name="T16" fmla="*/ 1 w 115"/>
                <a:gd name="T17" fmla="*/ 0 h 55"/>
                <a:gd name="T18" fmla="*/ 1 w 115"/>
                <a:gd name="T19" fmla="*/ 0 h 55"/>
                <a:gd name="T20" fmla="*/ 1 w 115"/>
                <a:gd name="T21" fmla="*/ 0 h 55"/>
                <a:gd name="T22" fmla="*/ 1 w 115"/>
                <a:gd name="T23" fmla="*/ 0 h 55"/>
                <a:gd name="T24" fmla="*/ 1 w 115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5"/>
                <a:gd name="T41" fmla="*/ 115 w 115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5">
                  <a:moveTo>
                    <a:pt x="115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10" y="36"/>
                    <a:pt x="98" y="42"/>
                  </a:cubicBezTo>
                  <a:cubicBezTo>
                    <a:pt x="76" y="55"/>
                    <a:pt x="39" y="55"/>
                    <a:pt x="17" y="42"/>
                  </a:cubicBezTo>
                  <a:cubicBezTo>
                    <a:pt x="5" y="36"/>
                    <a:pt x="0" y="27"/>
                    <a:pt x="0" y="18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8"/>
                    <a:pt x="6" y="17"/>
                    <a:pt x="17" y="24"/>
                  </a:cubicBezTo>
                  <a:cubicBezTo>
                    <a:pt x="40" y="37"/>
                    <a:pt x="76" y="37"/>
                    <a:pt x="98" y="24"/>
                  </a:cubicBezTo>
                  <a:cubicBezTo>
                    <a:pt x="110" y="17"/>
                    <a:pt x="115" y="9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4" name="Freeform 2992"/>
            <p:cNvSpPr>
              <a:spLocks/>
            </p:cNvSpPr>
            <p:nvPr/>
          </p:nvSpPr>
          <p:spPr bwMode="auto">
            <a:xfrm>
              <a:off x="3777" y="1946"/>
              <a:ext cx="84" cy="49"/>
            </a:xfrm>
            <a:custGeom>
              <a:avLst/>
              <a:gdLst>
                <a:gd name="T0" fmla="*/ 1 w 127"/>
                <a:gd name="T1" fmla="*/ 1 h 74"/>
                <a:gd name="T2" fmla="*/ 1 w 127"/>
                <a:gd name="T3" fmla="*/ 1 h 74"/>
                <a:gd name="T4" fmla="*/ 1 w 127"/>
                <a:gd name="T5" fmla="*/ 1 h 74"/>
                <a:gd name="T6" fmla="*/ 1 w 127"/>
                <a:gd name="T7" fmla="*/ 1 h 74"/>
                <a:gd name="T8" fmla="*/ 1 w 127"/>
                <a:gd name="T9" fmla="*/ 1 h 74"/>
                <a:gd name="T10" fmla="*/ 1 w 127"/>
                <a:gd name="T11" fmla="*/ 1 h 74"/>
                <a:gd name="T12" fmla="*/ 1 w 127"/>
                <a:gd name="T13" fmla="*/ 1 h 74"/>
                <a:gd name="T14" fmla="*/ 1 w 127"/>
                <a:gd name="T15" fmla="*/ 1 h 74"/>
                <a:gd name="T16" fmla="*/ 1 w 12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4"/>
                <a:gd name="T29" fmla="*/ 127 w 127"/>
                <a:gd name="T30" fmla="*/ 74 h 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4">
                  <a:moveTo>
                    <a:pt x="104" y="13"/>
                  </a:moveTo>
                  <a:cubicBezTo>
                    <a:pt x="127" y="26"/>
                    <a:pt x="127" y="47"/>
                    <a:pt x="104" y="61"/>
                  </a:cubicBezTo>
                  <a:cubicBezTo>
                    <a:pt x="82" y="74"/>
                    <a:pt x="46" y="74"/>
                    <a:pt x="23" y="61"/>
                  </a:cubicBezTo>
                  <a:cubicBezTo>
                    <a:pt x="0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5" name="Freeform 2993"/>
            <p:cNvSpPr>
              <a:spLocks/>
            </p:cNvSpPr>
            <p:nvPr/>
          </p:nvSpPr>
          <p:spPr bwMode="auto">
            <a:xfrm>
              <a:off x="3858" y="1866"/>
              <a:ext cx="77" cy="37"/>
            </a:xfrm>
            <a:custGeom>
              <a:avLst/>
              <a:gdLst>
                <a:gd name="T0" fmla="*/ 1 w 116"/>
                <a:gd name="T1" fmla="*/ 0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0 h 56"/>
                <a:gd name="T18" fmla="*/ 1 w 116"/>
                <a:gd name="T19" fmla="*/ 0 h 56"/>
                <a:gd name="T20" fmla="*/ 1 w 116"/>
                <a:gd name="T21" fmla="*/ 0 h 56"/>
                <a:gd name="T22" fmla="*/ 1 w 116"/>
                <a:gd name="T23" fmla="*/ 0 h 56"/>
                <a:gd name="T24" fmla="*/ 1 w 11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0"/>
                  </a:moveTo>
                  <a:cubicBezTo>
                    <a:pt x="116" y="19"/>
                    <a:pt x="116" y="19"/>
                    <a:pt x="116" y="19"/>
                  </a:cubicBezTo>
                  <a:cubicBezTo>
                    <a:pt x="116" y="28"/>
                    <a:pt x="110" y="36"/>
                    <a:pt x="99" y="42"/>
                  </a:cubicBezTo>
                  <a:cubicBezTo>
                    <a:pt x="76" y="56"/>
                    <a:pt x="40" y="56"/>
                    <a:pt x="17" y="42"/>
                  </a:cubicBezTo>
                  <a:cubicBezTo>
                    <a:pt x="6" y="36"/>
                    <a:pt x="0" y="27"/>
                    <a:pt x="0" y="19"/>
                  </a:cubicBezTo>
                  <a:cubicBezTo>
                    <a:pt x="0" y="13"/>
                    <a:pt x="0" y="6"/>
                    <a:pt x="0" y="0"/>
                  </a:cubicBezTo>
                  <a:cubicBezTo>
                    <a:pt x="0" y="9"/>
                    <a:pt x="6" y="17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7"/>
                    <a:pt x="116" y="9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6" name="Freeform 2994"/>
            <p:cNvSpPr>
              <a:spLocks/>
            </p:cNvSpPr>
            <p:nvPr/>
          </p:nvSpPr>
          <p:spPr bwMode="auto">
            <a:xfrm>
              <a:off x="3854" y="1842"/>
              <a:ext cx="84" cy="48"/>
            </a:xfrm>
            <a:custGeom>
              <a:avLst/>
              <a:gdLst>
                <a:gd name="T0" fmla="*/ 1 w 126"/>
                <a:gd name="T1" fmla="*/ 1 h 73"/>
                <a:gd name="T2" fmla="*/ 1 w 126"/>
                <a:gd name="T3" fmla="*/ 1 h 73"/>
                <a:gd name="T4" fmla="*/ 1 w 126"/>
                <a:gd name="T5" fmla="*/ 1 h 73"/>
                <a:gd name="T6" fmla="*/ 1 w 126"/>
                <a:gd name="T7" fmla="*/ 1 h 73"/>
                <a:gd name="T8" fmla="*/ 1 w 126"/>
                <a:gd name="T9" fmla="*/ 1 h 73"/>
                <a:gd name="T10" fmla="*/ 1 w 126"/>
                <a:gd name="T11" fmla="*/ 1 h 73"/>
                <a:gd name="T12" fmla="*/ 1 w 126"/>
                <a:gd name="T13" fmla="*/ 1 h 73"/>
                <a:gd name="T14" fmla="*/ 1 w 126"/>
                <a:gd name="T15" fmla="*/ 1 h 73"/>
                <a:gd name="T16" fmla="*/ 1 w 126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73"/>
                <a:gd name="T29" fmla="*/ 126 w 126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73">
                  <a:moveTo>
                    <a:pt x="104" y="13"/>
                  </a:moveTo>
                  <a:cubicBezTo>
                    <a:pt x="126" y="26"/>
                    <a:pt x="126" y="47"/>
                    <a:pt x="104" y="60"/>
                  </a:cubicBezTo>
                  <a:cubicBezTo>
                    <a:pt x="81" y="73"/>
                    <a:pt x="45" y="73"/>
                    <a:pt x="22" y="60"/>
                  </a:cubicBezTo>
                  <a:cubicBezTo>
                    <a:pt x="0" y="47"/>
                    <a:pt x="0" y="26"/>
                    <a:pt x="22" y="13"/>
                  </a:cubicBezTo>
                  <a:cubicBezTo>
                    <a:pt x="44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7" name="Freeform 2995"/>
            <p:cNvSpPr>
              <a:spLocks/>
            </p:cNvSpPr>
            <p:nvPr/>
          </p:nvSpPr>
          <p:spPr bwMode="auto">
            <a:xfrm>
              <a:off x="3858" y="1852"/>
              <a:ext cx="76" cy="36"/>
            </a:xfrm>
            <a:custGeom>
              <a:avLst/>
              <a:gdLst>
                <a:gd name="T0" fmla="*/ 1 w 115"/>
                <a:gd name="T1" fmla="*/ 0 h 55"/>
                <a:gd name="T2" fmla="*/ 1 w 115"/>
                <a:gd name="T3" fmla="*/ 1 h 55"/>
                <a:gd name="T4" fmla="*/ 1 w 115"/>
                <a:gd name="T5" fmla="*/ 1 h 55"/>
                <a:gd name="T6" fmla="*/ 1 w 115"/>
                <a:gd name="T7" fmla="*/ 1 h 55"/>
                <a:gd name="T8" fmla="*/ 0 w 115"/>
                <a:gd name="T9" fmla="*/ 1 h 55"/>
                <a:gd name="T10" fmla="*/ 0 w 115"/>
                <a:gd name="T11" fmla="*/ 0 h 55"/>
                <a:gd name="T12" fmla="*/ 1 w 115"/>
                <a:gd name="T13" fmla="*/ 1 h 55"/>
                <a:gd name="T14" fmla="*/ 1 w 115"/>
                <a:gd name="T15" fmla="*/ 1 h 55"/>
                <a:gd name="T16" fmla="*/ 1 w 115"/>
                <a:gd name="T17" fmla="*/ 0 h 55"/>
                <a:gd name="T18" fmla="*/ 1 w 115"/>
                <a:gd name="T19" fmla="*/ 0 h 55"/>
                <a:gd name="T20" fmla="*/ 1 w 115"/>
                <a:gd name="T21" fmla="*/ 0 h 55"/>
                <a:gd name="T22" fmla="*/ 1 w 115"/>
                <a:gd name="T23" fmla="*/ 0 h 55"/>
                <a:gd name="T24" fmla="*/ 1 w 115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5"/>
                <a:gd name="T41" fmla="*/ 115 w 115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5">
                  <a:moveTo>
                    <a:pt x="115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09" y="36"/>
                    <a:pt x="98" y="42"/>
                  </a:cubicBezTo>
                  <a:cubicBezTo>
                    <a:pt x="76" y="55"/>
                    <a:pt x="39" y="55"/>
                    <a:pt x="17" y="42"/>
                  </a:cubicBezTo>
                  <a:cubicBezTo>
                    <a:pt x="5" y="36"/>
                    <a:pt x="0" y="27"/>
                    <a:pt x="0" y="19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9"/>
                    <a:pt x="5" y="17"/>
                    <a:pt x="17" y="24"/>
                  </a:cubicBezTo>
                  <a:cubicBezTo>
                    <a:pt x="39" y="37"/>
                    <a:pt x="76" y="37"/>
                    <a:pt x="98" y="24"/>
                  </a:cubicBezTo>
                  <a:cubicBezTo>
                    <a:pt x="110" y="17"/>
                    <a:pt x="115" y="9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8" name="Freeform 2996"/>
            <p:cNvSpPr>
              <a:spLocks/>
            </p:cNvSpPr>
            <p:nvPr/>
          </p:nvSpPr>
          <p:spPr bwMode="auto">
            <a:xfrm>
              <a:off x="3854" y="1828"/>
              <a:ext cx="84" cy="48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4" y="60"/>
                  </a:cubicBezTo>
                  <a:cubicBezTo>
                    <a:pt x="82" y="73"/>
                    <a:pt x="45" y="73"/>
                    <a:pt x="23" y="60"/>
                  </a:cubicBezTo>
                  <a:cubicBezTo>
                    <a:pt x="0" y="47"/>
                    <a:pt x="0" y="26"/>
                    <a:pt x="23" y="13"/>
                  </a:cubicBezTo>
                  <a:cubicBezTo>
                    <a:pt x="45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799" name="Freeform 2997"/>
            <p:cNvSpPr>
              <a:spLocks/>
            </p:cNvSpPr>
            <p:nvPr/>
          </p:nvSpPr>
          <p:spPr bwMode="auto">
            <a:xfrm>
              <a:off x="3858" y="1837"/>
              <a:ext cx="77" cy="37"/>
            </a:xfrm>
            <a:custGeom>
              <a:avLst/>
              <a:gdLst>
                <a:gd name="T0" fmla="*/ 1 w 116"/>
                <a:gd name="T1" fmla="*/ 1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1 h 56"/>
                <a:gd name="T18" fmla="*/ 1 w 116"/>
                <a:gd name="T19" fmla="*/ 1 h 56"/>
                <a:gd name="T20" fmla="*/ 1 w 116"/>
                <a:gd name="T21" fmla="*/ 1 h 56"/>
                <a:gd name="T22" fmla="*/ 1 w 116"/>
                <a:gd name="T23" fmla="*/ 1 h 56"/>
                <a:gd name="T24" fmla="*/ 1 w 116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1"/>
                  </a:moveTo>
                  <a:cubicBezTo>
                    <a:pt x="116" y="19"/>
                    <a:pt x="116" y="19"/>
                    <a:pt x="116" y="19"/>
                  </a:cubicBezTo>
                  <a:cubicBezTo>
                    <a:pt x="116" y="28"/>
                    <a:pt x="110" y="36"/>
                    <a:pt x="99" y="43"/>
                  </a:cubicBezTo>
                  <a:cubicBezTo>
                    <a:pt x="76" y="56"/>
                    <a:pt x="40" y="56"/>
                    <a:pt x="17" y="43"/>
                  </a:cubicBezTo>
                  <a:cubicBezTo>
                    <a:pt x="6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8"/>
                    <a:pt x="116" y="9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0" name="Freeform 2998"/>
            <p:cNvSpPr>
              <a:spLocks/>
            </p:cNvSpPr>
            <p:nvPr/>
          </p:nvSpPr>
          <p:spPr bwMode="auto">
            <a:xfrm>
              <a:off x="3854" y="1813"/>
              <a:ext cx="84" cy="49"/>
            </a:xfrm>
            <a:custGeom>
              <a:avLst/>
              <a:gdLst>
                <a:gd name="T0" fmla="*/ 1 w 126"/>
                <a:gd name="T1" fmla="*/ 1 h 73"/>
                <a:gd name="T2" fmla="*/ 1 w 126"/>
                <a:gd name="T3" fmla="*/ 1 h 73"/>
                <a:gd name="T4" fmla="*/ 1 w 126"/>
                <a:gd name="T5" fmla="*/ 1 h 73"/>
                <a:gd name="T6" fmla="*/ 1 w 126"/>
                <a:gd name="T7" fmla="*/ 1 h 73"/>
                <a:gd name="T8" fmla="*/ 1 w 126"/>
                <a:gd name="T9" fmla="*/ 1 h 73"/>
                <a:gd name="T10" fmla="*/ 1 w 126"/>
                <a:gd name="T11" fmla="*/ 1 h 73"/>
                <a:gd name="T12" fmla="*/ 1 w 126"/>
                <a:gd name="T13" fmla="*/ 1 h 73"/>
                <a:gd name="T14" fmla="*/ 1 w 126"/>
                <a:gd name="T15" fmla="*/ 1 h 73"/>
                <a:gd name="T16" fmla="*/ 1 w 126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73"/>
                <a:gd name="T29" fmla="*/ 126 w 126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73">
                  <a:moveTo>
                    <a:pt x="104" y="13"/>
                  </a:moveTo>
                  <a:cubicBezTo>
                    <a:pt x="126" y="26"/>
                    <a:pt x="126" y="47"/>
                    <a:pt x="104" y="60"/>
                  </a:cubicBezTo>
                  <a:cubicBezTo>
                    <a:pt x="81" y="73"/>
                    <a:pt x="45" y="73"/>
                    <a:pt x="22" y="60"/>
                  </a:cubicBezTo>
                  <a:cubicBezTo>
                    <a:pt x="0" y="47"/>
                    <a:pt x="0" y="26"/>
                    <a:pt x="22" y="13"/>
                  </a:cubicBezTo>
                  <a:cubicBezTo>
                    <a:pt x="44" y="0"/>
                    <a:pt x="81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1" name="Freeform 2999"/>
            <p:cNvSpPr>
              <a:spLocks/>
            </p:cNvSpPr>
            <p:nvPr/>
          </p:nvSpPr>
          <p:spPr bwMode="auto">
            <a:xfrm>
              <a:off x="3952" y="1921"/>
              <a:ext cx="77" cy="37"/>
            </a:xfrm>
            <a:custGeom>
              <a:avLst/>
              <a:gdLst>
                <a:gd name="T0" fmla="*/ 1 w 116"/>
                <a:gd name="T1" fmla="*/ 0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0 h 56"/>
                <a:gd name="T18" fmla="*/ 1 w 116"/>
                <a:gd name="T19" fmla="*/ 0 h 56"/>
                <a:gd name="T20" fmla="*/ 1 w 116"/>
                <a:gd name="T21" fmla="*/ 0 h 56"/>
                <a:gd name="T22" fmla="*/ 1 w 116"/>
                <a:gd name="T23" fmla="*/ 0 h 56"/>
                <a:gd name="T24" fmla="*/ 1 w 11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10" y="36"/>
                    <a:pt x="99" y="42"/>
                  </a:cubicBezTo>
                  <a:cubicBezTo>
                    <a:pt x="76" y="56"/>
                    <a:pt x="40" y="56"/>
                    <a:pt x="17" y="42"/>
                  </a:cubicBezTo>
                  <a:cubicBezTo>
                    <a:pt x="6" y="36"/>
                    <a:pt x="0" y="27"/>
                    <a:pt x="0" y="19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9"/>
                    <a:pt x="6" y="17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7"/>
                    <a:pt x="115" y="9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116" y="0"/>
                    <a:pt x="116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2" name="Freeform 3000"/>
            <p:cNvSpPr>
              <a:spLocks/>
            </p:cNvSpPr>
            <p:nvPr/>
          </p:nvSpPr>
          <p:spPr bwMode="auto">
            <a:xfrm>
              <a:off x="3948" y="1897"/>
              <a:ext cx="84" cy="49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5" y="60"/>
                  </a:cubicBezTo>
                  <a:cubicBezTo>
                    <a:pt x="82" y="73"/>
                    <a:pt x="46" y="73"/>
                    <a:pt x="23" y="60"/>
                  </a:cubicBezTo>
                  <a:cubicBezTo>
                    <a:pt x="1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3" name="Freeform 3001"/>
            <p:cNvSpPr>
              <a:spLocks/>
            </p:cNvSpPr>
            <p:nvPr/>
          </p:nvSpPr>
          <p:spPr bwMode="auto">
            <a:xfrm>
              <a:off x="3952" y="1907"/>
              <a:ext cx="77" cy="37"/>
            </a:xfrm>
            <a:custGeom>
              <a:avLst/>
              <a:gdLst>
                <a:gd name="T0" fmla="*/ 1 w 115"/>
                <a:gd name="T1" fmla="*/ 0 h 55"/>
                <a:gd name="T2" fmla="*/ 1 w 115"/>
                <a:gd name="T3" fmla="*/ 1 h 55"/>
                <a:gd name="T4" fmla="*/ 1 w 115"/>
                <a:gd name="T5" fmla="*/ 1 h 55"/>
                <a:gd name="T6" fmla="*/ 1 w 115"/>
                <a:gd name="T7" fmla="*/ 1 h 55"/>
                <a:gd name="T8" fmla="*/ 0 w 115"/>
                <a:gd name="T9" fmla="*/ 1 h 55"/>
                <a:gd name="T10" fmla="*/ 0 w 115"/>
                <a:gd name="T11" fmla="*/ 0 h 55"/>
                <a:gd name="T12" fmla="*/ 1 w 115"/>
                <a:gd name="T13" fmla="*/ 1 h 55"/>
                <a:gd name="T14" fmla="*/ 1 w 115"/>
                <a:gd name="T15" fmla="*/ 1 h 55"/>
                <a:gd name="T16" fmla="*/ 1 w 115"/>
                <a:gd name="T17" fmla="*/ 0 h 55"/>
                <a:gd name="T18" fmla="*/ 1 w 115"/>
                <a:gd name="T19" fmla="*/ 0 h 55"/>
                <a:gd name="T20" fmla="*/ 1 w 115"/>
                <a:gd name="T21" fmla="*/ 0 h 55"/>
                <a:gd name="T22" fmla="*/ 1 w 115"/>
                <a:gd name="T23" fmla="*/ 0 h 55"/>
                <a:gd name="T24" fmla="*/ 1 w 115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5"/>
                <a:gd name="T40" fmla="*/ 0 h 55"/>
                <a:gd name="T41" fmla="*/ 115 w 115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5" h="55">
                  <a:moveTo>
                    <a:pt x="115" y="0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7"/>
                    <a:pt x="109" y="36"/>
                    <a:pt x="98" y="42"/>
                  </a:cubicBezTo>
                  <a:cubicBezTo>
                    <a:pt x="76" y="55"/>
                    <a:pt x="39" y="55"/>
                    <a:pt x="17" y="42"/>
                  </a:cubicBezTo>
                  <a:cubicBezTo>
                    <a:pt x="5" y="36"/>
                    <a:pt x="0" y="27"/>
                    <a:pt x="0" y="19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9"/>
                    <a:pt x="5" y="17"/>
                    <a:pt x="17" y="24"/>
                  </a:cubicBezTo>
                  <a:cubicBezTo>
                    <a:pt x="39" y="37"/>
                    <a:pt x="76" y="37"/>
                    <a:pt x="98" y="24"/>
                  </a:cubicBezTo>
                  <a:cubicBezTo>
                    <a:pt x="109" y="17"/>
                    <a:pt x="115" y="9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4" name="Freeform 3002"/>
            <p:cNvSpPr>
              <a:spLocks/>
            </p:cNvSpPr>
            <p:nvPr/>
          </p:nvSpPr>
          <p:spPr bwMode="auto">
            <a:xfrm>
              <a:off x="3948" y="1883"/>
              <a:ext cx="84" cy="49"/>
            </a:xfrm>
            <a:custGeom>
              <a:avLst/>
              <a:gdLst>
                <a:gd name="T0" fmla="*/ 1 w 127"/>
                <a:gd name="T1" fmla="*/ 1 h 74"/>
                <a:gd name="T2" fmla="*/ 1 w 127"/>
                <a:gd name="T3" fmla="*/ 1 h 74"/>
                <a:gd name="T4" fmla="*/ 1 w 127"/>
                <a:gd name="T5" fmla="*/ 1 h 74"/>
                <a:gd name="T6" fmla="*/ 1 w 127"/>
                <a:gd name="T7" fmla="*/ 1 h 74"/>
                <a:gd name="T8" fmla="*/ 1 w 127"/>
                <a:gd name="T9" fmla="*/ 1 h 74"/>
                <a:gd name="T10" fmla="*/ 1 w 127"/>
                <a:gd name="T11" fmla="*/ 1 h 74"/>
                <a:gd name="T12" fmla="*/ 1 w 127"/>
                <a:gd name="T13" fmla="*/ 1 h 74"/>
                <a:gd name="T14" fmla="*/ 1 w 127"/>
                <a:gd name="T15" fmla="*/ 1 h 74"/>
                <a:gd name="T16" fmla="*/ 1 w 127"/>
                <a:gd name="T17" fmla="*/ 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4"/>
                <a:gd name="T29" fmla="*/ 127 w 127"/>
                <a:gd name="T30" fmla="*/ 74 h 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4">
                  <a:moveTo>
                    <a:pt x="104" y="14"/>
                  </a:moveTo>
                  <a:cubicBezTo>
                    <a:pt x="127" y="27"/>
                    <a:pt x="127" y="48"/>
                    <a:pt x="104" y="61"/>
                  </a:cubicBezTo>
                  <a:cubicBezTo>
                    <a:pt x="82" y="74"/>
                    <a:pt x="45" y="74"/>
                    <a:pt x="23" y="61"/>
                  </a:cubicBezTo>
                  <a:cubicBezTo>
                    <a:pt x="0" y="48"/>
                    <a:pt x="0" y="27"/>
                    <a:pt x="22" y="14"/>
                  </a:cubicBezTo>
                  <a:cubicBezTo>
                    <a:pt x="45" y="0"/>
                    <a:pt x="81" y="0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5" name="Freeform 3003"/>
            <p:cNvSpPr>
              <a:spLocks/>
            </p:cNvSpPr>
            <p:nvPr/>
          </p:nvSpPr>
          <p:spPr bwMode="auto">
            <a:xfrm>
              <a:off x="3952" y="1893"/>
              <a:ext cx="77" cy="37"/>
            </a:xfrm>
            <a:custGeom>
              <a:avLst/>
              <a:gdLst>
                <a:gd name="T0" fmla="*/ 1 w 116"/>
                <a:gd name="T1" fmla="*/ 1 h 56"/>
                <a:gd name="T2" fmla="*/ 1 w 116"/>
                <a:gd name="T3" fmla="*/ 1 h 56"/>
                <a:gd name="T4" fmla="*/ 1 w 116"/>
                <a:gd name="T5" fmla="*/ 1 h 56"/>
                <a:gd name="T6" fmla="*/ 1 w 116"/>
                <a:gd name="T7" fmla="*/ 1 h 56"/>
                <a:gd name="T8" fmla="*/ 0 w 116"/>
                <a:gd name="T9" fmla="*/ 1 h 56"/>
                <a:gd name="T10" fmla="*/ 0 w 116"/>
                <a:gd name="T11" fmla="*/ 0 h 56"/>
                <a:gd name="T12" fmla="*/ 1 w 116"/>
                <a:gd name="T13" fmla="*/ 1 h 56"/>
                <a:gd name="T14" fmla="*/ 1 w 116"/>
                <a:gd name="T15" fmla="*/ 1 h 56"/>
                <a:gd name="T16" fmla="*/ 1 w 116"/>
                <a:gd name="T17" fmla="*/ 1 h 56"/>
                <a:gd name="T18" fmla="*/ 1 w 116"/>
                <a:gd name="T19" fmla="*/ 1 h 56"/>
                <a:gd name="T20" fmla="*/ 1 w 116"/>
                <a:gd name="T21" fmla="*/ 1 h 56"/>
                <a:gd name="T22" fmla="*/ 1 w 116"/>
                <a:gd name="T23" fmla="*/ 1 h 56"/>
                <a:gd name="T24" fmla="*/ 1 w 116"/>
                <a:gd name="T25" fmla="*/ 1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6"/>
                <a:gd name="T40" fmla="*/ 0 h 56"/>
                <a:gd name="T41" fmla="*/ 116 w 116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6" h="56">
                  <a:moveTo>
                    <a:pt x="116" y="1"/>
                  </a:moveTo>
                  <a:cubicBezTo>
                    <a:pt x="115" y="19"/>
                    <a:pt x="115" y="19"/>
                    <a:pt x="115" y="19"/>
                  </a:cubicBezTo>
                  <a:cubicBezTo>
                    <a:pt x="115" y="28"/>
                    <a:pt x="110" y="36"/>
                    <a:pt x="99" y="43"/>
                  </a:cubicBezTo>
                  <a:cubicBezTo>
                    <a:pt x="76" y="56"/>
                    <a:pt x="40" y="56"/>
                    <a:pt x="17" y="43"/>
                  </a:cubicBezTo>
                  <a:cubicBezTo>
                    <a:pt x="6" y="36"/>
                    <a:pt x="0" y="28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0" y="9"/>
                    <a:pt x="6" y="18"/>
                    <a:pt x="17" y="24"/>
                  </a:cubicBezTo>
                  <a:cubicBezTo>
                    <a:pt x="40" y="37"/>
                    <a:pt x="76" y="37"/>
                    <a:pt x="99" y="24"/>
                  </a:cubicBezTo>
                  <a:cubicBezTo>
                    <a:pt x="110" y="18"/>
                    <a:pt x="115" y="9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6" y="1"/>
                    <a:pt x="116" y="1"/>
                    <a:pt x="116" y="1"/>
                  </a:cubicBezTo>
                  <a:close/>
                </a:path>
              </a:pathLst>
            </a:custGeom>
            <a:solidFill>
              <a:srgbClr val="1731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6" name="Freeform 3004"/>
            <p:cNvSpPr>
              <a:spLocks/>
            </p:cNvSpPr>
            <p:nvPr/>
          </p:nvSpPr>
          <p:spPr bwMode="auto">
            <a:xfrm>
              <a:off x="3948" y="1869"/>
              <a:ext cx="84" cy="48"/>
            </a:xfrm>
            <a:custGeom>
              <a:avLst/>
              <a:gdLst>
                <a:gd name="T0" fmla="*/ 1 w 127"/>
                <a:gd name="T1" fmla="*/ 1 h 73"/>
                <a:gd name="T2" fmla="*/ 1 w 127"/>
                <a:gd name="T3" fmla="*/ 1 h 73"/>
                <a:gd name="T4" fmla="*/ 1 w 127"/>
                <a:gd name="T5" fmla="*/ 1 h 73"/>
                <a:gd name="T6" fmla="*/ 1 w 127"/>
                <a:gd name="T7" fmla="*/ 1 h 73"/>
                <a:gd name="T8" fmla="*/ 1 w 127"/>
                <a:gd name="T9" fmla="*/ 1 h 73"/>
                <a:gd name="T10" fmla="*/ 1 w 127"/>
                <a:gd name="T11" fmla="*/ 1 h 73"/>
                <a:gd name="T12" fmla="*/ 1 w 127"/>
                <a:gd name="T13" fmla="*/ 1 h 73"/>
                <a:gd name="T14" fmla="*/ 1 w 127"/>
                <a:gd name="T15" fmla="*/ 1 h 73"/>
                <a:gd name="T16" fmla="*/ 1 w 127"/>
                <a:gd name="T17" fmla="*/ 1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"/>
                <a:gd name="T28" fmla="*/ 0 h 73"/>
                <a:gd name="T29" fmla="*/ 127 w 127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" h="73">
                  <a:moveTo>
                    <a:pt x="104" y="13"/>
                  </a:moveTo>
                  <a:cubicBezTo>
                    <a:pt x="127" y="26"/>
                    <a:pt x="127" y="47"/>
                    <a:pt x="105" y="60"/>
                  </a:cubicBezTo>
                  <a:cubicBezTo>
                    <a:pt x="82" y="73"/>
                    <a:pt x="46" y="73"/>
                    <a:pt x="23" y="60"/>
                  </a:cubicBezTo>
                  <a:cubicBezTo>
                    <a:pt x="1" y="47"/>
                    <a:pt x="0" y="26"/>
                    <a:pt x="23" y="13"/>
                  </a:cubicBezTo>
                  <a:cubicBezTo>
                    <a:pt x="45" y="0"/>
                    <a:pt x="82" y="0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lose/>
                </a:path>
              </a:pathLst>
            </a:custGeom>
            <a:solidFill>
              <a:srgbClr val="6A6FA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7" name="Freeform 3005"/>
            <p:cNvSpPr>
              <a:spLocks/>
            </p:cNvSpPr>
            <p:nvPr/>
          </p:nvSpPr>
          <p:spPr bwMode="auto">
            <a:xfrm>
              <a:off x="4039" y="1950"/>
              <a:ext cx="78" cy="149"/>
            </a:xfrm>
            <a:custGeom>
              <a:avLst/>
              <a:gdLst>
                <a:gd name="T0" fmla="*/ 0 w 78"/>
                <a:gd name="T1" fmla="*/ 45 h 149"/>
                <a:gd name="T2" fmla="*/ 78 w 78"/>
                <a:gd name="T3" fmla="*/ 0 h 149"/>
                <a:gd name="T4" fmla="*/ 78 w 78"/>
                <a:gd name="T5" fmla="*/ 104 h 149"/>
                <a:gd name="T6" fmla="*/ 0 w 78"/>
                <a:gd name="T7" fmla="*/ 149 h 149"/>
                <a:gd name="T8" fmla="*/ 0 w 78"/>
                <a:gd name="T9" fmla="*/ 45 h 149"/>
                <a:gd name="T10" fmla="*/ 0 w 78"/>
                <a:gd name="T11" fmla="*/ 45 h 149"/>
                <a:gd name="T12" fmla="*/ 0 w 78"/>
                <a:gd name="T13" fmla="*/ 45 h 149"/>
                <a:gd name="T14" fmla="*/ 0 w 78"/>
                <a:gd name="T15" fmla="*/ 45 h 149"/>
                <a:gd name="T16" fmla="*/ 0 w 78"/>
                <a:gd name="T17" fmla="*/ 45 h 149"/>
                <a:gd name="T18" fmla="*/ 0 w 78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8"/>
                <a:gd name="T31" fmla="*/ 0 h 149"/>
                <a:gd name="T32" fmla="*/ 78 w 78"/>
                <a:gd name="T33" fmla="*/ 149 h 1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8" h="149">
                  <a:moveTo>
                    <a:pt x="0" y="45"/>
                  </a:moveTo>
                  <a:lnTo>
                    <a:pt x="78" y="0"/>
                  </a:lnTo>
                  <a:lnTo>
                    <a:pt x="78" y="104"/>
                  </a:lnTo>
                  <a:lnTo>
                    <a:pt x="0" y="149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8" name="Freeform 3006"/>
            <p:cNvSpPr>
              <a:spLocks/>
            </p:cNvSpPr>
            <p:nvPr/>
          </p:nvSpPr>
          <p:spPr bwMode="auto">
            <a:xfrm>
              <a:off x="4000" y="1927"/>
              <a:ext cx="117" cy="68"/>
            </a:xfrm>
            <a:custGeom>
              <a:avLst/>
              <a:gdLst>
                <a:gd name="T0" fmla="*/ 0 w 117"/>
                <a:gd name="T1" fmla="*/ 45 h 68"/>
                <a:gd name="T2" fmla="*/ 77 w 117"/>
                <a:gd name="T3" fmla="*/ 0 h 68"/>
                <a:gd name="T4" fmla="*/ 117 w 117"/>
                <a:gd name="T5" fmla="*/ 23 h 68"/>
                <a:gd name="T6" fmla="*/ 39 w 117"/>
                <a:gd name="T7" fmla="*/ 68 h 68"/>
                <a:gd name="T8" fmla="*/ 0 w 117"/>
                <a:gd name="T9" fmla="*/ 45 h 68"/>
                <a:gd name="T10" fmla="*/ 0 w 117"/>
                <a:gd name="T11" fmla="*/ 45 h 68"/>
                <a:gd name="T12" fmla="*/ 0 w 117"/>
                <a:gd name="T13" fmla="*/ 45 h 68"/>
                <a:gd name="T14" fmla="*/ 0 w 117"/>
                <a:gd name="T15" fmla="*/ 45 h 68"/>
                <a:gd name="T16" fmla="*/ 0 w 117"/>
                <a:gd name="T17" fmla="*/ 45 h 68"/>
                <a:gd name="T18" fmla="*/ 0 w 117"/>
                <a:gd name="T19" fmla="*/ 45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7"/>
                <a:gd name="T31" fmla="*/ 0 h 68"/>
                <a:gd name="T32" fmla="*/ 117 w 117"/>
                <a:gd name="T33" fmla="*/ 68 h 6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7" h="68">
                  <a:moveTo>
                    <a:pt x="0" y="45"/>
                  </a:moveTo>
                  <a:lnTo>
                    <a:pt x="77" y="0"/>
                  </a:lnTo>
                  <a:lnTo>
                    <a:pt x="117" y="23"/>
                  </a:lnTo>
                  <a:lnTo>
                    <a:pt x="39" y="68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09" name="Freeform 3007"/>
            <p:cNvSpPr>
              <a:spLocks/>
            </p:cNvSpPr>
            <p:nvPr/>
          </p:nvSpPr>
          <p:spPr bwMode="auto">
            <a:xfrm>
              <a:off x="3999" y="1972"/>
              <a:ext cx="40" cy="127"/>
            </a:xfrm>
            <a:custGeom>
              <a:avLst/>
              <a:gdLst>
                <a:gd name="T0" fmla="*/ 40 w 40"/>
                <a:gd name="T1" fmla="*/ 23 h 127"/>
                <a:gd name="T2" fmla="*/ 40 w 40"/>
                <a:gd name="T3" fmla="*/ 127 h 127"/>
                <a:gd name="T4" fmla="*/ 0 w 40"/>
                <a:gd name="T5" fmla="*/ 104 h 127"/>
                <a:gd name="T6" fmla="*/ 1 w 40"/>
                <a:gd name="T7" fmla="*/ 0 h 127"/>
                <a:gd name="T8" fmla="*/ 40 w 40"/>
                <a:gd name="T9" fmla="*/ 23 h 127"/>
                <a:gd name="T10" fmla="*/ 40 w 40"/>
                <a:gd name="T11" fmla="*/ 23 h 127"/>
                <a:gd name="T12" fmla="*/ 40 w 40"/>
                <a:gd name="T13" fmla="*/ 23 h 127"/>
                <a:gd name="T14" fmla="*/ 40 w 40"/>
                <a:gd name="T15" fmla="*/ 23 h 127"/>
                <a:gd name="T16" fmla="*/ 40 w 40"/>
                <a:gd name="T17" fmla="*/ 23 h 127"/>
                <a:gd name="T18" fmla="*/ 40 w 40"/>
                <a:gd name="T19" fmla="*/ 23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127"/>
                <a:gd name="T32" fmla="*/ 40 w 40"/>
                <a:gd name="T33" fmla="*/ 127 h 1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127">
                  <a:moveTo>
                    <a:pt x="40" y="23"/>
                  </a:moveTo>
                  <a:lnTo>
                    <a:pt x="40" y="127"/>
                  </a:lnTo>
                  <a:lnTo>
                    <a:pt x="0" y="104"/>
                  </a:lnTo>
                  <a:lnTo>
                    <a:pt x="1" y="0"/>
                  </a:lnTo>
                  <a:lnTo>
                    <a:pt x="40" y="23"/>
                  </a:lnTo>
                  <a:close/>
                </a:path>
              </a:pathLst>
            </a:custGeom>
            <a:solidFill>
              <a:srgbClr val="26367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0" name="Freeform 3008"/>
            <p:cNvSpPr>
              <a:spLocks/>
            </p:cNvSpPr>
            <p:nvPr/>
          </p:nvSpPr>
          <p:spPr bwMode="auto">
            <a:xfrm>
              <a:off x="4005" y="2076"/>
              <a:ext cx="3" cy="4"/>
            </a:xfrm>
            <a:custGeom>
              <a:avLst/>
              <a:gdLst>
                <a:gd name="T0" fmla="*/ 0 w 3"/>
                <a:gd name="T1" fmla="*/ 2 h 4"/>
                <a:gd name="T2" fmla="*/ 3 w 3"/>
                <a:gd name="T3" fmla="*/ 0 h 4"/>
                <a:gd name="T4" fmla="*/ 3 w 3"/>
                <a:gd name="T5" fmla="*/ 2 h 4"/>
                <a:gd name="T6" fmla="*/ 0 w 3"/>
                <a:gd name="T7" fmla="*/ 4 h 4"/>
                <a:gd name="T8" fmla="*/ 0 w 3"/>
                <a:gd name="T9" fmla="*/ 2 h 4"/>
                <a:gd name="T10" fmla="*/ 0 w 3"/>
                <a:gd name="T11" fmla="*/ 2 h 4"/>
                <a:gd name="T12" fmla="*/ 0 w 3"/>
                <a:gd name="T13" fmla="*/ 2 h 4"/>
                <a:gd name="T14" fmla="*/ 0 w 3"/>
                <a:gd name="T15" fmla="*/ 2 h 4"/>
                <a:gd name="T16" fmla="*/ 0 w 3"/>
                <a:gd name="T17" fmla="*/ 2 h 4"/>
                <a:gd name="T18" fmla="*/ 0 w 3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4"/>
                <a:gd name="T32" fmla="*/ 3 w 3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4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1" name="Freeform 3009"/>
            <p:cNvSpPr>
              <a:spLocks/>
            </p:cNvSpPr>
            <p:nvPr/>
          </p:nvSpPr>
          <p:spPr bwMode="auto">
            <a:xfrm>
              <a:off x="4005" y="2071"/>
              <a:ext cx="3" cy="5"/>
            </a:xfrm>
            <a:custGeom>
              <a:avLst/>
              <a:gdLst>
                <a:gd name="T0" fmla="*/ 0 w 3"/>
                <a:gd name="T1" fmla="*/ 3 h 5"/>
                <a:gd name="T2" fmla="*/ 3 w 3"/>
                <a:gd name="T3" fmla="*/ 0 h 5"/>
                <a:gd name="T4" fmla="*/ 3 w 3"/>
                <a:gd name="T5" fmla="*/ 3 h 5"/>
                <a:gd name="T6" fmla="*/ 0 w 3"/>
                <a:gd name="T7" fmla="*/ 5 h 5"/>
                <a:gd name="T8" fmla="*/ 0 w 3"/>
                <a:gd name="T9" fmla="*/ 3 h 5"/>
                <a:gd name="T10" fmla="*/ 0 w 3"/>
                <a:gd name="T11" fmla="*/ 3 h 5"/>
                <a:gd name="T12" fmla="*/ 0 w 3"/>
                <a:gd name="T13" fmla="*/ 3 h 5"/>
                <a:gd name="T14" fmla="*/ 0 w 3"/>
                <a:gd name="T15" fmla="*/ 3 h 5"/>
                <a:gd name="T16" fmla="*/ 0 w 3"/>
                <a:gd name="T17" fmla="*/ 3 h 5"/>
                <a:gd name="T18" fmla="*/ 0 w 3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5"/>
                <a:gd name="T32" fmla="*/ 3 w 3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5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2" name="Freeform 3010"/>
            <p:cNvSpPr>
              <a:spLocks/>
            </p:cNvSpPr>
            <p:nvPr/>
          </p:nvSpPr>
          <p:spPr bwMode="auto">
            <a:xfrm>
              <a:off x="4005" y="2067"/>
              <a:ext cx="3" cy="5"/>
            </a:xfrm>
            <a:custGeom>
              <a:avLst/>
              <a:gdLst>
                <a:gd name="T0" fmla="*/ 0 w 3"/>
                <a:gd name="T1" fmla="*/ 2 h 5"/>
                <a:gd name="T2" fmla="*/ 3 w 3"/>
                <a:gd name="T3" fmla="*/ 0 h 5"/>
                <a:gd name="T4" fmla="*/ 3 w 3"/>
                <a:gd name="T5" fmla="*/ 2 h 5"/>
                <a:gd name="T6" fmla="*/ 0 w 3"/>
                <a:gd name="T7" fmla="*/ 5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2 h 5"/>
                <a:gd name="T14" fmla="*/ 0 w 3"/>
                <a:gd name="T15" fmla="*/ 2 h 5"/>
                <a:gd name="T16" fmla="*/ 0 w 3"/>
                <a:gd name="T17" fmla="*/ 2 h 5"/>
                <a:gd name="T18" fmla="*/ 0 w 3"/>
                <a:gd name="T19" fmla="*/ 2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5"/>
                <a:gd name="T32" fmla="*/ 3 w 3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5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3" name="Freeform 3011"/>
            <p:cNvSpPr>
              <a:spLocks/>
            </p:cNvSpPr>
            <p:nvPr/>
          </p:nvSpPr>
          <p:spPr bwMode="auto">
            <a:xfrm>
              <a:off x="4005" y="2062"/>
              <a:ext cx="3" cy="5"/>
            </a:xfrm>
            <a:custGeom>
              <a:avLst/>
              <a:gdLst>
                <a:gd name="T0" fmla="*/ 0 w 3"/>
                <a:gd name="T1" fmla="*/ 2 h 5"/>
                <a:gd name="T2" fmla="*/ 3 w 3"/>
                <a:gd name="T3" fmla="*/ 0 h 5"/>
                <a:gd name="T4" fmla="*/ 3 w 3"/>
                <a:gd name="T5" fmla="*/ 2 h 5"/>
                <a:gd name="T6" fmla="*/ 0 w 3"/>
                <a:gd name="T7" fmla="*/ 5 h 5"/>
                <a:gd name="T8" fmla="*/ 0 w 3"/>
                <a:gd name="T9" fmla="*/ 2 h 5"/>
                <a:gd name="T10" fmla="*/ 0 w 3"/>
                <a:gd name="T11" fmla="*/ 2 h 5"/>
                <a:gd name="T12" fmla="*/ 0 w 3"/>
                <a:gd name="T13" fmla="*/ 2 h 5"/>
                <a:gd name="T14" fmla="*/ 0 w 3"/>
                <a:gd name="T15" fmla="*/ 2 h 5"/>
                <a:gd name="T16" fmla="*/ 0 w 3"/>
                <a:gd name="T17" fmla="*/ 2 h 5"/>
                <a:gd name="T18" fmla="*/ 0 w 3"/>
                <a:gd name="T19" fmla="*/ 2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5"/>
                <a:gd name="T32" fmla="*/ 3 w 3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5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4" name="Freeform 3012"/>
            <p:cNvSpPr>
              <a:spLocks/>
            </p:cNvSpPr>
            <p:nvPr/>
          </p:nvSpPr>
          <p:spPr bwMode="auto">
            <a:xfrm>
              <a:off x="4005" y="2058"/>
              <a:ext cx="3" cy="4"/>
            </a:xfrm>
            <a:custGeom>
              <a:avLst/>
              <a:gdLst>
                <a:gd name="T0" fmla="*/ 0 w 3"/>
                <a:gd name="T1" fmla="*/ 2 h 4"/>
                <a:gd name="T2" fmla="*/ 3 w 3"/>
                <a:gd name="T3" fmla="*/ 0 h 4"/>
                <a:gd name="T4" fmla="*/ 3 w 3"/>
                <a:gd name="T5" fmla="*/ 2 h 4"/>
                <a:gd name="T6" fmla="*/ 0 w 3"/>
                <a:gd name="T7" fmla="*/ 4 h 4"/>
                <a:gd name="T8" fmla="*/ 0 w 3"/>
                <a:gd name="T9" fmla="*/ 2 h 4"/>
                <a:gd name="T10" fmla="*/ 0 w 3"/>
                <a:gd name="T11" fmla="*/ 2 h 4"/>
                <a:gd name="T12" fmla="*/ 0 w 3"/>
                <a:gd name="T13" fmla="*/ 2 h 4"/>
                <a:gd name="T14" fmla="*/ 0 w 3"/>
                <a:gd name="T15" fmla="*/ 2 h 4"/>
                <a:gd name="T16" fmla="*/ 0 w 3"/>
                <a:gd name="T17" fmla="*/ 2 h 4"/>
                <a:gd name="T18" fmla="*/ 0 w 3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4"/>
                <a:gd name="T32" fmla="*/ 3 w 3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4">
                  <a:moveTo>
                    <a:pt x="0" y="2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5" name="Freeform 3013"/>
            <p:cNvSpPr>
              <a:spLocks/>
            </p:cNvSpPr>
            <p:nvPr/>
          </p:nvSpPr>
          <p:spPr bwMode="auto">
            <a:xfrm>
              <a:off x="4005" y="2053"/>
              <a:ext cx="4" cy="5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0 h 5"/>
                <a:gd name="T4" fmla="*/ 3 w 4"/>
                <a:gd name="T5" fmla="*/ 3 h 5"/>
                <a:gd name="T6" fmla="*/ 0 w 4"/>
                <a:gd name="T7" fmla="*/ 5 h 5"/>
                <a:gd name="T8" fmla="*/ 0 w 4"/>
                <a:gd name="T9" fmla="*/ 3 h 5"/>
                <a:gd name="T10" fmla="*/ 0 w 4"/>
                <a:gd name="T11" fmla="*/ 3 h 5"/>
                <a:gd name="T12" fmla="*/ 0 w 4"/>
                <a:gd name="T13" fmla="*/ 3 h 5"/>
                <a:gd name="T14" fmla="*/ 0 w 4"/>
                <a:gd name="T15" fmla="*/ 3 h 5"/>
                <a:gd name="T16" fmla="*/ 0 w 4"/>
                <a:gd name="T17" fmla="*/ 3 h 5"/>
                <a:gd name="T18" fmla="*/ 0 w 4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3"/>
                  </a:moveTo>
                  <a:lnTo>
                    <a:pt x="4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6" name="Freeform 3014"/>
            <p:cNvSpPr>
              <a:spLocks/>
            </p:cNvSpPr>
            <p:nvPr/>
          </p:nvSpPr>
          <p:spPr bwMode="auto">
            <a:xfrm>
              <a:off x="4034" y="2095"/>
              <a:ext cx="4" cy="8"/>
            </a:xfrm>
            <a:custGeom>
              <a:avLst/>
              <a:gdLst>
                <a:gd name="T0" fmla="*/ 0 w 4"/>
                <a:gd name="T1" fmla="*/ 3 h 8"/>
                <a:gd name="T2" fmla="*/ 4 w 4"/>
                <a:gd name="T3" fmla="*/ 0 h 8"/>
                <a:gd name="T4" fmla="*/ 4 w 4"/>
                <a:gd name="T5" fmla="*/ 6 h 8"/>
                <a:gd name="T6" fmla="*/ 0 w 4"/>
                <a:gd name="T7" fmla="*/ 8 h 8"/>
                <a:gd name="T8" fmla="*/ 0 w 4"/>
                <a:gd name="T9" fmla="*/ 3 h 8"/>
                <a:gd name="T10" fmla="*/ 0 w 4"/>
                <a:gd name="T11" fmla="*/ 3 h 8"/>
                <a:gd name="T12" fmla="*/ 0 w 4"/>
                <a:gd name="T13" fmla="*/ 3 h 8"/>
                <a:gd name="T14" fmla="*/ 0 w 4"/>
                <a:gd name="T15" fmla="*/ 3 h 8"/>
                <a:gd name="T16" fmla="*/ 0 w 4"/>
                <a:gd name="T17" fmla="*/ 3 h 8"/>
                <a:gd name="T18" fmla="*/ 0 w 4"/>
                <a:gd name="T19" fmla="*/ 3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8"/>
                <a:gd name="T32" fmla="*/ 4 w 4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8">
                  <a:moveTo>
                    <a:pt x="0" y="3"/>
                  </a:moveTo>
                  <a:lnTo>
                    <a:pt x="4" y="0"/>
                  </a:lnTo>
                  <a:lnTo>
                    <a:pt x="4" y="6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7" name="Freeform 3015"/>
            <p:cNvSpPr>
              <a:spLocks/>
            </p:cNvSpPr>
            <p:nvPr/>
          </p:nvSpPr>
          <p:spPr bwMode="auto">
            <a:xfrm>
              <a:off x="4005" y="2078"/>
              <a:ext cx="33" cy="20"/>
            </a:xfrm>
            <a:custGeom>
              <a:avLst/>
              <a:gdLst>
                <a:gd name="T0" fmla="*/ 0 w 33"/>
                <a:gd name="T1" fmla="*/ 2 h 20"/>
                <a:gd name="T2" fmla="*/ 3 w 33"/>
                <a:gd name="T3" fmla="*/ 0 h 20"/>
                <a:gd name="T4" fmla="*/ 33 w 33"/>
                <a:gd name="T5" fmla="*/ 17 h 20"/>
                <a:gd name="T6" fmla="*/ 29 w 33"/>
                <a:gd name="T7" fmla="*/ 20 h 20"/>
                <a:gd name="T8" fmla="*/ 0 w 33"/>
                <a:gd name="T9" fmla="*/ 2 h 20"/>
                <a:gd name="T10" fmla="*/ 0 w 33"/>
                <a:gd name="T11" fmla="*/ 2 h 20"/>
                <a:gd name="T12" fmla="*/ 0 w 33"/>
                <a:gd name="T13" fmla="*/ 2 h 20"/>
                <a:gd name="T14" fmla="*/ 0 w 33"/>
                <a:gd name="T15" fmla="*/ 2 h 20"/>
                <a:gd name="T16" fmla="*/ 0 w 33"/>
                <a:gd name="T17" fmla="*/ 2 h 20"/>
                <a:gd name="T18" fmla="*/ 0 w 33"/>
                <a:gd name="T19" fmla="*/ 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20"/>
                <a:gd name="T32" fmla="*/ 33 w 33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20">
                  <a:moveTo>
                    <a:pt x="0" y="2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2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8" name="Freeform 3016"/>
            <p:cNvSpPr>
              <a:spLocks/>
            </p:cNvSpPr>
            <p:nvPr/>
          </p:nvSpPr>
          <p:spPr bwMode="auto">
            <a:xfrm>
              <a:off x="4005" y="2074"/>
              <a:ext cx="33" cy="19"/>
            </a:xfrm>
            <a:custGeom>
              <a:avLst/>
              <a:gdLst>
                <a:gd name="T0" fmla="*/ 0 w 33"/>
                <a:gd name="T1" fmla="*/ 2 h 19"/>
                <a:gd name="T2" fmla="*/ 3 w 33"/>
                <a:gd name="T3" fmla="*/ 0 h 19"/>
                <a:gd name="T4" fmla="*/ 33 w 33"/>
                <a:gd name="T5" fmla="*/ 17 h 19"/>
                <a:gd name="T6" fmla="*/ 29 w 33"/>
                <a:gd name="T7" fmla="*/ 19 h 19"/>
                <a:gd name="T8" fmla="*/ 0 w 33"/>
                <a:gd name="T9" fmla="*/ 2 h 19"/>
                <a:gd name="T10" fmla="*/ 0 w 33"/>
                <a:gd name="T11" fmla="*/ 2 h 19"/>
                <a:gd name="T12" fmla="*/ 0 w 33"/>
                <a:gd name="T13" fmla="*/ 2 h 19"/>
                <a:gd name="T14" fmla="*/ 0 w 33"/>
                <a:gd name="T15" fmla="*/ 2 h 19"/>
                <a:gd name="T16" fmla="*/ 0 w 33"/>
                <a:gd name="T17" fmla="*/ 2 h 19"/>
                <a:gd name="T18" fmla="*/ 0 w 33"/>
                <a:gd name="T19" fmla="*/ 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2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1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19" name="Freeform 3017"/>
            <p:cNvSpPr>
              <a:spLocks/>
            </p:cNvSpPr>
            <p:nvPr/>
          </p:nvSpPr>
          <p:spPr bwMode="auto">
            <a:xfrm>
              <a:off x="4034" y="2091"/>
              <a:ext cx="4" cy="4"/>
            </a:xfrm>
            <a:custGeom>
              <a:avLst/>
              <a:gdLst>
                <a:gd name="T0" fmla="*/ 0 w 4"/>
                <a:gd name="T1" fmla="*/ 2 h 4"/>
                <a:gd name="T2" fmla="*/ 4 w 4"/>
                <a:gd name="T3" fmla="*/ 0 h 4"/>
                <a:gd name="T4" fmla="*/ 4 w 4"/>
                <a:gd name="T5" fmla="*/ 2 h 4"/>
                <a:gd name="T6" fmla="*/ 0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2 h 4"/>
                <a:gd name="T18" fmla="*/ 0 w 4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4"/>
                <a:gd name="T32" fmla="*/ 4 w 4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4">
                  <a:moveTo>
                    <a:pt x="0" y="2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0" name="Freeform 3018"/>
            <p:cNvSpPr>
              <a:spLocks/>
            </p:cNvSpPr>
            <p:nvPr/>
          </p:nvSpPr>
          <p:spPr bwMode="auto">
            <a:xfrm>
              <a:off x="4005" y="2069"/>
              <a:ext cx="33" cy="19"/>
            </a:xfrm>
            <a:custGeom>
              <a:avLst/>
              <a:gdLst>
                <a:gd name="T0" fmla="*/ 0 w 33"/>
                <a:gd name="T1" fmla="*/ 3 h 19"/>
                <a:gd name="T2" fmla="*/ 3 w 33"/>
                <a:gd name="T3" fmla="*/ 0 h 19"/>
                <a:gd name="T4" fmla="*/ 33 w 33"/>
                <a:gd name="T5" fmla="*/ 17 h 19"/>
                <a:gd name="T6" fmla="*/ 29 w 33"/>
                <a:gd name="T7" fmla="*/ 19 h 19"/>
                <a:gd name="T8" fmla="*/ 0 w 33"/>
                <a:gd name="T9" fmla="*/ 3 h 19"/>
                <a:gd name="T10" fmla="*/ 0 w 33"/>
                <a:gd name="T11" fmla="*/ 3 h 19"/>
                <a:gd name="T12" fmla="*/ 0 w 33"/>
                <a:gd name="T13" fmla="*/ 3 h 19"/>
                <a:gd name="T14" fmla="*/ 0 w 33"/>
                <a:gd name="T15" fmla="*/ 3 h 19"/>
                <a:gd name="T16" fmla="*/ 0 w 33"/>
                <a:gd name="T17" fmla="*/ 3 h 19"/>
                <a:gd name="T18" fmla="*/ 0 w 33"/>
                <a:gd name="T19" fmla="*/ 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3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19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1" name="Freeform 3019"/>
            <p:cNvSpPr>
              <a:spLocks/>
            </p:cNvSpPr>
            <p:nvPr/>
          </p:nvSpPr>
          <p:spPr bwMode="auto">
            <a:xfrm>
              <a:off x="4034" y="2086"/>
              <a:ext cx="4" cy="4"/>
            </a:xfrm>
            <a:custGeom>
              <a:avLst/>
              <a:gdLst>
                <a:gd name="T0" fmla="*/ 0 w 4"/>
                <a:gd name="T1" fmla="*/ 2 h 4"/>
                <a:gd name="T2" fmla="*/ 4 w 4"/>
                <a:gd name="T3" fmla="*/ 0 h 4"/>
                <a:gd name="T4" fmla="*/ 4 w 4"/>
                <a:gd name="T5" fmla="*/ 2 h 4"/>
                <a:gd name="T6" fmla="*/ 0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2 h 4"/>
                <a:gd name="T18" fmla="*/ 0 w 4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4"/>
                <a:gd name="T32" fmla="*/ 4 w 4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4">
                  <a:moveTo>
                    <a:pt x="0" y="2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2" name="Freeform 3020"/>
            <p:cNvSpPr>
              <a:spLocks/>
            </p:cNvSpPr>
            <p:nvPr/>
          </p:nvSpPr>
          <p:spPr bwMode="auto">
            <a:xfrm>
              <a:off x="4034" y="2082"/>
              <a:ext cx="4" cy="4"/>
            </a:xfrm>
            <a:custGeom>
              <a:avLst/>
              <a:gdLst>
                <a:gd name="T0" fmla="*/ 0 w 4"/>
                <a:gd name="T1" fmla="*/ 2 h 4"/>
                <a:gd name="T2" fmla="*/ 4 w 4"/>
                <a:gd name="T3" fmla="*/ 0 h 4"/>
                <a:gd name="T4" fmla="*/ 4 w 4"/>
                <a:gd name="T5" fmla="*/ 2 h 4"/>
                <a:gd name="T6" fmla="*/ 0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0 w 4"/>
                <a:gd name="T13" fmla="*/ 2 h 4"/>
                <a:gd name="T14" fmla="*/ 0 w 4"/>
                <a:gd name="T15" fmla="*/ 2 h 4"/>
                <a:gd name="T16" fmla="*/ 0 w 4"/>
                <a:gd name="T17" fmla="*/ 2 h 4"/>
                <a:gd name="T18" fmla="*/ 0 w 4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4"/>
                <a:gd name="T32" fmla="*/ 4 w 4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4">
                  <a:moveTo>
                    <a:pt x="0" y="2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3" name="Freeform 3021"/>
            <p:cNvSpPr>
              <a:spLocks/>
            </p:cNvSpPr>
            <p:nvPr/>
          </p:nvSpPr>
          <p:spPr bwMode="auto">
            <a:xfrm>
              <a:off x="4005" y="2064"/>
              <a:ext cx="33" cy="20"/>
            </a:xfrm>
            <a:custGeom>
              <a:avLst/>
              <a:gdLst>
                <a:gd name="T0" fmla="*/ 0 w 33"/>
                <a:gd name="T1" fmla="*/ 3 h 20"/>
                <a:gd name="T2" fmla="*/ 3 w 33"/>
                <a:gd name="T3" fmla="*/ 0 h 20"/>
                <a:gd name="T4" fmla="*/ 33 w 33"/>
                <a:gd name="T5" fmla="*/ 18 h 20"/>
                <a:gd name="T6" fmla="*/ 29 w 33"/>
                <a:gd name="T7" fmla="*/ 20 h 20"/>
                <a:gd name="T8" fmla="*/ 0 w 33"/>
                <a:gd name="T9" fmla="*/ 3 h 20"/>
                <a:gd name="T10" fmla="*/ 0 w 33"/>
                <a:gd name="T11" fmla="*/ 3 h 20"/>
                <a:gd name="T12" fmla="*/ 0 w 33"/>
                <a:gd name="T13" fmla="*/ 3 h 20"/>
                <a:gd name="T14" fmla="*/ 0 w 33"/>
                <a:gd name="T15" fmla="*/ 3 h 20"/>
                <a:gd name="T16" fmla="*/ 0 w 33"/>
                <a:gd name="T17" fmla="*/ 3 h 20"/>
                <a:gd name="T18" fmla="*/ 0 w 33"/>
                <a:gd name="T19" fmla="*/ 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20"/>
                <a:gd name="T32" fmla="*/ 33 w 33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20">
                  <a:moveTo>
                    <a:pt x="0" y="3"/>
                  </a:moveTo>
                  <a:lnTo>
                    <a:pt x="3" y="0"/>
                  </a:lnTo>
                  <a:lnTo>
                    <a:pt x="33" y="18"/>
                  </a:lnTo>
                  <a:lnTo>
                    <a:pt x="29" y="2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4" name="Freeform 3022"/>
            <p:cNvSpPr>
              <a:spLocks/>
            </p:cNvSpPr>
            <p:nvPr/>
          </p:nvSpPr>
          <p:spPr bwMode="auto">
            <a:xfrm>
              <a:off x="4034" y="2077"/>
              <a:ext cx="4" cy="5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0 h 5"/>
                <a:gd name="T4" fmla="*/ 4 w 4"/>
                <a:gd name="T5" fmla="*/ 2 h 5"/>
                <a:gd name="T6" fmla="*/ 0 w 4"/>
                <a:gd name="T7" fmla="*/ 5 h 5"/>
                <a:gd name="T8" fmla="*/ 0 w 4"/>
                <a:gd name="T9" fmla="*/ 3 h 5"/>
                <a:gd name="T10" fmla="*/ 0 w 4"/>
                <a:gd name="T11" fmla="*/ 3 h 5"/>
                <a:gd name="T12" fmla="*/ 0 w 4"/>
                <a:gd name="T13" fmla="*/ 3 h 5"/>
                <a:gd name="T14" fmla="*/ 0 w 4"/>
                <a:gd name="T15" fmla="*/ 3 h 5"/>
                <a:gd name="T16" fmla="*/ 0 w 4"/>
                <a:gd name="T17" fmla="*/ 3 h 5"/>
                <a:gd name="T18" fmla="*/ 0 w 4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3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5" name="Freeform 3023"/>
            <p:cNvSpPr>
              <a:spLocks/>
            </p:cNvSpPr>
            <p:nvPr/>
          </p:nvSpPr>
          <p:spPr bwMode="auto">
            <a:xfrm>
              <a:off x="4005" y="2060"/>
              <a:ext cx="33" cy="20"/>
            </a:xfrm>
            <a:custGeom>
              <a:avLst/>
              <a:gdLst>
                <a:gd name="T0" fmla="*/ 0 w 33"/>
                <a:gd name="T1" fmla="*/ 2 h 20"/>
                <a:gd name="T2" fmla="*/ 3 w 33"/>
                <a:gd name="T3" fmla="*/ 0 h 20"/>
                <a:gd name="T4" fmla="*/ 33 w 33"/>
                <a:gd name="T5" fmla="*/ 17 h 20"/>
                <a:gd name="T6" fmla="*/ 29 w 33"/>
                <a:gd name="T7" fmla="*/ 20 h 20"/>
                <a:gd name="T8" fmla="*/ 0 w 33"/>
                <a:gd name="T9" fmla="*/ 2 h 20"/>
                <a:gd name="T10" fmla="*/ 0 w 33"/>
                <a:gd name="T11" fmla="*/ 2 h 20"/>
                <a:gd name="T12" fmla="*/ 0 w 33"/>
                <a:gd name="T13" fmla="*/ 2 h 20"/>
                <a:gd name="T14" fmla="*/ 0 w 33"/>
                <a:gd name="T15" fmla="*/ 2 h 20"/>
                <a:gd name="T16" fmla="*/ 0 w 33"/>
                <a:gd name="T17" fmla="*/ 2 h 20"/>
                <a:gd name="T18" fmla="*/ 0 w 33"/>
                <a:gd name="T19" fmla="*/ 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20"/>
                <a:gd name="T32" fmla="*/ 33 w 33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20">
                  <a:moveTo>
                    <a:pt x="0" y="2"/>
                  </a:moveTo>
                  <a:lnTo>
                    <a:pt x="3" y="0"/>
                  </a:lnTo>
                  <a:lnTo>
                    <a:pt x="33" y="17"/>
                  </a:lnTo>
                  <a:lnTo>
                    <a:pt x="29" y="2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6" name="Freeform 3024"/>
            <p:cNvSpPr>
              <a:spLocks/>
            </p:cNvSpPr>
            <p:nvPr/>
          </p:nvSpPr>
          <p:spPr bwMode="auto">
            <a:xfrm>
              <a:off x="4034" y="2072"/>
              <a:ext cx="4" cy="5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0 h 5"/>
                <a:gd name="T4" fmla="*/ 4 w 4"/>
                <a:gd name="T5" fmla="*/ 3 h 5"/>
                <a:gd name="T6" fmla="*/ 0 w 4"/>
                <a:gd name="T7" fmla="*/ 5 h 5"/>
                <a:gd name="T8" fmla="*/ 0 w 4"/>
                <a:gd name="T9" fmla="*/ 3 h 5"/>
                <a:gd name="T10" fmla="*/ 0 w 4"/>
                <a:gd name="T11" fmla="*/ 3 h 5"/>
                <a:gd name="T12" fmla="*/ 0 w 4"/>
                <a:gd name="T13" fmla="*/ 3 h 5"/>
                <a:gd name="T14" fmla="*/ 0 w 4"/>
                <a:gd name="T15" fmla="*/ 3 h 5"/>
                <a:gd name="T16" fmla="*/ 0 w 4"/>
                <a:gd name="T17" fmla="*/ 3 h 5"/>
                <a:gd name="T18" fmla="*/ 0 w 4"/>
                <a:gd name="T19" fmla="*/ 3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5"/>
                <a:gd name="T32" fmla="*/ 4 w 4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5">
                  <a:moveTo>
                    <a:pt x="0" y="3"/>
                  </a:moveTo>
                  <a:lnTo>
                    <a:pt x="4" y="0"/>
                  </a:lnTo>
                  <a:lnTo>
                    <a:pt x="4" y="3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7" name="Freeform 3025"/>
            <p:cNvSpPr>
              <a:spLocks/>
            </p:cNvSpPr>
            <p:nvPr/>
          </p:nvSpPr>
          <p:spPr bwMode="auto">
            <a:xfrm>
              <a:off x="4005" y="2056"/>
              <a:ext cx="33" cy="19"/>
            </a:xfrm>
            <a:custGeom>
              <a:avLst/>
              <a:gdLst>
                <a:gd name="T0" fmla="*/ 0 w 33"/>
                <a:gd name="T1" fmla="*/ 2 h 19"/>
                <a:gd name="T2" fmla="*/ 3 w 33"/>
                <a:gd name="T3" fmla="*/ 0 h 19"/>
                <a:gd name="T4" fmla="*/ 33 w 33"/>
                <a:gd name="T5" fmla="*/ 16 h 19"/>
                <a:gd name="T6" fmla="*/ 29 w 33"/>
                <a:gd name="T7" fmla="*/ 19 h 19"/>
                <a:gd name="T8" fmla="*/ 0 w 33"/>
                <a:gd name="T9" fmla="*/ 2 h 19"/>
                <a:gd name="T10" fmla="*/ 0 w 33"/>
                <a:gd name="T11" fmla="*/ 2 h 19"/>
                <a:gd name="T12" fmla="*/ 0 w 33"/>
                <a:gd name="T13" fmla="*/ 2 h 19"/>
                <a:gd name="T14" fmla="*/ 0 w 33"/>
                <a:gd name="T15" fmla="*/ 2 h 19"/>
                <a:gd name="T16" fmla="*/ 0 w 33"/>
                <a:gd name="T17" fmla="*/ 2 h 19"/>
                <a:gd name="T18" fmla="*/ 0 w 33"/>
                <a:gd name="T19" fmla="*/ 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2"/>
                  </a:moveTo>
                  <a:lnTo>
                    <a:pt x="3" y="0"/>
                  </a:lnTo>
                  <a:lnTo>
                    <a:pt x="33" y="16"/>
                  </a:lnTo>
                  <a:lnTo>
                    <a:pt x="29" y="1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8" name="Freeform 3026"/>
            <p:cNvSpPr>
              <a:spLocks/>
            </p:cNvSpPr>
            <p:nvPr/>
          </p:nvSpPr>
          <p:spPr bwMode="auto">
            <a:xfrm>
              <a:off x="3999" y="1991"/>
              <a:ext cx="4" cy="6"/>
            </a:xfrm>
            <a:custGeom>
              <a:avLst/>
              <a:gdLst>
                <a:gd name="T0" fmla="*/ 0 w 4"/>
                <a:gd name="T1" fmla="*/ 2 h 6"/>
                <a:gd name="T2" fmla="*/ 4 w 4"/>
                <a:gd name="T3" fmla="*/ 0 h 6"/>
                <a:gd name="T4" fmla="*/ 4 w 4"/>
                <a:gd name="T5" fmla="*/ 4 h 6"/>
                <a:gd name="T6" fmla="*/ 0 w 4"/>
                <a:gd name="T7" fmla="*/ 6 h 6"/>
                <a:gd name="T8" fmla="*/ 0 w 4"/>
                <a:gd name="T9" fmla="*/ 2 h 6"/>
                <a:gd name="T10" fmla="*/ 0 w 4"/>
                <a:gd name="T11" fmla="*/ 2 h 6"/>
                <a:gd name="T12" fmla="*/ 0 w 4"/>
                <a:gd name="T13" fmla="*/ 2 h 6"/>
                <a:gd name="T14" fmla="*/ 0 w 4"/>
                <a:gd name="T15" fmla="*/ 2 h 6"/>
                <a:gd name="T16" fmla="*/ 0 w 4"/>
                <a:gd name="T17" fmla="*/ 2 h 6"/>
                <a:gd name="T18" fmla="*/ 0 w 4"/>
                <a:gd name="T19" fmla="*/ 2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"/>
                <a:gd name="T32" fmla="*/ 4 w 4"/>
                <a:gd name="T33" fmla="*/ 6 h 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">
                  <a:moveTo>
                    <a:pt x="0" y="2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0" y="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29" name="Freeform 3027"/>
            <p:cNvSpPr>
              <a:spLocks/>
            </p:cNvSpPr>
            <p:nvPr/>
          </p:nvSpPr>
          <p:spPr bwMode="auto">
            <a:xfrm>
              <a:off x="3999" y="1995"/>
              <a:ext cx="33" cy="19"/>
            </a:xfrm>
            <a:custGeom>
              <a:avLst/>
              <a:gdLst>
                <a:gd name="T0" fmla="*/ 0 w 33"/>
                <a:gd name="T1" fmla="*/ 2 h 19"/>
                <a:gd name="T2" fmla="*/ 4 w 33"/>
                <a:gd name="T3" fmla="*/ 0 h 19"/>
                <a:gd name="T4" fmla="*/ 33 w 33"/>
                <a:gd name="T5" fmla="*/ 17 h 19"/>
                <a:gd name="T6" fmla="*/ 30 w 33"/>
                <a:gd name="T7" fmla="*/ 19 h 19"/>
                <a:gd name="T8" fmla="*/ 0 w 33"/>
                <a:gd name="T9" fmla="*/ 2 h 19"/>
                <a:gd name="T10" fmla="*/ 0 w 33"/>
                <a:gd name="T11" fmla="*/ 2 h 19"/>
                <a:gd name="T12" fmla="*/ 0 w 33"/>
                <a:gd name="T13" fmla="*/ 2 h 19"/>
                <a:gd name="T14" fmla="*/ 0 w 33"/>
                <a:gd name="T15" fmla="*/ 2 h 19"/>
                <a:gd name="T16" fmla="*/ 0 w 33"/>
                <a:gd name="T17" fmla="*/ 2 h 19"/>
                <a:gd name="T18" fmla="*/ 0 w 33"/>
                <a:gd name="T19" fmla="*/ 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19"/>
                <a:gd name="T32" fmla="*/ 33 w 33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19">
                  <a:moveTo>
                    <a:pt x="0" y="2"/>
                  </a:moveTo>
                  <a:lnTo>
                    <a:pt x="4" y="0"/>
                  </a:lnTo>
                  <a:lnTo>
                    <a:pt x="33" y="17"/>
                  </a:lnTo>
                  <a:lnTo>
                    <a:pt x="30" y="1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0" name="Freeform 3028"/>
            <p:cNvSpPr>
              <a:spLocks/>
            </p:cNvSpPr>
            <p:nvPr/>
          </p:nvSpPr>
          <p:spPr bwMode="auto">
            <a:xfrm>
              <a:off x="4034" y="2009"/>
              <a:ext cx="4" cy="63"/>
            </a:xfrm>
            <a:custGeom>
              <a:avLst/>
              <a:gdLst>
                <a:gd name="T0" fmla="*/ 0 w 4"/>
                <a:gd name="T1" fmla="*/ 2 h 63"/>
                <a:gd name="T2" fmla="*/ 4 w 4"/>
                <a:gd name="T3" fmla="*/ 0 h 63"/>
                <a:gd name="T4" fmla="*/ 4 w 4"/>
                <a:gd name="T5" fmla="*/ 61 h 63"/>
                <a:gd name="T6" fmla="*/ 0 w 4"/>
                <a:gd name="T7" fmla="*/ 63 h 63"/>
                <a:gd name="T8" fmla="*/ 0 w 4"/>
                <a:gd name="T9" fmla="*/ 2 h 63"/>
                <a:gd name="T10" fmla="*/ 0 w 4"/>
                <a:gd name="T11" fmla="*/ 2 h 63"/>
                <a:gd name="T12" fmla="*/ 0 w 4"/>
                <a:gd name="T13" fmla="*/ 2 h 63"/>
                <a:gd name="T14" fmla="*/ 0 w 4"/>
                <a:gd name="T15" fmla="*/ 2 h 63"/>
                <a:gd name="T16" fmla="*/ 0 w 4"/>
                <a:gd name="T17" fmla="*/ 2 h 63"/>
                <a:gd name="T18" fmla="*/ 0 w 4"/>
                <a:gd name="T19" fmla="*/ 2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3"/>
                <a:gd name="T32" fmla="*/ 4 w 4"/>
                <a:gd name="T33" fmla="*/ 63 h 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3">
                  <a:moveTo>
                    <a:pt x="0" y="2"/>
                  </a:moveTo>
                  <a:lnTo>
                    <a:pt x="4" y="0"/>
                  </a:lnTo>
                  <a:lnTo>
                    <a:pt x="4" y="61"/>
                  </a:lnTo>
                  <a:lnTo>
                    <a:pt x="0" y="6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1" name="Freeform 3029"/>
            <p:cNvSpPr>
              <a:spLocks/>
            </p:cNvSpPr>
            <p:nvPr/>
          </p:nvSpPr>
          <p:spPr bwMode="auto">
            <a:xfrm>
              <a:off x="3995" y="1986"/>
              <a:ext cx="43" cy="25"/>
            </a:xfrm>
            <a:custGeom>
              <a:avLst/>
              <a:gdLst>
                <a:gd name="T0" fmla="*/ 0 w 43"/>
                <a:gd name="T1" fmla="*/ 2 h 25"/>
                <a:gd name="T2" fmla="*/ 3 w 43"/>
                <a:gd name="T3" fmla="*/ 0 h 25"/>
                <a:gd name="T4" fmla="*/ 43 w 43"/>
                <a:gd name="T5" fmla="*/ 23 h 25"/>
                <a:gd name="T6" fmla="*/ 39 w 43"/>
                <a:gd name="T7" fmla="*/ 25 h 25"/>
                <a:gd name="T8" fmla="*/ 0 w 43"/>
                <a:gd name="T9" fmla="*/ 2 h 25"/>
                <a:gd name="T10" fmla="*/ 0 w 43"/>
                <a:gd name="T11" fmla="*/ 2 h 25"/>
                <a:gd name="T12" fmla="*/ 0 w 43"/>
                <a:gd name="T13" fmla="*/ 2 h 25"/>
                <a:gd name="T14" fmla="*/ 0 w 43"/>
                <a:gd name="T15" fmla="*/ 2 h 25"/>
                <a:gd name="T16" fmla="*/ 0 w 43"/>
                <a:gd name="T17" fmla="*/ 2 h 25"/>
                <a:gd name="T18" fmla="*/ 0 w 43"/>
                <a:gd name="T19" fmla="*/ 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25"/>
                <a:gd name="T32" fmla="*/ 43 w 43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25">
                  <a:moveTo>
                    <a:pt x="0" y="2"/>
                  </a:moveTo>
                  <a:lnTo>
                    <a:pt x="3" y="0"/>
                  </a:lnTo>
                  <a:lnTo>
                    <a:pt x="43" y="23"/>
                  </a:lnTo>
                  <a:lnTo>
                    <a:pt x="39" y="2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2" name="Freeform 3030"/>
            <p:cNvSpPr>
              <a:spLocks noEditPoints="1"/>
            </p:cNvSpPr>
            <p:nvPr/>
          </p:nvSpPr>
          <p:spPr bwMode="auto">
            <a:xfrm>
              <a:off x="3994" y="1988"/>
              <a:ext cx="40" cy="115"/>
            </a:xfrm>
            <a:custGeom>
              <a:avLst/>
              <a:gdLst>
                <a:gd name="T0" fmla="*/ 40 w 40"/>
                <a:gd name="T1" fmla="*/ 84 h 115"/>
                <a:gd name="T2" fmla="*/ 11 w 40"/>
                <a:gd name="T3" fmla="*/ 68 h 115"/>
                <a:gd name="T4" fmla="*/ 11 w 40"/>
                <a:gd name="T5" fmla="*/ 70 h 115"/>
                <a:gd name="T6" fmla="*/ 40 w 40"/>
                <a:gd name="T7" fmla="*/ 87 h 115"/>
                <a:gd name="T8" fmla="*/ 40 w 40"/>
                <a:gd name="T9" fmla="*/ 89 h 115"/>
                <a:gd name="T10" fmla="*/ 11 w 40"/>
                <a:gd name="T11" fmla="*/ 72 h 115"/>
                <a:gd name="T12" fmla="*/ 11 w 40"/>
                <a:gd name="T13" fmla="*/ 74 h 115"/>
                <a:gd name="T14" fmla="*/ 40 w 40"/>
                <a:gd name="T15" fmla="*/ 92 h 115"/>
                <a:gd name="T16" fmla="*/ 40 w 40"/>
                <a:gd name="T17" fmla="*/ 94 h 115"/>
                <a:gd name="T18" fmla="*/ 11 w 40"/>
                <a:gd name="T19" fmla="*/ 76 h 115"/>
                <a:gd name="T20" fmla="*/ 11 w 40"/>
                <a:gd name="T21" fmla="*/ 79 h 115"/>
                <a:gd name="T22" fmla="*/ 40 w 40"/>
                <a:gd name="T23" fmla="*/ 96 h 115"/>
                <a:gd name="T24" fmla="*/ 40 w 40"/>
                <a:gd name="T25" fmla="*/ 98 h 115"/>
                <a:gd name="T26" fmla="*/ 11 w 40"/>
                <a:gd name="T27" fmla="*/ 81 h 115"/>
                <a:gd name="T28" fmla="*/ 11 w 40"/>
                <a:gd name="T29" fmla="*/ 84 h 115"/>
                <a:gd name="T30" fmla="*/ 40 w 40"/>
                <a:gd name="T31" fmla="*/ 100 h 115"/>
                <a:gd name="T32" fmla="*/ 40 w 40"/>
                <a:gd name="T33" fmla="*/ 102 h 115"/>
                <a:gd name="T34" fmla="*/ 11 w 40"/>
                <a:gd name="T35" fmla="*/ 86 h 115"/>
                <a:gd name="T36" fmla="*/ 11 w 40"/>
                <a:gd name="T37" fmla="*/ 88 h 115"/>
                <a:gd name="T38" fmla="*/ 40 w 40"/>
                <a:gd name="T39" fmla="*/ 105 h 115"/>
                <a:gd name="T40" fmla="*/ 40 w 40"/>
                <a:gd name="T41" fmla="*/ 107 h 115"/>
                <a:gd name="T42" fmla="*/ 11 w 40"/>
                <a:gd name="T43" fmla="*/ 90 h 115"/>
                <a:gd name="T44" fmla="*/ 11 w 40"/>
                <a:gd name="T45" fmla="*/ 92 h 115"/>
                <a:gd name="T46" fmla="*/ 40 w 40"/>
                <a:gd name="T47" fmla="*/ 110 h 115"/>
                <a:gd name="T48" fmla="*/ 40 w 40"/>
                <a:gd name="T49" fmla="*/ 115 h 115"/>
                <a:gd name="T50" fmla="*/ 0 w 40"/>
                <a:gd name="T51" fmla="*/ 92 h 115"/>
                <a:gd name="T52" fmla="*/ 1 w 40"/>
                <a:gd name="T53" fmla="*/ 0 h 115"/>
                <a:gd name="T54" fmla="*/ 40 w 40"/>
                <a:gd name="T55" fmla="*/ 23 h 115"/>
                <a:gd name="T56" fmla="*/ 40 w 40"/>
                <a:gd name="T57" fmla="*/ 84 h 115"/>
                <a:gd name="T58" fmla="*/ 40 w 40"/>
                <a:gd name="T59" fmla="*/ 84 h 115"/>
                <a:gd name="T60" fmla="*/ 40 w 40"/>
                <a:gd name="T61" fmla="*/ 84 h 115"/>
                <a:gd name="T62" fmla="*/ 40 w 40"/>
                <a:gd name="T63" fmla="*/ 84 h 115"/>
                <a:gd name="T64" fmla="*/ 40 w 40"/>
                <a:gd name="T65" fmla="*/ 84 h 115"/>
                <a:gd name="T66" fmla="*/ 40 w 40"/>
                <a:gd name="T67" fmla="*/ 84 h 115"/>
                <a:gd name="T68" fmla="*/ 5 w 40"/>
                <a:gd name="T69" fmla="*/ 9 h 115"/>
                <a:gd name="T70" fmla="*/ 35 w 40"/>
                <a:gd name="T71" fmla="*/ 26 h 115"/>
                <a:gd name="T72" fmla="*/ 35 w 40"/>
                <a:gd name="T73" fmla="*/ 22 h 115"/>
                <a:gd name="T74" fmla="*/ 5 w 40"/>
                <a:gd name="T75" fmla="*/ 5 h 115"/>
                <a:gd name="T76" fmla="*/ 5 w 40"/>
                <a:gd name="T77" fmla="*/ 9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0"/>
                <a:gd name="T118" fmla="*/ 0 h 115"/>
                <a:gd name="T119" fmla="*/ 40 w 40"/>
                <a:gd name="T120" fmla="*/ 115 h 11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0" h="115">
                  <a:moveTo>
                    <a:pt x="40" y="84"/>
                  </a:moveTo>
                  <a:lnTo>
                    <a:pt x="11" y="68"/>
                  </a:lnTo>
                  <a:lnTo>
                    <a:pt x="11" y="70"/>
                  </a:lnTo>
                  <a:lnTo>
                    <a:pt x="40" y="87"/>
                  </a:lnTo>
                  <a:lnTo>
                    <a:pt x="40" y="89"/>
                  </a:lnTo>
                  <a:lnTo>
                    <a:pt x="11" y="72"/>
                  </a:lnTo>
                  <a:lnTo>
                    <a:pt x="11" y="74"/>
                  </a:lnTo>
                  <a:lnTo>
                    <a:pt x="40" y="92"/>
                  </a:lnTo>
                  <a:lnTo>
                    <a:pt x="40" y="94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11" y="81"/>
                  </a:lnTo>
                  <a:lnTo>
                    <a:pt x="11" y="84"/>
                  </a:lnTo>
                  <a:lnTo>
                    <a:pt x="40" y="100"/>
                  </a:lnTo>
                  <a:lnTo>
                    <a:pt x="40" y="102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40" y="105"/>
                  </a:lnTo>
                  <a:lnTo>
                    <a:pt x="40" y="107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40" y="110"/>
                  </a:lnTo>
                  <a:lnTo>
                    <a:pt x="40" y="115"/>
                  </a:lnTo>
                  <a:lnTo>
                    <a:pt x="0" y="92"/>
                  </a:lnTo>
                  <a:lnTo>
                    <a:pt x="1" y="0"/>
                  </a:lnTo>
                  <a:lnTo>
                    <a:pt x="40" y="23"/>
                  </a:lnTo>
                  <a:lnTo>
                    <a:pt x="40" y="84"/>
                  </a:lnTo>
                  <a:close/>
                  <a:moveTo>
                    <a:pt x="5" y="9"/>
                  </a:moveTo>
                  <a:lnTo>
                    <a:pt x="35" y="26"/>
                  </a:lnTo>
                  <a:lnTo>
                    <a:pt x="35" y="22"/>
                  </a:lnTo>
                  <a:lnTo>
                    <a:pt x="5" y="5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3" name="Freeform 3031"/>
            <p:cNvSpPr>
              <a:spLocks noEditPoints="1"/>
            </p:cNvSpPr>
            <p:nvPr/>
          </p:nvSpPr>
          <p:spPr bwMode="auto">
            <a:xfrm>
              <a:off x="3994" y="1988"/>
              <a:ext cx="40" cy="115"/>
            </a:xfrm>
            <a:custGeom>
              <a:avLst/>
              <a:gdLst>
                <a:gd name="T0" fmla="*/ 40 w 40"/>
                <a:gd name="T1" fmla="*/ 84 h 115"/>
                <a:gd name="T2" fmla="*/ 11 w 40"/>
                <a:gd name="T3" fmla="*/ 68 h 115"/>
                <a:gd name="T4" fmla="*/ 11 w 40"/>
                <a:gd name="T5" fmla="*/ 70 h 115"/>
                <a:gd name="T6" fmla="*/ 40 w 40"/>
                <a:gd name="T7" fmla="*/ 87 h 115"/>
                <a:gd name="T8" fmla="*/ 40 w 40"/>
                <a:gd name="T9" fmla="*/ 89 h 115"/>
                <a:gd name="T10" fmla="*/ 11 w 40"/>
                <a:gd name="T11" fmla="*/ 72 h 115"/>
                <a:gd name="T12" fmla="*/ 11 w 40"/>
                <a:gd name="T13" fmla="*/ 74 h 115"/>
                <a:gd name="T14" fmla="*/ 40 w 40"/>
                <a:gd name="T15" fmla="*/ 92 h 115"/>
                <a:gd name="T16" fmla="*/ 40 w 40"/>
                <a:gd name="T17" fmla="*/ 94 h 115"/>
                <a:gd name="T18" fmla="*/ 11 w 40"/>
                <a:gd name="T19" fmla="*/ 76 h 115"/>
                <a:gd name="T20" fmla="*/ 11 w 40"/>
                <a:gd name="T21" fmla="*/ 79 h 115"/>
                <a:gd name="T22" fmla="*/ 40 w 40"/>
                <a:gd name="T23" fmla="*/ 96 h 115"/>
                <a:gd name="T24" fmla="*/ 40 w 40"/>
                <a:gd name="T25" fmla="*/ 98 h 115"/>
                <a:gd name="T26" fmla="*/ 11 w 40"/>
                <a:gd name="T27" fmla="*/ 81 h 115"/>
                <a:gd name="T28" fmla="*/ 11 w 40"/>
                <a:gd name="T29" fmla="*/ 84 h 115"/>
                <a:gd name="T30" fmla="*/ 40 w 40"/>
                <a:gd name="T31" fmla="*/ 100 h 115"/>
                <a:gd name="T32" fmla="*/ 40 w 40"/>
                <a:gd name="T33" fmla="*/ 102 h 115"/>
                <a:gd name="T34" fmla="*/ 11 w 40"/>
                <a:gd name="T35" fmla="*/ 86 h 115"/>
                <a:gd name="T36" fmla="*/ 11 w 40"/>
                <a:gd name="T37" fmla="*/ 88 h 115"/>
                <a:gd name="T38" fmla="*/ 40 w 40"/>
                <a:gd name="T39" fmla="*/ 105 h 115"/>
                <a:gd name="T40" fmla="*/ 40 w 40"/>
                <a:gd name="T41" fmla="*/ 107 h 115"/>
                <a:gd name="T42" fmla="*/ 11 w 40"/>
                <a:gd name="T43" fmla="*/ 90 h 115"/>
                <a:gd name="T44" fmla="*/ 11 w 40"/>
                <a:gd name="T45" fmla="*/ 92 h 115"/>
                <a:gd name="T46" fmla="*/ 40 w 40"/>
                <a:gd name="T47" fmla="*/ 110 h 115"/>
                <a:gd name="T48" fmla="*/ 40 w 40"/>
                <a:gd name="T49" fmla="*/ 115 h 115"/>
                <a:gd name="T50" fmla="*/ 0 w 40"/>
                <a:gd name="T51" fmla="*/ 92 h 115"/>
                <a:gd name="T52" fmla="*/ 1 w 40"/>
                <a:gd name="T53" fmla="*/ 0 h 115"/>
                <a:gd name="T54" fmla="*/ 40 w 40"/>
                <a:gd name="T55" fmla="*/ 23 h 115"/>
                <a:gd name="T56" fmla="*/ 40 w 40"/>
                <a:gd name="T57" fmla="*/ 84 h 115"/>
                <a:gd name="T58" fmla="*/ 40 w 40"/>
                <a:gd name="T59" fmla="*/ 84 h 115"/>
                <a:gd name="T60" fmla="*/ 40 w 40"/>
                <a:gd name="T61" fmla="*/ 84 h 115"/>
                <a:gd name="T62" fmla="*/ 40 w 40"/>
                <a:gd name="T63" fmla="*/ 84 h 115"/>
                <a:gd name="T64" fmla="*/ 40 w 40"/>
                <a:gd name="T65" fmla="*/ 84 h 115"/>
                <a:gd name="T66" fmla="*/ 40 w 40"/>
                <a:gd name="T67" fmla="*/ 84 h 115"/>
                <a:gd name="T68" fmla="*/ 5 w 40"/>
                <a:gd name="T69" fmla="*/ 9 h 115"/>
                <a:gd name="T70" fmla="*/ 35 w 40"/>
                <a:gd name="T71" fmla="*/ 26 h 115"/>
                <a:gd name="T72" fmla="*/ 35 w 40"/>
                <a:gd name="T73" fmla="*/ 22 h 115"/>
                <a:gd name="T74" fmla="*/ 5 w 40"/>
                <a:gd name="T75" fmla="*/ 5 h 115"/>
                <a:gd name="T76" fmla="*/ 5 w 40"/>
                <a:gd name="T77" fmla="*/ 9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0"/>
                <a:gd name="T118" fmla="*/ 0 h 115"/>
                <a:gd name="T119" fmla="*/ 40 w 40"/>
                <a:gd name="T120" fmla="*/ 115 h 11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0" h="115">
                  <a:moveTo>
                    <a:pt x="40" y="84"/>
                  </a:moveTo>
                  <a:lnTo>
                    <a:pt x="11" y="68"/>
                  </a:lnTo>
                  <a:lnTo>
                    <a:pt x="11" y="70"/>
                  </a:lnTo>
                  <a:lnTo>
                    <a:pt x="40" y="87"/>
                  </a:lnTo>
                  <a:lnTo>
                    <a:pt x="40" y="89"/>
                  </a:lnTo>
                  <a:lnTo>
                    <a:pt x="11" y="72"/>
                  </a:lnTo>
                  <a:lnTo>
                    <a:pt x="11" y="74"/>
                  </a:lnTo>
                  <a:lnTo>
                    <a:pt x="40" y="92"/>
                  </a:lnTo>
                  <a:lnTo>
                    <a:pt x="40" y="94"/>
                  </a:lnTo>
                  <a:lnTo>
                    <a:pt x="11" y="76"/>
                  </a:lnTo>
                  <a:lnTo>
                    <a:pt x="11" y="79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11" y="81"/>
                  </a:lnTo>
                  <a:lnTo>
                    <a:pt x="11" y="84"/>
                  </a:lnTo>
                  <a:lnTo>
                    <a:pt x="40" y="100"/>
                  </a:lnTo>
                  <a:lnTo>
                    <a:pt x="40" y="102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40" y="105"/>
                  </a:lnTo>
                  <a:lnTo>
                    <a:pt x="40" y="107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40" y="110"/>
                  </a:lnTo>
                  <a:lnTo>
                    <a:pt x="40" y="115"/>
                  </a:lnTo>
                  <a:lnTo>
                    <a:pt x="0" y="92"/>
                  </a:lnTo>
                  <a:lnTo>
                    <a:pt x="1" y="0"/>
                  </a:lnTo>
                  <a:lnTo>
                    <a:pt x="40" y="23"/>
                  </a:lnTo>
                  <a:lnTo>
                    <a:pt x="40" y="84"/>
                  </a:lnTo>
                  <a:moveTo>
                    <a:pt x="5" y="9"/>
                  </a:moveTo>
                  <a:lnTo>
                    <a:pt x="35" y="26"/>
                  </a:lnTo>
                  <a:lnTo>
                    <a:pt x="35" y="22"/>
                  </a:lnTo>
                  <a:lnTo>
                    <a:pt x="5" y="5"/>
                  </a:lnTo>
                  <a:lnTo>
                    <a:pt x="5" y="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4" name="Freeform 3032"/>
            <p:cNvSpPr>
              <a:spLocks/>
            </p:cNvSpPr>
            <p:nvPr/>
          </p:nvSpPr>
          <p:spPr bwMode="auto">
            <a:xfrm>
              <a:off x="4034" y="1995"/>
              <a:ext cx="4" cy="14"/>
            </a:xfrm>
            <a:custGeom>
              <a:avLst/>
              <a:gdLst>
                <a:gd name="T0" fmla="*/ 0 w 4"/>
                <a:gd name="T1" fmla="*/ 3 h 14"/>
                <a:gd name="T2" fmla="*/ 4 w 4"/>
                <a:gd name="T3" fmla="*/ 0 h 14"/>
                <a:gd name="T4" fmla="*/ 4 w 4"/>
                <a:gd name="T5" fmla="*/ 12 h 14"/>
                <a:gd name="T6" fmla="*/ 0 w 4"/>
                <a:gd name="T7" fmla="*/ 14 h 14"/>
                <a:gd name="T8" fmla="*/ 0 w 4"/>
                <a:gd name="T9" fmla="*/ 3 h 14"/>
                <a:gd name="T10" fmla="*/ 0 w 4"/>
                <a:gd name="T11" fmla="*/ 3 h 14"/>
                <a:gd name="T12" fmla="*/ 0 w 4"/>
                <a:gd name="T13" fmla="*/ 3 h 14"/>
                <a:gd name="T14" fmla="*/ 0 w 4"/>
                <a:gd name="T15" fmla="*/ 3 h 14"/>
                <a:gd name="T16" fmla="*/ 0 w 4"/>
                <a:gd name="T17" fmla="*/ 3 h 14"/>
                <a:gd name="T18" fmla="*/ 0 w 4"/>
                <a:gd name="T19" fmla="*/ 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14"/>
                <a:gd name="T32" fmla="*/ 4 w 4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14">
                  <a:moveTo>
                    <a:pt x="0" y="3"/>
                  </a:moveTo>
                  <a:lnTo>
                    <a:pt x="4" y="0"/>
                  </a:lnTo>
                  <a:lnTo>
                    <a:pt x="4" y="12"/>
                  </a:lnTo>
                  <a:lnTo>
                    <a:pt x="0" y="14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5" name="Freeform 3033"/>
            <p:cNvSpPr>
              <a:spLocks/>
            </p:cNvSpPr>
            <p:nvPr/>
          </p:nvSpPr>
          <p:spPr bwMode="auto">
            <a:xfrm>
              <a:off x="3995" y="1973"/>
              <a:ext cx="43" cy="25"/>
            </a:xfrm>
            <a:custGeom>
              <a:avLst/>
              <a:gdLst>
                <a:gd name="T0" fmla="*/ 0 w 43"/>
                <a:gd name="T1" fmla="*/ 3 h 25"/>
                <a:gd name="T2" fmla="*/ 4 w 43"/>
                <a:gd name="T3" fmla="*/ 0 h 25"/>
                <a:gd name="T4" fmla="*/ 43 w 43"/>
                <a:gd name="T5" fmla="*/ 22 h 25"/>
                <a:gd name="T6" fmla="*/ 39 w 43"/>
                <a:gd name="T7" fmla="*/ 25 h 25"/>
                <a:gd name="T8" fmla="*/ 0 w 43"/>
                <a:gd name="T9" fmla="*/ 3 h 25"/>
                <a:gd name="T10" fmla="*/ 0 w 43"/>
                <a:gd name="T11" fmla="*/ 3 h 25"/>
                <a:gd name="T12" fmla="*/ 0 w 43"/>
                <a:gd name="T13" fmla="*/ 3 h 25"/>
                <a:gd name="T14" fmla="*/ 0 w 43"/>
                <a:gd name="T15" fmla="*/ 3 h 25"/>
                <a:gd name="T16" fmla="*/ 0 w 43"/>
                <a:gd name="T17" fmla="*/ 3 h 25"/>
                <a:gd name="T18" fmla="*/ 0 w 43"/>
                <a:gd name="T19" fmla="*/ 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25"/>
                <a:gd name="T32" fmla="*/ 43 w 43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25">
                  <a:moveTo>
                    <a:pt x="0" y="3"/>
                  </a:moveTo>
                  <a:lnTo>
                    <a:pt x="4" y="0"/>
                  </a:lnTo>
                  <a:lnTo>
                    <a:pt x="43" y="22"/>
                  </a:lnTo>
                  <a:lnTo>
                    <a:pt x="39" y="2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55A9E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6" name="Freeform 3034"/>
            <p:cNvSpPr>
              <a:spLocks/>
            </p:cNvSpPr>
            <p:nvPr/>
          </p:nvSpPr>
          <p:spPr bwMode="auto">
            <a:xfrm>
              <a:off x="3995" y="1976"/>
              <a:ext cx="39" cy="33"/>
            </a:xfrm>
            <a:custGeom>
              <a:avLst/>
              <a:gdLst>
                <a:gd name="T0" fmla="*/ 39 w 39"/>
                <a:gd name="T1" fmla="*/ 22 h 33"/>
                <a:gd name="T2" fmla="*/ 39 w 39"/>
                <a:gd name="T3" fmla="*/ 33 h 33"/>
                <a:gd name="T4" fmla="*/ 0 w 39"/>
                <a:gd name="T5" fmla="*/ 11 h 33"/>
                <a:gd name="T6" fmla="*/ 0 w 39"/>
                <a:gd name="T7" fmla="*/ 0 h 33"/>
                <a:gd name="T8" fmla="*/ 39 w 39"/>
                <a:gd name="T9" fmla="*/ 22 h 33"/>
                <a:gd name="T10" fmla="*/ 39 w 39"/>
                <a:gd name="T11" fmla="*/ 22 h 33"/>
                <a:gd name="T12" fmla="*/ 39 w 39"/>
                <a:gd name="T13" fmla="*/ 22 h 33"/>
                <a:gd name="T14" fmla="*/ 39 w 39"/>
                <a:gd name="T15" fmla="*/ 22 h 33"/>
                <a:gd name="T16" fmla="*/ 39 w 39"/>
                <a:gd name="T17" fmla="*/ 22 h 33"/>
                <a:gd name="T18" fmla="*/ 39 w 39"/>
                <a:gd name="T19" fmla="*/ 22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33"/>
                <a:gd name="T32" fmla="*/ 39 w 39"/>
                <a:gd name="T33" fmla="*/ 33 h 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33">
                  <a:moveTo>
                    <a:pt x="39" y="22"/>
                  </a:moveTo>
                  <a:lnTo>
                    <a:pt x="39" y="3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9" y="22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7" name="Freeform 3035"/>
            <p:cNvSpPr>
              <a:spLocks noEditPoints="1"/>
            </p:cNvSpPr>
            <p:nvPr/>
          </p:nvSpPr>
          <p:spPr bwMode="auto">
            <a:xfrm>
              <a:off x="4091" y="2096"/>
              <a:ext cx="84" cy="31"/>
            </a:xfrm>
            <a:custGeom>
              <a:avLst/>
              <a:gdLst>
                <a:gd name="T0" fmla="*/ 1 w 127"/>
                <a:gd name="T1" fmla="*/ 1 h 47"/>
                <a:gd name="T2" fmla="*/ 1 w 127"/>
                <a:gd name="T3" fmla="*/ 1 h 47"/>
                <a:gd name="T4" fmla="*/ 1 w 127"/>
                <a:gd name="T5" fmla="*/ 1 h 47"/>
                <a:gd name="T6" fmla="*/ 1 w 127"/>
                <a:gd name="T7" fmla="*/ 0 h 47"/>
                <a:gd name="T8" fmla="*/ 0 w 127"/>
                <a:gd name="T9" fmla="*/ 1 h 47"/>
                <a:gd name="T10" fmla="*/ 1 w 127"/>
                <a:gd name="T11" fmla="*/ 1 h 47"/>
                <a:gd name="T12" fmla="*/ 1 w 127"/>
                <a:gd name="T13" fmla="*/ 1 h 47"/>
                <a:gd name="T14" fmla="*/ 1 w 127"/>
                <a:gd name="T15" fmla="*/ 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47"/>
                <a:gd name="T26" fmla="*/ 127 w 127"/>
                <a:gd name="T27" fmla="*/ 47 h 4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47">
                  <a:moveTo>
                    <a:pt x="88" y="47"/>
                  </a:moveTo>
                  <a:cubicBezTo>
                    <a:pt x="88" y="47"/>
                    <a:pt x="105" y="39"/>
                    <a:pt x="115" y="34"/>
                  </a:cubicBezTo>
                  <a:cubicBezTo>
                    <a:pt x="125" y="28"/>
                    <a:pt x="127" y="19"/>
                    <a:pt x="120" y="12"/>
                  </a:cubicBezTo>
                  <a:cubicBezTo>
                    <a:pt x="112" y="5"/>
                    <a:pt x="73" y="0"/>
                    <a:pt x="73" y="0"/>
                  </a:cubicBezTo>
                  <a:moveTo>
                    <a:pt x="0" y="19"/>
                  </a:moveTo>
                  <a:cubicBezTo>
                    <a:pt x="0" y="19"/>
                    <a:pt x="13" y="16"/>
                    <a:pt x="16" y="16"/>
                  </a:cubicBezTo>
                  <a:cubicBezTo>
                    <a:pt x="20" y="18"/>
                    <a:pt x="30" y="26"/>
                    <a:pt x="39" y="26"/>
                  </a:cubicBezTo>
                  <a:cubicBezTo>
                    <a:pt x="47" y="27"/>
                    <a:pt x="58" y="11"/>
                    <a:pt x="60" y="9"/>
                  </a:cubicBezTo>
                </a:path>
              </a:pathLst>
            </a:custGeom>
            <a:noFill/>
            <a:ln w="1588">
              <a:solidFill>
                <a:srgbClr val="032E56"/>
              </a:solidFill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8" name="Freeform 3036"/>
            <p:cNvSpPr>
              <a:spLocks/>
            </p:cNvSpPr>
            <p:nvPr/>
          </p:nvSpPr>
          <p:spPr bwMode="auto">
            <a:xfrm>
              <a:off x="4117" y="2098"/>
              <a:ext cx="17" cy="14"/>
            </a:xfrm>
            <a:custGeom>
              <a:avLst/>
              <a:gdLst>
                <a:gd name="T0" fmla="*/ 17 w 17"/>
                <a:gd name="T1" fmla="*/ 0 h 14"/>
                <a:gd name="T2" fmla="*/ 17 w 17"/>
                <a:gd name="T3" fmla="*/ 4 h 14"/>
                <a:gd name="T4" fmla="*/ 0 w 17"/>
                <a:gd name="T5" fmla="*/ 14 h 14"/>
                <a:gd name="T6" fmla="*/ 0 w 17"/>
                <a:gd name="T7" fmla="*/ 10 h 14"/>
                <a:gd name="T8" fmla="*/ 17 w 17"/>
                <a:gd name="T9" fmla="*/ 0 h 14"/>
                <a:gd name="T10" fmla="*/ 17 w 17"/>
                <a:gd name="T11" fmla="*/ 0 h 14"/>
                <a:gd name="T12" fmla="*/ 17 w 17"/>
                <a:gd name="T13" fmla="*/ 0 h 14"/>
                <a:gd name="T14" fmla="*/ 17 w 17"/>
                <a:gd name="T15" fmla="*/ 0 h 14"/>
                <a:gd name="T16" fmla="*/ 17 w 17"/>
                <a:gd name="T17" fmla="*/ 0 h 14"/>
                <a:gd name="T18" fmla="*/ 17 w 17"/>
                <a:gd name="T19" fmla="*/ 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"/>
                <a:gd name="T31" fmla="*/ 0 h 14"/>
                <a:gd name="T32" fmla="*/ 17 w 17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" h="14">
                  <a:moveTo>
                    <a:pt x="17" y="0"/>
                  </a:moveTo>
                  <a:lnTo>
                    <a:pt x="17" y="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39" name="Freeform 3037"/>
            <p:cNvSpPr>
              <a:spLocks/>
            </p:cNvSpPr>
            <p:nvPr/>
          </p:nvSpPr>
          <p:spPr bwMode="auto">
            <a:xfrm>
              <a:off x="4083" y="2089"/>
              <a:ext cx="34" cy="23"/>
            </a:xfrm>
            <a:custGeom>
              <a:avLst/>
              <a:gdLst>
                <a:gd name="T0" fmla="*/ 34 w 34"/>
                <a:gd name="T1" fmla="*/ 19 h 23"/>
                <a:gd name="T2" fmla="*/ 34 w 34"/>
                <a:gd name="T3" fmla="*/ 23 h 23"/>
                <a:gd name="T4" fmla="*/ 0 w 34"/>
                <a:gd name="T5" fmla="*/ 4 h 23"/>
                <a:gd name="T6" fmla="*/ 0 w 34"/>
                <a:gd name="T7" fmla="*/ 0 h 23"/>
                <a:gd name="T8" fmla="*/ 34 w 34"/>
                <a:gd name="T9" fmla="*/ 19 h 23"/>
                <a:gd name="T10" fmla="*/ 34 w 34"/>
                <a:gd name="T11" fmla="*/ 19 h 23"/>
                <a:gd name="T12" fmla="*/ 34 w 34"/>
                <a:gd name="T13" fmla="*/ 19 h 23"/>
                <a:gd name="T14" fmla="*/ 34 w 34"/>
                <a:gd name="T15" fmla="*/ 19 h 23"/>
                <a:gd name="T16" fmla="*/ 34 w 34"/>
                <a:gd name="T17" fmla="*/ 19 h 23"/>
                <a:gd name="T18" fmla="*/ 34 w 34"/>
                <a:gd name="T19" fmla="*/ 19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"/>
                <a:gd name="T31" fmla="*/ 0 h 23"/>
                <a:gd name="T32" fmla="*/ 34 w 34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" h="23">
                  <a:moveTo>
                    <a:pt x="34" y="19"/>
                  </a:moveTo>
                  <a:lnTo>
                    <a:pt x="34" y="23"/>
                  </a:lnTo>
                  <a:lnTo>
                    <a:pt x="0" y="4"/>
                  </a:lnTo>
                  <a:lnTo>
                    <a:pt x="0" y="0"/>
                  </a:lnTo>
                  <a:lnTo>
                    <a:pt x="34" y="19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0" name="Freeform 3038"/>
            <p:cNvSpPr>
              <a:spLocks/>
            </p:cNvSpPr>
            <p:nvPr/>
          </p:nvSpPr>
          <p:spPr bwMode="auto">
            <a:xfrm>
              <a:off x="4083" y="2079"/>
              <a:ext cx="51" cy="29"/>
            </a:xfrm>
            <a:custGeom>
              <a:avLst/>
              <a:gdLst>
                <a:gd name="T0" fmla="*/ 51 w 51"/>
                <a:gd name="T1" fmla="*/ 19 h 29"/>
                <a:gd name="T2" fmla="*/ 34 w 51"/>
                <a:gd name="T3" fmla="*/ 29 h 29"/>
                <a:gd name="T4" fmla="*/ 0 w 51"/>
                <a:gd name="T5" fmla="*/ 10 h 29"/>
                <a:gd name="T6" fmla="*/ 17 w 51"/>
                <a:gd name="T7" fmla="*/ 0 h 29"/>
                <a:gd name="T8" fmla="*/ 51 w 51"/>
                <a:gd name="T9" fmla="*/ 19 h 29"/>
                <a:gd name="T10" fmla="*/ 51 w 51"/>
                <a:gd name="T11" fmla="*/ 19 h 29"/>
                <a:gd name="T12" fmla="*/ 51 w 51"/>
                <a:gd name="T13" fmla="*/ 19 h 29"/>
                <a:gd name="T14" fmla="*/ 51 w 51"/>
                <a:gd name="T15" fmla="*/ 19 h 29"/>
                <a:gd name="T16" fmla="*/ 51 w 51"/>
                <a:gd name="T17" fmla="*/ 19 h 29"/>
                <a:gd name="T18" fmla="*/ 51 w 51"/>
                <a:gd name="T19" fmla="*/ 1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29"/>
                <a:gd name="T32" fmla="*/ 51 w 51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29">
                  <a:moveTo>
                    <a:pt x="51" y="19"/>
                  </a:moveTo>
                  <a:lnTo>
                    <a:pt x="34" y="29"/>
                  </a:lnTo>
                  <a:lnTo>
                    <a:pt x="0" y="10"/>
                  </a:lnTo>
                  <a:lnTo>
                    <a:pt x="17" y="0"/>
                  </a:lnTo>
                  <a:lnTo>
                    <a:pt x="51" y="19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1" name="Freeform 3039"/>
            <p:cNvSpPr>
              <a:spLocks/>
            </p:cNvSpPr>
            <p:nvPr/>
          </p:nvSpPr>
          <p:spPr bwMode="auto">
            <a:xfrm>
              <a:off x="4100" y="2049"/>
              <a:ext cx="11" cy="51"/>
            </a:xfrm>
            <a:custGeom>
              <a:avLst/>
              <a:gdLst>
                <a:gd name="T0" fmla="*/ 11 w 11"/>
                <a:gd name="T1" fmla="*/ 51 h 51"/>
                <a:gd name="T2" fmla="*/ 0 w 11"/>
                <a:gd name="T3" fmla="*/ 44 h 51"/>
                <a:gd name="T4" fmla="*/ 0 w 11"/>
                <a:gd name="T5" fmla="*/ 0 h 51"/>
                <a:gd name="T6" fmla="*/ 11 w 11"/>
                <a:gd name="T7" fmla="*/ 6 h 51"/>
                <a:gd name="T8" fmla="*/ 11 w 11"/>
                <a:gd name="T9" fmla="*/ 51 h 51"/>
                <a:gd name="T10" fmla="*/ 11 w 11"/>
                <a:gd name="T11" fmla="*/ 51 h 51"/>
                <a:gd name="T12" fmla="*/ 11 w 11"/>
                <a:gd name="T13" fmla="*/ 51 h 51"/>
                <a:gd name="T14" fmla="*/ 11 w 11"/>
                <a:gd name="T15" fmla="*/ 51 h 51"/>
                <a:gd name="T16" fmla="*/ 11 w 11"/>
                <a:gd name="T17" fmla="*/ 51 h 51"/>
                <a:gd name="T18" fmla="*/ 11 w 11"/>
                <a:gd name="T19" fmla="*/ 51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51"/>
                <a:gd name="T32" fmla="*/ 11 w 11"/>
                <a:gd name="T33" fmla="*/ 51 h 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51">
                  <a:moveTo>
                    <a:pt x="11" y="51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1" y="6"/>
                  </a:lnTo>
                  <a:lnTo>
                    <a:pt x="11" y="51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2" name="Freeform 3040"/>
            <p:cNvSpPr>
              <a:spLocks/>
            </p:cNvSpPr>
            <p:nvPr/>
          </p:nvSpPr>
          <p:spPr bwMode="auto">
            <a:xfrm>
              <a:off x="4111" y="2055"/>
              <a:ext cx="6" cy="45"/>
            </a:xfrm>
            <a:custGeom>
              <a:avLst/>
              <a:gdLst>
                <a:gd name="T0" fmla="*/ 0 w 6"/>
                <a:gd name="T1" fmla="*/ 0 h 45"/>
                <a:gd name="T2" fmla="*/ 6 w 6"/>
                <a:gd name="T3" fmla="*/ 1 h 45"/>
                <a:gd name="T4" fmla="*/ 6 w 6"/>
                <a:gd name="T5" fmla="*/ 37 h 45"/>
                <a:gd name="T6" fmla="*/ 0 w 6"/>
                <a:gd name="T7" fmla="*/ 45 h 45"/>
                <a:gd name="T8" fmla="*/ 0 w 6"/>
                <a:gd name="T9" fmla="*/ 0 h 45"/>
                <a:gd name="T10" fmla="*/ 0 w 6"/>
                <a:gd name="T11" fmla="*/ 0 h 45"/>
                <a:gd name="T12" fmla="*/ 0 w 6"/>
                <a:gd name="T13" fmla="*/ 0 h 45"/>
                <a:gd name="T14" fmla="*/ 0 w 6"/>
                <a:gd name="T15" fmla="*/ 0 h 45"/>
                <a:gd name="T16" fmla="*/ 0 w 6"/>
                <a:gd name="T17" fmla="*/ 0 h 45"/>
                <a:gd name="T18" fmla="*/ 0 w 6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45"/>
                <a:gd name="T32" fmla="*/ 6 w 6"/>
                <a:gd name="T33" fmla="*/ 45 h 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45">
                  <a:moveTo>
                    <a:pt x="0" y="0"/>
                  </a:moveTo>
                  <a:lnTo>
                    <a:pt x="6" y="1"/>
                  </a:lnTo>
                  <a:lnTo>
                    <a:pt x="6" y="37"/>
                  </a:lnTo>
                  <a:lnTo>
                    <a:pt x="0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3" name="Freeform 3041"/>
            <p:cNvSpPr>
              <a:spLocks/>
            </p:cNvSpPr>
            <p:nvPr/>
          </p:nvSpPr>
          <p:spPr bwMode="auto">
            <a:xfrm>
              <a:off x="4146" y="2041"/>
              <a:ext cx="3" cy="62"/>
            </a:xfrm>
            <a:custGeom>
              <a:avLst/>
              <a:gdLst>
                <a:gd name="T0" fmla="*/ 0 w 3"/>
                <a:gd name="T1" fmla="*/ 2 h 62"/>
                <a:gd name="T2" fmla="*/ 3 w 3"/>
                <a:gd name="T3" fmla="*/ 0 h 62"/>
                <a:gd name="T4" fmla="*/ 3 w 3"/>
                <a:gd name="T5" fmla="*/ 60 h 62"/>
                <a:gd name="T6" fmla="*/ 0 w 3"/>
                <a:gd name="T7" fmla="*/ 62 h 62"/>
                <a:gd name="T8" fmla="*/ 0 w 3"/>
                <a:gd name="T9" fmla="*/ 2 h 62"/>
                <a:gd name="T10" fmla="*/ 0 w 3"/>
                <a:gd name="T11" fmla="*/ 2 h 62"/>
                <a:gd name="T12" fmla="*/ 0 w 3"/>
                <a:gd name="T13" fmla="*/ 2 h 62"/>
                <a:gd name="T14" fmla="*/ 0 w 3"/>
                <a:gd name="T15" fmla="*/ 2 h 62"/>
                <a:gd name="T16" fmla="*/ 0 w 3"/>
                <a:gd name="T17" fmla="*/ 2 h 62"/>
                <a:gd name="T18" fmla="*/ 0 w 3"/>
                <a:gd name="T19" fmla="*/ 2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62"/>
                <a:gd name="T32" fmla="*/ 3 w 3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62">
                  <a:moveTo>
                    <a:pt x="0" y="2"/>
                  </a:moveTo>
                  <a:lnTo>
                    <a:pt x="3" y="0"/>
                  </a:lnTo>
                  <a:lnTo>
                    <a:pt x="3" y="60"/>
                  </a:lnTo>
                  <a:lnTo>
                    <a:pt x="0" y="6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4" name="Freeform 3042"/>
            <p:cNvSpPr>
              <a:spLocks/>
            </p:cNvSpPr>
            <p:nvPr/>
          </p:nvSpPr>
          <p:spPr bwMode="auto">
            <a:xfrm>
              <a:off x="4080" y="2003"/>
              <a:ext cx="69" cy="40"/>
            </a:xfrm>
            <a:custGeom>
              <a:avLst/>
              <a:gdLst>
                <a:gd name="T0" fmla="*/ 0 w 69"/>
                <a:gd name="T1" fmla="*/ 2 h 40"/>
                <a:gd name="T2" fmla="*/ 3 w 69"/>
                <a:gd name="T3" fmla="*/ 0 h 40"/>
                <a:gd name="T4" fmla="*/ 69 w 69"/>
                <a:gd name="T5" fmla="*/ 38 h 40"/>
                <a:gd name="T6" fmla="*/ 66 w 69"/>
                <a:gd name="T7" fmla="*/ 40 h 40"/>
                <a:gd name="T8" fmla="*/ 0 w 69"/>
                <a:gd name="T9" fmla="*/ 2 h 40"/>
                <a:gd name="T10" fmla="*/ 0 w 69"/>
                <a:gd name="T11" fmla="*/ 2 h 40"/>
                <a:gd name="T12" fmla="*/ 0 w 69"/>
                <a:gd name="T13" fmla="*/ 2 h 40"/>
                <a:gd name="T14" fmla="*/ 0 w 69"/>
                <a:gd name="T15" fmla="*/ 2 h 40"/>
                <a:gd name="T16" fmla="*/ 0 w 69"/>
                <a:gd name="T17" fmla="*/ 2 h 40"/>
                <a:gd name="T18" fmla="*/ 0 w 69"/>
                <a:gd name="T19" fmla="*/ 2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40"/>
                <a:gd name="T32" fmla="*/ 69 w 69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40">
                  <a:moveTo>
                    <a:pt x="0" y="2"/>
                  </a:moveTo>
                  <a:lnTo>
                    <a:pt x="3" y="0"/>
                  </a:lnTo>
                  <a:lnTo>
                    <a:pt x="69" y="38"/>
                  </a:lnTo>
                  <a:lnTo>
                    <a:pt x="66" y="4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5" name="Freeform 3043"/>
            <p:cNvSpPr>
              <a:spLocks/>
            </p:cNvSpPr>
            <p:nvPr/>
          </p:nvSpPr>
          <p:spPr bwMode="auto">
            <a:xfrm>
              <a:off x="4080" y="2005"/>
              <a:ext cx="66" cy="98"/>
            </a:xfrm>
            <a:custGeom>
              <a:avLst/>
              <a:gdLst>
                <a:gd name="T0" fmla="*/ 66 w 66"/>
                <a:gd name="T1" fmla="*/ 38 h 98"/>
                <a:gd name="T2" fmla="*/ 66 w 66"/>
                <a:gd name="T3" fmla="*/ 98 h 98"/>
                <a:gd name="T4" fmla="*/ 0 w 66"/>
                <a:gd name="T5" fmla="*/ 60 h 98"/>
                <a:gd name="T6" fmla="*/ 0 w 66"/>
                <a:gd name="T7" fmla="*/ 0 h 98"/>
                <a:gd name="T8" fmla="*/ 66 w 66"/>
                <a:gd name="T9" fmla="*/ 38 h 98"/>
                <a:gd name="T10" fmla="*/ 66 w 66"/>
                <a:gd name="T11" fmla="*/ 38 h 98"/>
                <a:gd name="T12" fmla="*/ 66 w 66"/>
                <a:gd name="T13" fmla="*/ 38 h 98"/>
                <a:gd name="T14" fmla="*/ 66 w 66"/>
                <a:gd name="T15" fmla="*/ 38 h 98"/>
                <a:gd name="T16" fmla="*/ 66 w 66"/>
                <a:gd name="T17" fmla="*/ 38 h 98"/>
                <a:gd name="T18" fmla="*/ 66 w 66"/>
                <a:gd name="T19" fmla="*/ 38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98"/>
                <a:gd name="T32" fmla="*/ 66 w 66"/>
                <a:gd name="T33" fmla="*/ 98 h 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98">
                  <a:moveTo>
                    <a:pt x="66" y="38"/>
                  </a:moveTo>
                  <a:lnTo>
                    <a:pt x="66" y="98"/>
                  </a:lnTo>
                  <a:lnTo>
                    <a:pt x="0" y="60"/>
                  </a:lnTo>
                  <a:lnTo>
                    <a:pt x="0" y="0"/>
                  </a:lnTo>
                  <a:lnTo>
                    <a:pt x="66" y="38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6" name="Freeform 3044"/>
            <p:cNvSpPr>
              <a:spLocks/>
            </p:cNvSpPr>
            <p:nvPr/>
          </p:nvSpPr>
          <p:spPr bwMode="auto">
            <a:xfrm>
              <a:off x="4077" y="2006"/>
              <a:ext cx="65" cy="99"/>
            </a:xfrm>
            <a:custGeom>
              <a:avLst/>
              <a:gdLst>
                <a:gd name="T0" fmla="*/ 65 w 65"/>
                <a:gd name="T1" fmla="*/ 38 h 99"/>
                <a:gd name="T2" fmla="*/ 65 w 65"/>
                <a:gd name="T3" fmla="*/ 99 h 99"/>
                <a:gd name="T4" fmla="*/ 0 w 65"/>
                <a:gd name="T5" fmla="*/ 60 h 99"/>
                <a:gd name="T6" fmla="*/ 0 w 65"/>
                <a:gd name="T7" fmla="*/ 0 h 99"/>
                <a:gd name="T8" fmla="*/ 65 w 65"/>
                <a:gd name="T9" fmla="*/ 38 h 99"/>
                <a:gd name="T10" fmla="*/ 65 w 65"/>
                <a:gd name="T11" fmla="*/ 38 h 99"/>
                <a:gd name="T12" fmla="*/ 65 w 65"/>
                <a:gd name="T13" fmla="*/ 38 h 99"/>
                <a:gd name="T14" fmla="*/ 65 w 65"/>
                <a:gd name="T15" fmla="*/ 38 h 99"/>
                <a:gd name="T16" fmla="*/ 65 w 65"/>
                <a:gd name="T17" fmla="*/ 38 h 99"/>
                <a:gd name="T18" fmla="*/ 65 w 65"/>
                <a:gd name="T19" fmla="*/ 38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5"/>
                <a:gd name="T31" fmla="*/ 0 h 99"/>
                <a:gd name="T32" fmla="*/ 65 w 65"/>
                <a:gd name="T33" fmla="*/ 99 h 9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5" h="99">
                  <a:moveTo>
                    <a:pt x="65" y="38"/>
                  </a:moveTo>
                  <a:lnTo>
                    <a:pt x="65" y="99"/>
                  </a:lnTo>
                  <a:lnTo>
                    <a:pt x="0" y="60"/>
                  </a:lnTo>
                  <a:lnTo>
                    <a:pt x="0" y="0"/>
                  </a:lnTo>
                  <a:lnTo>
                    <a:pt x="65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7" name="Freeform 3045"/>
            <p:cNvSpPr>
              <a:spLocks/>
            </p:cNvSpPr>
            <p:nvPr/>
          </p:nvSpPr>
          <p:spPr bwMode="auto">
            <a:xfrm>
              <a:off x="4141" y="2043"/>
              <a:ext cx="4" cy="62"/>
            </a:xfrm>
            <a:custGeom>
              <a:avLst/>
              <a:gdLst>
                <a:gd name="T0" fmla="*/ 1 w 4"/>
                <a:gd name="T1" fmla="*/ 2 h 62"/>
                <a:gd name="T2" fmla="*/ 4 w 4"/>
                <a:gd name="T3" fmla="*/ 0 h 62"/>
                <a:gd name="T4" fmla="*/ 4 w 4"/>
                <a:gd name="T5" fmla="*/ 60 h 62"/>
                <a:gd name="T6" fmla="*/ 0 w 4"/>
                <a:gd name="T7" fmla="*/ 62 h 62"/>
                <a:gd name="T8" fmla="*/ 1 w 4"/>
                <a:gd name="T9" fmla="*/ 2 h 62"/>
                <a:gd name="T10" fmla="*/ 1 w 4"/>
                <a:gd name="T11" fmla="*/ 2 h 62"/>
                <a:gd name="T12" fmla="*/ 1 w 4"/>
                <a:gd name="T13" fmla="*/ 2 h 62"/>
                <a:gd name="T14" fmla="*/ 1 w 4"/>
                <a:gd name="T15" fmla="*/ 2 h 62"/>
                <a:gd name="T16" fmla="*/ 1 w 4"/>
                <a:gd name="T17" fmla="*/ 2 h 62"/>
                <a:gd name="T18" fmla="*/ 1 w 4"/>
                <a:gd name="T19" fmla="*/ 2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"/>
                <a:gd name="T31" fmla="*/ 0 h 62"/>
                <a:gd name="T32" fmla="*/ 4 w 4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" h="62">
                  <a:moveTo>
                    <a:pt x="1" y="2"/>
                  </a:moveTo>
                  <a:lnTo>
                    <a:pt x="4" y="0"/>
                  </a:lnTo>
                  <a:lnTo>
                    <a:pt x="4" y="60"/>
                  </a:lnTo>
                  <a:lnTo>
                    <a:pt x="0" y="6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8" name="Freeform 3046"/>
            <p:cNvSpPr>
              <a:spLocks/>
            </p:cNvSpPr>
            <p:nvPr/>
          </p:nvSpPr>
          <p:spPr bwMode="auto">
            <a:xfrm>
              <a:off x="4076" y="2005"/>
              <a:ext cx="69" cy="40"/>
            </a:xfrm>
            <a:custGeom>
              <a:avLst/>
              <a:gdLst>
                <a:gd name="T0" fmla="*/ 0 w 69"/>
                <a:gd name="T1" fmla="*/ 2 h 40"/>
                <a:gd name="T2" fmla="*/ 3 w 69"/>
                <a:gd name="T3" fmla="*/ 0 h 40"/>
                <a:gd name="T4" fmla="*/ 69 w 69"/>
                <a:gd name="T5" fmla="*/ 38 h 40"/>
                <a:gd name="T6" fmla="*/ 66 w 69"/>
                <a:gd name="T7" fmla="*/ 40 h 40"/>
                <a:gd name="T8" fmla="*/ 0 w 69"/>
                <a:gd name="T9" fmla="*/ 2 h 40"/>
                <a:gd name="T10" fmla="*/ 0 w 69"/>
                <a:gd name="T11" fmla="*/ 2 h 40"/>
                <a:gd name="T12" fmla="*/ 0 w 69"/>
                <a:gd name="T13" fmla="*/ 2 h 40"/>
                <a:gd name="T14" fmla="*/ 0 w 69"/>
                <a:gd name="T15" fmla="*/ 2 h 40"/>
                <a:gd name="T16" fmla="*/ 0 w 69"/>
                <a:gd name="T17" fmla="*/ 2 h 40"/>
                <a:gd name="T18" fmla="*/ 0 w 69"/>
                <a:gd name="T19" fmla="*/ 2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40"/>
                <a:gd name="T32" fmla="*/ 69 w 69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40">
                  <a:moveTo>
                    <a:pt x="0" y="2"/>
                  </a:moveTo>
                  <a:lnTo>
                    <a:pt x="3" y="0"/>
                  </a:lnTo>
                  <a:lnTo>
                    <a:pt x="69" y="38"/>
                  </a:lnTo>
                  <a:lnTo>
                    <a:pt x="66" y="4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49" name="Freeform 3047"/>
            <p:cNvSpPr>
              <a:spLocks noEditPoints="1"/>
            </p:cNvSpPr>
            <p:nvPr/>
          </p:nvSpPr>
          <p:spPr bwMode="auto">
            <a:xfrm>
              <a:off x="4076" y="2007"/>
              <a:ext cx="66" cy="98"/>
            </a:xfrm>
            <a:custGeom>
              <a:avLst/>
              <a:gdLst>
                <a:gd name="T0" fmla="*/ 0 w 66"/>
                <a:gd name="T1" fmla="*/ 0 h 98"/>
                <a:gd name="T2" fmla="*/ 66 w 66"/>
                <a:gd name="T3" fmla="*/ 38 h 98"/>
                <a:gd name="T4" fmla="*/ 65 w 66"/>
                <a:gd name="T5" fmla="*/ 98 h 98"/>
                <a:gd name="T6" fmla="*/ 0 w 66"/>
                <a:gd name="T7" fmla="*/ 60 h 98"/>
                <a:gd name="T8" fmla="*/ 0 w 66"/>
                <a:gd name="T9" fmla="*/ 0 h 98"/>
                <a:gd name="T10" fmla="*/ 0 w 66"/>
                <a:gd name="T11" fmla="*/ 0 h 98"/>
                <a:gd name="T12" fmla="*/ 0 w 66"/>
                <a:gd name="T13" fmla="*/ 0 h 98"/>
                <a:gd name="T14" fmla="*/ 0 w 66"/>
                <a:gd name="T15" fmla="*/ 0 h 98"/>
                <a:gd name="T16" fmla="*/ 0 w 66"/>
                <a:gd name="T17" fmla="*/ 0 h 98"/>
                <a:gd name="T18" fmla="*/ 0 w 66"/>
                <a:gd name="T19" fmla="*/ 0 h 98"/>
                <a:gd name="T20" fmla="*/ 61 w 66"/>
                <a:gd name="T21" fmla="*/ 91 h 98"/>
                <a:gd name="T22" fmla="*/ 62 w 66"/>
                <a:gd name="T23" fmla="*/ 40 h 98"/>
                <a:gd name="T24" fmla="*/ 3 w 66"/>
                <a:gd name="T25" fmla="*/ 6 h 98"/>
                <a:gd name="T26" fmla="*/ 3 w 66"/>
                <a:gd name="T27" fmla="*/ 58 h 98"/>
                <a:gd name="T28" fmla="*/ 61 w 66"/>
                <a:gd name="T29" fmla="*/ 91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6"/>
                <a:gd name="T46" fmla="*/ 0 h 98"/>
                <a:gd name="T47" fmla="*/ 66 w 66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6" h="98">
                  <a:moveTo>
                    <a:pt x="0" y="0"/>
                  </a:moveTo>
                  <a:lnTo>
                    <a:pt x="66" y="38"/>
                  </a:lnTo>
                  <a:lnTo>
                    <a:pt x="65" y="98"/>
                  </a:lnTo>
                  <a:lnTo>
                    <a:pt x="0" y="60"/>
                  </a:lnTo>
                  <a:lnTo>
                    <a:pt x="0" y="0"/>
                  </a:lnTo>
                  <a:close/>
                  <a:moveTo>
                    <a:pt x="61" y="91"/>
                  </a:moveTo>
                  <a:lnTo>
                    <a:pt x="62" y="40"/>
                  </a:lnTo>
                  <a:lnTo>
                    <a:pt x="3" y="6"/>
                  </a:lnTo>
                  <a:lnTo>
                    <a:pt x="3" y="58"/>
                  </a:lnTo>
                  <a:lnTo>
                    <a:pt x="61" y="91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0" name="Freeform 3048"/>
            <p:cNvSpPr>
              <a:spLocks noEditPoints="1"/>
            </p:cNvSpPr>
            <p:nvPr/>
          </p:nvSpPr>
          <p:spPr bwMode="auto">
            <a:xfrm>
              <a:off x="4076" y="2007"/>
              <a:ext cx="66" cy="98"/>
            </a:xfrm>
            <a:custGeom>
              <a:avLst/>
              <a:gdLst>
                <a:gd name="T0" fmla="*/ 0 w 66"/>
                <a:gd name="T1" fmla="*/ 0 h 98"/>
                <a:gd name="T2" fmla="*/ 66 w 66"/>
                <a:gd name="T3" fmla="*/ 38 h 98"/>
                <a:gd name="T4" fmla="*/ 65 w 66"/>
                <a:gd name="T5" fmla="*/ 98 h 98"/>
                <a:gd name="T6" fmla="*/ 0 w 66"/>
                <a:gd name="T7" fmla="*/ 60 h 98"/>
                <a:gd name="T8" fmla="*/ 0 w 66"/>
                <a:gd name="T9" fmla="*/ 0 h 98"/>
                <a:gd name="T10" fmla="*/ 0 w 66"/>
                <a:gd name="T11" fmla="*/ 0 h 98"/>
                <a:gd name="T12" fmla="*/ 0 w 66"/>
                <a:gd name="T13" fmla="*/ 0 h 98"/>
                <a:gd name="T14" fmla="*/ 0 w 66"/>
                <a:gd name="T15" fmla="*/ 0 h 98"/>
                <a:gd name="T16" fmla="*/ 0 w 66"/>
                <a:gd name="T17" fmla="*/ 0 h 98"/>
                <a:gd name="T18" fmla="*/ 0 w 66"/>
                <a:gd name="T19" fmla="*/ 0 h 98"/>
                <a:gd name="T20" fmla="*/ 61 w 66"/>
                <a:gd name="T21" fmla="*/ 91 h 98"/>
                <a:gd name="T22" fmla="*/ 62 w 66"/>
                <a:gd name="T23" fmla="*/ 40 h 98"/>
                <a:gd name="T24" fmla="*/ 3 w 66"/>
                <a:gd name="T25" fmla="*/ 6 h 98"/>
                <a:gd name="T26" fmla="*/ 3 w 66"/>
                <a:gd name="T27" fmla="*/ 58 h 98"/>
                <a:gd name="T28" fmla="*/ 61 w 66"/>
                <a:gd name="T29" fmla="*/ 91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6"/>
                <a:gd name="T46" fmla="*/ 0 h 98"/>
                <a:gd name="T47" fmla="*/ 66 w 66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6" h="98">
                  <a:moveTo>
                    <a:pt x="0" y="0"/>
                  </a:moveTo>
                  <a:lnTo>
                    <a:pt x="66" y="38"/>
                  </a:lnTo>
                  <a:lnTo>
                    <a:pt x="65" y="98"/>
                  </a:lnTo>
                  <a:lnTo>
                    <a:pt x="0" y="60"/>
                  </a:lnTo>
                  <a:lnTo>
                    <a:pt x="0" y="0"/>
                  </a:lnTo>
                  <a:moveTo>
                    <a:pt x="61" y="91"/>
                  </a:moveTo>
                  <a:lnTo>
                    <a:pt x="62" y="40"/>
                  </a:lnTo>
                  <a:lnTo>
                    <a:pt x="3" y="6"/>
                  </a:lnTo>
                  <a:lnTo>
                    <a:pt x="3" y="58"/>
                  </a:lnTo>
                  <a:lnTo>
                    <a:pt x="61" y="91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1" name="Freeform 3049"/>
            <p:cNvSpPr>
              <a:spLocks/>
            </p:cNvSpPr>
            <p:nvPr/>
          </p:nvSpPr>
          <p:spPr bwMode="auto">
            <a:xfrm>
              <a:off x="4042" y="2103"/>
              <a:ext cx="61" cy="38"/>
            </a:xfrm>
            <a:custGeom>
              <a:avLst/>
              <a:gdLst>
                <a:gd name="T0" fmla="*/ 61 w 61"/>
                <a:gd name="T1" fmla="*/ 38 h 38"/>
                <a:gd name="T2" fmla="*/ 0 w 61"/>
                <a:gd name="T3" fmla="*/ 3 h 38"/>
                <a:gd name="T4" fmla="*/ 0 w 61"/>
                <a:gd name="T5" fmla="*/ 0 h 38"/>
                <a:gd name="T6" fmla="*/ 61 w 61"/>
                <a:gd name="T7" fmla="*/ 34 h 38"/>
                <a:gd name="T8" fmla="*/ 61 w 61"/>
                <a:gd name="T9" fmla="*/ 38 h 38"/>
                <a:gd name="T10" fmla="*/ 61 w 61"/>
                <a:gd name="T11" fmla="*/ 38 h 38"/>
                <a:gd name="T12" fmla="*/ 61 w 61"/>
                <a:gd name="T13" fmla="*/ 38 h 38"/>
                <a:gd name="T14" fmla="*/ 61 w 61"/>
                <a:gd name="T15" fmla="*/ 38 h 38"/>
                <a:gd name="T16" fmla="*/ 61 w 61"/>
                <a:gd name="T17" fmla="*/ 38 h 38"/>
                <a:gd name="T18" fmla="*/ 61 w 61"/>
                <a:gd name="T19" fmla="*/ 38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1"/>
                <a:gd name="T31" fmla="*/ 0 h 38"/>
                <a:gd name="T32" fmla="*/ 61 w 61"/>
                <a:gd name="T33" fmla="*/ 38 h 3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1" h="38">
                  <a:moveTo>
                    <a:pt x="61" y="38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61" y="34"/>
                  </a:lnTo>
                  <a:lnTo>
                    <a:pt x="61" y="38"/>
                  </a:lnTo>
                  <a:close/>
                </a:path>
              </a:pathLst>
            </a:custGeom>
            <a:solidFill>
              <a:srgbClr val="192F6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2" name="Freeform 3050"/>
            <p:cNvSpPr>
              <a:spLocks/>
            </p:cNvSpPr>
            <p:nvPr/>
          </p:nvSpPr>
          <p:spPr bwMode="auto">
            <a:xfrm>
              <a:off x="4042" y="2089"/>
              <a:ext cx="80" cy="48"/>
            </a:xfrm>
            <a:custGeom>
              <a:avLst/>
              <a:gdLst>
                <a:gd name="T0" fmla="*/ 61 w 80"/>
                <a:gd name="T1" fmla="*/ 48 h 48"/>
                <a:gd name="T2" fmla="*/ 0 w 80"/>
                <a:gd name="T3" fmla="*/ 14 h 48"/>
                <a:gd name="T4" fmla="*/ 20 w 80"/>
                <a:gd name="T5" fmla="*/ 0 h 48"/>
                <a:gd name="T6" fmla="*/ 80 w 80"/>
                <a:gd name="T7" fmla="*/ 34 h 48"/>
                <a:gd name="T8" fmla="*/ 61 w 80"/>
                <a:gd name="T9" fmla="*/ 48 h 48"/>
                <a:gd name="T10" fmla="*/ 61 w 80"/>
                <a:gd name="T11" fmla="*/ 48 h 48"/>
                <a:gd name="T12" fmla="*/ 61 w 80"/>
                <a:gd name="T13" fmla="*/ 48 h 48"/>
                <a:gd name="T14" fmla="*/ 61 w 80"/>
                <a:gd name="T15" fmla="*/ 48 h 48"/>
                <a:gd name="T16" fmla="*/ 61 w 80"/>
                <a:gd name="T17" fmla="*/ 48 h 48"/>
                <a:gd name="T18" fmla="*/ 61 w 80"/>
                <a:gd name="T19" fmla="*/ 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48"/>
                <a:gd name="T32" fmla="*/ 80 w 80"/>
                <a:gd name="T33" fmla="*/ 48 h 4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48">
                  <a:moveTo>
                    <a:pt x="61" y="48"/>
                  </a:moveTo>
                  <a:lnTo>
                    <a:pt x="0" y="14"/>
                  </a:lnTo>
                  <a:lnTo>
                    <a:pt x="20" y="0"/>
                  </a:lnTo>
                  <a:lnTo>
                    <a:pt x="80" y="34"/>
                  </a:lnTo>
                  <a:lnTo>
                    <a:pt x="61" y="48"/>
                  </a:lnTo>
                  <a:close/>
                </a:path>
              </a:pathLst>
            </a:custGeom>
            <a:solidFill>
              <a:srgbClr val="515A9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3" name="Freeform 3051"/>
            <p:cNvSpPr>
              <a:spLocks/>
            </p:cNvSpPr>
            <p:nvPr/>
          </p:nvSpPr>
          <p:spPr bwMode="auto">
            <a:xfrm>
              <a:off x="4103" y="2123"/>
              <a:ext cx="19" cy="18"/>
            </a:xfrm>
            <a:custGeom>
              <a:avLst/>
              <a:gdLst>
                <a:gd name="T0" fmla="*/ 19 w 19"/>
                <a:gd name="T1" fmla="*/ 0 h 18"/>
                <a:gd name="T2" fmla="*/ 19 w 19"/>
                <a:gd name="T3" fmla="*/ 6 h 18"/>
                <a:gd name="T4" fmla="*/ 0 w 19"/>
                <a:gd name="T5" fmla="*/ 18 h 18"/>
                <a:gd name="T6" fmla="*/ 0 w 19"/>
                <a:gd name="T7" fmla="*/ 14 h 18"/>
                <a:gd name="T8" fmla="*/ 19 w 19"/>
                <a:gd name="T9" fmla="*/ 0 h 18"/>
                <a:gd name="T10" fmla="*/ 19 w 19"/>
                <a:gd name="T11" fmla="*/ 0 h 18"/>
                <a:gd name="T12" fmla="*/ 19 w 19"/>
                <a:gd name="T13" fmla="*/ 0 h 18"/>
                <a:gd name="T14" fmla="*/ 19 w 19"/>
                <a:gd name="T15" fmla="*/ 0 h 18"/>
                <a:gd name="T16" fmla="*/ 19 w 19"/>
                <a:gd name="T17" fmla="*/ 0 h 18"/>
                <a:gd name="T18" fmla="*/ 19 w 19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18"/>
                <a:gd name="T32" fmla="*/ 19 w 19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18">
                  <a:moveTo>
                    <a:pt x="19" y="0"/>
                  </a:moveTo>
                  <a:lnTo>
                    <a:pt x="19" y="6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3F4D8C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4" name="Freeform 3052"/>
            <p:cNvSpPr>
              <a:spLocks/>
            </p:cNvSpPr>
            <p:nvPr/>
          </p:nvSpPr>
          <p:spPr bwMode="auto">
            <a:xfrm>
              <a:off x="4132" y="2123"/>
              <a:ext cx="22" cy="14"/>
            </a:xfrm>
            <a:custGeom>
              <a:avLst/>
              <a:gdLst>
                <a:gd name="T0" fmla="*/ 1 w 34"/>
                <a:gd name="T1" fmla="*/ 1 h 22"/>
                <a:gd name="T2" fmla="*/ 1 w 34"/>
                <a:gd name="T3" fmla="*/ 1 h 22"/>
                <a:gd name="T4" fmla="*/ 1 w 34"/>
                <a:gd name="T5" fmla="*/ 1 h 22"/>
                <a:gd name="T6" fmla="*/ 0 w 34"/>
                <a:gd name="T7" fmla="*/ 1 h 22"/>
                <a:gd name="T8" fmla="*/ 1 w 34"/>
                <a:gd name="T9" fmla="*/ 1 h 22"/>
                <a:gd name="T10" fmla="*/ 1 w 34"/>
                <a:gd name="T11" fmla="*/ 1 h 22"/>
                <a:gd name="T12" fmla="*/ 1 w 34"/>
                <a:gd name="T13" fmla="*/ 1 h 22"/>
                <a:gd name="T14" fmla="*/ 1 w 34"/>
                <a:gd name="T15" fmla="*/ 1 h 22"/>
                <a:gd name="T16" fmla="*/ 1 w 34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22"/>
                <a:gd name="T29" fmla="*/ 34 w 34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22">
                  <a:moveTo>
                    <a:pt x="23" y="1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13" y="4"/>
                    <a:pt x="11" y="5"/>
                    <a:pt x="10" y="5"/>
                  </a:cubicBezTo>
                  <a:cubicBezTo>
                    <a:pt x="6" y="9"/>
                    <a:pt x="2" y="12"/>
                    <a:pt x="0" y="16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3" y="18"/>
                    <a:pt x="16" y="15"/>
                    <a:pt x="21" y="11"/>
                  </a:cubicBezTo>
                  <a:cubicBezTo>
                    <a:pt x="22" y="11"/>
                    <a:pt x="23" y="10"/>
                    <a:pt x="24" y="9"/>
                  </a:cubicBezTo>
                  <a:cubicBezTo>
                    <a:pt x="28" y="7"/>
                    <a:pt x="32" y="6"/>
                    <a:pt x="34" y="7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9CA0CB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5" name="Freeform 3053"/>
            <p:cNvSpPr>
              <a:spLocks/>
            </p:cNvSpPr>
            <p:nvPr/>
          </p:nvSpPr>
          <p:spPr bwMode="auto">
            <a:xfrm>
              <a:off x="4131" y="2133"/>
              <a:ext cx="8" cy="7"/>
            </a:xfrm>
            <a:custGeom>
              <a:avLst/>
              <a:gdLst>
                <a:gd name="T0" fmla="*/ 1 w 12"/>
                <a:gd name="T1" fmla="*/ 1 h 10"/>
                <a:gd name="T2" fmla="*/ 1 w 12"/>
                <a:gd name="T3" fmla="*/ 1 h 10"/>
                <a:gd name="T4" fmla="*/ 1 w 12"/>
                <a:gd name="T5" fmla="*/ 0 h 10"/>
                <a:gd name="T6" fmla="*/ 0 w 12"/>
                <a:gd name="T7" fmla="*/ 1 h 10"/>
                <a:gd name="T8" fmla="*/ 0 w 12"/>
                <a:gd name="T9" fmla="*/ 1 h 10"/>
                <a:gd name="T10" fmla="*/ 1 w 12"/>
                <a:gd name="T11" fmla="*/ 1 h 10"/>
                <a:gd name="T12" fmla="*/ 1 w 12"/>
                <a:gd name="T13" fmla="*/ 1 h 10"/>
                <a:gd name="T14" fmla="*/ 1 w 12"/>
                <a:gd name="T15" fmla="*/ 1 h 10"/>
                <a:gd name="T16" fmla="*/ 1 w 12"/>
                <a:gd name="T17" fmla="*/ 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0"/>
                <a:gd name="T29" fmla="*/ 12 w 12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0">
                  <a:moveTo>
                    <a:pt x="11" y="7"/>
                  </a:moveTo>
                  <a:cubicBezTo>
                    <a:pt x="11" y="7"/>
                    <a:pt x="11" y="6"/>
                    <a:pt x="12" y="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0" y="9"/>
                    <a:pt x="10" y="8"/>
                  </a:cubicBezTo>
                  <a:cubicBezTo>
                    <a:pt x="10" y="8"/>
                    <a:pt x="11" y="8"/>
                    <a:pt x="11" y="7"/>
                  </a:cubicBezTo>
                  <a:close/>
                </a:path>
              </a:pathLst>
            </a:custGeom>
            <a:solidFill>
              <a:srgbClr val="5E64A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56" name="Freeform 3054"/>
            <p:cNvSpPr>
              <a:spLocks/>
            </p:cNvSpPr>
            <p:nvPr/>
          </p:nvSpPr>
          <p:spPr bwMode="auto">
            <a:xfrm>
              <a:off x="4138" y="2127"/>
              <a:ext cx="17" cy="13"/>
            </a:xfrm>
            <a:custGeom>
              <a:avLst/>
              <a:gdLst>
                <a:gd name="T0" fmla="*/ 1 w 26"/>
                <a:gd name="T1" fmla="*/ 1 h 20"/>
                <a:gd name="T2" fmla="*/ 1 w 26"/>
                <a:gd name="T3" fmla="*/ 1 h 20"/>
                <a:gd name="T4" fmla="*/ 1 w 26"/>
                <a:gd name="T5" fmla="*/ 1 h 20"/>
                <a:gd name="T6" fmla="*/ 1 w 26"/>
                <a:gd name="T7" fmla="*/ 1 h 20"/>
                <a:gd name="T8" fmla="*/ 1 w 26"/>
                <a:gd name="T9" fmla="*/ 1 h 20"/>
                <a:gd name="T10" fmla="*/ 0 w 26"/>
                <a:gd name="T11" fmla="*/ 1 h 20"/>
                <a:gd name="T12" fmla="*/ 1 w 26"/>
                <a:gd name="T13" fmla="*/ 1 h 20"/>
                <a:gd name="T14" fmla="*/ 1 w 26"/>
                <a:gd name="T15" fmla="*/ 1 h 20"/>
                <a:gd name="T16" fmla="*/ 1 w 26"/>
                <a:gd name="T17" fmla="*/ 1 h 20"/>
                <a:gd name="T18" fmla="*/ 1 w 26"/>
                <a:gd name="T19" fmla="*/ 1 h 20"/>
                <a:gd name="T20" fmla="*/ 1 w 26"/>
                <a:gd name="T21" fmla="*/ 1 h 20"/>
                <a:gd name="T22" fmla="*/ 1 w 26"/>
                <a:gd name="T23" fmla="*/ 1 h 20"/>
                <a:gd name="T24" fmla="*/ 1 w 26"/>
                <a:gd name="T25" fmla="*/ 1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20"/>
                <a:gd name="T41" fmla="*/ 26 w 26"/>
                <a:gd name="T42" fmla="*/ 20 h 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20">
                  <a:moveTo>
                    <a:pt x="15" y="3"/>
                  </a:moveTo>
                  <a:cubicBezTo>
                    <a:pt x="20" y="0"/>
                    <a:pt x="25" y="0"/>
                    <a:pt x="26" y="3"/>
                  </a:cubicBezTo>
                  <a:cubicBezTo>
                    <a:pt x="26" y="3"/>
                    <a:pt x="26" y="3"/>
                    <a:pt x="26" y="4"/>
                  </a:cubicBezTo>
                  <a:cubicBezTo>
                    <a:pt x="26" y="5"/>
                    <a:pt x="25" y="6"/>
                    <a:pt x="24" y="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20"/>
                    <a:pt x="0" y="20"/>
                    <a:pt x="0" y="18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1" y="17"/>
                    <a:pt x="1" y="16"/>
                    <a:pt x="2" y="16"/>
                  </a:cubicBezTo>
                  <a:cubicBezTo>
                    <a:pt x="4" y="12"/>
                    <a:pt x="7" y="9"/>
                    <a:pt x="12" y="5"/>
                  </a:cubicBezTo>
                  <a:cubicBezTo>
                    <a:pt x="13" y="5"/>
                    <a:pt x="14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</p:grpSp>
      <p:sp>
        <p:nvSpPr>
          <p:cNvPr id="1857" name="Text Box 3056"/>
          <p:cNvSpPr txBox="1">
            <a:spLocks noChangeArrowheads="1"/>
          </p:cNvSpPr>
          <p:nvPr/>
        </p:nvSpPr>
        <p:spPr bwMode="auto">
          <a:xfrm>
            <a:off x="6696100" y="3205138"/>
            <a:ext cx="1447800" cy="246221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内部应用服</a:t>
            </a:r>
            <a:r>
              <a:rPr kumimoji="1" lang="zh-CN" altLang="en-US" sz="1000" dirty="0">
                <a:latin typeface="+mn-ea"/>
                <a:ea typeface="+mn-ea"/>
              </a:rPr>
              <a:t>务器 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pic>
        <p:nvPicPr>
          <p:cNvPr id="1858" name="Picture 3057" descr="显示服务器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91256" y="2366938"/>
            <a:ext cx="461963" cy="706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59" name="Text Box 3058"/>
          <p:cNvSpPr txBox="1">
            <a:spLocks noChangeArrowheads="1"/>
          </p:cNvSpPr>
          <p:nvPr/>
        </p:nvSpPr>
        <p:spPr bwMode="auto">
          <a:xfrm>
            <a:off x="6616706" y="2503463"/>
            <a:ext cx="1017588" cy="4000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en-US" altLang="zh-CN" sz="1000" dirty="0">
                <a:latin typeface="+mn-ea"/>
                <a:ea typeface="+mn-ea"/>
              </a:rPr>
              <a:t>H3C IMC </a:t>
            </a:r>
          </a:p>
          <a:p>
            <a:pPr algn="ctr">
              <a:defRPr/>
            </a:pPr>
            <a:r>
              <a:rPr kumimoji="1" lang="en-US" altLang="zh-CN" sz="1000" dirty="0">
                <a:latin typeface="+mn-ea"/>
                <a:ea typeface="+mn-ea"/>
              </a:rPr>
              <a:t> </a:t>
            </a:r>
            <a:r>
              <a:rPr kumimoji="1" lang="zh-CN" altLang="en-US" sz="1000" dirty="0">
                <a:latin typeface="+mn-ea"/>
                <a:ea typeface="+mn-ea"/>
              </a:rPr>
              <a:t>网管认证平台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cxnSp>
        <p:nvCxnSpPr>
          <p:cNvPr id="1860" name="直接连接符 1859"/>
          <p:cNvCxnSpPr>
            <a:cxnSpLocks noChangeShapeType="1"/>
          </p:cNvCxnSpPr>
          <p:nvPr/>
        </p:nvCxnSpPr>
        <p:spPr bwMode="auto">
          <a:xfrm>
            <a:off x="4591056" y="3052738"/>
            <a:ext cx="381000" cy="1588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</p:spPr>
      </p:cxnSp>
      <p:cxnSp>
        <p:nvCxnSpPr>
          <p:cNvPr id="1861" name="直接连接符 1860"/>
          <p:cNvCxnSpPr>
            <a:cxnSpLocks noChangeShapeType="1"/>
          </p:cNvCxnSpPr>
          <p:nvPr/>
        </p:nvCxnSpPr>
        <p:spPr bwMode="auto">
          <a:xfrm>
            <a:off x="4591056" y="3128938"/>
            <a:ext cx="381000" cy="1588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</p:spPr>
      </p:cxnSp>
      <p:sp>
        <p:nvSpPr>
          <p:cNvPr id="1862" name="椭圆 1861"/>
          <p:cNvSpPr>
            <a:spLocks noChangeArrowheads="1"/>
          </p:cNvSpPr>
          <p:nvPr/>
        </p:nvSpPr>
        <p:spPr bwMode="auto">
          <a:xfrm>
            <a:off x="4743456" y="2976538"/>
            <a:ext cx="76200" cy="228600"/>
          </a:xfrm>
          <a:prstGeom prst="ellipse">
            <a:avLst/>
          </a:prstGeom>
          <a:noFill/>
          <a:ln w="15875" algn="ctr">
            <a:solidFill>
              <a:srgbClr val="FF0000"/>
            </a:solidFill>
            <a:prstDash val="sysDash"/>
            <a:round/>
            <a:headEnd/>
            <a:tailEnd/>
          </a:ln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cxnSp>
        <p:nvCxnSpPr>
          <p:cNvPr id="1863" name="直接连接符 1862"/>
          <p:cNvCxnSpPr>
            <a:cxnSpLocks noChangeShapeType="1"/>
          </p:cNvCxnSpPr>
          <p:nvPr/>
        </p:nvCxnSpPr>
        <p:spPr bwMode="auto">
          <a:xfrm rot="5400000">
            <a:off x="4281494" y="2285975"/>
            <a:ext cx="609600" cy="314325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/>
            <a:tailEnd/>
          </a:ln>
          <a:effectLst/>
        </p:spPr>
      </p:cxnSp>
      <p:grpSp>
        <p:nvGrpSpPr>
          <p:cNvPr id="1864" name="Group 4"/>
          <p:cNvGrpSpPr>
            <a:grpSpLocks noChangeAspect="1"/>
          </p:cNvGrpSpPr>
          <p:nvPr/>
        </p:nvGrpSpPr>
        <p:grpSpPr bwMode="auto">
          <a:xfrm>
            <a:off x="4210056" y="2746953"/>
            <a:ext cx="438150" cy="730632"/>
            <a:chOff x="2586" y="239"/>
            <a:chExt cx="444" cy="742"/>
          </a:xfrm>
        </p:grpSpPr>
        <p:sp>
          <p:nvSpPr>
            <p:cNvPr id="1865" name="AutoShape 5"/>
            <p:cNvSpPr>
              <a:spLocks noChangeAspect="1" noChangeArrowheads="1" noTextEdit="1"/>
            </p:cNvSpPr>
            <p:nvPr/>
          </p:nvSpPr>
          <p:spPr bwMode="auto">
            <a:xfrm>
              <a:off x="2586" y="240"/>
              <a:ext cx="444" cy="7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grpSp>
          <p:nvGrpSpPr>
            <p:cNvPr id="1866" name="Group 6"/>
            <p:cNvGrpSpPr>
              <a:grpSpLocks/>
            </p:cNvGrpSpPr>
            <p:nvPr/>
          </p:nvGrpSpPr>
          <p:grpSpPr bwMode="auto">
            <a:xfrm>
              <a:off x="2587" y="239"/>
              <a:ext cx="442" cy="742"/>
              <a:chOff x="2587" y="239"/>
              <a:chExt cx="442" cy="742"/>
            </a:xfrm>
          </p:grpSpPr>
          <p:sp>
            <p:nvSpPr>
              <p:cNvPr id="2109" name="Freeform 7"/>
              <p:cNvSpPr>
                <a:spLocks/>
              </p:cNvSpPr>
              <p:nvPr/>
            </p:nvSpPr>
            <p:spPr bwMode="auto">
              <a:xfrm>
                <a:off x="2832" y="380"/>
                <a:ext cx="197" cy="601"/>
              </a:xfrm>
              <a:custGeom>
                <a:avLst/>
                <a:gdLst>
                  <a:gd name="T0" fmla="*/ 1 w 197"/>
                  <a:gd name="T1" fmla="*/ 115 h 601"/>
                  <a:gd name="T2" fmla="*/ 197 w 197"/>
                  <a:gd name="T3" fmla="*/ 0 h 601"/>
                  <a:gd name="T4" fmla="*/ 196 w 197"/>
                  <a:gd name="T5" fmla="*/ 486 h 601"/>
                  <a:gd name="T6" fmla="*/ 0 w 197"/>
                  <a:gd name="T7" fmla="*/ 601 h 601"/>
                  <a:gd name="T8" fmla="*/ 1 w 197"/>
                  <a:gd name="T9" fmla="*/ 115 h 601"/>
                  <a:gd name="T10" fmla="*/ 1 w 197"/>
                  <a:gd name="T11" fmla="*/ 115 h 601"/>
                  <a:gd name="T12" fmla="*/ 1 w 197"/>
                  <a:gd name="T13" fmla="*/ 115 h 6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7"/>
                  <a:gd name="T22" fmla="*/ 0 h 601"/>
                  <a:gd name="T23" fmla="*/ 197 w 197"/>
                  <a:gd name="T24" fmla="*/ 601 h 6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7" h="601">
                    <a:moveTo>
                      <a:pt x="1" y="115"/>
                    </a:moveTo>
                    <a:lnTo>
                      <a:pt x="197" y="0"/>
                    </a:lnTo>
                    <a:lnTo>
                      <a:pt x="196" y="486"/>
                    </a:lnTo>
                    <a:lnTo>
                      <a:pt x="0" y="601"/>
                    </a:lnTo>
                    <a:lnTo>
                      <a:pt x="1" y="115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0" name="Freeform 8"/>
              <p:cNvSpPr>
                <a:spLocks/>
              </p:cNvSpPr>
              <p:nvPr/>
            </p:nvSpPr>
            <p:spPr bwMode="auto">
              <a:xfrm>
                <a:off x="2588" y="239"/>
                <a:ext cx="441" cy="256"/>
              </a:xfrm>
              <a:custGeom>
                <a:avLst/>
                <a:gdLst>
                  <a:gd name="T0" fmla="*/ 0 w 441"/>
                  <a:gd name="T1" fmla="*/ 115 h 256"/>
                  <a:gd name="T2" fmla="*/ 197 w 441"/>
                  <a:gd name="T3" fmla="*/ 0 h 256"/>
                  <a:gd name="T4" fmla="*/ 441 w 441"/>
                  <a:gd name="T5" fmla="*/ 141 h 256"/>
                  <a:gd name="T6" fmla="*/ 245 w 441"/>
                  <a:gd name="T7" fmla="*/ 256 h 256"/>
                  <a:gd name="T8" fmla="*/ 0 w 441"/>
                  <a:gd name="T9" fmla="*/ 115 h 256"/>
                  <a:gd name="T10" fmla="*/ 0 w 441"/>
                  <a:gd name="T11" fmla="*/ 115 h 256"/>
                  <a:gd name="T12" fmla="*/ 0 w 441"/>
                  <a:gd name="T13" fmla="*/ 115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1"/>
                  <a:gd name="T22" fmla="*/ 0 h 256"/>
                  <a:gd name="T23" fmla="*/ 441 w 441"/>
                  <a:gd name="T24" fmla="*/ 256 h 25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1" h="256">
                    <a:moveTo>
                      <a:pt x="0" y="115"/>
                    </a:moveTo>
                    <a:lnTo>
                      <a:pt x="197" y="0"/>
                    </a:lnTo>
                    <a:lnTo>
                      <a:pt x="441" y="141"/>
                    </a:lnTo>
                    <a:lnTo>
                      <a:pt x="245" y="256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1" name="Freeform 9"/>
              <p:cNvSpPr>
                <a:spLocks/>
              </p:cNvSpPr>
              <p:nvPr/>
            </p:nvSpPr>
            <p:spPr bwMode="auto">
              <a:xfrm>
                <a:off x="2587" y="354"/>
                <a:ext cx="246" cy="627"/>
              </a:xfrm>
              <a:custGeom>
                <a:avLst/>
                <a:gdLst>
                  <a:gd name="T0" fmla="*/ 246 w 246"/>
                  <a:gd name="T1" fmla="*/ 141 h 627"/>
                  <a:gd name="T2" fmla="*/ 245 w 246"/>
                  <a:gd name="T3" fmla="*/ 627 h 627"/>
                  <a:gd name="T4" fmla="*/ 0 w 246"/>
                  <a:gd name="T5" fmla="*/ 485 h 627"/>
                  <a:gd name="T6" fmla="*/ 1 w 246"/>
                  <a:gd name="T7" fmla="*/ 0 h 627"/>
                  <a:gd name="T8" fmla="*/ 246 w 246"/>
                  <a:gd name="T9" fmla="*/ 141 h 627"/>
                  <a:gd name="T10" fmla="*/ 246 w 246"/>
                  <a:gd name="T11" fmla="*/ 141 h 627"/>
                  <a:gd name="T12" fmla="*/ 246 w 246"/>
                  <a:gd name="T13" fmla="*/ 141 h 6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627"/>
                  <a:gd name="T23" fmla="*/ 246 w 246"/>
                  <a:gd name="T24" fmla="*/ 627 h 6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627">
                    <a:moveTo>
                      <a:pt x="246" y="141"/>
                    </a:moveTo>
                    <a:lnTo>
                      <a:pt x="245" y="627"/>
                    </a:lnTo>
                    <a:lnTo>
                      <a:pt x="0" y="485"/>
                    </a:lnTo>
                    <a:lnTo>
                      <a:pt x="1" y="0"/>
                    </a:lnTo>
                    <a:lnTo>
                      <a:pt x="246" y="141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2" name="Freeform 10"/>
              <p:cNvSpPr>
                <a:spLocks/>
              </p:cNvSpPr>
              <p:nvPr/>
            </p:nvSpPr>
            <p:spPr bwMode="auto">
              <a:xfrm>
                <a:off x="2806" y="635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3" name="Freeform 11"/>
              <p:cNvSpPr>
                <a:spLocks/>
              </p:cNvSpPr>
              <p:nvPr/>
            </p:nvSpPr>
            <p:spPr bwMode="auto">
              <a:xfrm>
                <a:off x="2604" y="518"/>
                <a:ext cx="203" cy="118"/>
              </a:xfrm>
              <a:custGeom>
                <a:avLst/>
                <a:gdLst>
                  <a:gd name="T0" fmla="*/ 0 w 203"/>
                  <a:gd name="T1" fmla="*/ 1 h 118"/>
                  <a:gd name="T2" fmla="*/ 1 w 203"/>
                  <a:gd name="T3" fmla="*/ 0 h 118"/>
                  <a:gd name="T4" fmla="*/ 203 w 203"/>
                  <a:gd name="T5" fmla="*/ 117 h 118"/>
                  <a:gd name="T6" fmla="*/ 202 w 203"/>
                  <a:gd name="T7" fmla="*/ 118 h 118"/>
                  <a:gd name="T8" fmla="*/ 0 w 203"/>
                  <a:gd name="T9" fmla="*/ 1 h 118"/>
                  <a:gd name="T10" fmla="*/ 0 w 203"/>
                  <a:gd name="T11" fmla="*/ 1 h 118"/>
                  <a:gd name="T12" fmla="*/ 0 w 203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8"/>
                  <a:gd name="T23" fmla="*/ 203 w 20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8">
                    <a:moveTo>
                      <a:pt x="0" y="1"/>
                    </a:moveTo>
                    <a:lnTo>
                      <a:pt x="1" y="0"/>
                    </a:lnTo>
                    <a:lnTo>
                      <a:pt x="203" y="117"/>
                    </a:lnTo>
                    <a:lnTo>
                      <a:pt x="202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4" name="Freeform 12"/>
              <p:cNvSpPr>
                <a:spLocks/>
              </p:cNvSpPr>
              <p:nvPr/>
            </p:nvSpPr>
            <p:spPr bwMode="auto">
              <a:xfrm>
                <a:off x="2603" y="519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2 h 139"/>
                  <a:gd name="T6" fmla="*/ 1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2"/>
                    </a:lnTo>
                    <a:lnTo>
                      <a:pt x="1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5" name="Freeform 13"/>
              <p:cNvSpPr>
                <a:spLocks/>
              </p:cNvSpPr>
              <p:nvPr/>
            </p:nvSpPr>
            <p:spPr bwMode="auto">
              <a:xfrm>
                <a:off x="2713" y="593"/>
                <a:ext cx="4" cy="2"/>
              </a:xfrm>
              <a:custGeom>
                <a:avLst/>
                <a:gdLst>
                  <a:gd name="T0" fmla="*/ 0 w 4"/>
                  <a:gd name="T1" fmla="*/ 1 h 2"/>
                  <a:gd name="T2" fmla="*/ 1 w 4"/>
                  <a:gd name="T3" fmla="*/ 0 h 2"/>
                  <a:gd name="T4" fmla="*/ 4 w 4"/>
                  <a:gd name="T5" fmla="*/ 1 h 2"/>
                  <a:gd name="T6" fmla="*/ 3 w 4"/>
                  <a:gd name="T7" fmla="*/ 2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2"/>
                  <a:gd name="T23" fmla="*/ 4 w 4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2">
                    <a:moveTo>
                      <a:pt x="0" y="1"/>
                    </a:moveTo>
                    <a:lnTo>
                      <a:pt x="1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6" name="Freeform 14"/>
              <p:cNvSpPr>
                <a:spLocks/>
              </p:cNvSpPr>
              <p:nvPr/>
            </p:nvSpPr>
            <p:spPr bwMode="auto">
              <a:xfrm>
                <a:off x="2740" y="603"/>
                <a:ext cx="1" cy="1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0 h 10"/>
                  <a:gd name="T4" fmla="*/ 0 w 1"/>
                  <a:gd name="T5" fmla="*/ 10 h 10"/>
                  <a:gd name="T6" fmla="*/ 0 w 1"/>
                  <a:gd name="T7" fmla="*/ 10 h 10"/>
                  <a:gd name="T8" fmla="*/ 0 w 1"/>
                  <a:gd name="T9" fmla="*/ 0 h 10"/>
                  <a:gd name="T10" fmla="*/ 0 w 1"/>
                  <a:gd name="T11" fmla="*/ 0 h 10"/>
                  <a:gd name="T12" fmla="*/ 0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0"/>
                  <a:gd name="T23" fmla="*/ 1 w 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7" name="Freeform 15"/>
              <p:cNvSpPr>
                <a:spLocks/>
              </p:cNvSpPr>
              <p:nvPr/>
            </p:nvSpPr>
            <p:spPr bwMode="auto">
              <a:xfrm>
                <a:off x="2742" y="600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1 w 1"/>
                  <a:gd name="T5" fmla="*/ 5 h 5"/>
                  <a:gd name="T6" fmla="*/ 0 w 1"/>
                  <a:gd name="T7" fmla="*/ 5 h 5"/>
                  <a:gd name="T8" fmla="*/ 0 w 1"/>
                  <a:gd name="T9" fmla="*/ 0 h 5"/>
                  <a:gd name="T10" fmla="*/ 0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8" name="Freeform 16"/>
              <p:cNvSpPr>
                <a:spLocks/>
              </p:cNvSpPr>
              <p:nvPr/>
            </p:nvSpPr>
            <p:spPr bwMode="auto">
              <a:xfrm>
                <a:off x="2716" y="585"/>
                <a:ext cx="27" cy="15"/>
              </a:xfrm>
              <a:custGeom>
                <a:avLst/>
                <a:gdLst>
                  <a:gd name="T0" fmla="*/ 0 w 27"/>
                  <a:gd name="T1" fmla="*/ 0 h 15"/>
                  <a:gd name="T2" fmla="*/ 1 w 27"/>
                  <a:gd name="T3" fmla="*/ 0 h 15"/>
                  <a:gd name="T4" fmla="*/ 27 w 27"/>
                  <a:gd name="T5" fmla="*/ 15 h 15"/>
                  <a:gd name="T6" fmla="*/ 26 w 27"/>
                  <a:gd name="T7" fmla="*/ 15 h 15"/>
                  <a:gd name="T8" fmla="*/ 0 w 27"/>
                  <a:gd name="T9" fmla="*/ 0 h 15"/>
                  <a:gd name="T10" fmla="*/ 0 w 27"/>
                  <a:gd name="T11" fmla="*/ 0 h 15"/>
                  <a:gd name="T12" fmla="*/ 0 w 2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15"/>
                  <a:gd name="T23" fmla="*/ 27 w 27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15">
                    <a:moveTo>
                      <a:pt x="0" y="0"/>
                    </a:moveTo>
                    <a:lnTo>
                      <a:pt x="1" y="0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19" name="Freeform 17"/>
              <p:cNvSpPr>
                <a:spLocks/>
              </p:cNvSpPr>
              <p:nvPr/>
            </p:nvSpPr>
            <p:spPr bwMode="auto">
              <a:xfrm>
                <a:off x="2713" y="585"/>
                <a:ext cx="29" cy="28"/>
              </a:xfrm>
              <a:custGeom>
                <a:avLst/>
                <a:gdLst>
                  <a:gd name="T0" fmla="*/ 29 w 29"/>
                  <a:gd name="T1" fmla="*/ 15 h 28"/>
                  <a:gd name="T2" fmla="*/ 29 w 29"/>
                  <a:gd name="T3" fmla="*/ 20 h 28"/>
                  <a:gd name="T4" fmla="*/ 27 w 29"/>
                  <a:gd name="T5" fmla="*/ 18 h 28"/>
                  <a:gd name="T6" fmla="*/ 27 w 29"/>
                  <a:gd name="T7" fmla="*/ 28 h 28"/>
                  <a:gd name="T8" fmla="*/ 0 w 29"/>
                  <a:gd name="T9" fmla="*/ 13 h 28"/>
                  <a:gd name="T10" fmla="*/ 0 w 29"/>
                  <a:gd name="T11" fmla="*/ 9 h 28"/>
                  <a:gd name="T12" fmla="*/ 3 w 29"/>
                  <a:gd name="T13" fmla="*/ 10 h 28"/>
                  <a:gd name="T14" fmla="*/ 3 w 29"/>
                  <a:gd name="T15" fmla="*/ 0 h 28"/>
                  <a:gd name="T16" fmla="*/ 29 w 29"/>
                  <a:gd name="T17" fmla="*/ 15 h 28"/>
                  <a:gd name="T18" fmla="*/ 29 w 29"/>
                  <a:gd name="T19" fmla="*/ 15 h 28"/>
                  <a:gd name="T20" fmla="*/ 29 w 29"/>
                  <a:gd name="T21" fmla="*/ 1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8"/>
                  <a:gd name="T35" fmla="*/ 29 w 29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8">
                    <a:moveTo>
                      <a:pt x="29" y="15"/>
                    </a:moveTo>
                    <a:lnTo>
                      <a:pt x="29" y="20"/>
                    </a:lnTo>
                    <a:lnTo>
                      <a:pt x="27" y="18"/>
                    </a:lnTo>
                    <a:lnTo>
                      <a:pt x="27" y="28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3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0" name="Freeform 18"/>
              <p:cNvSpPr>
                <a:spLocks/>
              </p:cNvSpPr>
              <p:nvPr/>
            </p:nvSpPr>
            <p:spPr bwMode="auto">
              <a:xfrm>
                <a:off x="2723" y="593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1 h 10"/>
                  <a:gd name="T4" fmla="*/ 2 w 7"/>
                  <a:gd name="T5" fmla="*/ 0 h 10"/>
                  <a:gd name="T6" fmla="*/ 2 w 7"/>
                  <a:gd name="T7" fmla="*/ 1 h 10"/>
                  <a:gd name="T8" fmla="*/ 2 w 7"/>
                  <a:gd name="T9" fmla="*/ 1 h 10"/>
                  <a:gd name="T10" fmla="*/ 0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4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1" name="Freeform 19"/>
              <p:cNvSpPr>
                <a:spLocks/>
              </p:cNvSpPr>
              <p:nvPr/>
            </p:nvSpPr>
            <p:spPr bwMode="auto">
              <a:xfrm>
                <a:off x="2730" y="597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2 h 10"/>
                  <a:gd name="T4" fmla="*/ 3 w 7"/>
                  <a:gd name="T5" fmla="*/ 0 h 10"/>
                  <a:gd name="T6" fmla="*/ 2 w 7"/>
                  <a:gd name="T7" fmla="*/ 0 h 10"/>
                  <a:gd name="T8" fmla="*/ 2 w 7"/>
                  <a:gd name="T9" fmla="*/ 1 h 10"/>
                  <a:gd name="T10" fmla="*/ 0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4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2" name="Freeform 20"/>
              <p:cNvSpPr>
                <a:spLocks/>
              </p:cNvSpPr>
              <p:nvPr/>
            </p:nvSpPr>
            <p:spPr bwMode="auto">
              <a:xfrm>
                <a:off x="2806" y="608"/>
                <a:ext cx="1" cy="24"/>
              </a:xfrm>
              <a:custGeom>
                <a:avLst/>
                <a:gdLst>
                  <a:gd name="T0" fmla="*/ 0 w 1"/>
                  <a:gd name="T1" fmla="*/ 2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2 h 24"/>
                  <a:gd name="T10" fmla="*/ 0 w 1"/>
                  <a:gd name="T11" fmla="*/ 2 h 24"/>
                  <a:gd name="T12" fmla="*/ 0 w 1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2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3" name="Freeform 21"/>
              <p:cNvSpPr>
                <a:spLocks/>
              </p:cNvSpPr>
              <p:nvPr/>
            </p:nvSpPr>
            <p:spPr bwMode="auto">
              <a:xfrm>
                <a:off x="2604" y="492"/>
                <a:ext cx="203" cy="118"/>
              </a:xfrm>
              <a:custGeom>
                <a:avLst/>
                <a:gdLst>
                  <a:gd name="T0" fmla="*/ 0 w 203"/>
                  <a:gd name="T1" fmla="*/ 1 h 118"/>
                  <a:gd name="T2" fmla="*/ 1 w 203"/>
                  <a:gd name="T3" fmla="*/ 0 h 118"/>
                  <a:gd name="T4" fmla="*/ 203 w 203"/>
                  <a:gd name="T5" fmla="*/ 116 h 118"/>
                  <a:gd name="T6" fmla="*/ 202 w 203"/>
                  <a:gd name="T7" fmla="*/ 118 h 118"/>
                  <a:gd name="T8" fmla="*/ 0 w 203"/>
                  <a:gd name="T9" fmla="*/ 1 h 118"/>
                  <a:gd name="T10" fmla="*/ 0 w 203"/>
                  <a:gd name="T11" fmla="*/ 1 h 118"/>
                  <a:gd name="T12" fmla="*/ 0 w 203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8"/>
                  <a:gd name="T23" fmla="*/ 203 w 20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8">
                    <a:moveTo>
                      <a:pt x="0" y="1"/>
                    </a:moveTo>
                    <a:lnTo>
                      <a:pt x="1" y="0"/>
                    </a:lnTo>
                    <a:lnTo>
                      <a:pt x="203" y="116"/>
                    </a:lnTo>
                    <a:lnTo>
                      <a:pt x="202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4" name="Freeform 22"/>
              <p:cNvSpPr>
                <a:spLocks/>
              </p:cNvSpPr>
              <p:nvPr/>
            </p:nvSpPr>
            <p:spPr bwMode="auto">
              <a:xfrm>
                <a:off x="2604" y="493"/>
                <a:ext cx="202" cy="139"/>
              </a:xfrm>
              <a:custGeom>
                <a:avLst/>
                <a:gdLst>
                  <a:gd name="T0" fmla="*/ 202 w 202"/>
                  <a:gd name="T1" fmla="*/ 117 h 139"/>
                  <a:gd name="T2" fmla="*/ 202 w 202"/>
                  <a:gd name="T3" fmla="*/ 139 h 139"/>
                  <a:gd name="T4" fmla="*/ 0 w 202"/>
                  <a:gd name="T5" fmla="*/ 22 h 139"/>
                  <a:gd name="T6" fmla="*/ 0 w 202"/>
                  <a:gd name="T7" fmla="*/ 0 h 139"/>
                  <a:gd name="T8" fmla="*/ 202 w 202"/>
                  <a:gd name="T9" fmla="*/ 117 h 139"/>
                  <a:gd name="T10" fmla="*/ 202 w 202"/>
                  <a:gd name="T11" fmla="*/ 117 h 139"/>
                  <a:gd name="T12" fmla="*/ 202 w 202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39"/>
                  <a:gd name="T23" fmla="*/ 202 w 202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39">
                    <a:moveTo>
                      <a:pt x="202" y="117"/>
                    </a:moveTo>
                    <a:lnTo>
                      <a:pt x="202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5" name="Freeform 23"/>
              <p:cNvSpPr>
                <a:spLocks/>
              </p:cNvSpPr>
              <p:nvPr/>
            </p:nvSpPr>
            <p:spPr bwMode="auto">
              <a:xfrm>
                <a:off x="2713" y="5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2"/>
                  <a:gd name="T23" fmla="*/ 4 w 4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2">
                    <a:moveTo>
                      <a:pt x="0" y="0"/>
                    </a:moveTo>
                    <a:lnTo>
                      <a:pt x="1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6" name="Freeform 24"/>
              <p:cNvSpPr>
                <a:spLocks/>
              </p:cNvSpPr>
              <p:nvPr/>
            </p:nvSpPr>
            <p:spPr bwMode="auto">
              <a:xfrm>
                <a:off x="2740" y="577"/>
                <a:ext cx="1" cy="1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0 h 10"/>
                  <a:gd name="T4" fmla="*/ 0 w 1"/>
                  <a:gd name="T5" fmla="*/ 9 h 10"/>
                  <a:gd name="T6" fmla="*/ 0 w 1"/>
                  <a:gd name="T7" fmla="*/ 10 h 10"/>
                  <a:gd name="T8" fmla="*/ 0 w 1"/>
                  <a:gd name="T9" fmla="*/ 0 h 10"/>
                  <a:gd name="T10" fmla="*/ 0 w 1"/>
                  <a:gd name="T11" fmla="*/ 0 h 10"/>
                  <a:gd name="T12" fmla="*/ 0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0"/>
                  <a:gd name="T23" fmla="*/ 1 w 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7" name="Freeform 25"/>
              <p:cNvSpPr>
                <a:spLocks/>
              </p:cNvSpPr>
              <p:nvPr/>
            </p:nvSpPr>
            <p:spPr bwMode="auto">
              <a:xfrm>
                <a:off x="2742" y="574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1 w 1"/>
                  <a:gd name="T5" fmla="*/ 5 h 5"/>
                  <a:gd name="T6" fmla="*/ 0 w 1"/>
                  <a:gd name="T7" fmla="*/ 5 h 5"/>
                  <a:gd name="T8" fmla="*/ 0 w 1"/>
                  <a:gd name="T9" fmla="*/ 0 h 5"/>
                  <a:gd name="T10" fmla="*/ 0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8" name="Freeform 26"/>
              <p:cNvSpPr>
                <a:spLocks/>
              </p:cNvSpPr>
              <p:nvPr/>
            </p:nvSpPr>
            <p:spPr bwMode="auto">
              <a:xfrm>
                <a:off x="2717" y="559"/>
                <a:ext cx="26" cy="15"/>
              </a:xfrm>
              <a:custGeom>
                <a:avLst/>
                <a:gdLst>
                  <a:gd name="T0" fmla="*/ 0 w 26"/>
                  <a:gd name="T1" fmla="*/ 0 h 15"/>
                  <a:gd name="T2" fmla="*/ 0 w 26"/>
                  <a:gd name="T3" fmla="*/ 0 h 15"/>
                  <a:gd name="T4" fmla="*/ 26 w 26"/>
                  <a:gd name="T5" fmla="*/ 15 h 15"/>
                  <a:gd name="T6" fmla="*/ 25 w 26"/>
                  <a:gd name="T7" fmla="*/ 15 h 15"/>
                  <a:gd name="T8" fmla="*/ 0 w 26"/>
                  <a:gd name="T9" fmla="*/ 0 h 15"/>
                  <a:gd name="T10" fmla="*/ 0 w 26"/>
                  <a:gd name="T11" fmla="*/ 0 h 15"/>
                  <a:gd name="T12" fmla="*/ 0 w 2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5"/>
                  <a:gd name="T23" fmla="*/ 26 w 26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5">
                    <a:moveTo>
                      <a:pt x="0" y="0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29" name="Freeform 27"/>
              <p:cNvSpPr>
                <a:spLocks/>
              </p:cNvSpPr>
              <p:nvPr/>
            </p:nvSpPr>
            <p:spPr bwMode="auto">
              <a:xfrm>
                <a:off x="2713" y="559"/>
                <a:ext cx="29" cy="28"/>
              </a:xfrm>
              <a:custGeom>
                <a:avLst/>
                <a:gdLst>
                  <a:gd name="T0" fmla="*/ 29 w 29"/>
                  <a:gd name="T1" fmla="*/ 15 h 28"/>
                  <a:gd name="T2" fmla="*/ 29 w 29"/>
                  <a:gd name="T3" fmla="*/ 20 h 28"/>
                  <a:gd name="T4" fmla="*/ 27 w 29"/>
                  <a:gd name="T5" fmla="*/ 18 h 28"/>
                  <a:gd name="T6" fmla="*/ 27 w 29"/>
                  <a:gd name="T7" fmla="*/ 28 h 28"/>
                  <a:gd name="T8" fmla="*/ 0 w 29"/>
                  <a:gd name="T9" fmla="*/ 13 h 28"/>
                  <a:gd name="T10" fmla="*/ 0 w 29"/>
                  <a:gd name="T11" fmla="*/ 8 h 28"/>
                  <a:gd name="T12" fmla="*/ 4 w 29"/>
                  <a:gd name="T13" fmla="*/ 10 h 28"/>
                  <a:gd name="T14" fmla="*/ 4 w 29"/>
                  <a:gd name="T15" fmla="*/ 0 h 28"/>
                  <a:gd name="T16" fmla="*/ 29 w 29"/>
                  <a:gd name="T17" fmla="*/ 15 h 28"/>
                  <a:gd name="T18" fmla="*/ 29 w 29"/>
                  <a:gd name="T19" fmla="*/ 15 h 28"/>
                  <a:gd name="T20" fmla="*/ 29 w 29"/>
                  <a:gd name="T21" fmla="*/ 1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8"/>
                  <a:gd name="T35" fmla="*/ 29 w 29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8">
                    <a:moveTo>
                      <a:pt x="29" y="15"/>
                    </a:moveTo>
                    <a:lnTo>
                      <a:pt x="29" y="20"/>
                    </a:lnTo>
                    <a:lnTo>
                      <a:pt x="27" y="18"/>
                    </a:lnTo>
                    <a:lnTo>
                      <a:pt x="27" y="2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0" name="Freeform 28"/>
              <p:cNvSpPr>
                <a:spLocks/>
              </p:cNvSpPr>
              <p:nvPr/>
            </p:nvSpPr>
            <p:spPr bwMode="auto">
              <a:xfrm>
                <a:off x="2723" y="566"/>
                <a:ext cx="7" cy="11"/>
              </a:xfrm>
              <a:custGeom>
                <a:avLst/>
                <a:gdLst>
                  <a:gd name="T0" fmla="*/ 5 w 7"/>
                  <a:gd name="T1" fmla="*/ 3 h 11"/>
                  <a:gd name="T2" fmla="*/ 5 w 7"/>
                  <a:gd name="T3" fmla="*/ 2 h 11"/>
                  <a:gd name="T4" fmla="*/ 2 w 7"/>
                  <a:gd name="T5" fmla="*/ 1 h 11"/>
                  <a:gd name="T6" fmla="*/ 2 w 7"/>
                  <a:gd name="T7" fmla="*/ 1 h 11"/>
                  <a:gd name="T8" fmla="*/ 2 w 7"/>
                  <a:gd name="T9" fmla="*/ 1 h 11"/>
                  <a:gd name="T10" fmla="*/ 0 w 7"/>
                  <a:gd name="T11" fmla="*/ 0 h 11"/>
                  <a:gd name="T12" fmla="*/ 0 w 7"/>
                  <a:gd name="T13" fmla="*/ 1 h 11"/>
                  <a:gd name="T14" fmla="*/ 0 w 7"/>
                  <a:gd name="T15" fmla="*/ 7 h 11"/>
                  <a:gd name="T16" fmla="*/ 6 w 7"/>
                  <a:gd name="T17" fmla="*/ 11 h 11"/>
                  <a:gd name="T18" fmla="*/ 7 w 7"/>
                  <a:gd name="T19" fmla="*/ 10 h 11"/>
                  <a:gd name="T20" fmla="*/ 7 w 7"/>
                  <a:gd name="T21" fmla="*/ 4 h 11"/>
                  <a:gd name="T22" fmla="*/ 5 w 7"/>
                  <a:gd name="T23" fmla="*/ 3 h 11"/>
                  <a:gd name="T24" fmla="*/ 5 w 7"/>
                  <a:gd name="T25" fmla="*/ 3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1"/>
                  <a:gd name="T41" fmla="*/ 7 w 7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1">
                    <a:moveTo>
                      <a:pt x="5" y="3"/>
                    </a:moveTo>
                    <a:lnTo>
                      <a:pt x="5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6" y="11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1" name="Freeform 29"/>
              <p:cNvSpPr>
                <a:spLocks/>
              </p:cNvSpPr>
              <p:nvPr/>
            </p:nvSpPr>
            <p:spPr bwMode="auto">
              <a:xfrm>
                <a:off x="2730" y="571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1 h 10"/>
                  <a:gd name="T4" fmla="*/ 3 w 7"/>
                  <a:gd name="T5" fmla="*/ 0 h 10"/>
                  <a:gd name="T6" fmla="*/ 2 w 7"/>
                  <a:gd name="T7" fmla="*/ 0 h 10"/>
                  <a:gd name="T8" fmla="*/ 2 w 7"/>
                  <a:gd name="T9" fmla="*/ 1 h 10"/>
                  <a:gd name="T10" fmla="*/ 1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3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2" name="Freeform 30"/>
              <p:cNvSpPr>
                <a:spLocks/>
              </p:cNvSpPr>
              <p:nvPr/>
            </p:nvSpPr>
            <p:spPr bwMode="auto">
              <a:xfrm>
                <a:off x="2806" y="529"/>
                <a:ext cx="2" cy="24"/>
              </a:xfrm>
              <a:custGeom>
                <a:avLst/>
                <a:gdLst>
                  <a:gd name="T0" fmla="*/ 0 w 2"/>
                  <a:gd name="T1" fmla="*/ 1 h 24"/>
                  <a:gd name="T2" fmla="*/ 2 w 2"/>
                  <a:gd name="T3" fmla="*/ 0 h 24"/>
                  <a:gd name="T4" fmla="*/ 2 w 2"/>
                  <a:gd name="T5" fmla="*/ 22 h 24"/>
                  <a:gd name="T6" fmla="*/ 0 w 2"/>
                  <a:gd name="T7" fmla="*/ 24 h 24"/>
                  <a:gd name="T8" fmla="*/ 0 w 2"/>
                  <a:gd name="T9" fmla="*/ 1 h 24"/>
                  <a:gd name="T10" fmla="*/ 0 w 2"/>
                  <a:gd name="T11" fmla="*/ 1 h 24"/>
                  <a:gd name="T12" fmla="*/ 0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0" y="1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3" name="Freeform 31"/>
              <p:cNvSpPr>
                <a:spLocks/>
              </p:cNvSpPr>
              <p:nvPr/>
            </p:nvSpPr>
            <p:spPr bwMode="auto">
              <a:xfrm>
                <a:off x="2604" y="412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1 w 204"/>
                  <a:gd name="T3" fmla="*/ 0 h 118"/>
                  <a:gd name="T4" fmla="*/ 204 w 204"/>
                  <a:gd name="T5" fmla="*/ 117 h 118"/>
                  <a:gd name="T6" fmla="*/ 202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1" y="0"/>
                    </a:lnTo>
                    <a:lnTo>
                      <a:pt x="204" y="117"/>
                    </a:lnTo>
                    <a:lnTo>
                      <a:pt x="202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4" name="Freeform 32"/>
              <p:cNvSpPr>
                <a:spLocks/>
              </p:cNvSpPr>
              <p:nvPr/>
            </p:nvSpPr>
            <p:spPr bwMode="auto">
              <a:xfrm>
                <a:off x="2604" y="413"/>
                <a:ext cx="202" cy="140"/>
              </a:xfrm>
              <a:custGeom>
                <a:avLst/>
                <a:gdLst>
                  <a:gd name="T0" fmla="*/ 202 w 202"/>
                  <a:gd name="T1" fmla="*/ 117 h 140"/>
                  <a:gd name="T2" fmla="*/ 202 w 202"/>
                  <a:gd name="T3" fmla="*/ 140 h 140"/>
                  <a:gd name="T4" fmla="*/ 0 w 202"/>
                  <a:gd name="T5" fmla="*/ 23 h 140"/>
                  <a:gd name="T6" fmla="*/ 0 w 202"/>
                  <a:gd name="T7" fmla="*/ 0 h 140"/>
                  <a:gd name="T8" fmla="*/ 202 w 202"/>
                  <a:gd name="T9" fmla="*/ 117 h 140"/>
                  <a:gd name="T10" fmla="*/ 202 w 202"/>
                  <a:gd name="T11" fmla="*/ 117 h 140"/>
                  <a:gd name="T12" fmla="*/ 202 w 202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40"/>
                  <a:gd name="T23" fmla="*/ 202 w 202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40">
                    <a:moveTo>
                      <a:pt x="202" y="117"/>
                    </a:moveTo>
                    <a:lnTo>
                      <a:pt x="202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5" name="Freeform 33"/>
              <p:cNvSpPr>
                <a:spLocks/>
              </p:cNvSpPr>
              <p:nvPr/>
            </p:nvSpPr>
            <p:spPr bwMode="auto">
              <a:xfrm>
                <a:off x="2713" y="48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2"/>
                  <a:gd name="T23" fmla="*/ 4 w 4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6" name="Freeform 34"/>
              <p:cNvSpPr>
                <a:spLocks/>
              </p:cNvSpPr>
              <p:nvPr/>
            </p:nvSpPr>
            <p:spPr bwMode="auto">
              <a:xfrm>
                <a:off x="2740" y="497"/>
                <a:ext cx="1" cy="1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0 h 10"/>
                  <a:gd name="T4" fmla="*/ 0 w 1"/>
                  <a:gd name="T5" fmla="*/ 10 h 10"/>
                  <a:gd name="T6" fmla="*/ 0 w 1"/>
                  <a:gd name="T7" fmla="*/ 10 h 10"/>
                  <a:gd name="T8" fmla="*/ 0 w 1"/>
                  <a:gd name="T9" fmla="*/ 0 h 10"/>
                  <a:gd name="T10" fmla="*/ 0 w 1"/>
                  <a:gd name="T11" fmla="*/ 0 h 10"/>
                  <a:gd name="T12" fmla="*/ 0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0"/>
                  <a:gd name="T23" fmla="*/ 1 w 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7" name="Freeform 35"/>
              <p:cNvSpPr>
                <a:spLocks/>
              </p:cNvSpPr>
              <p:nvPr/>
            </p:nvSpPr>
            <p:spPr bwMode="auto">
              <a:xfrm>
                <a:off x="2742" y="494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0 h 5"/>
                  <a:gd name="T10" fmla="*/ 0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1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8" name="Freeform 36"/>
              <p:cNvSpPr>
                <a:spLocks/>
              </p:cNvSpPr>
              <p:nvPr/>
            </p:nvSpPr>
            <p:spPr bwMode="auto">
              <a:xfrm>
                <a:off x="2717" y="479"/>
                <a:ext cx="26" cy="15"/>
              </a:xfrm>
              <a:custGeom>
                <a:avLst/>
                <a:gdLst>
                  <a:gd name="T0" fmla="*/ 0 w 26"/>
                  <a:gd name="T1" fmla="*/ 0 h 15"/>
                  <a:gd name="T2" fmla="*/ 0 w 26"/>
                  <a:gd name="T3" fmla="*/ 0 h 15"/>
                  <a:gd name="T4" fmla="*/ 26 w 26"/>
                  <a:gd name="T5" fmla="*/ 15 h 15"/>
                  <a:gd name="T6" fmla="*/ 25 w 26"/>
                  <a:gd name="T7" fmla="*/ 15 h 15"/>
                  <a:gd name="T8" fmla="*/ 0 w 26"/>
                  <a:gd name="T9" fmla="*/ 0 h 15"/>
                  <a:gd name="T10" fmla="*/ 0 w 26"/>
                  <a:gd name="T11" fmla="*/ 0 h 15"/>
                  <a:gd name="T12" fmla="*/ 0 w 2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5"/>
                  <a:gd name="T23" fmla="*/ 26 w 26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5">
                    <a:moveTo>
                      <a:pt x="0" y="0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39" name="Freeform 37"/>
              <p:cNvSpPr>
                <a:spLocks/>
              </p:cNvSpPr>
              <p:nvPr/>
            </p:nvSpPr>
            <p:spPr bwMode="auto">
              <a:xfrm>
                <a:off x="2713" y="479"/>
                <a:ext cx="29" cy="28"/>
              </a:xfrm>
              <a:custGeom>
                <a:avLst/>
                <a:gdLst>
                  <a:gd name="T0" fmla="*/ 29 w 29"/>
                  <a:gd name="T1" fmla="*/ 15 h 28"/>
                  <a:gd name="T2" fmla="*/ 29 w 29"/>
                  <a:gd name="T3" fmla="*/ 20 h 28"/>
                  <a:gd name="T4" fmla="*/ 27 w 29"/>
                  <a:gd name="T5" fmla="*/ 18 h 28"/>
                  <a:gd name="T6" fmla="*/ 27 w 29"/>
                  <a:gd name="T7" fmla="*/ 28 h 28"/>
                  <a:gd name="T8" fmla="*/ 0 w 29"/>
                  <a:gd name="T9" fmla="*/ 13 h 28"/>
                  <a:gd name="T10" fmla="*/ 0 w 29"/>
                  <a:gd name="T11" fmla="*/ 8 h 28"/>
                  <a:gd name="T12" fmla="*/ 4 w 29"/>
                  <a:gd name="T13" fmla="*/ 10 h 28"/>
                  <a:gd name="T14" fmla="*/ 4 w 29"/>
                  <a:gd name="T15" fmla="*/ 0 h 28"/>
                  <a:gd name="T16" fmla="*/ 29 w 29"/>
                  <a:gd name="T17" fmla="*/ 15 h 28"/>
                  <a:gd name="T18" fmla="*/ 29 w 29"/>
                  <a:gd name="T19" fmla="*/ 15 h 28"/>
                  <a:gd name="T20" fmla="*/ 29 w 29"/>
                  <a:gd name="T21" fmla="*/ 1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8"/>
                  <a:gd name="T35" fmla="*/ 29 w 29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8">
                    <a:moveTo>
                      <a:pt x="29" y="15"/>
                    </a:moveTo>
                    <a:lnTo>
                      <a:pt x="29" y="20"/>
                    </a:lnTo>
                    <a:lnTo>
                      <a:pt x="27" y="18"/>
                    </a:lnTo>
                    <a:lnTo>
                      <a:pt x="27" y="2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0" name="Freeform 38"/>
              <p:cNvSpPr>
                <a:spLocks/>
              </p:cNvSpPr>
              <p:nvPr/>
            </p:nvSpPr>
            <p:spPr bwMode="auto">
              <a:xfrm>
                <a:off x="2723" y="487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1 h 10"/>
                  <a:gd name="T4" fmla="*/ 3 w 7"/>
                  <a:gd name="T5" fmla="*/ 0 h 10"/>
                  <a:gd name="T6" fmla="*/ 2 w 7"/>
                  <a:gd name="T7" fmla="*/ 0 h 10"/>
                  <a:gd name="T8" fmla="*/ 2 w 7"/>
                  <a:gd name="T9" fmla="*/ 1 h 10"/>
                  <a:gd name="T10" fmla="*/ 0 w 7"/>
                  <a:gd name="T11" fmla="*/ 0 h 10"/>
                  <a:gd name="T12" fmla="*/ 0 w 7"/>
                  <a:gd name="T13" fmla="*/ 0 h 10"/>
                  <a:gd name="T14" fmla="*/ 0 w 7"/>
                  <a:gd name="T15" fmla="*/ 7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3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1" name="Freeform 39"/>
              <p:cNvSpPr>
                <a:spLocks/>
              </p:cNvSpPr>
              <p:nvPr/>
            </p:nvSpPr>
            <p:spPr bwMode="auto">
              <a:xfrm>
                <a:off x="2730" y="491"/>
                <a:ext cx="7" cy="10"/>
              </a:xfrm>
              <a:custGeom>
                <a:avLst/>
                <a:gdLst>
                  <a:gd name="T0" fmla="*/ 5 w 7"/>
                  <a:gd name="T1" fmla="*/ 3 h 10"/>
                  <a:gd name="T2" fmla="*/ 5 w 7"/>
                  <a:gd name="T3" fmla="*/ 1 h 10"/>
                  <a:gd name="T4" fmla="*/ 3 w 7"/>
                  <a:gd name="T5" fmla="*/ 0 h 10"/>
                  <a:gd name="T6" fmla="*/ 2 w 7"/>
                  <a:gd name="T7" fmla="*/ 1 h 10"/>
                  <a:gd name="T8" fmla="*/ 2 w 7"/>
                  <a:gd name="T9" fmla="*/ 1 h 10"/>
                  <a:gd name="T10" fmla="*/ 1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4 h 10"/>
                  <a:gd name="T22" fmla="*/ 5 w 7"/>
                  <a:gd name="T23" fmla="*/ 3 h 10"/>
                  <a:gd name="T24" fmla="*/ 5 w 7"/>
                  <a:gd name="T25" fmla="*/ 3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2" name="Freeform 40"/>
              <p:cNvSpPr>
                <a:spLocks/>
              </p:cNvSpPr>
              <p:nvPr/>
            </p:nvSpPr>
            <p:spPr bwMode="auto">
              <a:xfrm>
                <a:off x="2806" y="502"/>
                <a:ext cx="2" cy="24"/>
              </a:xfrm>
              <a:custGeom>
                <a:avLst/>
                <a:gdLst>
                  <a:gd name="T0" fmla="*/ 1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1 w 2"/>
                  <a:gd name="T9" fmla="*/ 1 h 24"/>
                  <a:gd name="T10" fmla="*/ 1 w 2"/>
                  <a:gd name="T11" fmla="*/ 1 h 24"/>
                  <a:gd name="T12" fmla="*/ 1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3" name="Freeform 41"/>
              <p:cNvSpPr>
                <a:spLocks/>
              </p:cNvSpPr>
              <p:nvPr/>
            </p:nvSpPr>
            <p:spPr bwMode="auto">
              <a:xfrm>
                <a:off x="2604" y="386"/>
                <a:ext cx="204" cy="117"/>
              </a:xfrm>
              <a:custGeom>
                <a:avLst/>
                <a:gdLst>
                  <a:gd name="T0" fmla="*/ 0 w 204"/>
                  <a:gd name="T1" fmla="*/ 1 h 117"/>
                  <a:gd name="T2" fmla="*/ 1 w 204"/>
                  <a:gd name="T3" fmla="*/ 0 h 117"/>
                  <a:gd name="T4" fmla="*/ 204 w 204"/>
                  <a:gd name="T5" fmla="*/ 116 h 117"/>
                  <a:gd name="T6" fmla="*/ 203 w 204"/>
                  <a:gd name="T7" fmla="*/ 117 h 117"/>
                  <a:gd name="T8" fmla="*/ 0 w 204"/>
                  <a:gd name="T9" fmla="*/ 1 h 117"/>
                  <a:gd name="T10" fmla="*/ 0 w 204"/>
                  <a:gd name="T11" fmla="*/ 1 h 117"/>
                  <a:gd name="T12" fmla="*/ 0 w 204"/>
                  <a:gd name="T13" fmla="*/ 1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7"/>
                  <a:gd name="T23" fmla="*/ 204 w 204"/>
                  <a:gd name="T24" fmla="*/ 117 h 1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7">
                    <a:moveTo>
                      <a:pt x="0" y="1"/>
                    </a:moveTo>
                    <a:lnTo>
                      <a:pt x="1" y="0"/>
                    </a:lnTo>
                    <a:lnTo>
                      <a:pt x="204" y="116"/>
                    </a:lnTo>
                    <a:lnTo>
                      <a:pt x="203" y="11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4" name="Freeform 42"/>
              <p:cNvSpPr>
                <a:spLocks/>
              </p:cNvSpPr>
              <p:nvPr/>
            </p:nvSpPr>
            <p:spPr bwMode="auto">
              <a:xfrm>
                <a:off x="2604" y="387"/>
                <a:ext cx="203" cy="139"/>
              </a:xfrm>
              <a:custGeom>
                <a:avLst/>
                <a:gdLst>
                  <a:gd name="T0" fmla="*/ 203 w 203"/>
                  <a:gd name="T1" fmla="*/ 116 h 139"/>
                  <a:gd name="T2" fmla="*/ 202 w 203"/>
                  <a:gd name="T3" fmla="*/ 139 h 139"/>
                  <a:gd name="T4" fmla="*/ 0 w 203"/>
                  <a:gd name="T5" fmla="*/ 22 h 139"/>
                  <a:gd name="T6" fmla="*/ 0 w 203"/>
                  <a:gd name="T7" fmla="*/ 0 h 139"/>
                  <a:gd name="T8" fmla="*/ 203 w 203"/>
                  <a:gd name="T9" fmla="*/ 116 h 139"/>
                  <a:gd name="T10" fmla="*/ 203 w 203"/>
                  <a:gd name="T11" fmla="*/ 116 h 139"/>
                  <a:gd name="T12" fmla="*/ 203 w 203"/>
                  <a:gd name="T13" fmla="*/ 11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6"/>
                    </a:moveTo>
                    <a:lnTo>
                      <a:pt x="202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3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5" name="Freeform 43"/>
              <p:cNvSpPr>
                <a:spLocks/>
              </p:cNvSpPr>
              <p:nvPr/>
            </p:nvSpPr>
            <p:spPr bwMode="auto">
              <a:xfrm>
                <a:off x="2714" y="46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6" name="Freeform 44"/>
              <p:cNvSpPr>
                <a:spLocks/>
              </p:cNvSpPr>
              <p:nvPr/>
            </p:nvSpPr>
            <p:spPr bwMode="auto">
              <a:xfrm>
                <a:off x="2740" y="471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0 h 9"/>
                  <a:gd name="T4" fmla="*/ 0 w 1"/>
                  <a:gd name="T5" fmla="*/ 9 h 9"/>
                  <a:gd name="T6" fmla="*/ 0 w 1"/>
                  <a:gd name="T7" fmla="*/ 9 h 9"/>
                  <a:gd name="T8" fmla="*/ 0 w 1"/>
                  <a:gd name="T9" fmla="*/ 0 h 9"/>
                  <a:gd name="T10" fmla="*/ 0 w 1"/>
                  <a:gd name="T11" fmla="*/ 0 h 9"/>
                  <a:gd name="T12" fmla="*/ 0 w 1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9"/>
                  <a:gd name="T23" fmla="*/ 1 w 1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9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7" name="Freeform 45"/>
              <p:cNvSpPr>
                <a:spLocks/>
              </p:cNvSpPr>
              <p:nvPr/>
            </p:nvSpPr>
            <p:spPr bwMode="auto">
              <a:xfrm>
                <a:off x="2743" y="467"/>
                <a:ext cx="1" cy="5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0 h 5"/>
                  <a:gd name="T4" fmla="*/ 0 w 1"/>
                  <a:gd name="T5" fmla="*/ 5 h 5"/>
                  <a:gd name="T6" fmla="*/ 0 w 1"/>
                  <a:gd name="T7" fmla="*/ 5 h 5"/>
                  <a:gd name="T8" fmla="*/ 0 w 1"/>
                  <a:gd name="T9" fmla="*/ 1 h 5"/>
                  <a:gd name="T10" fmla="*/ 0 w 1"/>
                  <a:gd name="T11" fmla="*/ 1 h 5"/>
                  <a:gd name="T12" fmla="*/ 0 w 1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1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8" name="Freeform 46"/>
              <p:cNvSpPr>
                <a:spLocks/>
              </p:cNvSpPr>
              <p:nvPr/>
            </p:nvSpPr>
            <p:spPr bwMode="auto">
              <a:xfrm>
                <a:off x="2717" y="453"/>
                <a:ext cx="26" cy="15"/>
              </a:xfrm>
              <a:custGeom>
                <a:avLst/>
                <a:gdLst>
                  <a:gd name="T0" fmla="*/ 0 w 26"/>
                  <a:gd name="T1" fmla="*/ 0 h 15"/>
                  <a:gd name="T2" fmla="*/ 0 w 26"/>
                  <a:gd name="T3" fmla="*/ 0 h 15"/>
                  <a:gd name="T4" fmla="*/ 26 w 26"/>
                  <a:gd name="T5" fmla="*/ 14 h 15"/>
                  <a:gd name="T6" fmla="*/ 26 w 26"/>
                  <a:gd name="T7" fmla="*/ 15 h 15"/>
                  <a:gd name="T8" fmla="*/ 0 w 26"/>
                  <a:gd name="T9" fmla="*/ 0 h 15"/>
                  <a:gd name="T10" fmla="*/ 0 w 26"/>
                  <a:gd name="T11" fmla="*/ 0 h 15"/>
                  <a:gd name="T12" fmla="*/ 0 w 2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5"/>
                  <a:gd name="T23" fmla="*/ 26 w 26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5">
                    <a:moveTo>
                      <a:pt x="0" y="0"/>
                    </a:moveTo>
                    <a:lnTo>
                      <a:pt x="0" y="0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49" name="Freeform 47"/>
              <p:cNvSpPr>
                <a:spLocks/>
              </p:cNvSpPr>
              <p:nvPr/>
            </p:nvSpPr>
            <p:spPr bwMode="auto">
              <a:xfrm>
                <a:off x="2714" y="453"/>
                <a:ext cx="29" cy="27"/>
              </a:xfrm>
              <a:custGeom>
                <a:avLst/>
                <a:gdLst>
                  <a:gd name="T0" fmla="*/ 29 w 29"/>
                  <a:gd name="T1" fmla="*/ 15 h 27"/>
                  <a:gd name="T2" fmla="*/ 29 w 29"/>
                  <a:gd name="T3" fmla="*/ 19 h 27"/>
                  <a:gd name="T4" fmla="*/ 26 w 29"/>
                  <a:gd name="T5" fmla="*/ 18 h 27"/>
                  <a:gd name="T6" fmla="*/ 26 w 29"/>
                  <a:gd name="T7" fmla="*/ 27 h 27"/>
                  <a:gd name="T8" fmla="*/ 0 w 29"/>
                  <a:gd name="T9" fmla="*/ 13 h 27"/>
                  <a:gd name="T10" fmla="*/ 0 w 29"/>
                  <a:gd name="T11" fmla="*/ 8 h 27"/>
                  <a:gd name="T12" fmla="*/ 3 w 29"/>
                  <a:gd name="T13" fmla="*/ 9 h 27"/>
                  <a:gd name="T14" fmla="*/ 3 w 29"/>
                  <a:gd name="T15" fmla="*/ 0 h 27"/>
                  <a:gd name="T16" fmla="*/ 29 w 29"/>
                  <a:gd name="T17" fmla="*/ 15 h 27"/>
                  <a:gd name="T18" fmla="*/ 29 w 29"/>
                  <a:gd name="T19" fmla="*/ 15 h 27"/>
                  <a:gd name="T20" fmla="*/ 29 w 29"/>
                  <a:gd name="T21" fmla="*/ 1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7"/>
                  <a:gd name="T35" fmla="*/ 29 w 29"/>
                  <a:gd name="T36" fmla="*/ 27 h 2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7">
                    <a:moveTo>
                      <a:pt x="29" y="15"/>
                    </a:moveTo>
                    <a:lnTo>
                      <a:pt x="29" y="19"/>
                    </a:lnTo>
                    <a:lnTo>
                      <a:pt x="26" y="18"/>
                    </a:lnTo>
                    <a:lnTo>
                      <a:pt x="26" y="2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3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0" name="Freeform 48"/>
              <p:cNvSpPr>
                <a:spLocks/>
              </p:cNvSpPr>
              <p:nvPr/>
            </p:nvSpPr>
            <p:spPr bwMode="auto">
              <a:xfrm>
                <a:off x="2723" y="460"/>
                <a:ext cx="7" cy="11"/>
              </a:xfrm>
              <a:custGeom>
                <a:avLst/>
                <a:gdLst>
                  <a:gd name="T0" fmla="*/ 5 w 7"/>
                  <a:gd name="T1" fmla="*/ 2 h 11"/>
                  <a:gd name="T2" fmla="*/ 5 w 7"/>
                  <a:gd name="T3" fmla="*/ 2 h 11"/>
                  <a:gd name="T4" fmla="*/ 3 w 7"/>
                  <a:gd name="T5" fmla="*/ 1 h 11"/>
                  <a:gd name="T6" fmla="*/ 2 w 7"/>
                  <a:gd name="T7" fmla="*/ 1 h 11"/>
                  <a:gd name="T8" fmla="*/ 2 w 7"/>
                  <a:gd name="T9" fmla="*/ 1 h 11"/>
                  <a:gd name="T10" fmla="*/ 0 w 7"/>
                  <a:gd name="T11" fmla="*/ 0 h 11"/>
                  <a:gd name="T12" fmla="*/ 0 w 7"/>
                  <a:gd name="T13" fmla="*/ 1 h 11"/>
                  <a:gd name="T14" fmla="*/ 0 w 7"/>
                  <a:gd name="T15" fmla="*/ 7 h 11"/>
                  <a:gd name="T16" fmla="*/ 7 w 7"/>
                  <a:gd name="T17" fmla="*/ 11 h 11"/>
                  <a:gd name="T18" fmla="*/ 7 w 7"/>
                  <a:gd name="T19" fmla="*/ 10 h 11"/>
                  <a:gd name="T20" fmla="*/ 7 w 7"/>
                  <a:gd name="T21" fmla="*/ 4 h 11"/>
                  <a:gd name="T22" fmla="*/ 5 w 7"/>
                  <a:gd name="T23" fmla="*/ 2 h 11"/>
                  <a:gd name="T24" fmla="*/ 5 w 7"/>
                  <a:gd name="T25" fmla="*/ 2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1"/>
                  <a:gd name="T41" fmla="*/ 7 w 7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1">
                    <a:moveTo>
                      <a:pt x="5" y="2"/>
                    </a:moveTo>
                    <a:lnTo>
                      <a:pt x="5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1" name="Freeform 49"/>
              <p:cNvSpPr>
                <a:spLocks/>
              </p:cNvSpPr>
              <p:nvPr/>
            </p:nvSpPr>
            <p:spPr bwMode="auto">
              <a:xfrm>
                <a:off x="2730" y="464"/>
                <a:ext cx="7" cy="11"/>
              </a:xfrm>
              <a:custGeom>
                <a:avLst/>
                <a:gdLst>
                  <a:gd name="T0" fmla="*/ 5 w 7"/>
                  <a:gd name="T1" fmla="*/ 3 h 11"/>
                  <a:gd name="T2" fmla="*/ 5 w 7"/>
                  <a:gd name="T3" fmla="*/ 2 h 11"/>
                  <a:gd name="T4" fmla="*/ 3 w 7"/>
                  <a:gd name="T5" fmla="*/ 0 h 11"/>
                  <a:gd name="T6" fmla="*/ 2 w 7"/>
                  <a:gd name="T7" fmla="*/ 1 h 11"/>
                  <a:gd name="T8" fmla="*/ 2 w 7"/>
                  <a:gd name="T9" fmla="*/ 2 h 11"/>
                  <a:gd name="T10" fmla="*/ 1 w 7"/>
                  <a:gd name="T11" fmla="*/ 0 h 11"/>
                  <a:gd name="T12" fmla="*/ 0 w 7"/>
                  <a:gd name="T13" fmla="*/ 1 h 11"/>
                  <a:gd name="T14" fmla="*/ 0 w 7"/>
                  <a:gd name="T15" fmla="*/ 7 h 11"/>
                  <a:gd name="T16" fmla="*/ 6 w 7"/>
                  <a:gd name="T17" fmla="*/ 11 h 11"/>
                  <a:gd name="T18" fmla="*/ 7 w 7"/>
                  <a:gd name="T19" fmla="*/ 10 h 11"/>
                  <a:gd name="T20" fmla="*/ 7 w 7"/>
                  <a:gd name="T21" fmla="*/ 4 h 11"/>
                  <a:gd name="T22" fmla="*/ 5 w 7"/>
                  <a:gd name="T23" fmla="*/ 3 h 11"/>
                  <a:gd name="T24" fmla="*/ 5 w 7"/>
                  <a:gd name="T25" fmla="*/ 3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1"/>
                  <a:gd name="T41" fmla="*/ 7 w 7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1">
                    <a:moveTo>
                      <a:pt x="5" y="3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6" y="11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2" name="Freeform 50"/>
              <p:cNvSpPr>
                <a:spLocks/>
              </p:cNvSpPr>
              <p:nvPr/>
            </p:nvSpPr>
            <p:spPr bwMode="auto">
              <a:xfrm>
                <a:off x="2806" y="582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3" name="Freeform 51"/>
              <p:cNvSpPr>
                <a:spLocks/>
              </p:cNvSpPr>
              <p:nvPr/>
            </p:nvSpPr>
            <p:spPr bwMode="auto">
              <a:xfrm>
                <a:off x="2604" y="466"/>
                <a:ext cx="203" cy="117"/>
              </a:xfrm>
              <a:custGeom>
                <a:avLst/>
                <a:gdLst>
                  <a:gd name="T0" fmla="*/ 0 w 203"/>
                  <a:gd name="T1" fmla="*/ 0 h 117"/>
                  <a:gd name="T2" fmla="*/ 1 w 203"/>
                  <a:gd name="T3" fmla="*/ 0 h 117"/>
                  <a:gd name="T4" fmla="*/ 203 w 203"/>
                  <a:gd name="T5" fmla="*/ 116 h 117"/>
                  <a:gd name="T6" fmla="*/ 202 w 203"/>
                  <a:gd name="T7" fmla="*/ 117 h 117"/>
                  <a:gd name="T8" fmla="*/ 0 w 203"/>
                  <a:gd name="T9" fmla="*/ 0 h 117"/>
                  <a:gd name="T10" fmla="*/ 0 w 203"/>
                  <a:gd name="T11" fmla="*/ 0 h 117"/>
                  <a:gd name="T12" fmla="*/ 0 w 203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7"/>
                  <a:gd name="T23" fmla="*/ 203 w 203"/>
                  <a:gd name="T24" fmla="*/ 117 h 1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7">
                    <a:moveTo>
                      <a:pt x="0" y="0"/>
                    </a:moveTo>
                    <a:lnTo>
                      <a:pt x="1" y="0"/>
                    </a:lnTo>
                    <a:lnTo>
                      <a:pt x="203" y="116"/>
                    </a:lnTo>
                    <a:lnTo>
                      <a:pt x="202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4" name="Freeform 52"/>
              <p:cNvSpPr>
                <a:spLocks/>
              </p:cNvSpPr>
              <p:nvPr/>
            </p:nvSpPr>
            <p:spPr bwMode="auto">
              <a:xfrm>
                <a:off x="2604" y="466"/>
                <a:ext cx="202" cy="139"/>
              </a:xfrm>
              <a:custGeom>
                <a:avLst/>
                <a:gdLst>
                  <a:gd name="T0" fmla="*/ 202 w 202"/>
                  <a:gd name="T1" fmla="*/ 117 h 139"/>
                  <a:gd name="T2" fmla="*/ 202 w 202"/>
                  <a:gd name="T3" fmla="*/ 139 h 139"/>
                  <a:gd name="T4" fmla="*/ 0 w 202"/>
                  <a:gd name="T5" fmla="*/ 23 h 139"/>
                  <a:gd name="T6" fmla="*/ 0 w 202"/>
                  <a:gd name="T7" fmla="*/ 0 h 139"/>
                  <a:gd name="T8" fmla="*/ 202 w 202"/>
                  <a:gd name="T9" fmla="*/ 117 h 139"/>
                  <a:gd name="T10" fmla="*/ 202 w 202"/>
                  <a:gd name="T11" fmla="*/ 117 h 139"/>
                  <a:gd name="T12" fmla="*/ 202 w 202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39"/>
                  <a:gd name="T23" fmla="*/ 202 w 202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39">
                    <a:moveTo>
                      <a:pt x="202" y="117"/>
                    </a:moveTo>
                    <a:lnTo>
                      <a:pt x="202" y="139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5" name="Freeform 53"/>
              <p:cNvSpPr>
                <a:spLocks/>
              </p:cNvSpPr>
              <p:nvPr/>
            </p:nvSpPr>
            <p:spPr bwMode="auto">
              <a:xfrm>
                <a:off x="2740" y="548"/>
                <a:ext cx="6" cy="10"/>
              </a:xfrm>
              <a:custGeom>
                <a:avLst/>
                <a:gdLst>
                  <a:gd name="T0" fmla="*/ 5 w 6"/>
                  <a:gd name="T1" fmla="*/ 1 h 10"/>
                  <a:gd name="T2" fmla="*/ 5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3 w 6"/>
                  <a:gd name="T15" fmla="*/ 0 h 10"/>
                  <a:gd name="T16" fmla="*/ 5 w 6"/>
                  <a:gd name="T17" fmla="*/ 1 h 10"/>
                  <a:gd name="T18" fmla="*/ 5 w 6"/>
                  <a:gd name="T19" fmla="*/ 1 h 10"/>
                  <a:gd name="T20" fmla="*/ 5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1"/>
                    </a:moveTo>
                    <a:lnTo>
                      <a:pt x="5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6" name="Freeform 54"/>
              <p:cNvSpPr>
                <a:spLocks/>
              </p:cNvSpPr>
              <p:nvPr/>
            </p:nvSpPr>
            <p:spPr bwMode="auto">
              <a:xfrm>
                <a:off x="2748" y="561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7" name="Freeform 55"/>
              <p:cNvSpPr>
                <a:spLocks/>
              </p:cNvSpPr>
              <p:nvPr/>
            </p:nvSpPr>
            <p:spPr bwMode="auto">
              <a:xfrm>
                <a:off x="2748" y="553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2 w 7"/>
                  <a:gd name="T13" fmla="*/ 1 h 9"/>
                  <a:gd name="T14" fmla="*/ 2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8" name="Freeform 56"/>
              <p:cNvSpPr>
                <a:spLocks/>
              </p:cNvSpPr>
              <p:nvPr/>
            </p:nvSpPr>
            <p:spPr bwMode="auto">
              <a:xfrm>
                <a:off x="2756" y="566"/>
                <a:ext cx="7" cy="9"/>
              </a:xfrm>
              <a:custGeom>
                <a:avLst/>
                <a:gdLst>
                  <a:gd name="T0" fmla="*/ 7 w 7"/>
                  <a:gd name="T1" fmla="*/ 3 h 9"/>
                  <a:gd name="T2" fmla="*/ 7 w 7"/>
                  <a:gd name="T3" fmla="*/ 9 h 9"/>
                  <a:gd name="T4" fmla="*/ 4 w 7"/>
                  <a:gd name="T5" fmla="*/ 8 h 9"/>
                  <a:gd name="T6" fmla="*/ 4 w 7"/>
                  <a:gd name="T7" fmla="*/ 9 h 9"/>
                  <a:gd name="T8" fmla="*/ 2 w 7"/>
                  <a:gd name="T9" fmla="*/ 8 h 9"/>
                  <a:gd name="T10" fmla="*/ 2 w 7"/>
                  <a:gd name="T11" fmla="*/ 6 h 9"/>
                  <a:gd name="T12" fmla="*/ 0 w 7"/>
                  <a:gd name="T13" fmla="*/ 5 h 9"/>
                  <a:gd name="T14" fmla="*/ 0 w 7"/>
                  <a:gd name="T15" fmla="*/ 0 h 9"/>
                  <a:gd name="T16" fmla="*/ 7 w 7"/>
                  <a:gd name="T17" fmla="*/ 3 h 9"/>
                  <a:gd name="T18" fmla="*/ 7 w 7"/>
                  <a:gd name="T19" fmla="*/ 3 h 9"/>
                  <a:gd name="T20" fmla="*/ 7 w 7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3"/>
                    </a:moveTo>
                    <a:lnTo>
                      <a:pt x="7" y="9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59" name="Freeform 57"/>
              <p:cNvSpPr>
                <a:spLocks/>
              </p:cNvSpPr>
              <p:nvPr/>
            </p:nvSpPr>
            <p:spPr bwMode="auto">
              <a:xfrm>
                <a:off x="2756" y="558"/>
                <a:ext cx="7" cy="9"/>
              </a:xfrm>
              <a:custGeom>
                <a:avLst/>
                <a:gdLst>
                  <a:gd name="T0" fmla="*/ 4 w 7"/>
                  <a:gd name="T1" fmla="*/ 1 h 9"/>
                  <a:gd name="T2" fmla="*/ 4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2 w 7"/>
                  <a:gd name="T13" fmla="*/ 1 h 9"/>
                  <a:gd name="T14" fmla="*/ 2 w 7"/>
                  <a:gd name="T15" fmla="*/ 0 h 9"/>
                  <a:gd name="T16" fmla="*/ 4 w 7"/>
                  <a:gd name="T17" fmla="*/ 1 h 9"/>
                  <a:gd name="T18" fmla="*/ 4 w 7"/>
                  <a:gd name="T19" fmla="*/ 1 h 9"/>
                  <a:gd name="T20" fmla="*/ 4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4" y="1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0" name="Freeform 58"/>
              <p:cNvSpPr>
                <a:spLocks/>
              </p:cNvSpPr>
              <p:nvPr/>
            </p:nvSpPr>
            <p:spPr bwMode="auto">
              <a:xfrm>
                <a:off x="2764" y="562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1" name="Freeform 59"/>
              <p:cNvSpPr>
                <a:spLocks/>
              </p:cNvSpPr>
              <p:nvPr/>
            </p:nvSpPr>
            <p:spPr bwMode="auto">
              <a:xfrm>
                <a:off x="2772" y="566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2" name="Freeform 60"/>
              <p:cNvSpPr>
                <a:spLocks/>
              </p:cNvSpPr>
              <p:nvPr/>
            </p:nvSpPr>
            <p:spPr bwMode="auto">
              <a:xfrm>
                <a:off x="2780" y="571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3" name="Freeform 61"/>
              <p:cNvSpPr>
                <a:spLocks/>
              </p:cNvSpPr>
              <p:nvPr/>
            </p:nvSpPr>
            <p:spPr bwMode="auto">
              <a:xfrm>
                <a:off x="2787" y="576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3 w 7"/>
                  <a:gd name="T13" fmla="*/ 1 h 9"/>
                  <a:gd name="T14" fmla="*/ 3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4" name="Freeform 62"/>
              <p:cNvSpPr>
                <a:spLocks/>
              </p:cNvSpPr>
              <p:nvPr/>
            </p:nvSpPr>
            <p:spPr bwMode="auto">
              <a:xfrm>
                <a:off x="2796" y="580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5" name="Freeform 63"/>
              <p:cNvSpPr>
                <a:spLocks/>
              </p:cNvSpPr>
              <p:nvPr/>
            </p:nvSpPr>
            <p:spPr bwMode="auto">
              <a:xfrm>
                <a:off x="2796" y="588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6" name="Freeform 64"/>
              <p:cNvSpPr>
                <a:spLocks/>
              </p:cNvSpPr>
              <p:nvPr/>
            </p:nvSpPr>
            <p:spPr bwMode="auto">
              <a:xfrm>
                <a:off x="2787" y="584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3 w 7"/>
                  <a:gd name="T9" fmla="*/ 8 h 10"/>
                  <a:gd name="T10" fmla="*/ 3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7" name="Freeform 65"/>
              <p:cNvSpPr>
                <a:spLocks/>
              </p:cNvSpPr>
              <p:nvPr/>
            </p:nvSpPr>
            <p:spPr bwMode="auto">
              <a:xfrm>
                <a:off x="2780" y="579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8" name="Freeform 66"/>
              <p:cNvSpPr>
                <a:spLocks/>
              </p:cNvSpPr>
              <p:nvPr/>
            </p:nvSpPr>
            <p:spPr bwMode="auto">
              <a:xfrm>
                <a:off x="2772" y="574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69" name="Freeform 67"/>
              <p:cNvSpPr>
                <a:spLocks/>
              </p:cNvSpPr>
              <p:nvPr/>
            </p:nvSpPr>
            <p:spPr bwMode="auto">
              <a:xfrm>
                <a:off x="2764" y="570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0" name="Freeform 68"/>
              <p:cNvSpPr>
                <a:spLocks/>
              </p:cNvSpPr>
              <p:nvPr/>
            </p:nvSpPr>
            <p:spPr bwMode="auto">
              <a:xfrm>
                <a:off x="2740" y="556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5 w 6"/>
                  <a:gd name="T5" fmla="*/ 9 h 10"/>
                  <a:gd name="T6" fmla="*/ 5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1" name="Freeform 69"/>
              <p:cNvSpPr>
                <a:spLocks/>
              </p:cNvSpPr>
              <p:nvPr/>
            </p:nvSpPr>
            <p:spPr bwMode="auto">
              <a:xfrm>
                <a:off x="2674" y="510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2" name="Freeform 70"/>
              <p:cNvSpPr>
                <a:spLocks/>
              </p:cNvSpPr>
              <p:nvPr/>
            </p:nvSpPr>
            <p:spPr bwMode="auto">
              <a:xfrm>
                <a:off x="2682" y="515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3" name="Freeform 71"/>
              <p:cNvSpPr>
                <a:spLocks/>
              </p:cNvSpPr>
              <p:nvPr/>
            </p:nvSpPr>
            <p:spPr bwMode="auto">
              <a:xfrm>
                <a:off x="2690" y="519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1 h 10"/>
                  <a:gd name="T16" fmla="*/ 4 w 7"/>
                  <a:gd name="T17" fmla="*/ 2 h 10"/>
                  <a:gd name="T18" fmla="*/ 4 w 7"/>
                  <a:gd name="T19" fmla="*/ 2 h 10"/>
                  <a:gd name="T20" fmla="*/ 4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2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4" name="Freeform 72"/>
              <p:cNvSpPr>
                <a:spLocks/>
              </p:cNvSpPr>
              <p:nvPr/>
            </p:nvSpPr>
            <p:spPr bwMode="auto">
              <a:xfrm>
                <a:off x="2697" y="531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5" name="Freeform 73"/>
              <p:cNvSpPr>
                <a:spLocks/>
              </p:cNvSpPr>
              <p:nvPr/>
            </p:nvSpPr>
            <p:spPr bwMode="auto">
              <a:xfrm>
                <a:off x="2698" y="524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6" name="Freeform 74"/>
              <p:cNvSpPr>
                <a:spLocks/>
              </p:cNvSpPr>
              <p:nvPr/>
            </p:nvSpPr>
            <p:spPr bwMode="auto">
              <a:xfrm>
                <a:off x="2705" y="536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7" name="Freeform 75"/>
              <p:cNvSpPr>
                <a:spLocks/>
              </p:cNvSpPr>
              <p:nvPr/>
            </p:nvSpPr>
            <p:spPr bwMode="auto">
              <a:xfrm>
                <a:off x="2706" y="528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8" name="Freeform 76"/>
              <p:cNvSpPr>
                <a:spLocks/>
              </p:cNvSpPr>
              <p:nvPr/>
            </p:nvSpPr>
            <p:spPr bwMode="auto">
              <a:xfrm>
                <a:off x="2713" y="541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4 w 7"/>
                  <a:gd name="T5" fmla="*/ 8 h 10"/>
                  <a:gd name="T6" fmla="*/ 4 w 7"/>
                  <a:gd name="T7" fmla="*/ 9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79" name="Freeform 77"/>
              <p:cNvSpPr>
                <a:spLocks/>
              </p:cNvSpPr>
              <p:nvPr/>
            </p:nvSpPr>
            <p:spPr bwMode="auto">
              <a:xfrm>
                <a:off x="2714" y="533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0" name="Freeform 78"/>
              <p:cNvSpPr>
                <a:spLocks/>
              </p:cNvSpPr>
              <p:nvPr/>
            </p:nvSpPr>
            <p:spPr bwMode="auto">
              <a:xfrm>
                <a:off x="2721" y="545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1" name="Freeform 79"/>
              <p:cNvSpPr>
                <a:spLocks/>
              </p:cNvSpPr>
              <p:nvPr/>
            </p:nvSpPr>
            <p:spPr bwMode="auto">
              <a:xfrm>
                <a:off x="2722" y="538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2" name="Freeform 80"/>
              <p:cNvSpPr>
                <a:spLocks/>
              </p:cNvSpPr>
              <p:nvPr/>
            </p:nvSpPr>
            <p:spPr bwMode="auto">
              <a:xfrm>
                <a:off x="2730" y="542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3" name="Freeform 81"/>
              <p:cNvSpPr>
                <a:spLocks/>
              </p:cNvSpPr>
              <p:nvPr/>
            </p:nvSpPr>
            <p:spPr bwMode="auto">
              <a:xfrm>
                <a:off x="2729" y="549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4" name="Freeform 82"/>
              <p:cNvSpPr>
                <a:spLocks/>
              </p:cNvSpPr>
              <p:nvPr/>
            </p:nvSpPr>
            <p:spPr bwMode="auto">
              <a:xfrm>
                <a:off x="2689" y="52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9 h 10"/>
                  <a:gd name="T8" fmla="*/ 3 w 7"/>
                  <a:gd name="T9" fmla="*/ 8 h 10"/>
                  <a:gd name="T10" fmla="*/ 3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5" name="Freeform 83"/>
              <p:cNvSpPr>
                <a:spLocks/>
              </p:cNvSpPr>
              <p:nvPr/>
            </p:nvSpPr>
            <p:spPr bwMode="auto">
              <a:xfrm>
                <a:off x="2682" y="522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3 w 6"/>
                  <a:gd name="T5" fmla="*/ 9 h 10"/>
                  <a:gd name="T6" fmla="*/ 3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6" name="Freeform 84"/>
              <p:cNvSpPr>
                <a:spLocks/>
              </p:cNvSpPr>
              <p:nvPr/>
            </p:nvSpPr>
            <p:spPr bwMode="auto">
              <a:xfrm>
                <a:off x="2674" y="518"/>
                <a:ext cx="6" cy="10"/>
              </a:xfrm>
              <a:custGeom>
                <a:avLst/>
                <a:gdLst>
                  <a:gd name="T0" fmla="*/ 6 w 6"/>
                  <a:gd name="T1" fmla="*/ 3 h 10"/>
                  <a:gd name="T2" fmla="*/ 6 w 6"/>
                  <a:gd name="T3" fmla="*/ 10 h 10"/>
                  <a:gd name="T4" fmla="*/ 4 w 6"/>
                  <a:gd name="T5" fmla="*/ 8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3 h 10"/>
                  <a:gd name="T18" fmla="*/ 6 w 6"/>
                  <a:gd name="T19" fmla="*/ 3 h 10"/>
                  <a:gd name="T20" fmla="*/ 6 w 6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3"/>
                    </a:move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7" name="Freeform 85"/>
              <p:cNvSpPr>
                <a:spLocks/>
              </p:cNvSpPr>
              <p:nvPr/>
            </p:nvSpPr>
            <p:spPr bwMode="auto">
              <a:xfrm>
                <a:off x="2608" y="480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9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8" name="Freeform 86"/>
              <p:cNvSpPr>
                <a:spLocks/>
              </p:cNvSpPr>
              <p:nvPr/>
            </p:nvSpPr>
            <p:spPr bwMode="auto">
              <a:xfrm>
                <a:off x="2608" y="472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89" name="Freeform 87"/>
              <p:cNvSpPr>
                <a:spLocks/>
              </p:cNvSpPr>
              <p:nvPr/>
            </p:nvSpPr>
            <p:spPr bwMode="auto">
              <a:xfrm>
                <a:off x="2615" y="484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0" name="Freeform 88"/>
              <p:cNvSpPr>
                <a:spLocks/>
              </p:cNvSpPr>
              <p:nvPr/>
            </p:nvSpPr>
            <p:spPr bwMode="auto">
              <a:xfrm>
                <a:off x="2615" y="476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3 w 7"/>
                  <a:gd name="T13" fmla="*/ 1 h 10"/>
                  <a:gd name="T14" fmla="*/ 3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1" name="Freeform 89"/>
              <p:cNvSpPr>
                <a:spLocks/>
              </p:cNvSpPr>
              <p:nvPr/>
            </p:nvSpPr>
            <p:spPr bwMode="auto">
              <a:xfrm>
                <a:off x="2623" y="489"/>
                <a:ext cx="7" cy="9"/>
              </a:xfrm>
              <a:custGeom>
                <a:avLst/>
                <a:gdLst>
                  <a:gd name="T0" fmla="*/ 7 w 7"/>
                  <a:gd name="T1" fmla="*/ 3 h 9"/>
                  <a:gd name="T2" fmla="*/ 7 w 7"/>
                  <a:gd name="T3" fmla="*/ 9 h 9"/>
                  <a:gd name="T4" fmla="*/ 5 w 7"/>
                  <a:gd name="T5" fmla="*/ 8 h 9"/>
                  <a:gd name="T6" fmla="*/ 5 w 7"/>
                  <a:gd name="T7" fmla="*/ 9 h 9"/>
                  <a:gd name="T8" fmla="*/ 3 w 7"/>
                  <a:gd name="T9" fmla="*/ 8 h 9"/>
                  <a:gd name="T10" fmla="*/ 3 w 7"/>
                  <a:gd name="T11" fmla="*/ 7 h 9"/>
                  <a:gd name="T12" fmla="*/ 0 w 7"/>
                  <a:gd name="T13" fmla="*/ 6 h 9"/>
                  <a:gd name="T14" fmla="*/ 0 w 7"/>
                  <a:gd name="T15" fmla="*/ 0 h 9"/>
                  <a:gd name="T16" fmla="*/ 7 w 7"/>
                  <a:gd name="T17" fmla="*/ 3 h 9"/>
                  <a:gd name="T18" fmla="*/ 7 w 7"/>
                  <a:gd name="T19" fmla="*/ 3 h 9"/>
                  <a:gd name="T20" fmla="*/ 7 w 7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3"/>
                    </a:moveTo>
                    <a:lnTo>
                      <a:pt x="7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2" name="Freeform 90"/>
              <p:cNvSpPr>
                <a:spLocks/>
              </p:cNvSpPr>
              <p:nvPr/>
            </p:nvSpPr>
            <p:spPr bwMode="auto">
              <a:xfrm>
                <a:off x="2623" y="481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3 h 9"/>
                  <a:gd name="T4" fmla="*/ 7 w 7"/>
                  <a:gd name="T5" fmla="*/ 4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3 w 7"/>
                  <a:gd name="T13" fmla="*/ 1 h 9"/>
                  <a:gd name="T14" fmla="*/ 3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3" name="Freeform 91"/>
              <p:cNvSpPr>
                <a:spLocks/>
              </p:cNvSpPr>
              <p:nvPr/>
            </p:nvSpPr>
            <p:spPr bwMode="auto">
              <a:xfrm>
                <a:off x="2631" y="485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4" name="Freeform 92"/>
              <p:cNvSpPr>
                <a:spLocks/>
              </p:cNvSpPr>
              <p:nvPr/>
            </p:nvSpPr>
            <p:spPr bwMode="auto">
              <a:xfrm>
                <a:off x="2639" y="498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5" name="Freeform 93"/>
              <p:cNvSpPr>
                <a:spLocks/>
              </p:cNvSpPr>
              <p:nvPr/>
            </p:nvSpPr>
            <p:spPr bwMode="auto">
              <a:xfrm>
                <a:off x="2639" y="490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6" name="Freeform 94"/>
              <p:cNvSpPr>
                <a:spLocks/>
              </p:cNvSpPr>
              <p:nvPr/>
            </p:nvSpPr>
            <p:spPr bwMode="auto">
              <a:xfrm>
                <a:off x="2647" y="502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7" name="Freeform 95"/>
              <p:cNvSpPr>
                <a:spLocks/>
              </p:cNvSpPr>
              <p:nvPr/>
            </p:nvSpPr>
            <p:spPr bwMode="auto">
              <a:xfrm>
                <a:off x="2647" y="495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8" name="Freeform 96"/>
              <p:cNvSpPr>
                <a:spLocks/>
              </p:cNvSpPr>
              <p:nvPr/>
            </p:nvSpPr>
            <p:spPr bwMode="auto">
              <a:xfrm>
                <a:off x="2655" y="507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99" name="Freeform 97"/>
              <p:cNvSpPr>
                <a:spLocks/>
              </p:cNvSpPr>
              <p:nvPr/>
            </p:nvSpPr>
            <p:spPr bwMode="auto">
              <a:xfrm>
                <a:off x="2655" y="499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3 h 10"/>
                  <a:gd name="T4" fmla="*/ 7 w 7"/>
                  <a:gd name="T5" fmla="*/ 4 h 10"/>
                  <a:gd name="T6" fmla="*/ 6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0" name="Freeform 98"/>
              <p:cNvSpPr>
                <a:spLocks/>
              </p:cNvSpPr>
              <p:nvPr/>
            </p:nvSpPr>
            <p:spPr bwMode="auto">
              <a:xfrm>
                <a:off x="2663" y="512"/>
                <a:ext cx="6" cy="9"/>
              </a:xfrm>
              <a:custGeom>
                <a:avLst/>
                <a:gdLst>
                  <a:gd name="T0" fmla="*/ 6 w 6"/>
                  <a:gd name="T1" fmla="*/ 3 h 9"/>
                  <a:gd name="T2" fmla="*/ 6 w 6"/>
                  <a:gd name="T3" fmla="*/ 9 h 9"/>
                  <a:gd name="T4" fmla="*/ 4 w 6"/>
                  <a:gd name="T5" fmla="*/ 8 h 9"/>
                  <a:gd name="T6" fmla="*/ 4 w 6"/>
                  <a:gd name="T7" fmla="*/ 9 h 9"/>
                  <a:gd name="T8" fmla="*/ 2 w 6"/>
                  <a:gd name="T9" fmla="*/ 8 h 9"/>
                  <a:gd name="T10" fmla="*/ 2 w 6"/>
                  <a:gd name="T11" fmla="*/ 7 h 9"/>
                  <a:gd name="T12" fmla="*/ 0 w 6"/>
                  <a:gd name="T13" fmla="*/ 6 h 9"/>
                  <a:gd name="T14" fmla="*/ 0 w 6"/>
                  <a:gd name="T15" fmla="*/ 0 h 9"/>
                  <a:gd name="T16" fmla="*/ 6 w 6"/>
                  <a:gd name="T17" fmla="*/ 3 h 9"/>
                  <a:gd name="T18" fmla="*/ 6 w 6"/>
                  <a:gd name="T19" fmla="*/ 3 h 9"/>
                  <a:gd name="T20" fmla="*/ 6 w 6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9"/>
                  <a:gd name="T35" fmla="*/ 6 w 6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9">
                    <a:moveTo>
                      <a:pt x="6" y="3"/>
                    </a:moveTo>
                    <a:lnTo>
                      <a:pt x="6" y="9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1" name="Freeform 99"/>
              <p:cNvSpPr>
                <a:spLocks/>
              </p:cNvSpPr>
              <p:nvPr/>
            </p:nvSpPr>
            <p:spPr bwMode="auto">
              <a:xfrm>
                <a:off x="2663" y="503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2" name="Freeform 100"/>
              <p:cNvSpPr>
                <a:spLocks/>
              </p:cNvSpPr>
              <p:nvPr/>
            </p:nvSpPr>
            <p:spPr bwMode="auto">
              <a:xfrm>
                <a:off x="2631" y="494"/>
                <a:ext cx="7" cy="9"/>
              </a:xfrm>
              <a:custGeom>
                <a:avLst/>
                <a:gdLst>
                  <a:gd name="T0" fmla="*/ 7 w 7"/>
                  <a:gd name="T1" fmla="*/ 3 h 9"/>
                  <a:gd name="T2" fmla="*/ 7 w 7"/>
                  <a:gd name="T3" fmla="*/ 9 h 9"/>
                  <a:gd name="T4" fmla="*/ 5 w 7"/>
                  <a:gd name="T5" fmla="*/ 8 h 9"/>
                  <a:gd name="T6" fmla="*/ 5 w 7"/>
                  <a:gd name="T7" fmla="*/ 9 h 9"/>
                  <a:gd name="T8" fmla="*/ 2 w 7"/>
                  <a:gd name="T9" fmla="*/ 8 h 9"/>
                  <a:gd name="T10" fmla="*/ 2 w 7"/>
                  <a:gd name="T11" fmla="*/ 7 h 9"/>
                  <a:gd name="T12" fmla="*/ 0 w 7"/>
                  <a:gd name="T13" fmla="*/ 6 h 9"/>
                  <a:gd name="T14" fmla="*/ 0 w 7"/>
                  <a:gd name="T15" fmla="*/ 0 h 9"/>
                  <a:gd name="T16" fmla="*/ 7 w 7"/>
                  <a:gd name="T17" fmla="*/ 3 h 9"/>
                  <a:gd name="T18" fmla="*/ 7 w 7"/>
                  <a:gd name="T19" fmla="*/ 3 h 9"/>
                  <a:gd name="T20" fmla="*/ 7 w 7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3"/>
                    </a:moveTo>
                    <a:lnTo>
                      <a:pt x="7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3" name="Freeform 101"/>
              <p:cNvSpPr>
                <a:spLocks/>
              </p:cNvSpPr>
              <p:nvPr/>
            </p:nvSpPr>
            <p:spPr bwMode="auto">
              <a:xfrm>
                <a:off x="2806" y="556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4" name="Freeform 102"/>
              <p:cNvSpPr>
                <a:spLocks/>
              </p:cNvSpPr>
              <p:nvPr/>
            </p:nvSpPr>
            <p:spPr bwMode="auto">
              <a:xfrm>
                <a:off x="2604" y="439"/>
                <a:ext cx="203" cy="117"/>
              </a:xfrm>
              <a:custGeom>
                <a:avLst/>
                <a:gdLst>
                  <a:gd name="T0" fmla="*/ 0 w 203"/>
                  <a:gd name="T1" fmla="*/ 0 h 117"/>
                  <a:gd name="T2" fmla="*/ 1 w 203"/>
                  <a:gd name="T3" fmla="*/ 0 h 117"/>
                  <a:gd name="T4" fmla="*/ 203 w 203"/>
                  <a:gd name="T5" fmla="*/ 117 h 117"/>
                  <a:gd name="T6" fmla="*/ 202 w 203"/>
                  <a:gd name="T7" fmla="*/ 117 h 117"/>
                  <a:gd name="T8" fmla="*/ 0 w 203"/>
                  <a:gd name="T9" fmla="*/ 0 h 117"/>
                  <a:gd name="T10" fmla="*/ 0 w 203"/>
                  <a:gd name="T11" fmla="*/ 0 h 117"/>
                  <a:gd name="T12" fmla="*/ 0 w 203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7"/>
                  <a:gd name="T23" fmla="*/ 203 w 203"/>
                  <a:gd name="T24" fmla="*/ 117 h 1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7">
                    <a:moveTo>
                      <a:pt x="0" y="0"/>
                    </a:moveTo>
                    <a:lnTo>
                      <a:pt x="1" y="0"/>
                    </a:lnTo>
                    <a:lnTo>
                      <a:pt x="203" y="117"/>
                    </a:lnTo>
                    <a:lnTo>
                      <a:pt x="202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5" name="Freeform 103"/>
              <p:cNvSpPr>
                <a:spLocks/>
              </p:cNvSpPr>
              <p:nvPr/>
            </p:nvSpPr>
            <p:spPr bwMode="auto">
              <a:xfrm>
                <a:off x="2604" y="439"/>
                <a:ext cx="202" cy="140"/>
              </a:xfrm>
              <a:custGeom>
                <a:avLst/>
                <a:gdLst>
                  <a:gd name="T0" fmla="*/ 202 w 202"/>
                  <a:gd name="T1" fmla="*/ 117 h 140"/>
                  <a:gd name="T2" fmla="*/ 202 w 202"/>
                  <a:gd name="T3" fmla="*/ 140 h 140"/>
                  <a:gd name="T4" fmla="*/ 0 w 202"/>
                  <a:gd name="T5" fmla="*/ 23 h 140"/>
                  <a:gd name="T6" fmla="*/ 0 w 202"/>
                  <a:gd name="T7" fmla="*/ 0 h 140"/>
                  <a:gd name="T8" fmla="*/ 202 w 202"/>
                  <a:gd name="T9" fmla="*/ 117 h 140"/>
                  <a:gd name="T10" fmla="*/ 202 w 202"/>
                  <a:gd name="T11" fmla="*/ 117 h 140"/>
                  <a:gd name="T12" fmla="*/ 202 w 202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40"/>
                  <a:gd name="T23" fmla="*/ 202 w 202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40">
                    <a:moveTo>
                      <a:pt x="202" y="117"/>
                    </a:moveTo>
                    <a:lnTo>
                      <a:pt x="202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6" name="Freeform 104"/>
              <p:cNvSpPr>
                <a:spLocks/>
              </p:cNvSpPr>
              <p:nvPr/>
            </p:nvSpPr>
            <p:spPr bwMode="auto">
              <a:xfrm>
                <a:off x="2740" y="521"/>
                <a:ext cx="6" cy="10"/>
              </a:xfrm>
              <a:custGeom>
                <a:avLst/>
                <a:gdLst>
                  <a:gd name="T0" fmla="*/ 5 w 6"/>
                  <a:gd name="T1" fmla="*/ 2 h 10"/>
                  <a:gd name="T2" fmla="*/ 5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3 w 6"/>
                  <a:gd name="T15" fmla="*/ 0 h 10"/>
                  <a:gd name="T16" fmla="*/ 5 w 6"/>
                  <a:gd name="T17" fmla="*/ 2 h 10"/>
                  <a:gd name="T18" fmla="*/ 5 w 6"/>
                  <a:gd name="T19" fmla="*/ 2 h 10"/>
                  <a:gd name="T20" fmla="*/ 5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2"/>
                    </a:moveTo>
                    <a:lnTo>
                      <a:pt x="5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7" name="Freeform 105"/>
              <p:cNvSpPr>
                <a:spLocks/>
              </p:cNvSpPr>
              <p:nvPr/>
            </p:nvSpPr>
            <p:spPr bwMode="auto">
              <a:xfrm>
                <a:off x="2748" y="534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8" name="Freeform 106"/>
              <p:cNvSpPr>
                <a:spLocks/>
              </p:cNvSpPr>
              <p:nvPr/>
            </p:nvSpPr>
            <p:spPr bwMode="auto">
              <a:xfrm>
                <a:off x="2748" y="526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09" name="Freeform 107"/>
              <p:cNvSpPr>
                <a:spLocks/>
              </p:cNvSpPr>
              <p:nvPr/>
            </p:nvSpPr>
            <p:spPr bwMode="auto">
              <a:xfrm>
                <a:off x="2756" y="539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0" name="Freeform 108"/>
              <p:cNvSpPr>
                <a:spLocks/>
              </p:cNvSpPr>
              <p:nvPr/>
            </p:nvSpPr>
            <p:spPr bwMode="auto">
              <a:xfrm>
                <a:off x="2756" y="531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1" name="Freeform 109"/>
              <p:cNvSpPr>
                <a:spLocks/>
              </p:cNvSpPr>
              <p:nvPr/>
            </p:nvSpPr>
            <p:spPr bwMode="auto">
              <a:xfrm>
                <a:off x="2764" y="535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4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1 h 10"/>
                  <a:gd name="T16" fmla="*/ 4 w 7"/>
                  <a:gd name="T17" fmla="*/ 2 h 10"/>
                  <a:gd name="T18" fmla="*/ 4 w 7"/>
                  <a:gd name="T19" fmla="*/ 2 h 10"/>
                  <a:gd name="T20" fmla="*/ 4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2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2" name="Freeform 110"/>
              <p:cNvSpPr>
                <a:spLocks/>
              </p:cNvSpPr>
              <p:nvPr/>
            </p:nvSpPr>
            <p:spPr bwMode="auto">
              <a:xfrm>
                <a:off x="2772" y="540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3" name="Freeform 111"/>
              <p:cNvSpPr>
                <a:spLocks/>
              </p:cNvSpPr>
              <p:nvPr/>
            </p:nvSpPr>
            <p:spPr bwMode="auto">
              <a:xfrm>
                <a:off x="2780" y="544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4" name="Freeform 112"/>
              <p:cNvSpPr>
                <a:spLocks/>
              </p:cNvSpPr>
              <p:nvPr/>
            </p:nvSpPr>
            <p:spPr bwMode="auto">
              <a:xfrm>
                <a:off x="2787" y="549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3 w 7"/>
                  <a:gd name="T13" fmla="*/ 1 h 10"/>
                  <a:gd name="T14" fmla="*/ 3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5" name="Freeform 113"/>
              <p:cNvSpPr>
                <a:spLocks/>
              </p:cNvSpPr>
              <p:nvPr/>
            </p:nvSpPr>
            <p:spPr bwMode="auto">
              <a:xfrm>
                <a:off x="2796" y="554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6" name="Freeform 114"/>
              <p:cNvSpPr>
                <a:spLocks/>
              </p:cNvSpPr>
              <p:nvPr/>
            </p:nvSpPr>
            <p:spPr bwMode="auto">
              <a:xfrm>
                <a:off x="2796" y="562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9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7" name="Freeform 115"/>
              <p:cNvSpPr>
                <a:spLocks/>
              </p:cNvSpPr>
              <p:nvPr/>
            </p:nvSpPr>
            <p:spPr bwMode="auto">
              <a:xfrm>
                <a:off x="2787" y="55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8" name="Freeform 116"/>
              <p:cNvSpPr>
                <a:spLocks/>
              </p:cNvSpPr>
              <p:nvPr/>
            </p:nvSpPr>
            <p:spPr bwMode="auto">
              <a:xfrm>
                <a:off x="2780" y="553"/>
                <a:ext cx="6" cy="9"/>
              </a:xfrm>
              <a:custGeom>
                <a:avLst/>
                <a:gdLst>
                  <a:gd name="T0" fmla="*/ 6 w 6"/>
                  <a:gd name="T1" fmla="*/ 3 h 9"/>
                  <a:gd name="T2" fmla="*/ 6 w 6"/>
                  <a:gd name="T3" fmla="*/ 9 h 9"/>
                  <a:gd name="T4" fmla="*/ 4 w 6"/>
                  <a:gd name="T5" fmla="*/ 8 h 9"/>
                  <a:gd name="T6" fmla="*/ 4 w 6"/>
                  <a:gd name="T7" fmla="*/ 9 h 9"/>
                  <a:gd name="T8" fmla="*/ 2 w 6"/>
                  <a:gd name="T9" fmla="*/ 8 h 9"/>
                  <a:gd name="T10" fmla="*/ 2 w 6"/>
                  <a:gd name="T11" fmla="*/ 7 h 9"/>
                  <a:gd name="T12" fmla="*/ 0 w 6"/>
                  <a:gd name="T13" fmla="*/ 6 h 9"/>
                  <a:gd name="T14" fmla="*/ 0 w 6"/>
                  <a:gd name="T15" fmla="*/ 0 h 9"/>
                  <a:gd name="T16" fmla="*/ 6 w 6"/>
                  <a:gd name="T17" fmla="*/ 3 h 9"/>
                  <a:gd name="T18" fmla="*/ 6 w 6"/>
                  <a:gd name="T19" fmla="*/ 3 h 9"/>
                  <a:gd name="T20" fmla="*/ 6 w 6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9"/>
                  <a:gd name="T35" fmla="*/ 6 w 6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9">
                    <a:moveTo>
                      <a:pt x="6" y="3"/>
                    </a:moveTo>
                    <a:lnTo>
                      <a:pt x="6" y="9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19" name="Freeform 117"/>
              <p:cNvSpPr>
                <a:spLocks/>
              </p:cNvSpPr>
              <p:nvPr/>
            </p:nvSpPr>
            <p:spPr bwMode="auto">
              <a:xfrm>
                <a:off x="2772" y="548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8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0" name="Freeform 118"/>
              <p:cNvSpPr>
                <a:spLocks/>
              </p:cNvSpPr>
              <p:nvPr/>
            </p:nvSpPr>
            <p:spPr bwMode="auto">
              <a:xfrm>
                <a:off x="2764" y="543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1" name="Freeform 119"/>
              <p:cNvSpPr>
                <a:spLocks/>
              </p:cNvSpPr>
              <p:nvPr/>
            </p:nvSpPr>
            <p:spPr bwMode="auto">
              <a:xfrm>
                <a:off x="2740" y="530"/>
                <a:ext cx="6" cy="9"/>
              </a:xfrm>
              <a:custGeom>
                <a:avLst/>
                <a:gdLst>
                  <a:gd name="T0" fmla="*/ 6 w 6"/>
                  <a:gd name="T1" fmla="*/ 3 h 9"/>
                  <a:gd name="T2" fmla="*/ 6 w 6"/>
                  <a:gd name="T3" fmla="*/ 9 h 9"/>
                  <a:gd name="T4" fmla="*/ 5 w 6"/>
                  <a:gd name="T5" fmla="*/ 8 h 9"/>
                  <a:gd name="T6" fmla="*/ 5 w 6"/>
                  <a:gd name="T7" fmla="*/ 9 h 9"/>
                  <a:gd name="T8" fmla="*/ 2 w 6"/>
                  <a:gd name="T9" fmla="*/ 8 h 9"/>
                  <a:gd name="T10" fmla="*/ 2 w 6"/>
                  <a:gd name="T11" fmla="*/ 7 h 9"/>
                  <a:gd name="T12" fmla="*/ 0 w 6"/>
                  <a:gd name="T13" fmla="*/ 6 h 9"/>
                  <a:gd name="T14" fmla="*/ 0 w 6"/>
                  <a:gd name="T15" fmla="*/ 0 h 9"/>
                  <a:gd name="T16" fmla="*/ 6 w 6"/>
                  <a:gd name="T17" fmla="*/ 3 h 9"/>
                  <a:gd name="T18" fmla="*/ 6 w 6"/>
                  <a:gd name="T19" fmla="*/ 3 h 9"/>
                  <a:gd name="T20" fmla="*/ 6 w 6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9"/>
                  <a:gd name="T35" fmla="*/ 6 w 6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9">
                    <a:moveTo>
                      <a:pt x="6" y="3"/>
                    </a:moveTo>
                    <a:lnTo>
                      <a:pt x="6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2" name="Freeform 120"/>
              <p:cNvSpPr>
                <a:spLocks/>
              </p:cNvSpPr>
              <p:nvPr/>
            </p:nvSpPr>
            <p:spPr bwMode="auto">
              <a:xfrm>
                <a:off x="2674" y="484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3" name="Freeform 121"/>
              <p:cNvSpPr>
                <a:spLocks/>
              </p:cNvSpPr>
              <p:nvPr/>
            </p:nvSpPr>
            <p:spPr bwMode="auto">
              <a:xfrm>
                <a:off x="2682" y="488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1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4" name="Freeform 122"/>
              <p:cNvSpPr>
                <a:spLocks/>
              </p:cNvSpPr>
              <p:nvPr/>
            </p:nvSpPr>
            <p:spPr bwMode="auto">
              <a:xfrm>
                <a:off x="2690" y="493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5" name="Freeform 123"/>
              <p:cNvSpPr>
                <a:spLocks/>
              </p:cNvSpPr>
              <p:nvPr/>
            </p:nvSpPr>
            <p:spPr bwMode="auto">
              <a:xfrm>
                <a:off x="2697" y="505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6" name="Freeform 124"/>
              <p:cNvSpPr>
                <a:spLocks/>
              </p:cNvSpPr>
              <p:nvPr/>
            </p:nvSpPr>
            <p:spPr bwMode="auto">
              <a:xfrm>
                <a:off x="2698" y="497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7" name="Freeform 125"/>
              <p:cNvSpPr>
                <a:spLocks/>
              </p:cNvSpPr>
              <p:nvPr/>
            </p:nvSpPr>
            <p:spPr bwMode="auto">
              <a:xfrm>
                <a:off x="2705" y="510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9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8" name="Freeform 126"/>
              <p:cNvSpPr>
                <a:spLocks/>
              </p:cNvSpPr>
              <p:nvPr/>
            </p:nvSpPr>
            <p:spPr bwMode="auto">
              <a:xfrm>
                <a:off x="2706" y="502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29" name="Freeform 127"/>
              <p:cNvSpPr>
                <a:spLocks/>
              </p:cNvSpPr>
              <p:nvPr/>
            </p:nvSpPr>
            <p:spPr bwMode="auto">
              <a:xfrm>
                <a:off x="2713" y="514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0" name="Freeform 128"/>
              <p:cNvSpPr>
                <a:spLocks/>
              </p:cNvSpPr>
              <p:nvPr/>
            </p:nvSpPr>
            <p:spPr bwMode="auto">
              <a:xfrm>
                <a:off x="2714" y="507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1" name="Freeform 129"/>
              <p:cNvSpPr>
                <a:spLocks/>
              </p:cNvSpPr>
              <p:nvPr/>
            </p:nvSpPr>
            <p:spPr bwMode="auto">
              <a:xfrm>
                <a:off x="2721" y="518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2" name="Freeform 130"/>
              <p:cNvSpPr>
                <a:spLocks/>
              </p:cNvSpPr>
              <p:nvPr/>
            </p:nvSpPr>
            <p:spPr bwMode="auto">
              <a:xfrm>
                <a:off x="2722" y="511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3" name="Freeform 131"/>
              <p:cNvSpPr>
                <a:spLocks/>
              </p:cNvSpPr>
              <p:nvPr/>
            </p:nvSpPr>
            <p:spPr bwMode="auto">
              <a:xfrm>
                <a:off x="2730" y="515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4" name="Freeform 132"/>
              <p:cNvSpPr>
                <a:spLocks/>
              </p:cNvSpPr>
              <p:nvPr/>
            </p:nvSpPr>
            <p:spPr bwMode="auto">
              <a:xfrm>
                <a:off x="2729" y="523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5" name="Freeform 133"/>
              <p:cNvSpPr>
                <a:spLocks/>
              </p:cNvSpPr>
              <p:nvPr/>
            </p:nvSpPr>
            <p:spPr bwMode="auto">
              <a:xfrm>
                <a:off x="2689" y="500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6" name="Freeform 134"/>
              <p:cNvSpPr>
                <a:spLocks/>
              </p:cNvSpPr>
              <p:nvPr/>
            </p:nvSpPr>
            <p:spPr bwMode="auto">
              <a:xfrm>
                <a:off x="2682" y="496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3 w 6"/>
                  <a:gd name="T5" fmla="*/ 9 h 10"/>
                  <a:gd name="T6" fmla="*/ 3 w 6"/>
                  <a:gd name="T7" fmla="*/ 9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7" name="Freeform 135"/>
              <p:cNvSpPr>
                <a:spLocks/>
              </p:cNvSpPr>
              <p:nvPr/>
            </p:nvSpPr>
            <p:spPr bwMode="auto">
              <a:xfrm>
                <a:off x="2674" y="491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8" name="Freeform 136"/>
              <p:cNvSpPr>
                <a:spLocks/>
              </p:cNvSpPr>
              <p:nvPr/>
            </p:nvSpPr>
            <p:spPr bwMode="auto">
              <a:xfrm>
                <a:off x="2608" y="453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39" name="Freeform 137"/>
              <p:cNvSpPr>
                <a:spLocks/>
              </p:cNvSpPr>
              <p:nvPr/>
            </p:nvSpPr>
            <p:spPr bwMode="auto">
              <a:xfrm>
                <a:off x="2608" y="445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0" name="Freeform 138"/>
              <p:cNvSpPr>
                <a:spLocks/>
              </p:cNvSpPr>
              <p:nvPr/>
            </p:nvSpPr>
            <p:spPr bwMode="auto">
              <a:xfrm>
                <a:off x="2615" y="45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1" name="Freeform 139"/>
              <p:cNvSpPr>
                <a:spLocks/>
              </p:cNvSpPr>
              <p:nvPr/>
            </p:nvSpPr>
            <p:spPr bwMode="auto">
              <a:xfrm>
                <a:off x="2615" y="449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3 w 7"/>
                  <a:gd name="T13" fmla="*/ 2 h 10"/>
                  <a:gd name="T14" fmla="*/ 3 w 7"/>
                  <a:gd name="T15" fmla="*/ 1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2" name="Freeform 140"/>
              <p:cNvSpPr>
                <a:spLocks/>
              </p:cNvSpPr>
              <p:nvPr/>
            </p:nvSpPr>
            <p:spPr bwMode="auto">
              <a:xfrm>
                <a:off x="2623" y="462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3" name="Freeform 141"/>
              <p:cNvSpPr>
                <a:spLocks/>
              </p:cNvSpPr>
              <p:nvPr/>
            </p:nvSpPr>
            <p:spPr bwMode="auto">
              <a:xfrm>
                <a:off x="2623" y="454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3 w 7"/>
                  <a:gd name="T13" fmla="*/ 2 h 10"/>
                  <a:gd name="T14" fmla="*/ 3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4" name="Freeform 142"/>
              <p:cNvSpPr>
                <a:spLocks/>
              </p:cNvSpPr>
              <p:nvPr/>
            </p:nvSpPr>
            <p:spPr bwMode="auto">
              <a:xfrm>
                <a:off x="2631" y="459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5" name="Freeform 143"/>
              <p:cNvSpPr>
                <a:spLocks/>
              </p:cNvSpPr>
              <p:nvPr/>
            </p:nvSpPr>
            <p:spPr bwMode="auto">
              <a:xfrm>
                <a:off x="2639" y="471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6" name="Freeform 144"/>
              <p:cNvSpPr>
                <a:spLocks/>
              </p:cNvSpPr>
              <p:nvPr/>
            </p:nvSpPr>
            <p:spPr bwMode="auto">
              <a:xfrm>
                <a:off x="2639" y="464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5 h 9"/>
                  <a:gd name="T10" fmla="*/ 0 w 7"/>
                  <a:gd name="T11" fmla="*/ 0 h 9"/>
                  <a:gd name="T12" fmla="*/ 2 w 7"/>
                  <a:gd name="T13" fmla="*/ 1 h 9"/>
                  <a:gd name="T14" fmla="*/ 2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7" name="Freeform 145"/>
              <p:cNvSpPr>
                <a:spLocks/>
              </p:cNvSpPr>
              <p:nvPr/>
            </p:nvSpPr>
            <p:spPr bwMode="auto">
              <a:xfrm>
                <a:off x="2647" y="476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9 h 10"/>
                  <a:gd name="T8" fmla="*/ 2 w 7"/>
                  <a:gd name="T9" fmla="*/ 8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8" name="Freeform 146"/>
              <p:cNvSpPr>
                <a:spLocks/>
              </p:cNvSpPr>
              <p:nvPr/>
            </p:nvSpPr>
            <p:spPr bwMode="auto">
              <a:xfrm>
                <a:off x="2647" y="468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49" name="Freeform 147"/>
              <p:cNvSpPr>
                <a:spLocks/>
              </p:cNvSpPr>
              <p:nvPr/>
            </p:nvSpPr>
            <p:spPr bwMode="auto">
              <a:xfrm>
                <a:off x="2655" y="480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0" name="Freeform 148"/>
              <p:cNvSpPr>
                <a:spLocks/>
              </p:cNvSpPr>
              <p:nvPr/>
            </p:nvSpPr>
            <p:spPr bwMode="auto">
              <a:xfrm>
                <a:off x="2655" y="472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4 w 7"/>
                  <a:gd name="T3" fmla="*/ 3 h 10"/>
                  <a:gd name="T4" fmla="*/ 7 w 7"/>
                  <a:gd name="T5" fmla="*/ 4 h 10"/>
                  <a:gd name="T6" fmla="*/ 6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4 w 7"/>
                  <a:gd name="T17" fmla="*/ 2 h 10"/>
                  <a:gd name="T18" fmla="*/ 4 w 7"/>
                  <a:gd name="T19" fmla="*/ 2 h 10"/>
                  <a:gd name="T20" fmla="*/ 4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2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1" name="Freeform 149"/>
              <p:cNvSpPr>
                <a:spLocks/>
              </p:cNvSpPr>
              <p:nvPr/>
            </p:nvSpPr>
            <p:spPr bwMode="auto">
              <a:xfrm>
                <a:off x="2663" y="485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2" name="Freeform 150"/>
              <p:cNvSpPr>
                <a:spLocks/>
              </p:cNvSpPr>
              <p:nvPr/>
            </p:nvSpPr>
            <p:spPr bwMode="auto">
              <a:xfrm>
                <a:off x="2663" y="477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3" name="Freeform 151"/>
              <p:cNvSpPr>
                <a:spLocks/>
              </p:cNvSpPr>
              <p:nvPr/>
            </p:nvSpPr>
            <p:spPr bwMode="auto">
              <a:xfrm>
                <a:off x="2631" y="46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4" name="Freeform 152"/>
              <p:cNvSpPr>
                <a:spLocks/>
              </p:cNvSpPr>
              <p:nvPr/>
            </p:nvSpPr>
            <p:spPr bwMode="auto">
              <a:xfrm>
                <a:off x="2806" y="688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2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5" name="Freeform 153"/>
              <p:cNvSpPr>
                <a:spLocks/>
              </p:cNvSpPr>
              <p:nvPr/>
            </p:nvSpPr>
            <p:spPr bwMode="auto">
              <a:xfrm>
                <a:off x="2603" y="571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6" name="Freeform 154"/>
              <p:cNvSpPr>
                <a:spLocks/>
              </p:cNvSpPr>
              <p:nvPr/>
            </p:nvSpPr>
            <p:spPr bwMode="auto">
              <a:xfrm>
                <a:off x="2603" y="572"/>
                <a:ext cx="203" cy="140"/>
              </a:xfrm>
              <a:custGeom>
                <a:avLst/>
                <a:gdLst>
                  <a:gd name="T0" fmla="*/ 203 w 203"/>
                  <a:gd name="T1" fmla="*/ 117 h 140"/>
                  <a:gd name="T2" fmla="*/ 203 w 203"/>
                  <a:gd name="T3" fmla="*/ 140 h 140"/>
                  <a:gd name="T4" fmla="*/ 0 w 203"/>
                  <a:gd name="T5" fmla="*/ 23 h 140"/>
                  <a:gd name="T6" fmla="*/ 0 w 203"/>
                  <a:gd name="T7" fmla="*/ 0 h 140"/>
                  <a:gd name="T8" fmla="*/ 203 w 203"/>
                  <a:gd name="T9" fmla="*/ 117 h 140"/>
                  <a:gd name="T10" fmla="*/ 203 w 203"/>
                  <a:gd name="T11" fmla="*/ 117 h 140"/>
                  <a:gd name="T12" fmla="*/ 203 w 203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40"/>
                  <a:gd name="T23" fmla="*/ 203 w 203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40">
                    <a:moveTo>
                      <a:pt x="203" y="117"/>
                    </a:moveTo>
                    <a:lnTo>
                      <a:pt x="203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7" name="Freeform 155"/>
              <p:cNvSpPr>
                <a:spLocks/>
              </p:cNvSpPr>
              <p:nvPr/>
            </p:nvSpPr>
            <p:spPr bwMode="auto">
              <a:xfrm>
                <a:off x="2684" y="632"/>
                <a:ext cx="6" cy="10"/>
              </a:xfrm>
              <a:custGeom>
                <a:avLst/>
                <a:gdLst>
                  <a:gd name="T0" fmla="*/ 5 w 6"/>
                  <a:gd name="T1" fmla="*/ 2 h 10"/>
                  <a:gd name="T2" fmla="*/ 5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1 h 10"/>
                  <a:gd name="T16" fmla="*/ 5 w 6"/>
                  <a:gd name="T17" fmla="*/ 2 h 10"/>
                  <a:gd name="T18" fmla="*/ 5 w 6"/>
                  <a:gd name="T19" fmla="*/ 2 h 10"/>
                  <a:gd name="T20" fmla="*/ 5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2"/>
                    </a:moveTo>
                    <a:lnTo>
                      <a:pt x="5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8" name="Freeform 156"/>
              <p:cNvSpPr>
                <a:spLocks/>
              </p:cNvSpPr>
              <p:nvPr/>
            </p:nvSpPr>
            <p:spPr bwMode="auto">
              <a:xfrm>
                <a:off x="2708" y="645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59" name="Freeform 157"/>
              <p:cNvSpPr>
                <a:spLocks/>
              </p:cNvSpPr>
              <p:nvPr/>
            </p:nvSpPr>
            <p:spPr bwMode="auto">
              <a:xfrm>
                <a:off x="2696" y="638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0" name="Freeform 158"/>
              <p:cNvSpPr>
                <a:spLocks/>
              </p:cNvSpPr>
              <p:nvPr/>
            </p:nvSpPr>
            <p:spPr bwMode="auto">
              <a:xfrm>
                <a:off x="2616" y="584"/>
                <a:ext cx="4" cy="5"/>
              </a:xfrm>
              <a:custGeom>
                <a:avLst/>
                <a:gdLst>
                  <a:gd name="T0" fmla="*/ 1 w 6"/>
                  <a:gd name="T1" fmla="*/ 1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1 h 8"/>
                  <a:gd name="T10" fmla="*/ 1 w 6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1"/>
                    </a:moveTo>
                    <a:cubicBezTo>
                      <a:pt x="4" y="1"/>
                      <a:pt x="6" y="4"/>
                      <a:pt x="6" y="5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1" name="Freeform 159"/>
              <p:cNvSpPr>
                <a:spLocks/>
              </p:cNvSpPr>
              <p:nvPr/>
            </p:nvSpPr>
            <p:spPr bwMode="auto">
              <a:xfrm>
                <a:off x="2630" y="591"/>
                <a:ext cx="3" cy="5"/>
              </a:xfrm>
              <a:custGeom>
                <a:avLst/>
                <a:gdLst>
                  <a:gd name="T0" fmla="*/ 1 w 5"/>
                  <a:gd name="T1" fmla="*/ 1 h 8"/>
                  <a:gd name="T2" fmla="*/ 1 w 5"/>
                  <a:gd name="T3" fmla="*/ 1 h 8"/>
                  <a:gd name="T4" fmla="*/ 1 w 5"/>
                  <a:gd name="T5" fmla="*/ 1 h 8"/>
                  <a:gd name="T6" fmla="*/ 0 w 5"/>
                  <a:gd name="T7" fmla="*/ 1 h 8"/>
                  <a:gd name="T8" fmla="*/ 1 w 5"/>
                  <a:gd name="T9" fmla="*/ 1 h 8"/>
                  <a:gd name="T10" fmla="*/ 1 w 5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8"/>
                  <a:gd name="T20" fmla="*/ 5 w 5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8">
                    <a:moveTo>
                      <a:pt x="2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8"/>
                      <a:pt x="2" y="7"/>
                    </a:cubicBezTo>
                    <a:cubicBezTo>
                      <a:pt x="1" y="7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2" name="Freeform 160"/>
              <p:cNvSpPr>
                <a:spLocks/>
              </p:cNvSpPr>
              <p:nvPr/>
            </p:nvSpPr>
            <p:spPr bwMode="auto">
              <a:xfrm>
                <a:off x="2643" y="599"/>
                <a:ext cx="3" cy="5"/>
              </a:xfrm>
              <a:custGeom>
                <a:avLst/>
                <a:gdLst>
                  <a:gd name="T0" fmla="*/ 1 w 6"/>
                  <a:gd name="T1" fmla="*/ 0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0 h 8"/>
                  <a:gd name="T10" fmla="*/ 1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0"/>
                    </a:moveTo>
                    <a:cubicBezTo>
                      <a:pt x="5" y="1"/>
                      <a:pt x="6" y="4"/>
                      <a:pt x="6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3" name="Freeform 161"/>
              <p:cNvSpPr>
                <a:spLocks/>
              </p:cNvSpPr>
              <p:nvPr/>
            </p:nvSpPr>
            <p:spPr bwMode="auto">
              <a:xfrm>
                <a:off x="2656" y="607"/>
                <a:ext cx="3" cy="5"/>
              </a:xfrm>
              <a:custGeom>
                <a:avLst/>
                <a:gdLst>
                  <a:gd name="T0" fmla="*/ 1 w 5"/>
                  <a:gd name="T1" fmla="*/ 1 h 8"/>
                  <a:gd name="T2" fmla="*/ 1 w 5"/>
                  <a:gd name="T3" fmla="*/ 1 h 8"/>
                  <a:gd name="T4" fmla="*/ 1 w 5"/>
                  <a:gd name="T5" fmla="*/ 1 h 8"/>
                  <a:gd name="T6" fmla="*/ 0 w 5"/>
                  <a:gd name="T7" fmla="*/ 1 h 8"/>
                  <a:gd name="T8" fmla="*/ 1 w 5"/>
                  <a:gd name="T9" fmla="*/ 1 h 8"/>
                  <a:gd name="T10" fmla="*/ 1 w 5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8"/>
                  <a:gd name="T20" fmla="*/ 5 w 5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8">
                    <a:moveTo>
                      <a:pt x="3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4" name="Freeform 162"/>
              <p:cNvSpPr>
                <a:spLocks noEditPoints="1"/>
              </p:cNvSpPr>
              <p:nvPr/>
            </p:nvSpPr>
            <p:spPr bwMode="auto">
              <a:xfrm>
                <a:off x="2718" y="655"/>
                <a:ext cx="5" cy="6"/>
              </a:xfrm>
              <a:custGeom>
                <a:avLst/>
                <a:gdLst>
                  <a:gd name="T0" fmla="*/ 1 w 7"/>
                  <a:gd name="T1" fmla="*/ 1 h 10"/>
                  <a:gd name="T2" fmla="*/ 1 w 7"/>
                  <a:gd name="T3" fmla="*/ 1 h 10"/>
                  <a:gd name="T4" fmla="*/ 1 w 7"/>
                  <a:gd name="T5" fmla="*/ 1 h 10"/>
                  <a:gd name="T6" fmla="*/ 0 w 7"/>
                  <a:gd name="T7" fmla="*/ 1 h 10"/>
                  <a:gd name="T8" fmla="*/ 1 w 7"/>
                  <a:gd name="T9" fmla="*/ 1 h 10"/>
                  <a:gd name="T10" fmla="*/ 1 w 7"/>
                  <a:gd name="T11" fmla="*/ 1 h 10"/>
                  <a:gd name="T12" fmla="*/ 1 w 7"/>
                  <a:gd name="T13" fmla="*/ 1 h 10"/>
                  <a:gd name="T14" fmla="*/ 1 w 7"/>
                  <a:gd name="T15" fmla="*/ 1 h 10"/>
                  <a:gd name="T16" fmla="*/ 1 w 7"/>
                  <a:gd name="T17" fmla="*/ 1 h 10"/>
                  <a:gd name="T18" fmla="*/ 1 w 7"/>
                  <a:gd name="T19" fmla="*/ 1 h 10"/>
                  <a:gd name="T20" fmla="*/ 1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cubicBezTo>
                      <a:pt x="6" y="2"/>
                      <a:pt x="7" y="5"/>
                      <a:pt x="7" y="7"/>
                    </a:cubicBezTo>
                    <a:cubicBezTo>
                      <a:pt x="7" y="9"/>
                      <a:pt x="6" y="10"/>
                      <a:pt x="4" y="9"/>
                    </a:cubicBezTo>
                    <a:cubicBezTo>
                      <a:pt x="2" y="8"/>
                      <a:pt x="0" y="5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4" y="7"/>
                    </a:moveTo>
                    <a:cubicBezTo>
                      <a:pt x="5" y="8"/>
                      <a:pt x="6" y="8"/>
                      <a:pt x="6" y="6"/>
                    </a:cubicBezTo>
                    <a:cubicBezTo>
                      <a:pt x="6" y="5"/>
                      <a:pt x="5" y="3"/>
                      <a:pt x="4" y="2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5"/>
                      <a:pt x="3" y="7"/>
                      <a:pt x="4" y="7"/>
                    </a:cubicBezTo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5" name="Freeform 163"/>
              <p:cNvSpPr>
                <a:spLocks/>
              </p:cNvSpPr>
              <p:nvPr/>
            </p:nvSpPr>
            <p:spPr bwMode="auto">
              <a:xfrm>
                <a:off x="2720" y="656"/>
                <a:ext cx="2" cy="4"/>
              </a:xfrm>
              <a:custGeom>
                <a:avLst/>
                <a:gdLst>
                  <a:gd name="T0" fmla="*/ 1 w 4"/>
                  <a:gd name="T1" fmla="*/ 0 h 6"/>
                  <a:gd name="T2" fmla="*/ 1 w 4"/>
                  <a:gd name="T3" fmla="*/ 1 h 6"/>
                  <a:gd name="T4" fmla="*/ 1 w 4"/>
                  <a:gd name="T5" fmla="*/ 1 h 6"/>
                  <a:gd name="T6" fmla="*/ 0 w 4"/>
                  <a:gd name="T7" fmla="*/ 1 h 6"/>
                  <a:gd name="T8" fmla="*/ 1 w 4"/>
                  <a:gd name="T9" fmla="*/ 0 h 6"/>
                  <a:gd name="T10" fmla="*/ 1 w 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6" name="Freeform 164"/>
              <p:cNvSpPr>
                <a:spLocks/>
              </p:cNvSpPr>
              <p:nvPr/>
            </p:nvSpPr>
            <p:spPr bwMode="auto">
              <a:xfrm>
                <a:off x="2726" y="653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7" name="Freeform 165"/>
              <p:cNvSpPr>
                <a:spLocks/>
              </p:cNvSpPr>
              <p:nvPr/>
            </p:nvSpPr>
            <p:spPr bwMode="auto">
              <a:xfrm>
                <a:off x="2730" y="656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8" name="Freeform 166"/>
              <p:cNvSpPr>
                <a:spLocks/>
              </p:cNvSpPr>
              <p:nvPr/>
            </p:nvSpPr>
            <p:spPr bwMode="auto">
              <a:xfrm>
                <a:off x="2735" y="658"/>
                <a:ext cx="1" cy="3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1 h 5"/>
                  <a:gd name="T4" fmla="*/ 0 w 3"/>
                  <a:gd name="T5" fmla="*/ 1 h 5"/>
                  <a:gd name="T6" fmla="*/ 0 w 3"/>
                  <a:gd name="T7" fmla="*/ 1 h 5"/>
                  <a:gd name="T8" fmla="*/ 0 w 3"/>
                  <a:gd name="T9" fmla="*/ 1 h 5"/>
                  <a:gd name="T10" fmla="*/ 0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69" name="Freeform 167"/>
              <p:cNvSpPr>
                <a:spLocks/>
              </p:cNvSpPr>
              <p:nvPr/>
            </p:nvSpPr>
            <p:spPr bwMode="auto">
              <a:xfrm>
                <a:off x="2739" y="66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2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0" name="Freeform 168"/>
              <p:cNvSpPr>
                <a:spLocks/>
              </p:cNvSpPr>
              <p:nvPr/>
            </p:nvSpPr>
            <p:spPr bwMode="auto">
              <a:xfrm>
                <a:off x="2743" y="664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1" name="Freeform 169"/>
              <p:cNvSpPr>
                <a:spLocks/>
              </p:cNvSpPr>
              <p:nvPr/>
            </p:nvSpPr>
            <p:spPr bwMode="auto">
              <a:xfrm>
                <a:off x="2748" y="666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2" name="Freeform 170"/>
              <p:cNvSpPr>
                <a:spLocks/>
              </p:cNvSpPr>
              <p:nvPr/>
            </p:nvSpPr>
            <p:spPr bwMode="auto">
              <a:xfrm>
                <a:off x="2752" y="669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3" name="Freeform 171"/>
              <p:cNvSpPr>
                <a:spLocks/>
              </p:cNvSpPr>
              <p:nvPr/>
            </p:nvSpPr>
            <p:spPr bwMode="auto">
              <a:xfrm>
                <a:off x="2756" y="671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4" name="Freeform 172"/>
              <p:cNvSpPr>
                <a:spLocks/>
              </p:cNvSpPr>
              <p:nvPr/>
            </p:nvSpPr>
            <p:spPr bwMode="auto">
              <a:xfrm>
                <a:off x="2761" y="674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5" name="Freeform 173"/>
              <p:cNvSpPr>
                <a:spLocks/>
              </p:cNvSpPr>
              <p:nvPr/>
            </p:nvSpPr>
            <p:spPr bwMode="auto">
              <a:xfrm>
                <a:off x="2765" y="676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6" name="Freeform 174"/>
              <p:cNvSpPr>
                <a:spLocks/>
              </p:cNvSpPr>
              <p:nvPr/>
            </p:nvSpPr>
            <p:spPr bwMode="auto">
              <a:xfrm>
                <a:off x="2769" y="679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7" name="Freeform 175"/>
              <p:cNvSpPr>
                <a:spLocks/>
              </p:cNvSpPr>
              <p:nvPr/>
            </p:nvSpPr>
            <p:spPr bwMode="auto">
              <a:xfrm>
                <a:off x="2774" y="68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8" name="Freeform 176"/>
              <p:cNvSpPr>
                <a:spLocks/>
              </p:cNvSpPr>
              <p:nvPr/>
            </p:nvSpPr>
            <p:spPr bwMode="auto">
              <a:xfrm>
                <a:off x="2726" y="659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79" name="Freeform 177"/>
              <p:cNvSpPr>
                <a:spLocks/>
              </p:cNvSpPr>
              <p:nvPr/>
            </p:nvSpPr>
            <p:spPr bwMode="auto">
              <a:xfrm>
                <a:off x="2730" y="661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0" name="Freeform 178"/>
              <p:cNvSpPr>
                <a:spLocks/>
              </p:cNvSpPr>
              <p:nvPr/>
            </p:nvSpPr>
            <p:spPr bwMode="auto">
              <a:xfrm>
                <a:off x="2735" y="664"/>
                <a:ext cx="1" cy="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0 w 3"/>
                  <a:gd name="T5" fmla="*/ 1 h 5"/>
                  <a:gd name="T6" fmla="*/ 0 w 3"/>
                  <a:gd name="T7" fmla="*/ 1 h 5"/>
                  <a:gd name="T8" fmla="*/ 0 w 3"/>
                  <a:gd name="T9" fmla="*/ 0 h 5"/>
                  <a:gd name="T10" fmla="*/ 0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1" name="Freeform 179"/>
              <p:cNvSpPr>
                <a:spLocks/>
              </p:cNvSpPr>
              <p:nvPr/>
            </p:nvSpPr>
            <p:spPr bwMode="auto">
              <a:xfrm>
                <a:off x="2739" y="666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2" name="Freeform 180"/>
              <p:cNvSpPr>
                <a:spLocks/>
              </p:cNvSpPr>
              <p:nvPr/>
            </p:nvSpPr>
            <p:spPr bwMode="auto">
              <a:xfrm>
                <a:off x="2743" y="669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3" name="Freeform 181"/>
              <p:cNvSpPr>
                <a:spLocks/>
              </p:cNvSpPr>
              <p:nvPr/>
            </p:nvSpPr>
            <p:spPr bwMode="auto">
              <a:xfrm>
                <a:off x="2748" y="67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4" name="Freeform 182"/>
              <p:cNvSpPr>
                <a:spLocks/>
              </p:cNvSpPr>
              <p:nvPr/>
            </p:nvSpPr>
            <p:spPr bwMode="auto">
              <a:xfrm>
                <a:off x="2752" y="674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5" name="Freeform 183"/>
              <p:cNvSpPr>
                <a:spLocks/>
              </p:cNvSpPr>
              <p:nvPr/>
            </p:nvSpPr>
            <p:spPr bwMode="auto">
              <a:xfrm>
                <a:off x="2756" y="676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6" name="Freeform 184"/>
              <p:cNvSpPr>
                <a:spLocks/>
              </p:cNvSpPr>
              <p:nvPr/>
            </p:nvSpPr>
            <p:spPr bwMode="auto">
              <a:xfrm>
                <a:off x="2761" y="679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7" name="Freeform 185"/>
              <p:cNvSpPr>
                <a:spLocks/>
              </p:cNvSpPr>
              <p:nvPr/>
            </p:nvSpPr>
            <p:spPr bwMode="auto">
              <a:xfrm>
                <a:off x="2765" y="68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8" name="Freeform 186"/>
              <p:cNvSpPr>
                <a:spLocks/>
              </p:cNvSpPr>
              <p:nvPr/>
            </p:nvSpPr>
            <p:spPr bwMode="auto">
              <a:xfrm>
                <a:off x="2769" y="684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89" name="Freeform 187"/>
              <p:cNvSpPr>
                <a:spLocks/>
              </p:cNvSpPr>
              <p:nvPr/>
            </p:nvSpPr>
            <p:spPr bwMode="auto">
              <a:xfrm>
                <a:off x="2774" y="687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0" name="Freeform 188"/>
              <p:cNvSpPr>
                <a:spLocks/>
              </p:cNvSpPr>
              <p:nvPr/>
            </p:nvSpPr>
            <p:spPr bwMode="auto">
              <a:xfrm>
                <a:off x="2784" y="689"/>
                <a:ext cx="3" cy="5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1 h 7"/>
                  <a:gd name="T10" fmla="*/ 1 w 5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3" y="1"/>
                    </a:moveTo>
                    <a:cubicBezTo>
                      <a:pt x="4" y="1"/>
                      <a:pt x="5" y="3"/>
                      <a:pt x="5" y="5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1" name="Freeform 189"/>
              <p:cNvSpPr>
                <a:spLocks/>
              </p:cNvSpPr>
              <p:nvPr/>
            </p:nvSpPr>
            <p:spPr bwMode="auto">
              <a:xfrm>
                <a:off x="2792" y="694"/>
                <a:ext cx="3" cy="4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0 h 7"/>
                  <a:gd name="T10" fmla="*/ 1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2" y="0"/>
                    </a:moveTo>
                    <a:cubicBezTo>
                      <a:pt x="4" y="1"/>
                      <a:pt x="5" y="3"/>
                      <a:pt x="5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2" name="Freeform 190"/>
              <p:cNvSpPr>
                <a:spLocks/>
              </p:cNvSpPr>
              <p:nvPr/>
            </p:nvSpPr>
            <p:spPr bwMode="auto">
              <a:xfrm>
                <a:off x="2799" y="697"/>
                <a:ext cx="3" cy="5"/>
              </a:xfrm>
              <a:custGeom>
                <a:avLst/>
                <a:gdLst>
                  <a:gd name="T0" fmla="*/ 2 w 4"/>
                  <a:gd name="T1" fmla="*/ 1 h 7"/>
                  <a:gd name="T2" fmla="*/ 2 w 4"/>
                  <a:gd name="T3" fmla="*/ 1 h 7"/>
                  <a:gd name="T4" fmla="*/ 2 w 4"/>
                  <a:gd name="T5" fmla="*/ 1 h 7"/>
                  <a:gd name="T6" fmla="*/ 0 w 4"/>
                  <a:gd name="T7" fmla="*/ 1 h 7"/>
                  <a:gd name="T8" fmla="*/ 2 w 4"/>
                  <a:gd name="T9" fmla="*/ 1 h 7"/>
                  <a:gd name="T10" fmla="*/ 2 w 4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2" y="1"/>
                    </a:moveTo>
                    <a:cubicBezTo>
                      <a:pt x="3" y="2"/>
                      <a:pt x="4" y="4"/>
                      <a:pt x="4" y="5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3" name="Freeform 191"/>
              <p:cNvSpPr>
                <a:spLocks/>
              </p:cNvSpPr>
              <p:nvPr/>
            </p:nvSpPr>
            <p:spPr bwMode="auto">
              <a:xfrm>
                <a:off x="2806" y="662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4" name="Freeform 192"/>
              <p:cNvSpPr>
                <a:spLocks/>
              </p:cNvSpPr>
              <p:nvPr/>
            </p:nvSpPr>
            <p:spPr bwMode="auto">
              <a:xfrm>
                <a:off x="2603" y="545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5" name="Freeform 193"/>
              <p:cNvSpPr>
                <a:spLocks/>
              </p:cNvSpPr>
              <p:nvPr/>
            </p:nvSpPr>
            <p:spPr bwMode="auto">
              <a:xfrm>
                <a:off x="2603" y="546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2 h 139"/>
                  <a:gd name="T6" fmla="*/ 0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6" name="Freeform 194"/>
              <p:cNvSpPr>
                <a:spLocks/>
              </p:cNvSpPr>
              <p:nvPr/>
            </p:nvSpPr>
            <p:spPr bwMode="auto">
              <a:xfrm>
                <a:off x="2684" y="606"/>
                <a:ext cx="6" cy="10"/>
              </a:xfrm>
              <a:custGeom>
                <a:avLst/>
                <a:gdLst>
                  <a:gd name="T0" fmla="*/ 5 w 6"/>
                  <a:gd name="T1" fmla="*/ 1 h 10"/>
                  <a:gd name="T2" fmla="*/ 5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5 w 6"/>
                  <a:gd name="T17" fmla="*/ 1 h 10"/>
                  <a:gd name="T18" fmla="*/ 5 w 6"/>
                  <a:gd name="T19" fmla="*/ 1 h 10"/>
                  <a:gd name="T20" fmla="*/ 5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1"/>
                    </a:moveTo>
                    <a:lnTo>
                      <a:pt x="5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7" name="Freeform 195"/>
              <p:cNvSpPr>
                <a:spLocks/>
              </p:cNvSpPr>
              <p:nvPr/>
            </p:nvSpPr>
            <p:spPr bwMode="auto">
              <a:xfrm>
                <a:off x="2708" y="619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9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8" name="Freeform 196"/>
              <p:cNvSpPr>
                <a:spLocks/>
              </p:cNvSpPr>
              <p:nvPr/>
            </p:nvSpPr>
            <p:spPr bwMode="auto">
              <a:xfrm>
                <a:off x="2696" y="612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4 w 7"/>
                  <a:gd name="T5" fmla="*/ 8 h 10"/>
                  <a:gd name="T6" fmla="*/ 4 w 7"/>
                  <a:gd name="T7" fmla="*/ 10 h 10"/>
                  <a:gd name="T8" fmla="*/ 3 w 7"/>
                  <a:gd name="T9" fmla="*/ 8 h 10"/>
                  <a:gd name="T10" fmla="*/ 3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299" name="Freeform 197"/>
              <p:cNvSpPr>
                <a:spLocks/>
              </p:cNvSpPr>
              <p:nvPr/>
            </p:nvSpPr>
            <p:spPr bwMode="auto">
              <a:xfrm>
                <a:off x="2616" y="557"/>
                <a:ext cx="4" cy="5"/>
              </a:xfrm>
              <a:custGeom>
                <a:avLst/>
                <a:gdLst>
                  <a:gd name="T0" fmla="*/ 1 w 6"/>
                  <a:gd name="T1" fmla="*/ 1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1 h 8"/>
                  <a:gd name="T10" fmla="*/ 1 w 6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1"/>
                    </a:moveTo>
                    <a:cubicBezTo>
                      <a:pt x="5" y="2"/>
                      <a:pt x="6" y="4"/>
                      <a:pt x="6" y="6"/>
                    </a:cubicBezTo>
                    <a:cubicBezTo>
                      <a:pt x="6" y="8"/>
                      <a:pt x="4" y="8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0" name="Freeform 198"/>
              <p:cNvSpPr>
                <a:spLocks/>
              </p:cNvSpPr>
              <p:nvPr/>
            </p:nvSpPr>
            <p:spPr bwMode="auto">
              <a:xfrm>
                <a:off x="2630" y="564"/>
                <a:ext cx="3" cy="6"/>
              </a:xfrm>
              <a:custGeom>
                <a:avLst/>
                <a:gdLst>
                  <a:gd name="T0" fmla="*/ 1 w 5"/>
                  <a:gd name="T1" fmla="*/ 1 h 9"/>
                  <a:gd name="T2" fmla="*/ 1 w 5"/>
                  <a:gd name="T3" fmla="*/ 1 h 9"/>
                  <a:gd name="T4" fmla="*/ 1 w 5"/>
                  <a:gd name="T5" fmla="*/ 1 h 9"/>
                  <a:gd name="T6" fmla="*/ 0 w 5"/>
                  <a:gd name="T7" fmla="*/ 1 h 9"/>
                  <a:gd name="T8" fmla="*/ 1 w 5"/>
                  <a:gd name="T9" fmla="*/ 1 h 9"/>
                  <a:gd name="T10" fmla="*/ 1 w 5"/>
                  <a:gd name="T11" fmla="*/ 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9"/>
                  <a:gd name="T20" fmla="*/ 5 w 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9">
                    <a:moveTo>
                      <a:pt x="3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1" name="Freeform 199"/>
              <p:cNvSpPr>
                <a:spLocks/>
              </p:cNvSpPr>
              <p:nvPr/>
            </p:nvSpPr>
            <p:spPr bwMode="auto">
              <a:xfrm>
                <a:off x="2643" y="572"/>
                <a:ext cx="3" cy="5"/>
              </a:xfrm>
              <a:custGeom>
                <a:avLst/>
                <a:gdLst>
                  <a:gd name="T0" fmla="*/ 1 w 6"/>
                  <a:gd name="T1" fmla="*/ 1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1 h 8"/>
                  <a:gd name="T10" fmla="*/ 1 w 6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1"/>
                    </a:moveTo>
                    <a:cubicBezTo>
                      <a:pt x="5" y="2"/>
                      <a:pt x="6" y="4"/>
                      <a:pt x="6" y="6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2" name="Freeform 200"/>
              <p:cNvSpPr>
                <a:spLocks/>
              </p:cNvSpPr>
              <p:nvPr/>
            </p:nvSpPr>
            <p:spPr bwMode="auto">
              <a:xfrm>
                <a:off x="2656" y="580"/>
                <a:ext cx="3" cy="5"/>
              </a:xfrm>
              <a:custGeom>
                <a:avLst/>
                <a:gdLst>
                  <a:gd name="T0" fmla="*/ 1 w 5"/>
                  <a:gd name="T1" fmla="*/ 1 h 9"/>
                  <a:gd name="T2" fmla="*/ 1 w 5"/>
                  <a:gd name="T3" fmla="*/ 1 h 9"/>
                  <a:gd name="T4" fmla="*/ 1 w 5"/>
                  <a:gd name="T5" fmla="*/ 1 h 9"/>
                  <a:gd name="T6" fmla="*/ 0 w 5"/>
                  <a:gd name="T7" fmla="*/ 1 h 9"/>
                  <a:gd name="T8" fmla="*/ 1 w 5"/>
                  <a:gd name="T9" fmla="*/ 1 h 9"/>
                  <a:gd name="T10" fmla="*/ 1 w 5"/>
                  <a:gd name="T11" fmla="*/ 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9"/>
                  <a:gd name="T20" fmla="*/ 5 w 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9">
                    <a:moveTo>
                      <a:pt x="3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3" name="Freeform 201"/>
              <p:cNvSpPr>
                <a:spLocks noEditPoints="1"/>
              </p:cNvSpPr>
              <p:nvPr/>
            </p:nvSpPr>
            <p:spPr bwMode="auto">
              <a:xfrm>
                <a:off x="2719" y="628"/>
                <a:ext cx="4" cy="7"/>
              </a:xfrm>
              <a:custGeom>
                <a:avLst/>
                <a:gdLst>
                  <a:gd name="T0" fmla="*/ 1 w 6"/>
                  <a:gd name="T1" fmla="*/ 1 h 10"/>
                  <a:gd name="T2" fmla="*/ 1 w 6"/>
                  <a:gd name="T3" fmla="*/ 1 h 10"/>
                  <a:gd name="T4" fmla="*/ 1 w 6"/>
                  <a:gd name="T5" fmla="*/ 1 h 10"/>
                  <a:gd name="T6" fmla="*/ 0 w 6"/>
                  <a:gd name="T7" fmla="*/ 1 h 10"/>
                  <a:gd name="T8" fmla="*/ 1 w 6"/>
                  <a:gd name="T9" fmla="*/ 1 h 10"/>
                  <a:gd name="T10" fmla="*/ 1 w 6"/>
                  <a:gd name="T11" fmla="*/ 1 h 10"/>
                  <a:gd name="T12" fmla="*/ 1 w 6"/>
                  <a:gd name="T13" fmla="*/ 1 h 10"/>
                  <a:gd name="T14" fmla="*/ 1 w 6"/>
                  <a:gd name="T15" fmla="*/ 1 h 10"/>
                  <a:gd name="T16" fmla="*/ 1 w 6"/>
                  <a:gd name="T17" fmla="*/ 1 h 10"/>
                  <a:gd name="T18" fmla="*/ 1 w 6"/>
                  <a:gd name="T19" fmla="*/ 1 h 10"/>
                  <a:gd name="T20" fmla="*/ 1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3" y="1"/>
                    </a:moveTo>
                    <a:cubicBezTo>
                      <a:pt x="5" y="2"/>
                      <a:pt x="6" y="5"/>
                      <a:pt x="6" y="7"/>
                    </a:cubicBezTo>
                    <a:cubicBezTo>
                      <a:pt x="6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3" y="8"/>
                    </a:moveTo>
                    <a:cubicBezTo>
                      <a:pt x="4" y="9"/>
                      <a:pt x="5" y="8"/>
                      <a:pt x="5" y="7"/>
                    </a:cubicBezTo>
                    <a:cubicBezTo>
                      <a:pt x="5" y="5"/>
                      <a:pt x="4" y="3"/>
                      <a:pt x="3" y="3"/>
                    </a:cubicBezTo>
                    <a:cubicBezTo>
                      <a:pt x="2" y="2"/>
                      <a:pt x="1" y="2"/>
                      <a:pt x="1" y="4"/>
                    </a:cubicBezTo>
                    <a:cubicBezTo>
                      <a:pt x="1" y="5"/>
                      <a:pt x="2" y="7"/>
                      <a:pt x="3" y="8"/>
                    </a:cubicBezTo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4" name="Freeform 202"/>
              <p:cNvSpPr>
                <a:spLocks/>
              </p:cNvSpPr>
              <p:nvPr/>
            </p:nvSpPr>
            <p:spPr bwMode="auto">
              <a:xfrm>
                <a:off x="2720" y="630"/>
                <a:ext cx="2" cy="4"/>
              </a:xfrm>
              <a:custGeom>
                <a:avLst/>
                <a:gdLst>
                  <a:gd name="T0" fmla="*/ 1 w 4"/>
                  <a:gd name="T1" fmla="*/ 1 h 7"/>
                  <a:gd name="T2" fmla="*/ 1 w 4"/>
                  <a:gd name="T3" fmla="*/ 1 h 7"/>
                  <a:gd name="T4" fmla="*/ 1 w 4"/>
                  <a:gd name="T5" fmla="*/ 1 h 7"/>
                  <a:gd name="T6" fmla="*/ 0 w 4"/>
                  <a:gd name="T7" fmla="*/ 1 h 7"/>
                  <a:gd name="T8" fmla="*/ 1 w 4"/>
                  <a:gd name="T9" fmla="*/ 1 h 7"/>
                  <a:gd name="T10" fmla="*/ 1 w 4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2" y="1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5" name="Freeform 203"/>
              <p:cNvSpPr>
                <a:spLocks/>
              </p:cNvSpPr>
              <p:nvPr/>
            </p:nvSpPr>
            <p:spPr bwMode="auto">
              <a:xfrm>
                <a:off x="2726" y="627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6" name="Freeform 204"/>
              <p:cNvSpPr>
                <a:spLocks/>
              </p:cNvSpPr>
              <p:nvPr/>
            </p:nvSpPr>
            <p:spPr bwMode="auto">
              <a:xfrm>
                <a:off x="2730" y="630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7" name="Freeform 205"/>
              <p:cNvSpPr>
                <a:spLocks/>
              </p:cNvSpPr>
              <p:nvPr/>
            </p:nvSpPr>
            <p:spPr bwMode="auto">
              <a:xfrm>
                <a:off x="2735" y="632"/>
                <a:ext cx="1" cy="3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0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08" name="Freeform 206"/>
              <p:cNvSpPr>
                <a:spLocks/>
              </p:cNvSpPr>
              <p:nvPr/>
            </p:nvSpPr>
            <p:spPr bwMode="auto">
              <a:xfrm>
                <a:off x="2739" y="635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</p:grpSp>
        <p:grpSp>
          <p:nvGrpSpPr>
            <p:cNvPr id="1867" name="Group 207"/>
            <p:cNvGrpSpPr>
              <a:grpSpLocks/>
            </p:cNvGrpSpPr>
            <p:nvPr/>
          </p:nvGrpSpPr>
          <p:grpSpPr bwMode="auto">
            <a:xfrm>
              <a:off x="2591" y="379"/>
              <a:ext cx="229" cy="499"/>
              <a:chOff x="2591" y="379"/>
              <a:chExt cx="229" cy="499"/>
            </a:xfrm>
          </p:grpSpPr>
          <p:sp>
            <p:nvSpPr>
              <p:cNvPr id="1909" name="Freeform 208"/>
              <p:cNvSpPr>
                <a:spLocks/>
              </p:cNvSpPr>
              <p:nvPr/>
            </p:nvSpPr>
            <p:spPr bwMode="auto">
              <a:xfrm>
                <a:off x="2743" y="637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0" name="Freeform 209"/>
              <p:cNvSpPr>
                <a:spLocks/>
              </p:cNvSpPr>
              <p:nvPr/>
            </p:nvSpPr>
            <p:spPr bwMode="auto">
              <a:xfrm>
                <a:off x="2748" y="640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1" name="Freeform 210"/>
              <p:cNvSpPr>
                <a:spLocks/>
              </p:cNvSpPr>
              <p:nvPr/>
            </p:nvSpPr>
            <p:spPr bwMode="auto">
              <a:xfrm>
                <a:off x="2752" y="64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2" name="Freeform 211"/>
              <p:cNvSpPr>
                <a:spLocks/>
              </p:cNvSpPr>
              <p:nvPr/>
            </p:nvSpPr>
            <p:spPr bwMode="auto">
              <a:xfrm>
                <a:off x="2756" y="645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3" name="Freeform 212"/>
              <p:cNvSpPr>
                <a:spLocks/>
              </p:cNvSpPr>
              <p:nvPr/>
            </p:nvSpPr>
            <p:spPr bwMode="auto">
              <a:xfrm>
                <a:off x="2761" y="647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4" name="Freeform 213"/>
              <p:cNvSpPr>
                <a:spLocks/>
              </p:cNvSpPr>
              <p:nvPr/>
            </p:nvSpPr>
            <p:spPr bwMode="auto">
              <a:xfrm>
                <a:off x="2765" y="649"/>
                <a:ext cx="2" cy="4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2 h 5"/>
                  <a:gd name="T4" fmla="*/ 1 w 3"/>
                  <a:gd name="T5" fmla="*/ 2 h 5"/>
                  <a:gd name="T6" fmla="*/ 0 w 3"/>
                  <a:gd name="T7" fmla="*/ 2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5" name="Freeform 214"/>
              <p:cNvSpPr>
                <a:spLocks/>
              </p:cNvSpPr>
              <p:nvPr/>
            </p:nvSpPr>
            <p:spPr bwMode="auto">
              <a:xfrm>
                <a:off x="2769" y="65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3"/>
                      <a:pt x="3" y="4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6" name="Freeform 215"/>
              <p:cNvSpPr>
                <a:spLocks/>
              </p:cNvSpPr>
              <p:nvPr/>
            </p:nvSpPr>
            <p:spPr bwMode="auto">
              <a:xfrm>
                <a:off x="2774" y="654"/>
                <a:ext cx="2" cy="4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2 h 5"/>
                  <a:gd name="T4" fmla="*/ 1 w 3"/>
                  <a:gd name="T5" fmla="*/ 2 h 5"/>
                  <a:gd name="T6" fmla="*/ 0 w 3"/>
                  <a:gd name="T7" fmla="*/ 2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3"/>
                      <a:pt x="3" y="4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7" name="Freeform 216"/>
              <p:cNvSpPr>
                <a:spLocks/>
              </p:cNvSpPr>
              <p:nvPr/>
            </p:nvSpPr>
            <p:spPr bwMode="auto">
              <a:xfrm>
                <a:off x="2726" y="63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8" name="Freeform 217"/>
              <p:cNvSpPr>
                <a:spLocks/>
              </p:cNvSpPr>
              <p:nvPr/>
            </p:nvSpPr>
            <p:spPr bwMode="auto">
              <a:xfrm>
                <a:off x="2730" y="635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19" name="Freeform 218"/>
              <p:cNvSpPr>
                <a:spLocks/>
              </p:cNvSpPr>
              <p:nvPr/>
            </p:nvSpPr>
            <p:spPr bwMode="auto">
              <a:xfrm>
                <a:off x="2735" y="637"/>
                <a:ext cx="1" cy="3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1 h 5"/>
                  <a:gd name="T4" fmla="*/ 0 w 3"/>
                  <a:gd name="T5" fmla="*/ 1 h 5"/>
                  <a:gd name="T6" fmla="*/ 0 w 3"/>
                  <a:gd name="T7" fmla="*/ 1 h 5"/>
                  <a:gd name="T8" fmla="*/ 0 w 3"/>
                  <a:gd name="T9" fmla="*/ 1 h 5"/>
                  <a:gd name="T10" fmla="*/ 0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0" name="Freeform 219"/>
              <p:cNvSpPr>
                <a:spLocks/>
              </p:cNvSpPr>
              <p:nvPr/>
            </p:nvSpPr>
            <p:spPr bwMode="auto">
              <a:xfrm>
                <a:off x="2739" y="640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1" name="Freeform 220"/>
              <p:cNvSpPr>
                <a:spLocks/>
              </p:cNvSpPr>
              <p:nvPr/>
            </p:nvSpPr>
            <p:spPr bwMode="auto">
              <a:xfrm>
                <a:off x="2743" y="64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2" name="Freeform 221"/>
              <p:cNvSpPr>
                <a:spLocks/>
              </p:cNvSpPr>
              <p:nvPr/>
            </p:nvSpPr>
            <p:spPr bwMode="auto">
              <a:xfrm>
                <a:off x="2748" y="645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3" name="Freeform 222"/>
              <p:cNvSpPr>
                <a:spLocks/>
              </p:cNvSpPr>
              <p:nvPr/>
            </p:nvSpPr>
            <p:spPr bwMode="auto">
              <a:xfrm>
                <a:off x="2752" y="648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4" name="Freeform 223"/>
              <p:cNvSpPr>
                <a:spLocks/>
              </p:cNvSpPr>
              <p:nvPr/>
            </p:nvSpPr>
            <p:spPr bwMode="auto">
              <a:xfrm>
                <a:off x="2756" y="650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5" name="Freeform 224"/>
              <p:cNvSpPr>
                <a:spLocks/>
              </p:cNvSpPr>
              <p:nvPr/>
            </p:nvSpPr>
            <p:spPr bwMode="auto">
              <a:xfrm>
                <a:off x="2761" y="653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6" name="Freeform 225"/>
              <p:cNvSpPr>
                <a:spLocks/>
              </p:cNvSpPr>
              <p:nvPr/>
            </p:nvSpPr>
            <p:spPr bwMode="auto">
              <a:xfrm>
                <a:off x="2765" y="655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7" name="Freeform 226"/>
              <p:cNvSpPr>
                <a:spLocks/>
              </p:cNvSpPr>
              <p:nvPr/>
            </p:nvSpPr>
            <p:spPr bwMode="auto">
              <a:xfrm>
                <a:off x="2769" y="658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8" name="Freeform 227"/>
              <p:cNvSpPr>
                <a:spLocks/>
              </p:cNvSpPr>
              <p:nvPr/>
            </p:nvSpPr>
            <p:spPr bwMode="auto">
              <a:xfrm>
                <a:off x="2774" y="660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29" name="Freeform 228"/>
              <p:cNvSpPr>
                <a:spLocks/>
              </p:cNvSpPr>
              <p:nvPr/>
            </p:nvSpPr>
            <p:spPr bwMode="auto">
              <a:xfrm>
                <a:off x="2784" y="663"/>
                <a:ext cx="3" cy="4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1 h 7"/>
                  <a:gd name="T10" fmla="*/ 1 w 5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3" y="1"/>
                    </a:moveTo>
                    <a:cubicBezTo>
                      <a:pt x="4" y="2"/>
                      <a:pt x="5" y="4"/>
                      <a:pt x="5" y="5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0" name="Freeform 229"/>
              <p:cNvSpPr>
                <a:spLocks/>
              </p:cNvSpPr>
              <p:nvPr/>
            </p:nvSpPr>
            <p:spPr bwMode="auto">
              <a:xfrm>
                <a:off x="2792" y="667"/>
                <a:ext cx="3" cy="4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1 h 7"/>
                  <a:gd name="T10" fmla="*/ 1 w 5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2" y="1"/>
                    </a:moveTo>
                    <a:cubicBezTo>
                      <a:pt x="4" y="2"/>
                      <a:pt x="5" y="3"/>
                      <a:pt x="5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1" name="Freeform 230"/>
              <p:cNvSpPr>
                <a:spLocks/>
              </p:cNvSpPr>
              <p:nvPr/>
            </p:nvSpPr>
            <p:spPr bwMode="auto">
              <a:xfrm>
                <a:off x="2799" y="671"/>
                <a:ext cx="3" cy="5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0 h 7"/>
                  <a:gd name="T10" fmla="*/ 1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2" y="0"/>
                    </a:moveTo>
                    <a:cubicBezTo>
                      <a:pt x="3" y="1"/>
                      <a:pt x="5" y="3"/>
                      <a:pt x="5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2" name="Freeform 231"/>
              <p:cNvSpPr>
                <a:spLocks/>
              </p:cNvSpPr>
              <p:nvPr/>
            </p:nvSpPr>
            <p:spPr bwMode="auto">
              <a:xfrm>
                <a:off x="2818" y="855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3" name="Freeform 232"/>
              <p:cNvSpPr>
                <a:spLocks/>
              </p:cNvSpPr>
              <p:nvPr/>
            </p:nvSpPr>
            <p:spPr bwMode="auto">
              <a:xfrm>
                <a:off x="2809" y="849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6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4" name="Freeform 233"/>
              <p:cNvSpPr>
                <a:spLocks/>
              </p:cNvSpPr>
              <p:nvPr/>
            </p:nvSpPr>
            <p:spPr bwMode="auto">
              <a:xfrm>
                <a:off x="2809" y="850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5" name="Freeform 234"/>
              <p:cNvSpPr>
                <a:spLocks/>
              </p:cNvSpPr>
              <p:nvPr/>
            </p:nvSpPr>
            <p:spPr bwMode="auto">
              <a:xfrm>
                <a:off x="2809" y="858"/>
                <a:ext cx="9" cy="9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1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9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6" name="Freeform 235"/>
              <p:cNvSpPr>
                <a:spLocks noEditPoints="1"/>
              </p:cNvSpPr>
              <p:nvPr/>
            </p:nvSpPr>
            <p:spPr bwMode="auto">
              <a:xfrm>
                <a:off x="2809" y="859"/>
                <a:ext cx="5" cy="9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7" name="Freeform 236"/>
              <p:cNvSpPr>
                <a:spLocks/>
              </p:cNvSpPr>
              <p:nvPr/>
            </p:nvSpPr>
            <p:spPr bwMode="auto">
              <a:xfrm>
                <a:off x="2818" y="828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8" name="Freeform 237"/>
              <p:cNvSpPr>
                <a:spLocks/>
              </p:cNvSpPr>
              <p:nvPr/>
            </p:nvSpPr>
            <p:spPr bwMode="auto">
              <a:xfrm>
                <a:off x="2809" y="82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9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39" name="Freeform 238"/>
              <p:cNvSpPr>
                <a:spLocks/>
              </p:cNvSpPr>
              <p:nvPr/>
            </p:nvSpPr>
            <p:spPr bwMode="auto">
              <a:xfrm>
                <a:off x="2809" y="823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0" name="Freeform 239"/>
              <p:cNvSpPr>
                <a:spLocks/>
              </p:cNvSpPr>
              <p:nvPr/>
            </p:nvSpPr>
            <p:spPr bwMode="auto">
              <a:xfrm>
                <a:off x="2809" y="832"/>
                <a:ext cx="9" cy="8"/>
              </a:xfrm>
              <a:custGeom>
                <a:avLst/>
                <a:gdLst>
                  <a:gd name="T0" fmla="*/ 1 w 14"/>
                  <a:gd name="T1" fmla="*/ 0 h 14"/>
                  <a:gd name="T2" fmla="*/ 1 w 14"/>
                  <a:gd name="T3" fmla="*/ 0 h 14"/>
                  <a:gd name="T4" fmla="*/ 0 w 14"/>
                  <a:gd name="T5" fmla="*/ 1 h 14"/>
                  <a:gd name="T6" fmla="*/ 1 w 14"/>
                  <a:gd name="T7" fmla="*/ 1 h 14"/>
                  <a:gd name="T8" fmla="*/ 1 w 14"/>
                  <a:gd name="T9" fmla="*/ 1 h 14"/>
                  <a:gd name="T10" fmla="*/ 1 w 14"/>
                  <a:gd name="T11" fmla="*/ 1 h 14"/>
                  <a:gd name="T12" fmla="*/ 1 w 14"/>
                  <a:gd name="T13" fmla="*/ 1 h 14"/>
                  <a:gd name="T14" fmla="*/ 1 w 14"/>
                  <a:gd name="T15" fmla="*/ 1 h 14"/>
                  <a:gd name="T16" fmla="*/ 1 w 14"/>
                  <a:gd name="T17" fmla="*/ 1 h 14"/>
                  <a:gd name="T18" fmla="*/ 1 w 14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4"/>
                  <a:gd name="T32" fmla="*/ 14 w 14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4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4" y="10"/>
                      <a:pt x="14" y="8"/>
                    </a:cubicBezTo>
                    <a:cubicBezTo>
                      <a:pt x="14" y="5"/>
                      <a:pt x="12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1" name="Freeform 240"/>
              <p:cNvSpPr>
                <a:spLocks noEditPoints="1"/>
              </p:cNvSpPr>
              <p:nvPr/>
            </p:nvSpPr>
            <p:spPr bwMode="auto">
              <a:xfrm>
                <a:off x="2809" y="833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2" name="Freeform 241"/>
              <p:cNvSpPr>
                <a:spLocks/>
              </p:cNvSpPr>
              <p:nvPr/>
            </p:nvSpPr>
            <p:spPr bwMode="auto">
              <a:xfrm>
                <a:off x="2818" y="801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3" name="Freeform 242"/>
              <p:cNvSpPr>
                <a:spLocks/>
              </p:cNvSpPr>
              <p:nvPr/>
            </p:nvSpPr>
            <p:spPr bwMode="auto">
              <a:xfrm>
                <a:off x="2809" y="796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4" name="Freeform 243"/>
              <p:cNvSpPr>
                <a:spLocks/>
              </p:cNvSpPr>
              <p:nvPr/>
            </p:nvSpPr>
            <p:spPr bwMode="auto">
              <a:xfrm>
                <a:off x="2809" y="797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5" name="Freeform 244"/>
              <p:cNvSpPr>
                <a:spLocks/>
              </p:cNvSpPr>
              <p:nvPr/>
            </p:nvSpPr>
            <p:spPr bwMode="auto">
              <a:xfrm>
                <a:off x="2810" y="805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5"/>
                      <a:pt x="8" y="9"/>
                      <a:pt x="7" y="12"/>
                    </a:cubicBezTo>
                    <a:cubicBezTo>
                      <a:pt x="7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6" name="Freeform 245"/>
              <p:cNvSpPr>
                <a:spLocks noEditPoints="1"/>
              </p:cNvSpPr>
              <p:nvPr/>
            </p:nvSpPr>
            <p:spPr bwMode="auto">
              <a:xfrm>
                <a:off x="2809" y="806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7" y="3"/>
                      <a:pt x="10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7" name="Freeform 246"/>
              <p:cNvSpPr>
                <a:spLocks/>
              </p:cNvSpPr>
              <p:nvPr/>
            </p:nvSpPr>
            <p:spPr bwMode="auto">
              <a:xfrm>
                <a:off x="2818" y="775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8" name="Freeform 247"/>
              <p:cNvSpPr>
                <a:spLocks/>
              </p:cNvSpPr>
              <p:nvPr/>
            </p:nvSpPr>
            <p:spPr bwMode="auto">
              <a:xfrm>
                <a:off x="2809" y="769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49" name="Freeform 248"/>
              <p:cNvSpPr>
                <a:spLocks/>
              </p:cNvSpPr>
              <p:nvPr/>
            </p:nvSpPr>
            <p:spPr bwMode="auto">
              <a:xfrm>
                <a:off x="2809" y="771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0" name="Freeform 249"/>
              <p:cNvSpPr>
                <a:spLocks/>
              </p:cNvSpPr>
              <p:nvPr/>
            </p:nvSpPr>
            <p:spPr bwMode="auto">
              <a:xfrm>
                <a:off x="2810" y="778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1" name="Freeform 250"/>
              <p:cNvSpPr>
                <a:spLocks noEditPoints="1"/>
              </p:cNvSpPr>
              <p:nvPr/>
            </p:nvSpPr>
            <p:spPr bwMode="auto">
              <a:xfrm>
                <a:off x="2809" y="780"/>
                <a:ext cx="6" cy="8"/>
              </a:xfrm>
              <a:custGeom>
                <a:avLst/>
                <a:gdLst>
                  <a:gd name="T0" fmla="*/ 1 w 10"/>
                  <a:gd name="T1" fmla="*/ 1 h 13"/>
                  <a:gd name="T2" fmla="*/ 1 w 10"/>
                  <a:gd name="T3" fmla="*/ 1 h 13"/>
                  <a:gd name="T4" fmla="*/ 1 w 10"/>
                  <a:gd name="T5" fmla="*/ 1 h 13"/>
                  <a:gd name="T6" fmla="*/ 0 w 10"/>
                  <a:gd name="T7" fmla="*/ 1 h 13"/>
                  <a:gd name="T8" fmla="*/ 1 w 10"/>
                  <a:gd name="T9" fmla="*/ 1 h 13"/>
                  <a:gd name="T10" fmla="*/ 1 w 10"/>
                  <a:gd name="T11" fmla="*/ 1 h 13"/>
                  <a:gd name="T12" fmla="*/ 1 w 10"/>
                  <a:gd name="T13" fmla="*/ 1 h 13"/>
                  <a:gd name="T14" fmla="*/ 1 w 10"/>
                  <a:gd name="T15" fmla="*/ 1 h 13"/>
                  <a:gd name="T16" fmla="*/ 1 w 10"/>
                  <a:gd name="T17" fmla="*/ 1 h 13"/>
                  <a:gd name="T18" fmla="*/ 1 w 10"/>
                  <a:gd name="T19" fmla="*/ 1 h 13"/>
                  <a:gd name="T20" fmla="*/ 1 w 10"/>
                  <a:gd name="T21" fmla="*/ 1 h 13"/>
                  <a:gd name="T22" fmla="*/ 1 w 10"/>
                  <a:gd name="T23" fmla="*/ 1 h 13"/>
                  <a:gd name="T24" fmla="*/ 1 w 10"/>
                  <a:gd name="T25" fmla="*/ 1 h 13"/>
                  <a:gd name="T26" fmla="*/ 1 w 10"/>
                  <a:gd name="T27" fmla="*/ 1 h 13"/>
                  <a:gd name="T28" fmla="*/ 1 w 10"/>
                  <a:gd name="T29" fmla="*/ 1 h 13"/>
                  <a:gd name="T30" fmla="*/ 1 w 10"/>
                  <a:gd name="T31" fmla="*/ 1 h 13"/>
                  <a:gd name="T32" fmla="*/ 1 w 10"/>
                  <a:gd name="T33" fmla="*/ 1 h 13"/>
                  <a:gd name="T34" fmla="*/ 1 w 10"/>
                  <a:gd name="T35" fmla="*/ 1 h 13"/>
                  <a:gd name="T36" fmla="*/ 1 w 10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3"/>
                  <a:gd name="T59" fmla="*/ 10 w 10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3">
                    <a:moveTo>
                      <a:pt x="5" y="1"/>
                    </a:moveTo>
                    <a:cubicBezTo>
                      <a:pt x="8" y="3"/>
                      <a:pt x="10" y="6"/>
                      <a:pt x="10" y="9"/>
                    </a:cubicBezTo>
                    <a:cubicBezTo>
                      <a:pt x="10" y="12"/>
                      <a:pt x="8" y="13"/>
                      <a:pt x="5" y="12"/>
                    </a:cubicBezTo>
                    <a:cubicBezTo>
                      <a:pt x="3" y="10"/>
                      <a:pt x="0" y="7"/>
                      <a:pt x="0" y="4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8" y="9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2" name="Freeform 251"/>
              <p:cNvSpPr>
                <a:spLocks/>
              </p:cNvSpPr>
              <p:nvPr/>
            </p:nvSpPr>
            <p:spPr bwMode="auto">
              <a:xfrm>
                <a:off x="2818" y="748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1 w 2"/>
                  <a:gd name="T5" fmla="*/ 23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3" name="Freeform 252"/>
              <p:cNvSpPr>
                <a:spLocks/>
              </p:cNvSpPr>
              <p:nvPr/>
            </p:nvSpPr>
            <p:spPr bwMode="auto">
              <a:xfrm>
                <a:off x="2809" y="743"/>
                <a:ext cx="11" cy="6"/>
              </a:xfrm>
              <a:custGeom>
                <a:avLst/>
                <a:gdLst>
                  <a:gd name="T0" fmla="*/ 0 w 11"/>
                  <a:gd name="T1" fmla="*/ 1 h 6"/>
                  <a:gd name="T2" fmla="*/ 1 w 11"/>
                  <a:gd name="T3" fmla="*/ 0 h 6"/>
                  <a:gd name="T4" fmla="*/ 11 w 11"/>
                  <a:gd name="T5" fmla="*/ 5 h 6"/>
                  <a:gd name="T6" fmla="*/ 9 w 11"/>
                  <a:gd name="T7" fmla="*/ 6 h 6"/>
                  <a:gd name="T8" fmla="*/ 0 w 11"/>
                  <a:gd name="T9" fmla="*/ 1 h 6"/>
                  <a:gd name="T10" fmla="*/ 0 w 11"/>
                  <a:gd name="T11" fmla="*/ 1 h 6"/>
                  <a:gd name="T12" fmla="*/ 0 w 11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1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4" name="Freeform 253"/>
              <p:cNvSpPr>
                <a:spLocks/>
              </p:cNvSpPr>
              <p:nvPr/>
            </p:nvSpPr>
            <p:spPr bwMode="auto">
              <a:xfrm>
                <a:off x="2809" y="744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5" name="Freeform 254"/>
              <p:cNvSpPr>
                <a:spLocks/>
              </p:cNvSpPr>
              <p:nvPr/>
            </p:nvSpPr>
            <p:spPr bwMode="auto">
              <a:xfrm>
                <a:off x="2810" y="751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1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6" name="Freeform 255"/>
              <p:cNvSpPr>
                <a:spLocks noEditPoints="1"/>
              </p:cNvSpPr>
              <p:nvPr/>
            </p:nvSpPr>
            <p:spPr bwMode="auto">
              <a:xfrm>
                <a:off x="2809" y="753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7" name="Freeform 256"/>
              <p:cNvSpPr>
                <a:spLocks/>
              </p:cNvSpPr>
              <p:nvPr/>
            </p:nvSpPr>
            <p:spPr bwMode="auto">
              <a:xfrm>
                <a:off x="2818" y="722"/>
                <a:ext cx="2" cy="23"/>
              </a:xfrm>
              <a:custGeom>
                <a:avLst/>
                <a:gdLst>
                  <a:gd name="T0" fmla="*/ 1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1 w 2"/>
                  <a:gd name="T9" fmla="*/ 1 h 23"/>
                  <a:gd name="T10" fmla="*/ 1 w 2"/>
                  <a:gd name="T11" fmla="*/ 1 h 23"/>
                  <a:gd name="T12" fmla="*/ 1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8" name="Freeform 257"/>
              <p:cNvSpPr>
                <a:spLocks/>
              </p:cNvSpPr>
              <p:nvPr/>
            </p:nvSpPr>
            <p:spPr bwMode="auto">
              <a:xfrm>
                <a:off x="2809" y="717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1 w 11"/>
                  <a:gd name="T3" fmla="*/ 0 h 6"/>
                  <a:gd name="T4" fmla="*/ 11 w 11"/>
                  <a:gd name="T5" fmla="*/ 5 h 6"/>
                  <a:gd name="T6" fmla="*/ 10 w 11"/>
                  <a:gd name="T7" fmla="*/ 6 h 6"/>
                  <a:gd name="T8" fmla="*/ 0 w 11"/>
                  <a:gd name="T9" fmla="*/ 0 h 6"/>
                  <a:gd name="T10" fmla="*/ 0 w 11"/>
                  <a:gd name="T11" fmla="*/ 0 h 6"/>
                  <a:gd name="T12" fmla="*/ 0 w 1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0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59" name="Freeform 258"/>
              <p:cNvSpPr>
                <a:spLocks/>
              </p:cNvSpPr>
              <p:nvPr/>
            </p:nvSpPr>
            <p:spPr bwMode="auto">
              <a:xfrm>
                <a:off x="2809" y="717"/>
                <a:ext cx="10" cy="28"/>
              </a:xfrm>
              <a:custGeom>
                <a:avLst/>
                <a:gdLst>
                  <a:gd name="T0" fmla="*/ 10 w 10"/>
                  <a:gd name="T1" fmla="*/ 6 h 28"/>
                  <a:gd name="T2" fmla="*/ 9 w 10"/>
                  <a:gd name="T3" fmla="*/ 28 h 28"/>
                  <a:gd name="T4" fmla="*/ 0 w 10"/>
                  <a:gd name="T5" fmla="*/ 23 h 28"/>
                  <a:gd name="T6" fmla="*/ 0 w 10"/>
                  <a:gd name="T7" fmla="*/ 0 h 28"/>
                  <a:gd name="T8" fmla="*/ 10 w 10"/>
                  <a:gd name="T9" fmla="*/ 6 h 28"/>
                  <a:gd name="T10" fmla="*/ 10 w 10"/>
                  <a:gd name="T11" fmla="*/ 6 h 28"/>
                  <a:gd name="T12" fmla="*/ 10 w 10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8"/>
                  <a:gd name="T23" fmla="*/ 10 w 10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8">
                    <a:moveTo>
                      <a:pt x="10" y="6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0" name="Freeform 259"/>
              <p:cNvSpPr>
                <a:spLocks/>
              </p:cNvSpPr>
              <p:nvPr/>
            </p:nvSpPr>
            <p:spPr bwMode="auto">
              <a:xfrm>
                <a:off x="2810" y="725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1" name="Freeform 260"/>
              <p:cNvSpPr>
                <a:spLocks noEditPoints="1"/>
              </p:cNvSpPr>
              <p:nvPr/>
            </p:nvSpPr>
            <p:spPr bwMode="auto">
              <a:xfrm>
                <a:off x="2809" y="727"/>
                <a:ext cx="6" cy="8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4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2" name="Freeform 261"/>
              <p:cNvSpPr>
                <a:spLocks/>
              </p:cNvSpPr>
              <p:nvPr/>
            </p:nvSpPr>
            <p:spPr bwMode="auto">
              <a:xfrm>
                <a:off x="2818" y="695"/>
                <a:ext cx="2" cy="23"/>
              </a:xfrm>
              <a:custGeom>
                <a:avLst/>
                <a:gdLst>
                  <a:gd name="T0" fmla="*/ 1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1 w 2"/>
                  <a:gd name="T9" fmla="*/ 1 h 23"/>
                  <a:gd name="T10" fmla="*/ 1 w 2"/>
                  <a:gd name="T11" fmla="*/ 1 h 23"/>
                  <a:gd name="T12" fmla="*/ 1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3" name="Freeform 262"/>
              <p:cNvSpPr>
                <a:spLocks/>
              </p:cNvSpPr>
              <p:nvPr/>
            </p:nvSpPr>
            <p:spPr bwMode="auto">
              <a:xfrm>
                <a:off x="2809" y="690"/>
                <a:ext cx="11" cy="6"/>
              </a:xfrm>
              <a:custGeom>
                <a:avLst/>
                <a:gdLst>
                  <a:gd name="T0" fmla="*/ 0 w 11"/>
                  <a:gd name="T1" fmla="*/ 1 h 6"/>
                  <a:gd name="T2" fmla="*/ 1 w 11"/>
                  <a:gd name="T3" fmla="*/ 0 h 6"/>
                  <a:gd name="T4" fmla="*/ 11 w 11"/>
                  <a:gd name="T5" fmla="*/ 5 h 6"/>
                  <a:gd name="T6" fmla="*/ 10 w 11"/>
                  <a:gd name="T7" fmla="*/ 6 h 6"/>
                  <a:gd name="T8" fmla="*/ 0 w 11"/>
                  <a:gd name="T9" fmla="*/ 1 h 6"/>
                  <a:gd name="T10" fmla="*/ 0 w 11"/>
                  <a:gd name="T11" fmla="*/ 1 h 6"/>
                  <a:gd name="T12" fmla="*/ 0 w 11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1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4" name="Freeform 263"/>
              <p:cNvSpPr>
                <a:spLocks/>
              </p:cNvSpPr>
              <p:nvPr/>
            </p:nvSpPr>
            <p:spPr bwMode="auto">
              <a:xfrm>
                <a:off x="2809" y="691"/>
                <a:ext cx="10" cy="27"/>
              </a:xfrm>
              <a:custGeom>
                <a:avLst/>
                <a:gdLst>
                  <a:gd name="T0" fmla="*/ 10 w 10"/>
                  <a:gd name="T1" fmla="*/ 5 h 27"/>
                  <a:gd name="T2" fmla="*/ 9 w 10"/>
                  <a:gd name="T3" fmla="*/ 27 h 27"/>
                  <a:gd name="T4" fmla="*/ 0 w 10"/>
                  <a:gd name="T5" fmla="*/ 22 h 27"/>
                  <a:gd name="T6" fmla="*/ 0 w 10"/>
                  <a:gd name="T7" fmla="*/ 0 h 27"/>
                  <a:gd name="T8" fmla="*/ 10 w 10"/>
                  <a:gd name="T9" fmla="*/ 5 h 27"/>
                  <a:gd name="T10" fmla="*/ 10 w 10"/>
                  <a:gd name="T11" fmla="*/ 5 h 27"/>
                  <a:gd name="T12" fmla="*/ 10 w 10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7"/>
                  <a:gd name="T23" fmla="*/ 10 w 1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7">
                    <a:moveTo>
                      <a:pt x="10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5" name="Freeform 264"/>
              <p:cNvSpPr>
                <a:spLocks/>
              </p:cNvSpPr>
              <p:nvPr/>
            </p:nvSpPr>
            <p:spPr bwMode="auto">
              <a:xfrm>
                <a:off x="2810" y="699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6" name="Freeform 265"/>
              <p:cNvSpPr>
                <a:spLocks noEditPoints="1"/>
              </p:cNvSpPr>
              <p:nvPr/>
            </p:nvSpPr>
            <p:spPr bwMode="auto">
              <a:xfrm>
                <a:off x="2809" y="700"/>
                <a:ext cx="6" cy="9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7" name="Freeform 266"/>
              <p:cNvSpPr>
                <a:spLocks/>
              </p:cNvSpPr>
              <p:nvPr/>
            </p:nvSpPr>
            <p:spPr bwMode="auto">
              <a:xfrm>
                <a:off x="2819" y="669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8" name="Freeform 267"/>
              <p:cNvSpPr>
                <a:spLocks/>
              </p:cNvSpPr>
              <p:nvPr/>
            </p:nvSpPr>
            <p:spPr bwMode="auto">
              <a:xfrm>
                <a:off x="2809" y="664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1 w 11"/>
                  <a:gd name="T3" fmla="*/ 0 h 5"/>
                  <a:gd name="T4" fmla="*/ 11 w 11"/>
                  <a:gd name="T5" fmla="*/ 5 h 5"/>
                  <a:gd name="T6" fmla="*/ 10 w 11"/>
                  <a:gd name="T7" fmla="*/ 5 h 5"/>
                  <a:gd name="T8" fmla="*/ 0 w 11"/>
                  <a:gd name="T9" fmla="*/ 0 h 5"/>
                  <a:gd name="T10" fmla="*/ 0 w 11"/>
                  <a:gd name="T11" fmla="*/ 0 h 5"/>
                  <a:gd name="T12" fmla="*/ 0 w 1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5"/>
                  <a:gd name="T23" fmla="*/ 11 w 1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5">
                    <a:moveTo>
                      <a:pt x="0" y="0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69" name="Freeform 268"/>
              <p:cNvSpPr>
                <a:spLocks/>
              </p:cNvSpPr>
              <p:nvPr/>
            </p:nvSpPr>
            <p:spPr bwMode="auto">
              <a:xfrm>
                <a:off x="2809" y="664"/>
                <a:ext cx="10" cy="28"/>
              </a:xfrm>
              <a:custGeom>
                <a:avLst/>
                <a:gdLst>
                  <a:gd name="T0" fmla="*/ 10 w 10"/>
                  <a:gd name="T1" fmla="*/ 5 h 28"/>
                  <a:gd name="T2" fmla="*/ 10 w 10"/>
                  <a:gd name="T3" fmla="*/ 28 h 28"/>
                  <a:gd name="T4" fmla="*/ 0 w 10"/>
                  <a:gd name="T5" fmla="*/ 23 h 28"/>
                  <a:gd name="T6" fmla="*/ 0 w 10"/>
                  <a:gd name="T7" fmla="*/ 0 h 28"/>
                  <a:gd name="T8" fmla="*/ 10 w 10"/>
                  <a:gd name="T9" fmla="*/ 5 h 28"/>
                  <a:gd name="T10" fmla="*/ 10 w 10"/>
                  <a:gd name="T11" fmla="*/ 5 h 28"/>
                  <a:gd name="T12" fmla="*/ 10 w 10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8"/>
                  <a:gd name="T23" fmla="*/ 10 w 10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8">
                    <a:moveTo>
                      <a:pt x="10" y="5"/>
                    </a:moveTo>
                    <a:lnTo>
                      <a:pt x="10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0" name="Freeform 269"/>
              <p:cNvSpPr>
                <a:spLocks/>
              </p:cNvSpPr>
              <p:nvPr/>
            </p:nvSpPr>
            <p:spPr bwMode="auto">
              <a:xfrm>
                <a:off x="2810" y="672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8" y="1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1" name="Freeform 270"/>
              <p:cNvSpPr>
                <a:spLocks noEditPoints="1"/>
              </p:cNvSpPr>
              <p:nvPr/>
            </p:nvSpPr>
            <p:spPr bwMode="auto">
              <a:xfrm>
                <a:off x="2809" y="674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2" name="Freeform 271"/>
              <p:cNvSpPr>
                <a:spLocks/>
              </p:cNvSpPr>
              <p:nvPr/>
            </p:nvSpPr>
            <p:spPr bwMode="auto">
              <a:xfrm>
                <a:off x="2819" y="642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3" name="Freeform 272"/>
              <p:cNvSpPr>
                <a:spLocks/>
              </p:cNvSpPr>
              <p:nvPr/>
            </p:nvSpPr>
            <p:spPr bwMode="auto">
              <a:xfrm>
                <a:off x="2810" y="637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4" name="Freeform 273"/>
              <p:cNvSpPr>
                <a:spLocks/>
              </p:cNvSpPr>
              <p:nvPr/>
            </p:nvSpPr>
            <p:spPr bwMode="auto">
              <a:xfrm>
                <a:off x="2809" y="638"/>
                <a:ext cx="10" cy="28"/>
              </a:xfrm>
              <a:custGeom>
                <a:avLst/>
                <a:gdLst>
                  <a:gd name="T0" fmla="*/ 10 w 10"/>
                  <a:gd name="T1" fmla="*/ 5 h 28"/>
                  <a:gd name="T2" fmla="*/ 10 w 10"/>
                  <a:gd name="T3" fmla="*/ 28 h 28"/>
                  <a:gd name="T4" fmla="*/ 0 w 10"/>
                  <a:gd name="T5" fmla="*/ 23 h 28"/>
                  <a:gd name="T6" fmla="*/ 1 w 10"/>
                  <a:gd name="T7" fmla="*/ 0 h 28"/>
                  <a:gd name="T8" fmla="*/ 10 w 10"/>
                  <a:gd name="T9" fmla="*/ 5 h 28"/>
                  <a:gd name="T10" fmla="*/ 10 w 10"/>
                  <a:gd name="T11" fmla="*/ 5 h 28"/>
                  <a:gd name="T12" fmla="*/ 10 w 10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8"/>
                  <a:gd name="T23" fmla="*/ 10 w 10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8">
                    <a:moveTo>
                      <a:pt x="10" y="5"/>
                    </a:moveTo>
                    <a:lnTo>
                      <a:pt x="10" y="28"/>
                    </a:lnTo>
                    <a:lnTo>
                      <a:pt x="0" y="23"/>
                    </a:lnTo>
                    <a:lnTo>
                      <a:pt x="1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5" name="Freeform 274"/>
              <p:cNvSpPr>
                <a:spLocks/>
              </p:cNvSpPr>
              <p:nvPr/>
            </p:nvSpPr>
            <p:spPr bwMode="auto">
              <a:xfrm>
                <a:off x="2810" y="646"/>
                <a:ext cx="9" cy="9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0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8" y="14"/>
                      <a:pt x="7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4" y="10"/>
                      <a:pt x="14" y="9"/>
                    </a:cubicBezTo>
                    <a:cubicBezTo>
                      <a:pt x="14" y="6"/>
                      <a:pt x="12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6" name="Freeform 275"/>
              <p:cNvSpPr>
                <a:spLocks noEditPoints="1"/>
              </p:cNvSpPr>
              <p:nvPr/>
            </p:nvSpPr>
            <p:spPr bwMode="auto">
              <a:xfrm>
                <a:off x="2809" y="647"/>
                <a:ext cx="6" cy="9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5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7" name="Freeform 276"/>
              <p:cNvSpPr>
                <a:spLocks/>
              </p:cNvSpPr>
              <p:nvPr/>
            </p:nvSpPr>
            <p:spPr bwMode="auto">
              <a:xfrm>
                <a:off x="2819" y="616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8" name="Freeform 277"/>
              <p:cNvSpPr>
                <a:spLocks/>
              </p:cNvSpPr>
              <p:nvPr/>
            </p:nvSpPr>
            <p:spPr bwMode="auto">
              <a:xfrm>
                <a:off x="2810" y="610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79" name="Freeform 278"/>
              <p:cNvSpPr>
                <a:spLocks/>
              </p:cNvSpPr>
              <p:nvPr/>
            </p:nvSpPr>
            <p:spPr bwMode="auto">
              <a:xfrm>
                <a:off x="2810" y="612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0" name="Freeform 279"/>
              <p:cNvSpPr>
                <a:spLocks/>
              </p:cNvSpPr>
              <p:nvPr/>
            </p:nvSpPr>
            <p:spPr bwMode="auto">
              <a:xfrm>
                <a:off x="2810" y="619"/>
                <a:ext cx="9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6"/>
                      <a:pt x="7" y="9"/>
                      <a:pt x="7" y="12"/>
                    </a:cubicBezTo>
                    <a:cubicBezTo>
                      <a:pt x="7" y="13"/>
                      <a:pt x="7" y="14"/>
                      <a:pt x="6" y="15"/>
                    </a:cubicBezTo>
                    <a:cubicBezTo>
                      <a:pt x="7" y="15"/>
                      <a:pt x="8" y="14"/>
                      <a:pt x="8" y="14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1" name="Freeform 280"/>
              <p:cNvSpPr>
                <a:spLocks noEditPoints="1"/>
              </p:cNvSpPr>
              <p:nvPr/>
            </p:nvSpPr>
            <p:spPr bwMode="auto">
              <a:xfrm>
                <a:off x="2809" y="621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2" name="Freeform 281"/>
              <p:cNvSpPr>
                <a:spLocks/>
              </p:cNvSpPr>
              <p:nvPr/>
            </p:nvSpPr>
            <p:spPr bwMode="auto">
              <a:xfrm>
                <a:off x="2819" y="589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3" name="Freeform 282"/>
              <p:cNvSpPr>
                <a:spLocks/>
              </p:cNvSpPr>
              <p:nvPr/>
            </p:nvSpPr>
            <p:spPr bwMode="auto">
              <a:xfrm>
                <a:off x="2810" y="584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4" name="Freeform 283"/>
              <p:cNvSpPr>
                <a:spLocks/>
              </p:cNvSpPr>
              <p:nvPr/>
            </p:nvSpPr>
            <p:spPr bwMode="auto">
              <a:xfrm>
                <a:off x="2810" y="585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2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5" name="Freeform 284"/>
              <p:cNvSpPr>
                <a:spLocks/>
              </p:cNvSpPr>
              <p:nvPr/>
            </p:nvSpPr>
            <p:spPr bwMode="auto">
              <a:xfrm>
                <a:off x="2810" y="593"/>
                <a:ext cx="9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1"/>
                    </a:cubicBezTo>
                    <a:cubicBezTo>
                      <a:pt x="8" y="13"/>
                      <a:pt x="7" y="14"/>
                      <a:pt x="6" y="14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6"/>
                      <a:pt x="11" y="2"/>
                      <a:pt x="8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6" name="Freeform 285"/>
              <p:cNvSpPr>
                <a:spLocks noEditPoints="1"/>
              </p:cNvSpPr>
              <p:nvPr/>
            </p:nvSpPr>
            <p:spPr bwMode="auto">
              <a:xfrm>
                <a:off x="2809" y="594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9"/>
                    </a:cubicBezTo>
                    <a:cubicBezTo>
                      <a:pt x="10" y="12"/>
                      <a:pt x="8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7" name="Freeform 286"/>
              <p:cNvSpPr>
                <a:spLocks/>
              </p:cNvSpPr>
              <p:nvPr/>
            </p:nvSpPr>
            <p:spPr bwMode="auto">
              <a:xfrm>
                <a:off x="2819" y="562"/>
                <a:ext cx="1" cy="24"/>
              </a:xfrm>
              <a:custGeom>
                <a:avLst/>
                <a:gdLst>
                  <a:gd name="T0" fmla="*/ 0 w 1"/>
                  <a:gd name="T1" fmla="*/ 2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2 h 24"/>
                  <a:gd name="T10" fmla="*/ 0 w 1"/>
                  <a:gd name="T11" fmla="*/ 2 h 24"/>
                  <a:gd name="T12" fmla="*/ 0 w 1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2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8" name="Freeform 287"/>
              <p:cNvSpPr>
                <a:spLocks/>
              </p:cNvSpPr>
              <p:nvPr/>
            </p:nvSpPr>
            <p:spPr bwMode="auto">
              <a:xfrm>
                <a:off x="2810" y="558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0 h 6"/>
                  <a:gd name="T4" fmla="*/ 10 w 10"/>
                  <a:gd name="T5" fmla="*/ 4 h 6"/>
                  <a:gd name="T6" fmla="*/ 9 w 10"/>
                  <a:gd name="T7" fmla="*/ 6 h 6"/>
                  <a:gd name="T8" fmla="*/ 0 w 10"/>
                  <a:gd name="T9" fmla="*/ 0 h 6"/>
                  <a:gd name="T10" fmla="*/ 0 w 10"/>
                  <a:gd name="T11" fmla="*/ 0 h 6"/>
                  <a:gd name="T12" fmla="*/ 0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0"/>
                    </a:moveTo>
                    <a:lnTo>
                      <a:pt x="1" y="0"/>
                    </a:lnTo>
                    <a:lnTo>
                      <a:pt x="10" y="4"/>
                    </a:lnTo>
                    <a:lnTo>
                      <a:pt x="9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89" name="Freeform 288"/>
              <p:cNvSpPr>
                <a:spLocks/>
              </p:cNvSpPr>
              <p:nvPr/>
            </p:nvSpPr>
            <p:spPr bwMode="auto">
              <a:xfrm>
                <a:off x="2810" y="558"/>
                <a:ext cx="9" cy="28"/>
              </a:xfrm>
              <a:custGeom>
                <a:avLst/>
                <a:gdLst>
                  <a:gd name="T0" fmla="*/ 9 w 9"/>
                  <a:gd name="T1" fmla="*/ 6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6 h 28"/>
                  <a:gd name="T10" fmla="*/ 9 w 9"/>
                  <a:gd name="T11" fmla="*/ 6 h 28"/>
                  <a:gd name="T12" fmla="*/ 9 w 9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6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0" name="Freeform 289"/>
              <p:cNvSpPr>
                <a:spLocks/>
              </p:cNvSpPr>
              <p:nvPr/>
            </p:nvSpPr>
            <p:spPr bwMode="auto">
              <a:xfrm>
                <a:off x="2810" y="566"/>
                <a:ext cx="9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1" name="Freeform 290"/>
              <p:cNvSpPr>
                <a:spLocks noEditPoints="1"/>
              </p:cNvSpPr>
              <p:nvPr/>
            </p:nvSpPr>
            <p:spPr bwMode="auto">
              <a:xfrm>
                <a:off x="2809" y="567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10"/>
                    </a:cubicBezTo>
                    <a:cubicBezTo>
                      <a:pt x="10" y="13"/>
                      <a:pt x="8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2" name="Freeform 291"/>
              <p:cNvSpPr>
                <a:spLocks/>
              </p:cNvSpPr>
              <p:nvPr/>
            </p:nvSpPr>
            <p:spPr bwMode="auto">
              <a:xfrm>
                <a:off x="2819" y="536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3" name="Freeform 292"/>
              <p:cNvSpPr>
                <a:spLocks/>
              </p:cNvSpPr>
              <p:nvPr/>
            </p:nvSpPr>
            <p:spPr bwMode="auto">
              <a:xfrm>
                <a:off x="2810" y="531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4" name="Freeform 293"/>
              <p:cNvSpPr>
                <a:spLocks/>
              </p:cNvSpPr>
              <p:nvPr/>
            </p:nvSpPr>
            <p:spPr bwMode="auto">
              <a:xfrm>
                <a:off x="2810" y="532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5" name="Freeform 294"/>
              <p:cNvSpPr>
                <a:spLocks/>
              </p:cNvSpPr>
              <p:nvPr/>
            </p:nvSpPr>
            <p:spPr bwMode="auto">
              <a:xfrm>
                <a:off x="2810" y="539"/>
                <a:ext cx="9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6" name="Freeform 295"/>
              <p:cNvSpPr>
                <a:spLocks noEditPoints="1"/>
              </p:cNvSpPr>
              <p:nvPr/>
            </p:nvSpPr>
            <p:spPr bwMode="auto">
              <a:xfrm>
                <a:off x="2810" y="541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7" name="Freeform 296"/>
              <p:cNvSpPr>
                <a:spLocks/>
              </p:cNvSpPr>
              <p:nvPr/>
            </p:nvSpPr>
            <p:spPr bwMode="auto">
              <a:xfrm>
                <a:off x="2819" y="510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8" name="Freeform 297"/>
              <p:cNvSpPr>
                <a:spLocks/>
              </p:cNvSpPr>
              <p:nvPr/>
            </p:nvSpPr>
            <p:spPr bwMode="auto">
              <a:xfrm>
                <a:off x="2810" y="50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9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1999" name="Freeform 298"/>
              <p:cNvSpPr>
                <a:spLocks/>
              </p:cNvSpPr>
              <p:nvPr/>
            </p:nvSpPr>
            <p:spPr bwMode="auto">
              <a:xfrm>
                <a:off x="2810" y="505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0" name="Freeform 299"/>
              <p:cNvSpPr>
                <a:spLocks/>
              </p:cNvSpPr>
              <p:nvPr/>
            </p:nvSpPr>
            <p:spPr bwMode="auto">
              <a:xfrm>
                <a:off x="2810" y="513"/>
                <a:ext cx="9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9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7" y="14"/>
                      <a:pt x="7" y="14"/>
                    </a:cubicBezTo>
                    <a:cubicBezTo>
                      <a:pt x="7" y="14"/>
                      <a:pt x="8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3" y="10"/>
                      <a:pt x="13" y="8"/>
                    </a:cubicBezTo>
                    <a:cubicBezTo>
                      <a:pt x="13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1" name="Freeform 300"/>
              <p:cNvSpPr>
                <a:spLocks noEditPoints="1"/>
              </p:cNvSpPr>
              <p:nvPr/>
            </p:nvSpPr>
            <p:spPr bwMode="auto">
              <a:xfrm>
                <a:off x="2810" y="515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2" name="Freeform 301"/>
              <p:cNvSpPr>
                <a:spLocks/>
              </p:cNvSpPr>
              <p:nvPr/>
            </p:nvSpPr>
            <p:spPr bwMode="auto">
              <a:xfrm>
                <a:off x="2600" y="729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2 w 2"/>
                  <a:gd name="T5" fmla="*/ 22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3" name="Freeform 302"/>
              <p:cNvSpPr>
                <a:spLocks/>
              </p:cNvSpPr>
              <p:nvPr/>
            </p:nvSpPr>
            <p:spPr bwMode="auto">
              <a:xfrm>
                <a:off x="2592" y="723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8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4" name="Freeform 303"/>
              <p:cNvSpPr>
                <a:spLocks/>
              </p:cNvSpPr>
              <p:nvPr/>
            </p:nvSpPr>
            <p:spPr bwMode="auto">
              <a:xfrm>
                <a:off x="2591" y="725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1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1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5" name="Freeform 304"/>
              <p:cNvSpPr>
                <a:spLocks/>
              </p:cNvSpPr>
              <p:nvPr/>
            </p:nvSpPr>
            <p:spPr bwMode="auto">
              <a:xfrm>
                <a:off x="2592" y="732"/>
                <a:ext cx="8" cy="9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1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9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4" y="11"/>
                      <a:pt x="14" y="9"/>
                    </a:cubicBezTo>
                    <a:cubicBezTo>
                      <a:pt x="14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6" name="Freeform 305"/>
              <p:cNvSpPr>
                <a:spLocks noEditPoints="1"/>
              </p:cNvSpPr>
              <p:nvPr/>
            </p:nvSpPr>
            <p:spPr bwMode="auto">
              <a:xfrm>
                <a:off x="2591" y="734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7" name="Freeform 306"/>
              <p:cNvSpPr>
                <a:spLocks/>
              </p:cNvSpPr>
              <p:nvPr/>
            </p:nvSpPr>
            <p:spPr bwMode="auto">
              <a:xfrm>
                <a:off x="2600" y="702"/>
                <a:ext cx="2" cy="24"/>
              </a:xfrm>
              <a:custGeom>
                <a:avLst/>
                <a:gdLst>
                  <a:gd name="T0" fmla="*/ 0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0 w 2"/>
                  <a:gd name="T9" fmla="*/ 1 h 24"/>
                  <a:gd name="T10" fmla="*/ 0 w 2"/>
                  <a:gd name="T11" fmla="*/ 1 h 24"/>
                  <a:gd name="T12" fmla="*/ 0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8" name="Freeform 307"/>
              <p:cNvSpPr>
                <a:spLocks/>
              </p:cNvSpPr>
              <p:nvPr/>
            </p:nvSpPr>
            <p:spPr bwMode="auto">
              <a:xfrm>
                <a:off x="2592" y="697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8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09" name="Freeform 308"/>
              <p:cNvSpPr>
                <a:spLocks/>
              </p:cNvSpPr>
              <p:nvPr/>
            </p:nvSpPr>
            <p:spPr bwMode="auto">
              <a:xfrm>
                <a:off x="2591" y="698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2 h 28"/>
                  <a:gd name="T6" fmla="*/ 1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2"/>
                    </a:lnTo>
                    <a:lnTo>
                      <a:pt x="1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0" name="Freeform 309"/>
              <p:cNvSpPr>
                <a:spLocks/>
              </p:cNvSpPr>
              <p:nvPr/>
            </p:nvSpPr>
            <p:spPr bwMode="auto">
              <a:xfrm>
                <a:off x="2592" y="706"/>
                <a:ext cx="8" cy="9"/>
              </a:xfrm>
              <a:custGeom>
                <a:avLst/>
                <a:gdLst>
                  <a:gd name="T0" fmla="*/ 1 w 14"/>
                  <a:gd name="T1" fmla="*/ 0 h 14"/>
                  <a:gd name="T2" fmla="*/ 1 w 14"/>
                  <a:gd name="T3" fmla="*/ 0 h 14"/>
                  <a:gd name="T4" fmla="*/ 0 w 14"/>
                  <a:gd name="T5" fmla="*/ 1 h 14"/>
                  <a:gd name="T6" fmla="*/ 1 w 14"/>
                  <a:gd name="T7" fmla="*/ 1 h 14"/>
                  <a:gd name="T8" fmla="*/ 1 w 14"/>
                  <a:gd name="T9" fmla="*/ 1 h 14"/>
                  <a:gd name="T10" fmla="*/ 1 w 14"/>
                  <a:gd name="T11" fmla="*/ 1 h 14"/>
                  <a:gd name="T12" fmla="*/ 1 w 14"/>
                  <a:gd name="T13" fmla="*/ 1 h 14"/>
                  <a:gd name="T14" fmla="*/ 1 w 14"/>
                  <a:gd name="T15" fmla="*/ 1 h 14"/>
                  <a:gd name="T16" fmla="*/ 1 w 14"/>
                  <a:gd name="T17" fmla="*/ 1 h 14"/>
                  <a:gd name="T18" fmla="*/ 1 w 14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4"/>
                  <a:gd name="T32" fmla="*/ 14 w 14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4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4" y="10"/>
                      <a:pt x="14" y="8"/>
                    </a:cubicBezTo>
                    <a:cubicBezTo>
                      <a:pt x="14" y="5"/>
                      <a:pt x="12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1" name="Freeform 310"/>
              <p:cNvSpPr>
                <a:spLocks noEditPoints="1"/>
              </p:cNvSpPr>
              <p:nvPr/>
            </p:nvSpPr>
            <p:spPr bwMode="auto">
              <a:xfrm>
                <a:off x="2591" y="707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2" name="Freeform 311"/>
              <p:cNvSpPr>
                <a:spLocks/>
              </p:cNvSpPr>
              <p:nvPr/>
            </p:nvSpPr>
            <p:spPr bwMode="auto">
              <a:xfrm>
                <a:off x="2600" y="676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3" name="Freeform 312"/>
              <p:cNvSpPr>
                <a:spLocks/>
              </p:cNvSpPr>
              <p:nvPr/>
            </p:nvSpPr>
            <p:spPr bwMode="auto">
              <a:xfrm>
                <a:off x="2592" y="671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0 h 6"/>
                  <a:gd name="T4" fmla="*/ 10 w 10"/>
                  <a:gd name="T5" fmla="*/ 5 h 6"/>
                  <a:gd name="T6" fmla="*/ 8 w 10"/>
                  <a:gd name="T7" fmla="*/ 6 h 6"/>
                  <a:gd name="T8" fmla="*/ 0 w 10"/>
                  <a:gd name="T9" fmla="*/ 0 h 6"/>
                  <a:gd name="T10" fmla="*/ 0 w 10"/>
                  <a:gd name="T11" fmla="*/ 0 h 6"/>
                  <a:gd name="T12" fmla="*/ 0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4" name="Freeform 313"/>
              <p:cNvSpPr>
                <a:spLocks/>
              </p:cNvSpPr>
              <p:nvPr/>
            </p:nvSpPr>
            <p:spPr bwMode="auto">
              <a:xfrm>
                <a:off x="2592" y="671"/>
                <a:ext cx="8" cy="28"/>
              </a:xfrm>
              <a:custGeom>
                <a:avLst/>
                <a:gdLst>
                  <a:gd name="T0" fmla="*/ 8 w 8"/>
                  <a:gd name="T1" fmla="*/ 6 h 28"/>
                  <a:gd name="T2" fmla="*/ 8 w 8"/>
                  <a:gd name="T3" fmla="*/ 28 h 28"/>
                  <a:gd name="T4" fmla="*/ 0 w 8"/>
                  <a:gd name="T5" fmla="*/ 23 h 28"/>
                  <a:gd name="T6" fmla="*/ 0 w 8"/>
                  <a:gd name="T7" fmla="*/ 0 h 28"/>
                  <a:gd name="T8" fmla="*/ 8 w 8"/>
                  <a:gd name="T9" fmla="*/ 6 h 28"/>
                  <a:gd name="T10" fmla="*/ 8 w 8"/>
                  <a:gd name="T11" fmla="*/ 6 h 28"/>
                  <a:gd name="T12" fmla="*/ 8 w 8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8"/>
                  <a:gd name="T23" fmla="*/ 8 w 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8">
                    <a:moveTo>
                      <a:pt x="8" y="6"/>
                    </a:moveTo>
                    <a:lnTo>
                      <a:pt x="8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5" name="Freeform 314"/>
              <p:cNvSpPr>
                <a:spLocks/>
              </p:cNvSpPr>
              <p:nvPr/>
            </p:nvSpPr>
            <p:spPr bwMode="auto">
              <a:xfrm>
                <a:off x="2592" y="679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5"/>
                      <a:pt x="7" y="9"/>
                      <a:pt x="7" y="12"/>
                    </a:cubicBezTo>
                    <a:cubicBezTo>
                      <a:pt x="7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6" name="Freeform 315"/>
              <p:cNvSpPr>
                <a:spLocks noEditPoints="1"/>
              </p:cNvSpPr>
              <p:nvPr/>
            </p:nvSpPr>
            <p:spPr bwMode="auto">
              <a:xfrm>
                <a:off x="2591" y="681"/>
                <a:ext cx="6" cy="8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5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7" name="Freeform 316"/>
              <p:cNvSpPr>
                <a:spLocks/>
              </p:cNvSpPr>
              <p:nvPr/>
            </p:nvSpPr>
            <p:spPr bwMode="auto">
              <a:xfrm>
                <a:off x="2600" y="649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8" name="Freeform 317"/>
              <p:cNvSpPr>
                <a:spLocks/>
              </p:cNvSpPr>
              <p:nvPr/>
            </p:nvSpPr>
            <p:spPr bwMode="auto">
              <a:xfrm>
                <a:off x="2592" y="644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8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19" name="Freeform 318"/>
              <p:cNvSpPr>
                <a:spLocks/>
              </p:cNvSpPr>
              <p:nvPr/>
            </p:nvSpPr>
            <p:spPr bwMode="auto">
              <a:xfrm>
                <a:off x="2592" y="645"/>
                <a:ext cx="8" cy="27"/>
              </a:xfrm>
              <a:custGeom>
                <a:avLst/>
                <a:gdLst>
                  <a:gd name="T0" fmla="*/ 8 w 8"/>
                  <a:gd name="T1" fmla="*/ 5 h 27"/>
                  <a:gd name="T2" fmla="*/ 8 w 8"/>
                  <a:gd name="T3" fmla="*/ 27 h 27"/>
                  <a:gd name="T4" fmla="*/ 0 w 8"/>
                  <a:gd name="T5" fmla="*/ 22 h 27"/>
                  <a:gd name="T6" fmla="*/ 0 w 8"/>
                  <a:gd name="T7" fmla="*/ 0 h 27"/>
                  <a:gd name="T8" fmla="*/ 8 w 8"/>
                  <a:gd name="T9" fmla="*/ 5 h 27"/>
                  <a:gd name="T10" fmla="*/ 8 w 8"/>
                  <a:gd name="T11" fmla="*/ 5 h 27"/>
                  <a:gd name="T12" fmla="*/ 8 w 8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7"/>
                  <a:gd name="T23" fmla="*/ 8 w 8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7">
                    <a:moveTo>
                      <a:pt x="8" y="5"/>
                    </a:moveTo>
                    <a:lnTo>
                      <a:pt x="8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0" name="Freeform 319"/>
              <p:cNvSpPr>
                <a:spLocks/>
              </p:cNvSpPr>
              <p:nvPr/>
            </p:nvSpPr>
            <p:spPr bwMode="auto">
              <a:xfrm>
                <a:off x="2592" y="653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1" name="Freeform 320"/>
              <p:cNvSpPr>
                <a:spLocks noEditPoints="1"/>
              </p:cNvSpPr>
              <p:nvPr/>
            </p:nvSpPr>
            <p:spPr bwMode="auto">
              <a:xfrm>
                <a:off x="2591" y="654"/>
                <a:ext cx="6" cy="9"/>
              </a:xfrm>
              <a:custGeom>
                <a:avLst/>
                <a:gdLst>
                  <a:gd name="T0" fmla="*/ 1 w 10"/>
                  <a:gd name="T1" fmla="*/ 1 h 13"/>
                  <a:gd name="T2" fmla="*/ 1 w 10"/>
                  <a:gd name="T3" fmla="*/ 1 h 13"/>
                  <a:gd name="T4" fmla="*/ 1 w 10"/>
                  <a:gd name="T5" fmla="*/ 1 h 13"/>
                  <a:gd name="T6" fmla="*/ 0 w 10"/>
                  <a:gd name="T7" fmla="*/ 1 h 13"/>
                  <a:gd name="T8" fmla="*/ 1 w 10"/>
                  <a:gd name="T9" fmla="*/ 1 h 13"/>
                  <a:gd name="T10" fmla="*/ 1 w 10"/>
                  <a:gd name="T11" fmla="*/ 1 h 13"/>
                  <a:gd name="T12" fmla="*/ 1 w 10"/>
                  <a:gd name="T13" fmla="*/ 1 h 13"/>
                  <a:gd name="T14" fmla="*/ 1 w 10"/>
                  <a:gd name="T15" fmla="*/ 1 h 13"/>
                  <a:gd name="T16" fmla="*/ 1 w 10"/>
                  <a:gd name="T17" fmla="*/ 1 h 13"/>
                  <a:gd name="T18" fmla="*/ 1 w 10"/>
                  <a:gd name="T19" fmla="*/ 1 h 13"/>
                  <a:gd name="T20" fmla="*/ 1 w 10"/>
                  <a:gd name="T21" fmla="*/ 1 h 13"/>
                  <a:gd name="T22" fmla="*/ 1 w 10"/>
                  <a:gd name="T23" fmla="*/ 1 h 13"/>
                  <a:gd name="T24" fmla="*/ 1 w 10"/>
                  <a:gd name="T25" fmla="*/ 1 h 13"/>
                  <a:gd name="T26" fmla="*/ 1 w 10"/>
                  <a:gd name="T27" fmla="*/ 1 h 13"/>
                  <a:gd name="T28" fmla="*/ 1 w 10"/>
                  <a:gd name="T29" fmla="*/ 1 h 13"/>
                  <a:gd name="T30" fmla="*/ 1 w 10"/>
                  <a:gd name="T31" fmla="*/ 1 h 13"/>
                  <a:gd name="T32" fmla="*/ 1 w 10"/>
                  <a:gd name="T33" fmla="*/ 1 h 13"/>
                  <a:gd name="T34" fmla="*/ 1 w 10"/>
                  <a:gd name="T35" fmla="*/ 1 h 13"/>
                  <a:gd name="T36" fmla="*/ 1 w 10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3"/>
                  <a:gd name="T59" fmla="*/ 10 w 10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3">
                    <a:moveTo>
                      <a:pt x="5" y="1"/>
                    </a:moveTo>
                    <a:cubicBezTo>
                      <a:pt x="8" y="3"/>
                      <a:pt x="10" y="6"/>
                      <a:pt x="10" y="9"/>
                    </a:cubicBezTo>
                    <a:cubicBezTo>
                      <a:pt x="10" y="12"/>
                      <a:pt x="8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8" y="9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2" name="Freeform 321"/>
              <p:cNvSpPr>
                <a:spLocks/>
              </p:cNvSpPr>
              <p:nvPr/>
            </p:nvSpPr>
            <p:spPr bwMode="auto">
              <a:xfrm>
                <a:off x="2600" y="623"/>
                <a:ext cx="2" cy="23"/>
              </a:xfrm>
              <a:custGeom>
                <a:avLst/>
                <a:gdLst>
                  <a:gd name="T0" fmla="*/ 0 w 2"/>
                  <a:gd name="T1" fmla="*/ 0 h 23"/>
                  <a:gd name="T2" fmla="*/ 2 w 2"/>
                  <a:gd name="T3" fmla="*/ 0 h 23"/>
                  <a:gd name="T4" fmla="*/ 2 w 2"/>
                  <a:gd name="T5" fmla="*/ 22 h 23"/>
                  <a:gd name="T6" fmla="*/ 0 w 2"/>
                  <a:gd name="T7" fmla="*/ 23 h 23"/>
                  <a:gd name="T8" fmla="*/ 0 w 2"/>
                  <a:gd name="T9" fmla="*/ 0 h 23"/>
                  <a:gd name="T10" fmla="*/ 0 w 2"/>
                  <a:gd name="T11" fmla="*/ 0 h 23"/>
                  <a:gd name="T12" fmla="*/ 0 w 2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0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3" name="Freeform 322"/>
              <p:cNvSpPr>
                <a:spLocks/>
              </p:cNvSpPr>
              <p:nvPr/>
            </p:nvSpPr>
            <p:spPr bwMode="auto">
              <a:xfrm>
                <a:off x="2592" y="61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8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4" name="Freeform 323"/>
              <p:cNvSpPr>
                <a:spLocks/>
              </p:cNvSpPr>
              <p:nvPr/>
            </p:nvSpPr>
            <p:spPr bwMode="auto">
              <a:xfrm>
                <a:off x="2592" y="618"/>
                <a:ext cx="8" cy="28"/>
              </a:xfrm>
              <a:custGeom>
                <a:avLst/>
                <a:gdLst>
                  <a:gd name="T0" fmla="*/ 8 w 8"/>
                  <a:gd name="T1" fmla="*/ 5 h 28"/>
                  <a:gd name="T2" fmla="*/ 8 w 8"/>
                  <a:gd name="T3" fmla="*/ 28 h 28"/>
                  <a:gd name="T4" fmla="*/ 0 w 8"/>
                  <a:gd name="T5" fmla="*/ 23 h 28"/>
                  <a:gd name="T6" fmla="*/ 0 w 8"/>
                  <a:gd name="T7" fmla="*/ 0 h 28"/>
                  <a:gd name="T8" fmla="*/ 8 w 8"/>
                  <a:gd name="T9" fmla="*/ 5 h 28"/>
                  <a:gd name="T10" fmla="*/ 8 w 8"/>
                  <a:gd name="T11" fmla="*/ 5 h 28"/>
                  <a:gd name="T12" fmla="*/ 8 w 8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8"/>
                  <a:gd name="T23" fmla="*/ 8 w 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8">
                    <a:moveTo>
                      <a:pt x="8" y="5"/>
                    </a:moveTo>
                    <a:lnTo>
                      <a:pt x="8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5" name="Freeform 324"/>
              <p:cNvSpPr>
                <a:spLocks/>
              </p:cNvSpPr>
              <p:nvPr/>
            </p:nvSpPr>
            <p:spPr bwMode="auto">
              <a:xfrm>
                <a:off x="2592" y="626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1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6" name="Freeform 325"/>
              <p:cNvSpPr>
                <a:spLocks noEditPoints="1"/>
              </p:cNvSpPr>
              <p:nvPr/>
            </p:nvSpPr>
            <p:spPr bwMode="auto">
              <a:xfrm>
                <a:off x="2592" y="628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7" name="Freeform 326"/>
              <p:cNvSpPr>
                <a:spLocks/>
              </p:cNvSpPr>
              <p:nvPr/>
            </p:nvSpPr>
            <p:spPr bwMode="auto">
              <a:xfrm>
                <a:off x="2600" y="596"/>
                <a:ext cx="2" cy="24"/>
              </a:xfrm>
              <a:custGeom>
                <a:avLst/>
                <a:gdLst>
                  <a:gd name="T0" fmla="*/ 1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1 w 2"/>
                  <a:gd name="T9" fmla="*/ 1 h 24"/>
                  <a:gd name="T10" fmla="*/ 1 w 2"/>
                  <a:gd name="T11" fmla="*/ 1 h 24"/>
                  <a:gd name="T12" fmla="*/ 1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8" name="Freeform 327"/>
              <p:cNvSpPr>
                <a:spLocks/>
              </p:cNvSpPr>
              <p:nvPr/>
            </p:nvSpPr>
            <p:spPr bwMode="auto">
              <a:xfrm>
                <a:off x="2592" y="591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29" name="Freeform 328"/>
              <p:cNvSpPr>
                <a:spLocks/>
              </p:cNvSpPr>
              <p:nvPr/>
            </p:nvSpPr>
            <p:spPr bwMode="auto">
              <a:xfrm>
                <a:off x="2592" y="592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8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8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0" name="Freeform 329"/>
              <p:cNvSpPr>
                <a:spLocks/>
              </p:cNvSpPr>
              <p:nvPr/>
            </p:nvSpPr>
            <p:spPr bwMode="auto">
              <a:xfrm>
                <a:off x="2592" y="600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1" name="Freeform 330"/>
              <p:cNvSpPr>
                <a:spLocks noEditPoints="1"/>
              </p:cNvSpPr>
              <p:nvPr/>
            </p:nvSpPr>
            <p:spPr bwMode="auto">
              <a:xfrm>
                <a:off x="2592" y="601"/>
                <a:ext cx="5" cy="9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4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2" name="Freeform 331"/>
              <p:cNvSpPr>
                <a:spLocks/>
              </p:cNvSpPr>
              <p:nvPr/>
            </p:nvSpPr>
            <p:spPr bwMode="auto">
              <a:xfrm>
                <a:off x="2600" y="570"/>
                <a:ext cx="2" cy="23"/>
              </a:xfrm>
              <a:custGeom>
                <a:avLst/>
                <a:gdLst>
                  <a:gd name="T0" fmla="*/ 1 w 2"/>
                  <a:gd name="T1" fmla="*/ 1 h 23"/>
                  <a:gd name="T2" fmla="*/ 2 w 2"/>
                  <a:gd name="T3" fmla="*/ 0 h 23"/>
                  <a:gd name="T4" fmla="*/ 2 w 2"/>
                  <a:gd name="T5" fmla="*/ 22 h 23"/>
                  <a:gd name="T6" fmla="*/ 0 w 2"/>
                  <a:gd name="T7" fmla="*/ 23 h 23"/>
                  <a:gd name="T8" fmla="*/ 1 w 2"/>
                  <a:gd name="T9" fmla="*/ 1 h 23"/>
                  <a:gd name="T10" fmla="*/ 1 w 2"/>
                  <a:gd name="T11" fmla="*/ 1 h 23"/>
                  <a:gd name="T12" fmla="*/ 1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1" y="1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3" name="Freeform 332"/>
              <p:cNvSpPr>
                <a:spLocks/>
              </p:cNvSpPr>
              <p:nvPr/>
            </p:nvSpPr>
            <p:spPr bwMode="auto">
              <a:xfrm>
                <a:off x="2592" y="564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4" name="Freeform 333"/>
              <p:cNvSpPr>
                <a:spLocks/>
              </p:cNvSpPr>
              <p:nvPr/>
            </p:nvSpPr>
            <p:spPr bwMode="auto">
              <a:xfrm>
                <a:off x="2592" y="566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8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8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5" name="Freeform 334"/>
              <p:cNvSpPr>
                <a:spLocks/>
              </p:cNvSpPr>
              <p:nvPr/>
            </p:nvSpPr>
            <p:spPr bwMode="auto">
              <a:xfrm>
                <a:off x="2592" y="573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6" name="Freeform 335"/>
              <p:cNvSpPr>
                <a:spLocks noEditPoints="1"/>
              </p:cNvSpPr>
              <p:nvPr/>
            </p:nvSpPr>
            <p:spPr bwMode="auto">
              <a:xfrm>
                <a:off x="2592" y="575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7" name="Freeform 336"/>
              <p:cNvSpPr>
                <a:spLocks/>
              </p:cNvSpPr>
              <p:nvPr/>
            </p:nvSpPr>
            <p:spPr bwMode="auto">
              <a:xfrm>
                <a:off x="2601" y="543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8" name="Freeform 337"/>
              <p:cNvSpPr>
                <a:spLocks/>
              </p:cNvSpPr>
              <p:nvPr/>
            </p:nvSpPr>
            <p:spPr bwMode="auto">
              <a:xfrm>
                <a:off x="2592" y="538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39" name="Freeform 338"/>
              <p:cNvSpPr>
                <a:spLocks/>
              </p:cNvSpPr>
              <p:nvPr/>
            </p:nvSpPr>
            <p:spPr bwMode="auto">
              <a:xfrm>
                <a:off x="2592" y="539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0" name="Freeform 339"/>
              <p:cNvSpPr>
                <a:spLocks/>
              </p:cNvSpPr>
              <p:nvPr/>
            </p:nvSpPr>
            <p:spPr bwMode="auto">
              <a:xfrm>
                <a:off x="2592" y="546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8" y="1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1" name="Freeform 340"/>
              <p:cNvSpPr>
                <a:spLocks noEditPoints="1"/>
              </p:cNvSpPr>
              <p:nvPr/>
            </p:nvSpPr>
            <p:spPr bwMode="auto">
              <a:xfrm>
                <a:off x="2592" y="548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2" name="Freeform 341"/>
              <p:cNvSpPr>
                <a:spLocks/>
              </p:cNvSpPr>
              <p:nvPr/>
            </p:nvSpPr>
            <p:spPr bwMode="auto">
              <a:xfrm>
                <a:off x="2601" y="517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3" name="Freeform 342"/>
              <p:cNvSpPr>
                <a:spLocks/>
              </p:cNvSpPr>
              <p:nvPr/>
            </p:nvSpPr>
            <p:spPr bwMode="auto">
              <a:xfrm>
                <a:off x="2592" y="51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0 h 6"/>
                  <a:gd name="T10" fmla="*/ 0 w 10"/>
                  <a:gd name="T11" fmla="*/ 0 h 6"/>
                  <a:gd name="T12" fmla="*/ 0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4" name="Freeform 343"/>
              <p:cNvSpPr>
                <a:spLocks/>
              </p:cNvSpPr>
              <p:nvPr/>
            </p:nvSpPr>
            <p:spPr bwMode="auto">
              <a:xfrm>
                <a:off x="2592" y="512"/>
                <a:ext cx="9" cy="28"/>
              </a:xfrm>
              <a:custGeom>
                <a:avLst/>
                <a:gdLst>
                  <a:gd name="T0" fmla="*/ 9 w 9"/>
                  <a:gd name="T1" fmla="*/ 6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6 h 28"/>
                  <a:gd name="T10" fmla="*/ 9 w 9"/>
                  <a:gd name="T11" fmla="*/ 6 h 28"/>
                  <a:gd name="T12" fmla="*/ 9 w 9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6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5" name="Freeform 344"/>
              <p:cNvSpPr>
                <a:spLocks/>
              </p:cNvSpPr>
              <p:nvPr/>
            </p:nvSpPr>
            <p:spPr bwMode="auto">
              <a:xfrm>
                <a:off x="2592" y="520"/>
                <a:ext cx="9" cy="10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0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8" y="14"/>
                      <a:pt x="7" y="15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4" y="10"/>
                      <a:pt x="14" y="9"/>
                    </a:cubicBezTo>
                    <a:cubicBezTo>
                      <a:pt x="14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6" name="Freeform 345"/>
              <p:cNvSpPr>
                <a:spLocks noEditPoints="1"/>
              </p:cNvSpPr>
              <p:nvPr/>
            </p:nvSpPr>
            <p:spPr bwMode="auto">
              <a:xfrm>
                <a:off x="2592" y="521"/>
                <a:ext cx="5" cy="9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5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7" name="Freeform 346"/>
              <p:cNvSpPr>
                <a:spLocks/>
              </p:cNvSpPr>
              <p:nvPr/>
            </p:nvSpPr>
            <p:spPr bwMode="auto">
              <a:xfrm>
                <a:off x="2601" y="490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8" name="Freeform 347"/>
              <p:cNvSpPr>
                <a:spLocks/>
              </p:cNvSpPr>
              <p:nvPr/>
            </p:nvSpPr>
            <p:spPr bwMode="auto">
              <a:xfrm>
                <a:off x="2592" y="485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49" name="Freeform 348"/>
              <p:cNvSpPr>
                <a:spLocks/>
              </p:cNvSpPr>
              <p:nvPr/>
            </p:nvSpPr>
            <p:spPr bwMode="auto">
              <a:xfrm>
                <a:off x="2592" y="486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0" name="Freeform 349"/>
              <p:cNvSpPr>
                <a:spLocks/>
              </p:cNvSpPr>
              <p:nvPr/>
            </p:nvSpPr>
            <p:spPr bwMode="auto">
              <a:xfrm>
                <a:off x="2593" y="494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6"/>
                      <a:pt x="7" y="9"/>
                      <a:pt x="7" y="12"/>
                    </a:cubicBezTo>
                    <a:cubicBezTo>
                      <a:pt x="7" y="13"/>
                      <a:pt x="7" y="15"/>
                      <a:pt x="6" y="15"/>
                    </a:cubicBezTo>
                    <a:cubicBezTo>
                      <a:pt x="7" y="15"/>
                      <a:pt x="8" y="14"/>
                      <a:pt x="8" y="14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1" name="Freeform 350"/>
              <p:cNvSpPr>
                <a:spLocks noEditPoints="1"/>
              </p:cNvSpPr>
              <p:nvPr/>
            </p:nvSpPr>
            <p:spPr bwMode="auto">
              <a:xfrm>
                <a:off x="2592" y="495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2" name="Freeform 351"/>
              <p:cNvSpPr>
                <a:spLocks/>
              </p:cNvSpPr>
              <p:nvPr/>
            </p:nvSpPr>
            <p:spPr bwMode="auto">
              <a:xfrm>
                <a:off x="2601" y="464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3" name="Freeform 352"/>
              <p:cNvSpPr>
                <a:spLocks/>
              </p:cNvSpPr>
              <p:nvPr/>
            </p:nvSpPr>
            <p:spPr bwMode="auto">
              <a:xfrm>
                <a:off x="2592" y="459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9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4" name="Freeform 353"/>
              <p:cNvSpPr>
                <a:spLocks/>
              </p:cNvSpPr>
              <p:nvPr/>
            </p:nvSpPr>
            <p:spPr bwMode="auto">
              <a:xfrm>
                <a:off x="2592" y="459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5" name="Freeform 354"/>
              <p:cNvSpPr>
                <a:spLocks/>
              </p:cNvSpPr>
              <p:nvPr/>
            </p:nvSpPr>
            <p:spPr bwMode="auto">
              <a:xfrm>
                <a:off x="2593" y="467"/>
                <a:ext cx="8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1"/>
                    </a:cubicBezTo>
                    <a:cubicBezTo>
                      <a:pt x="8" y="13"/>
                      <a:pt x="7" y="14"/>
                      <a:pt x="6" y="14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2"/>
                      <a:pt x="11" y="12"/>
                      <a:pt x="11" y="11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6"/>
                      <a:pt x="11" y="2"/>
                      <a:pt x="8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6" name="Freeform 355"/>
              <p:cNvSpPr>
                <a:spLocks noEditPoints="1"/>
              </p:cNvSpPr>
              <p:nvPr/>
            </p:nvSpPr>
            <p:spPr bwMode="auto">
              <a:xfrm>
                <a:off x="2592" y="469"/>
                <a:ext cx="6" cy="8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9"/>
                    </a:cubicBezTo>
                    <a:cubicBezTo>
                      <a:pt x="10" y="12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7" name="Freeform 356"/>
              <p:cNvSpPr>
                <a:spLocks/>
              </p:cNvSpPr>
              <p:nvPr/>
            </p:nvSpPr>
            <p:spPr bwMode="auto">
              <a:xfrm>
                <a:off x="2601" y="437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8" name="Freeform 357"/>
              <p:cNvSpPr>
                <a:spLocks/>
              </p:cNvSpPr>
              <p:nvPr/>
            </p:nvSpPr>
            <p:spPr bwMode="auto">
              <a:xfrm>
                <a:off x="2592" y="432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59" name="Freeform 358"/>
              <p:cNvSpPr>
                <a:spLocks/>
              </p:cNvSpPr>
              <p:nvPr/>
            </p:nvSpPr>
            <p:spPr bwMode="auto">
              <a:xfrm>
                <a:off x="2592" y="433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0" name="Freeform 359"/>
              <p:cNvSpPr>
                <a:spLocks/>
              </p:cNvSpPr>
              <p:nvPr/>
            </p:nvSpPr>
            <p:spPr bwMode="auto">
              <a:xfrm>
                <a:off x="2593" y="441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1" name="Freeform 360"/>
              <p:cNvSpPr>
                <a:spLocks noEditPoints="1"/>
              </p:cNvSpPr>
              <p:nvPr/>
            </p:nvSpPr>
            <p:spPr bwMode="auto">
              <a:xfrm>
                <a:off x="2592" y="442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10"/>
                    </a:cubicBezTo>
                    <a:cubicBezTo>
                      <a:pt x="10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2" name="Freeform 361"/>
              <p:cNvSpPr>
                <a:spLocks/>
              </p:cNvSpPr>
              <p:nvPr/>
            </p:nvSpPr>
            <p:spPr bwMode="auto">
              <a:xfrm>
                <a:off x="2601" y="411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3" name="Freeform 362"/>
              <p:cNvSpPr>
                <a:spLocks/>
              </p:cNvSpPr>
              <p:nvPr/>
            </p:nvSpPr>
            <p:spPr bwMode="auto">
              <a:xfrm>
                <a:off x="2592" y="405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4" name="Freeform 363"/>
              <p:cNvSpPr>
                <a:spLocks/>
              </p:cNvSpPr>
              <p:nvPr/>
            </p:nvSpPr>
            <p:spPr bwMode="auto">
              <a:xfrm>
                <a:off x="2592" y="407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5" name="Freeform 364"/>
              <p:cNvSpPr>
                <a:spLocks/>
              </p:cNvSpPr>
              <p:nvPr/>
            </p:nvSpPr>
            <p:spPr bwMode="auto">
              <a:xfrm>
                <a:off x="2593" y="414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6" name="Freeform 365"/>
              <p:cNvSpPr>
                <a:spLocks noEditPoints="1"/>
              </p:cNvSpPr>
              <p:nvPr/>
            </p:nvSpPr>
            <p:spPr bwMode="auto">
              <a:xfrm>
                <a:off x="2592" y="416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7" name="Freeform 366"/>
              <p:cNvSpPr>
                <a:spLocks/>
              </p:cNvSpPr>
              <p:nvPr/>
            </p:nvSpPr>
            <p:spPr bwMode="auto">
              <a:xfrm>
                <a:off x="2601" y="384"/>
                <a:ext cx="2" cy="24"/>
              </a:xfrm>
              <a:custGeom>
                <a:avLst/>
                <a:gdLst>
                  <a:gd name="T0" fmla="*/ 0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0 w 2"/>
                  <a:gd name="T9" fmla="*/ 1 h 24"/>
                  <a:gd name="T10" fmla="*/ 0 w 2"/>
                  <a:gd name="T11" fmla="*/ 1 h 24"/>
                  <a:gd name="T12" fmla="*/ 0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8" name="Freeform 367"/>
              <p:cNvSpPr>
                <a:spLocks/>
              </p:cNvSpPr>
              <p:nvPr/>
            </p:nvSpPr>
            <p:spPr bwMode="auto">
              <a:xfrm>
                <a:off x="2592" y="379"/>
                <a:ext cx="11" cy="6"/>
              </a:xfrm>
              <a:custGeom>
                <a:avLst/>
                <a:gdLst>
                  <a:gd name="T0" fmla="*/ 0 w 11"/>
                  <a:gd name="T1" fmla="*/ 1 h 6"/>
                  <a:gd name="T2" fmla="*/ 1 w 11"/>
                  <a:gd name="T3" fmla="*/ 0 h 6"/>
                  <a:gd name="T4" fmla="*/ 11 w 11"/>
                  <a:gd name="T5" fmla="*/ 5 h 6"/>
                  <a:gd name="T6" fmla="*/ 9 w 11"/>
                  <a:gd name="T7" fmla="*/ 6 h 6"/>
                  <a:gd name="T8" fmla="*/ 0 w 11"/>
                  <a:gd name="T9" fmla="*/ 1 h 6"/>
                  <a:gd name="T10" fmla="*/ 0 w 11"/>
                  <a:gd name="T11" fmla="*/ 1 h 6"/>
                  <a:gd name="T12" fmla="*/ 0 w 11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1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69" name="Freeform 368"/>
              <p:cNvSpPr>
                <a:spLocks/>
              </p:cNvSpPr>
              <p:nvPr/>
            </p:nvSpPr>
            <p:spPr bwMode="auto">
              <a:xfrm>
                <a:off x="2592" y="380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2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0" name="Freeform 369"/>
              <p:cNvSpPr>
                <a:spLocks/>
              </p:cNvSpPr>
              <p:nvPr/>
            </p:nvSpPr>
            <p:spPr bwMode="auto">
              <a:xfrm>
                <a:off x="2593" y="388"/>
                <a:ext cx="8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9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7" y="14"/>
                      <a:pt x="7" y="14"/>
                    </a:cubicBezTo>
                    <a:cubicBezTo>
                      <a:pt x="7" y="14"/>
                      <a:pt x="8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3" y="10"/>
                      <a:pt x="13" y="8"/>
                    </a:cubicBezTo>
                    <a:cubicBezTo>
                      <a:pt x="13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1" name="Freeform 370"/>
              <p:cNvSpPr>
                <a:spLocks noEditPoints="1"/>
              </p:cNvSpPr>
              <p:nvPr/>
            </p:nvSpPr>
            <p:spPr bwMode="auto">
              <a:xfrm>
                <a:off x="2592" y="389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2" name="Freeform 371"/>
              <p:cNvSpPr>
                <a:spLocks/>
              </p:cNvSpPr>
              <p:nvPr/>
            </p:nvSpPr>
            <p:spPr bwMode="auto">
              <a:xfrm>
                <a:off x="2806" y="847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3" name="Freeform 372"/>
              <p:cNvSpPr>
                <a:spLocks/>
              </p:cNvSpPr>
              <p:nvPr/>
            </p:nvSpPr>
            <p:spPr bwMode="auto">
              <a:xfrm>
                <a:off x="2603" y="730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4" name="Freeform 373"/>
              <p:cNvSpPr>
                <a:spLocks/>
              </p:cNvSpPr>
              <p:nvPr/>
            </p:nvSpPr>
            <p:spPr bwMode="auto">
              <a:xfrm>
                <a:off x="2603" y="731"/>
                <a:ext cx="203" cy="140"/>
              </a:xfrm>
              <a:custGeom>
                <a:avLst/>
                <a:gdLst>
                  <a:gd name="T0" fmla="*/ 203 w 203"/>
                  <a:gd name="T1" fmla="*/ 117 h 140"/>
                  <a:gd name="T2" fmla="*/ 203 w 203"/>
                  <a:gd name="T3" fmla="*/ 140 h 140"/>
                  <a:gd name="T4" fmla="*/ 0 w 203"/>
                  <a:gd name="T5" fmla="*/ 23 h 140"/>
                  <a:gd name="T6" fmla="*/ 0 w 203"/>
                  <a:gd name="T7" fmla="*/ 0 h 140"/>
                  <a:gd name="T8" fmla="*/ 203 w 203"/>
                  <a:gd name="T9" fmla="*/ 117 h 140"/>
                  <a:gd name="T10" fmla="*/ 203 w 203"/>
                  <a:gd name="T11" fmla="*/ 117 h 140"/>
                  <a:gd name="T12" fmla="*/ 203 w 203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40"/>
                  <a:gd name="T23" fmla="*/ 203 w 203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40">
                    <a:moveTo>
                      <a:pt x="203" y="117"/>
                    </a:moveTo>
                    <a:lnTo>
                      <a:pt x="203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5" name="Freeform 374"/>
              <p:cNvSpPr>
                <a:spLocks/>
              </p:cNvSpPr>
              <p:nvPr/>
            </p:nvSpPr>
            <p:spPr bwMode="auto">
              <a:xfrm>
                <a:off x="2679" y="783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8"/>
                      <a:pt x="14" y="8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6" name="Freeform 375"/>
              <p:cNvSpPr>
                <a:spLocks/>
              </p:cNvSpPr>
              <p:nvPr/>
            </p:nvSpPr>
            <p:spPr bwMode="auto">
              <a:xfrm>
                <a:off x="2689" y="789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8"/>
                    </a:moveTo>
                    <a:cubicBezTo>
                      <a:pt x="13" y="8"/>
                      <a:pt x="14" y="8"/>
                      <a:pt x="14" y="9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7" name="Freeform 376"/>
              <p:cNvSpPr>
                <a:spLocks/>
              </p:cNvSpPr>
              <p:nvPr/>
            </p:nvSpPr>
            <p:spPr bwMode="auto">
              <a:xfrm>
                <a:off x="2708" y="799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8" name="Freeform 377"/>
              <p:cNvSpPr>
                <a:spLocks/>
              </p:cNvSpPr>
              <p:nvPr/>
            </p:nvSpPr>
            <p:spPr bwMode="auto">
              <a:xfrm>
                <a:off x="2718" y="805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79" name="Freeform 378"/>
              <p:cNvSpPr>
                <a:spLocks/>
              </p:cNvSpPr>
              <p:nvPr/>
            </p:nvSpPr>
            <p:spPr bwMode="auto">
              <a:xfrm>
                <a:off x="2728" y="811"/>
                <a:ext cx="8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8"/>
                    </a:moveTo>
                    <a:cubicBezTo>
                      <a:pt x="14" y="8"/>
                      <a:pt x="14" y="8"/>
                      <a:pt x="14" y="9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0" name="Freeform 379"/>
              <p:cNvSpPr>
                <a:spLocks/>
              </p:cNvSpPr>
              <p:nvPr/>
            </p:nvSpPr>
            <p:spPr bwMode="auto">
              <a:xfrm>
                <a:off x="2738" y="817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1" name="Freeform 380"/>
              <p:cNvSpPr>
                <a:spLocks/>
              </p:cNvSpPr>
              <p:nvPr/>
            </p:nvSpPr>
            <p:spPr bwMode="auto">
              <a:xfrm>
                <a:off x="2755" y="827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7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7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2" name="Freeform 381"/>
              <p:cNvSpPr>
                <a:spLocks/>
              </p:cNvSpPr>
              <p:nvPr/>
            </p:nvSpPr>
            <p:spPr bwMode="auto">
              <a:xfrm>
                <a:off x="2765" y="833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1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3" name="Freeform 382"/>
              <p:cNvSpPr>
                <a:spLocks/>
              </p:cNvSpPr>
              <p:nvPr/>
            </p:nvSpPr>
            <p:spPr bwMode="auto">
              <a:xfrm>
                <a:off x="2776" y="838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4" name="Freeform 383"/>
              <p:cNvSpPr>
                <a:spLocks/>
              </p:cNvSpPr>
              <p:nvPr/>
            </p:nvSpPr>
            <p:spPr bwMode="auto">
              <a:xfrm>
                <a:off x="2786" y="845"/>
                <a:ext cx="8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8"/>
                      <a:pt x="14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5" name="Freeform 384"/>
              <p:cNvSpPr>
                <a:spLocks/>
              </p:cNvSpPr>
              <p:nvPr/>
            </p:nvSpPr>
            <p:spPr bwMode="auto">
              <a:xfrm>
                <a:off x="2806" y="821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6" name="Freeform 385"/>
              <p:cNvSpPr>
                <a:spLocks/>
              </p:cNvSpPr>
              <p:nvPr/>
            </p:nvSpPr>
            <p:spPr bwMode="auto">
              <a:xfrm>
                <a:off x="2603" y="704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7" name="Freeform 386"/>
              <p:cNvSpPr>
                <a:spLocks/>
              </p:cNvSpPr>
              <p:nvPr/>
            </p:nvSpPr>
            <p:spPr bwMode="auto">
              <a:xfrm>
                <a:off x="2603" y="705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2 h 139"/>
                  <a:gd name="T6" fmla="*/ 0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8" name="Freeform 387"/>
              <p:cNvSpPr>
                <a:spLocks/>
              </p:cNvSpPr>
              <p:nvPr/>
            </p:nvSpPr>
            <p:spPr bwMode="auto">
              <a:xfrm>
                <a:off x="2679" y="757"/>
                <a:ext cx="9" cy="10"/>
              </a:xfrm>
              <a:custGeom>
                <a:avLst/>
                <a:gdLst>
                  <a:gd name="T0" fmla="*/ 1 w 14"/>
                  <a:gd name="T1" fmla="*/ 1 h 16"/>
                  <a:gd name="T2" fmla="*/ 1 w 14"/>
                  <a:gd name="T3" fmla="*/ 1 h 16"/>
                  <a:gd name="T4" fmla="*/ 1 w 14"/>
                  <a:gd name="T5" fmla="*/ 1 h 16"/>
                  <a:gd name="T6" fmla="*/ 1 w 14"/>
                  <a:gd name="T7" fmla="*/ 1 h 16"/>
                  <a:gd name="T8" fmla="*/ 1 w 14"/>
                  <a:gd name="T9" fmla="*/ 1 h 16"/>
                  <a:gd name="T10" fmla="*/ 0 w 14"/>
                  <a:gd name="T11" fmla="*/ 1 h 16"/>
                  <a:gd name="T12" fmla="*/ 0 w 14"/>
                  <a:gd name="T13" fmla="*/ 0 h 16"/>
                  <a:gd name="T14" fmla="*/ 1 w 14"/>
                  <a:gd name="T15" fmla="*/ 0 h 16"/>
                  <a:gd name="T16" fmla="*/ 1 w 14"/>
                  <a:gd name="T17" fmla="*/ 1 h 16"/>
                  <a:gd name="T18" fmla="*/ 1 w 14"/>
                  <a:gd name="T19" fmla="*/ 1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6"/>
                  <a:gd name="T32" fmla="*/ 14 w 14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6">
                    <a:moveTo>
                      <a:pt x="13" y="7"/>
                    </a:moveTo>
                    <a:cubicBezTo>
                      <a:pt x="14" y="7"/>
                      <a:pt x="14" y="7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89" name="Freeform 388"/>
              <p:cNvSpPr>
                <a:spLocks/>
              </p:cNvSpPr>
              <p:nvPr/>
            </p:nvSpPr>
            <p:spPr bwMode="auto">
              <a:xfrm>
                <a:off x="2689" y="763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3" y="17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0" name="Freeform 389"/>
              <p:cNvSpPr>
                <a:spLocks/>
              </p:cNvSpPr>
              <p:nvPr/>
            </p:nvSpPr>
            <p:spPr bwMode="auto">
              <a:xfrm>
                <a:off x="2708" y="773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1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1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1" name="Freeform 390"/>
              <p:cNvSpPr>
                <a:spLocks/>
              </p:cNvSpPr>
              <p:nvPr/>
            </p:nvSpPr>
            <p:spPr bwMode="auto">
              <a:xfrm>
                <a:off x="2718" y="779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8"/>
                    </a:moveTo>
                    <a:cubicBezTo>
                      <a:pt x="13" y="8"/>
                      <a:pt x="14" y="8"/>
                      <a:pt x="14" y="9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2" name="Freeform 391"/>
              <p:cNvSpPr>
                <a:spLocks/>
              </p:cNvSpPr>
              <p:nvPr/>
            </p:nvSpPr>
            <p:spPr bwMode="auto">
              <a:xfrm>
                <a:off x="2728" y="785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2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2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3" name="Freeform 392"/>
              <p:cNvSpPr>
                <a:spLocks/>
              </p:cNvSpPr>
              <p:nvPr/>
            </p:nvSpPr>
            <p:spPr bwMode="auto">
              <a:xfrm>
                <a:off x="2738" y="791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4" name="Freeform 393"/>
              <p:cNvSpPr>
                <a:spLocks/>
              </p:cNvSpPr>
              <p:nvPr/>
            </p:nvSpPr>
            <p:spPr bwMode="auto">
              <a:xfrm>
                <a:off x="2755" y="800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5" name="Freeform 394"/>
              <p:cNvSpPr>
                <a:spLocks/>
              </p:cNvSpPr>
              <p:nvPr/>
            </p:nvSpPr>
            <p:spPr bwMode="auto">
              <a:xfrm>
                <a:off x="2766" y="806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6" name="Freeform 395"/>
              <p:cNvSpPr>
                <a:spLocks/>
              </p:cNvSpPr>
              <p:nvPr/>
            </p:nvSpPr>
            <p:spPr bwMode="auto">
              <a:xfrm>
                <a:off x="2776" y="812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1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1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7" name="Freeform 396"/>
              <p:cNvSpPr>
                <a:spLocks/>
              </p:cNvSpPr>
              <p:nvPr/>
            </p:nvSpPr>
            <p:spPr bwMode="auto">
              <a:xfrm>
                <a:off x="2786" y="818"/>
                <a:ext cx="8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8"/>
                      <a:pt x="14" y="8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8" name="Freeform 397"/>
              <p:cNvSpPr>
                <a:spLocks/>
              </p:cNvSpPr>
              <p:nvPr/>
            </p:nvSpPr>
            <p:spPr bwMode="auto">
              <a:xfrm>
                <a:off x="2806" y="794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099" name="Freeform 398"/>
              <p:cNvSpPr>
                <a:spLocks/>
              </p:cNvSpPr>
              <p:nvPr/>
            </p:nvSpPr>
            <p:spPr bwMode="auto">
              <a:xfrm>
                <a:off x="2603" y="677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0" name="Freeform 399"/>
              <p:cNvSpPr>
                <a:spLocks/>
              </p:cNvSpPr>
              <p:nvPr/>
            </p:nvSpPr>
            <p:spPr bwMode="auto">
              <a:xfrm>
                <a:off x="2603" y="678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3 h 139"/>
                  <a:gd name="T6" fmla="*/ 0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1" name="Freeform 400"/>
              <p:cNvSpPr>
                <a:spLocks/>
              </p:cNvSpPr>
              <p:nvPr/>
            </p:nvSpPr>
            <p:spPr bwMode="auto">
              <a:xfrm>
                <a:off x="2680" y="730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2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2" name="Freeform 401"/>
              <p:cNvSpPr>
                <a:spLocks/>
              </p:cNvSpPr>
              <p:nvPr/>
            </p:nvSpPr>
            <p:spPr bwMode="auto">
              <a:xfrm>
                <a:off x="2689" y="736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3" name="Freeform 402"/>
              <p:cNvSpPr>
                <a:spLocks/>
              </p:cNvSpPr>
              <p:nvPr/>
            </p:nvSpPr>
            <p:spPr bwMode="auto">
              <a:xfrm>
                <a:off x="2708" y="746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8"/>
                      <a:pt x="14" y="8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4" name="Freeform 403"/>
              <p:cNvSpPr>
                <a:spLocks/>
              </p:cNvSpPr>
              <p:nvPr/>
            </p:nvSpPr>
            <p:spPr bwMode="auto">
              <a:xfrm>
                <a:off x="2718" y="753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5" name="Freeform 404"/>
              <p:cNvSpPr>
                <a:spLocks/>
              </p:cNvSpPr>
              <p:nvPr/>
            </p:nvSpPr>
            <p:spPr bwMode="auto">
              <a:xfrm>
                <a:off x="2728" y="758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6" name="Freeform 405"/>
              <p:cNvSpPr>
                <a:spLocks/>
              </p:cNvSpPr>
              <p:nvPr/>
            </p:nvSpPr>
            <p:spPr bwMode="auto">
              <a:xfrm>
                <a:off x="2738" y="764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1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1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7" name="Freeform 406"/>
              <p:cNvSpPr>
                <a:spLocks/>
              </p:cNvSpPr>
              <p:nvPr/>
            </p:nvSpPr>
            <p:spPr bwMode="auto">
              <a:xfrm>
                <a:off x="2756" y="774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2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108" name="Freeform 407"/>
              <p:cNvSpPr>
                <a:spLocks/>
              </p:cNvSpPr>
              <p:nvPr/>
            </p:nvSpPr>
            <p:spPr bwMode="auto">
              <a:xfrm>
                <a:off x="2766" y="780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</p:grpSp>
        <p:sp>
          <p:nvSpPr>
            <p:cNvPr id="1868" name="Freeform 408"/>
            <p:cNvSpPr>
              <a:spLocks/>
            </p:cNvSpPr>
            <p:nvPr/>
          </p:nvSpPr>
          <p:spPr bwMode="auto">
            <a:xfrm>
              <a:off x="2776" y="786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8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69" name="Freeform 409"/>
            <p:cNvSpPr>
              <a:spLocks/>
            </p:cNvSpPr>
            <p:nvPr/>
          </p:nvSpPr>
          <p:spPr bwMode="auto">
            <a:xfrm>
              <a:off x="2786" y="791"/>
              <a:ext cx="8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0" name="Freeform 410"/>
            <p:cNvSpPr>
              <a:spLocks/>
            </p:cNvSpPr>
            <p:nvPr/>
          </p:nvSpPr>
          <p:spPr bwMode="auto">
            <a:xfrm>
              <a:off x="2806" y="768"/>
              <a:ext cx="1" cy="23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0 h 23"/>
                <a:gd name="T4" fmla="*/ 1 w 1"/>
                <a:gd name="T5" fmla="*/ 23 h 23"/>
                <a:gd name="T6" fmla="*/ 0 w 1"/>
                <a:gd name="T7" fmla="*/ 23 h 23"/>
                <a:gd name="T8" fmla="*/ 0 w 1"/>
                <a:gd name="T9" fmla="*/ 0 h 23"/>
                <a:gd name="T10" fmla="*/ 0 w 1"/>
                <a:gd name="T11" fmla="*/ 0 h 23"/>
                <a:gd name="T12" fmla="*/ 0 w 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23"/>
                <a:gd name="T23" fmla="*/ 1 w 1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23">
                  <a:moveTo>
                    <a:pt x="0" y="0"/>
                  </a:moveTo>
                  <a:lnTo>
                    <a:pt x="1" y="0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1" name="Freeform 411"/>
            <p:cNvSpPr>
              <a:spLocks/>
            </p:cNvSpPr>
            <p:nvPr/>
          </p:nvSpPr>
          <p:spPr bwMode="auto">
            <a:xfrm>
              <a:off x="2603" y="651"/>
              <a:ext cx="204" cy="117"/>
            </a:xfrm>
            <a:custGeom>
              <a:avLst/>
              <a:gdLst>
                <a:gd name="T0" fmla="*/ 0 w 204"/>
                <a:gd name="T1" fmla="*/ 1 h 117"/>
                <a:gd name="T2" fmla="*/ 2 w 204"/>
                <a:gd name="T3" fmla="*/ 0 h 117"/>
                <a:gd name="T4" fmla="*/ 204 w 204"/>
                <a:gd name="T5" fmla="*/ 117 h 117"/>
                <a:gd name="T6" fmla="*/ 203 w 204"/>
                <a:gd name="T7" fmla="*/ 117 h 117"/>
                <a:gd name="T8" fmla="*/ 0 w 204"/>
                <a:gd name="T9" fmla="*/ 1 h 117"/>
                <a:gd name="T10" fmla="*/ 0 w 204"/>
                <a:gd name="T11" fmla="*/ 1 h 117"/>
                <a:gd name="T12" fmla="*/ 0 w 204"/>
                <a:gd name="T13" fmla="*/ 1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4"/>
                <a:gd name="T22" fmla="*/ 0 h 117"/>
                <a:gd name="T23" fmla="*/ 204 w 204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4" h="117">
                  <a:moveTo>
                    <a:pt x="0" y="1"/>
                  </a:moveTo>
                  <a:lnTo>
                    <a:pt x="2" y="0"/>
                  </a:lnTo>
                  <a:lnTo>
                    <a:pt x="204" y="117"/>
                  </a:lnTo>
                  <a:lnTo>
                    <a:pt x="203" y="1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2" name="Freeform 412"/>
            <p:cNvSpPr>
              <a:spLocks/>
            </p:cNvSpPr>
            <p:nvPr/>
          </p:nvSpPr>
          <p:spPr bwMode="auto">
            <a:xfrm>
              <a:off x="2603" y="652"/>
              <a:ext cx="203" cy="139"/>
            </a:xfrm>
            <a:custGeom>
              <a:avLst/>
              <a:gdLst>
                <a:gd name="T0" fmla="*/ 203 w 203"/>
                <a:gd name="T1" fmla="*/ 116 h 139"/>
                <a:gd name="T2" fmla="*/ 203 w 203"/>
                <a:gd name="T3" fmla="*/ 139 h 139"/>
                <a:gd name="T4" fmla="*/ 0 w 203"/>
                <a:gd name="T5" fmla="*/ 22 h 139"/>
                <a:gd name="T6" fmla="*/ 0 w 203"/>
                <a:gd name="T7" fmla="*/ 0 h 139"/>
                <a:gd name="T8" fmla="*/ 203 w 203"/>
                <a:gd name="T9" fmla="*/ 116 h 139"/>
                <a:gd name="T10" fmla="*/ 203 w 203"/>
                <a:gd name="T11" fmla="*/ 116 h 139"/>
                <a:gd name="T12" fmla="*/ 203 w 203"/>
                <a:gd name="T13" fmla="*/ 11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3"/>
                <a:gd name="T22" fmla="*/ 0 h 139"/>
                <a:gd name="T23" fmla="*/ 203 w 203"/>
                <a:gd name="T24" fmla="*/ 139 h 1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3" h="139">
                  <a:moveTo>
                    <a:pt x="203" y="116"/>
                  </a:moveTo>
                  <a:lnTo>
                    <a:pt x="203" y="139"/>
                  </a:lnTo>
                  <a:lnTo>
                    <a:pt x="0" y="22"/>
                  </a:lnTo>
                  <a:lnTo>
                    <a:pt x="0" y="0"/>
                  </a:lnTo>
                  <a:lnTo>
                    <a:pt x="203" y="1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3" name="Freeform 413"/>
            <p:cNvSpPr>
              <a:spLocks/>
            </p:cNvSpPr>
            <p:nvPr/>
          </p:nvSpPr>
          <p:spPr bwMode="auto">
            <a:xfrm>
              <a:off x="2680" y="704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4" name="Freeform 414"/>
            <p:cNvSpPr>
              <a:spLocks/>
            </p:cNvSpPr>
            <p:nvPr/>
          </p:nvSpPr>
          <p:spPr bwMode="auto">
            <a:xfrm>
              <a:off x="2690" y="709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1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2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5" name="Freeform 415"/>
            <p:cNvSpPr>
              <a:spLocks/>
            </p:cNvSpPr>
            <p:nvPr/>
          </p:nvSpPr>
          <p:spPr bwMode="auto">
            <a:xfrm>
              <a:off x="2708" y="720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6" name="Freeform 416"/>
            <p:cNvSpPr>
              <a:spLocks/>
            </p:cNvSpPr>
            <p:nvPr/>
          </p:nvSpPr>
          <p:spPr bwMode="auto">
            <a:xfrm>
              <a:off x="2718" y="726"/>
              <a:ext cx="9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2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7" name="Freeform 417"/>
            <p:cNvSpPr>
              <a:spLocks/>
            </p:cNvSpPr>
            <p:nvPr/>
          </p:nvSpPr>
          <p:spPr bwMode="auto">
            <a:xfrm>
              <a:off x="2728" y="731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8" name="Freeform 418"/>
            <p:cNvSpPr>
              <a:spLocks/>
            </p:cNvSpPr>
            <p:nvPr/>
          </p:nvSpPr>
          <p:spPr bwMode="auto">
            <a:xfrm>
              <a:off x="2738" y="738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7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79" name="Freeform 419"/>
            <p:cNvSpPr>
              <a:spLocks/>
            </p:cNvSpPr>
            <p:nvPr/>
          </p:nvSpPr>
          <p:spPr bwMode="auto">
            <a:xfrm>
              <a:off x="2756" y="748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0" name="Freeform 420"/>
            <p:cNvSpPr>
              <a:spLocks/>
            </p:cNvSpPr>
            <p:nvPr/>
          </p:nvSpPr>
          <p:spPr bwMode="auto">
            <a:xfrm>
              <a:off x="2766" y="753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1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1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1" name="Freeform 421"/>
            <p:cNvSpPr>
              <a:spLocks/>
            </p:cNvSpPr>
            <p:nvPr/>
          </p:nvSpPr>
          <p:spPr bwMode="auto">
            <a:xfrm>
              <a:off x="2776" y="759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3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2" name="Freeform 422"/>
            <p:cNvSpPr>
              <a:spLocks/>
            </p:cNvSpPr>
            <p:nvPr/>
          </p:nvSpPr>
          <p:spPr bwMode="auto">
            <a:xfrm>
              <a:off x="2786" y="765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2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3" name="Freeform 423"/>
            <p:cNvSpPr>
              <a:spLocks/>
            </p:cNvSpPr>
            <p:nvPr/>
          </p:nvSpPr>
          <p:spPr bwMode="auto">
            <a:xfrm>
              <a:off x="2806" y="741"/>
              <a:ext cx="1" cy="23"/>
            </a:xfrm>
            <a:custGeom>
              <a:avLst/>
              <a:gdLst>
                <a:gd name="T0" fmla="*/ 0 w 1"/>
                <a:gd name="T1" fmla="*/ 1 h 23"/>
                <a:gd name="T2" fmla="*/ 1 w 1"/>
                <a:gd name="T3" fmla="*/ 0 h 23"/>
                <a:gd name="T4" fmla="*/ 1 w 1"/>
                <a:gd name="T5" fmla="*/ 23 h 23"/>
                <a:gd name="T6" fmla="*/ 0 w 1"/>
                <a:gd name="T7" fmla="*/ 23 h 23"/>
                <a:gd name="T8" fmla="*/ 0 w 1"/>
                <a:gd name="T9" fmla="*/ 1 h 23"/>
                <a:gd name="T10" fmla="*/ 0 w 1"/>
                <a:gd name="T11" fmla="*/ 1 h 23"/>
                <a:gd name="T12" fmla="*/ 0 w 1"/>
                <a:gd name="T13" fmla="*/ 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23"/>
                <a:gd name="T23" fmla="*/ 1 w 1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23">
                  <a:moveTo>
                    <a:pt x="0" y="1"/>
                  </a:moveTo>
                  <a:lnTo>
                    <a:pt x="1" y="0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4" name="Freeform 424"/>
            <p:cNvSpPr>
              <a:spLocks/>
            </p:cNvSpPr>
            <p:nvPr/>
          </p:nvSpPr>
          <p:spPr bwMode="auto">
            <a:xfrm>
              <a:off x="2603" y="625"/>
              <a:ext cx="204" cy="117"/>
            </a:xfrm>
            <a:custGeom>
              <a:avLst/>
              <a:gdLst>
                <a:gd name="T0" fmla="*/ 0 w 204"/>
                <a:gd name="T1" fmla="*/ 0 h 117"/>
                <a:gd name="T2" fmla="*/ 2 w 204"/>
                <a:gd name="T3" fmla="*/ 0 h 117"/>
                <a:gd name="T4" fmla="*/ 204 w 204"/>
                <a:gd name="T5" fmla="*/ 116 h 117"/>
                <a:gd name="T6" fmla="*/ 203 w 204"/>
                <a:gd name="T7" fmla="*/ 117 h 117"/>
                <a:gd name="T8" fmla="*/ 0 w 204"/>
                <a:gd name="T9" fmla="*/ 0 h 117"/>
                <a:gd name="T10" fmla="*/ 0 w 204"/>
                <a:gd name="T11" fmla="*/ 0 h 117"/>
                <a:gd name="T12" fmla="*/ 0 w 204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4"/>
                <a:gd name="T22" fmla="*/ 0 h 117"/>
                <a:gd name="T23" fmla="*/ 204 w 204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4" h="117">
                  <a:moveTo>
                    <a:pt x="0" y="0"/>
                  </a:moveTo>
                  <a:lnTo>
                    <a:pt x="2" y="0"/>
                  </a:lnTo>
                  <a:lnTo>
                    <a:pt x="204" y="116"/>
                  </a:lnTo>
                  <a:lnTo>
                    <a:pt x="203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5" name="Freeform 425"/>
            <p:cNvSpPr>
              <a:spLocks/>
            </p:cNvSpPr>
            <p:nvPr/>
          </p:nvSpPr>
          <p:spPr bwMode="auto">
            <a:xfrm>
              <a:off x="2603" y="625"/>
              <a:ext cx="203" cy="139"/>
            </a:xfrm>
            <a:custGeom>
              <a:avLst/>
              <a:gdLst>
                <a:gd name="T0" fmla="*/ 203 w 203"/>
                <a:gd name="T1" fmla="*/ 117 h 139"/>
                <a:gd name="T2" fmla="*/ 203 w 203"/>
                <a:gd name="T3" fmla="*/ 139 h 139"/>
                <a:gd name="T4" fmla="*/ 0 w 203"/>
                <a:gd name="T5" fmla="*/ 23 h 139"/>
                <a:gd name="T6" fmla="*/ 0 w 203"/>
                <a:gd name="T7" fmla="*/ 0 h 139"/>
                <a:gd name="T8" fmla="*/ 203 w 203"/>
                <a:gd name="T9" fmla="*/ 117 h 139"/>
                <a:gd name="T10" fmla="*/ 203 w 203"/>
                <a:gd name="T11" fmla="*/ 117 h 139"/>
                <a:gd name="T12" fmla="*/ 203 w 203"/>
                <a:gd name="T13" fmla="*/ 117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3"/>
                <a:gd name="T22" fmla="*/ 0 h 139"/>
                <a:gd name="T23" fmla="*/ 203 w 203"/>
                <a:gd name="T24" fmla="*/ 139 h 1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3" h="139">
                  <a:moveTo>
                    <a:pt x="203" y="117"/>
                  </a:moveTo>
                  <a:lnTo>
                    <a:pt x="203" y="139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03" y="1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6" name="Freeform 426"/>
            <p:cNvSpPr>
              <a:spLocks/>
            </p:cNvSpPr>
            <p:nvPr/>
          </p:nvSpPr>
          <p:spPr bwMode="auto">
            <a:xfrm>
              <a:off x="2680" y="677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1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7" name="Freeform 427"/>
            <p:cNvSpPr>
              <a:spLocks/>
            </p:cNvSpPr>
            <p:nvPr/>
          </p:nvSpPr>
          <p:spPr bwMode="auto">
            <a:xfrm>
              <a:off x="2690" y="683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8" name="Freeform 428"/>
            <p:cNvSpPr>
              <a:spLocks/>
            </p:cNvSpPr>
            <p:nvPr/>
          </p:nvSpPr>
          <p:spPr bwMode="auto">
            <a:xfrm>
              <a:off x="2708" y="694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89" name="Freeform 429"/>
            <p:cNvSpPr>
              <a:spLocks/>
            </p:cNvSpPr>
            <p:nvPr/>
          </p:nvSpPr>
          <p:spPr bwMode="auto">
            <a:xfrm>
              <a:off x="2718" y="699"/>
              <a:ext cx="9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0" name="Freeform 430"/>
            <p:cNvSpPr>
              <a:spLocks/>
            </p:cNvSpPr>
            <p:nvPr/>
          </p:nvSpPr>
          <p:spPr bwMode="auto">
            <a:xfrm>
              <a:off x="2728" y="705"/>
              <a:ext cx="8" cy="10"/>
            </a:xfrm>
            <a:custGeom>
              <a:avLst/>
              <a:gdLst>
                <a:gd name="T0" fmla="*/ 1 w 13"/>
                <a:gd name="T1" fmla="*/ 1 h 16"/>
                <a:gd name="T2" fmla="*/ 1 w 13"/>
                <a:gd name="T3" fmla="*/ 1 h 16"/>
                <a:gd name="T4" fmla="*/ 1 w 13"/>
                <a:gd name="T5" fmla="*/ 1 h 16"/>
                <a:gd name="T6" fmla="*/ 1 w 13"/>
                <a:gd name="T7" fmla="*/ 1 h 16"/>
                <a:gd name="T8" fmla="*/ 1 w 13"/>
                <a:gd name="T9" fmla="*/ 1 h 16"/>
                <a:gd name="T10" fmla="*/ 0 w 13"/>
                <a:gd name="T11" fmla="*/ 1 h 16"/>
                <a:gd name="T12" fmla="*/ 0 w 13"/>
                <a:gd name="T13" fmla="*/ 0 h 16"/>
                <a:gd name="T14" fmla="*/ 1 w 13"/>
                <a:gd name="T15" fmla="*/ 0 h 16"/>
                <a:gd name="T16" fmla="*/ 1 w 13"/>
                <a:gd name="T17" fmla="*/ 1 h 16"/>
                <a:gd name="T18" fmla="*/ 1 w 13"/>
                <a:gd name="T19" fmla="*/ 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6"/>
                <a:gd name="T32" fmla="*/ 13 w 13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6">
                  <a:moveTo>
                    <a:pt x="13" y="7"/>
                  </a:moveTo>
                  <a:cubicBezTo>
                    <a:pt x="13" y="7"/>
                    <a:pt x="13" y="7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1" name="Freeform 431"/>
            <p:cNvSpPr>
              <a:spLocks/>
            </p:cNvSpPr>
            <p:nvPr/>
          </p:nvSpPr>
          <p:spPr bwMode="auto">
            <a:xfrm>
              <a:off x="2738" y="711"/>
              <a:ext cx="9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2" name="Freeform 432"/>
            <p:cNvSpPr>
              <a:spLocks/>
            </p:cNvSpPr>
            <p:nvPr/>
          </p:nvSpPr>
          <p:spPr bwMode="auto">
            <a:xfrm>
              <a:off x="2756" y="721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3" name="Freeform 433"/>
            <p:cNvSpPr>
              <a:spLocks/>
            </p:cNvSpPr>
            <p:nvPr/>
          </p:nvSpPr>
          <p:spPr bwMode="auto">
            <a:xfrm>
              <a:off x="2766" y="727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3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4" name="Freeform 434"/>
            <p:cNvSpPr>
              <a:spLocks/>
            </p:cNvSpPr>
            <p:nvPr/>
          </p:nvSpPr>
          <p:spPr bwMode="auto">
            <a:xfrm>
              <a:off x="2776" y="733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7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5" name="Freeform 435"/>
            <p:cNvSpPr>
              <a:spLocks/>
            </p:cNvSpPr>
            <p:nvPr/>
          </p:nvSpPr>
          <p:spPr bwMode="auto">
            <a:xfrm>
              <a:off x="2786" y="738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6" name="Freeform 436"/>
            <p:cNvSpPr>
              <a:spLocks/>
            </p:cNvSpPr>
            <p:nvPr/>
          </p:nvSpPr>
          <p:spPr bwMode="auto">
            <a:xfrm>
              <a:off x="2806" y="715"/>
              <a:ext cx="1" cy="23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0 h 23"/>
                <a:gd name="T4" fmla="*/ 1 w 1"/>
                <a:gd name="T5" fmla="*/ 22 h 23"/>
                <a:gd name="T6" fmla="*/ 0 w 1"/>
                <a:gd name="T7" fmla="*/ 23 h 23"/>
                <a:gd name="T8" fmla="*/ 0 w 1"/>
                <a:gd name="T9" fmla="*/ 0 h 23"/>
                <a:gd name="T10" fmla="*/ 0 w 1"/>
                <a:gd name="T11" fmla="*/ 0 h 23"/>
                <a:gd name="T12" fmla="*/ 0 w 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23"/>
                <a:gd name="T23" fmla="*/ 1 w 1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23">
                  <a:moveTo>
                    <a:pt x="0" y="0"/>
                  </a:moveTo>
                  <a:lnTo>
                    <a:pt x="1" y="0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7" name="Freeform 437"/>
            <p:cNvSpPr>
              <a:spLocks/>
            </p:cNvSpPr>
            <p:nvPr/>
          </p:nvSpPr>
          <p:spPr bwMode="auto">
            <a:xfrm>
              <a:off x="2603" y="598"/>
              <a:ext cx="204" cy="117"/>
            </a:xfrm>
            <a:custGeom>
              <a:avLst/>
              <a:gdLst>
                <a:gd name="T0" fmla="*/ 0 w 204"/>
                <a:gd name="T1" fmla="*/ 1 h 117"/>
                <a:gd name="T2" fmla="*/ 2 w 204"/>
                <a:gd name="T3" fmla="*/ 0 h 117"/>
                <a:gd name="T4" fmla="*/ 204 w 204"/>
                <a:gd name="T5" fmla="*/ 117 h 117"/>
                <a:gd name="T6" fmla="*/ 203 w 204"/>
                <a:gd name="T7" fmla="*/ 117 h 117"/>
                <a:gd name="T8" fmla="*/ 0 w 204"/>
                <a:gd name="T9" fmla="*/ 1 h 117"/>
                <a:gd name="T10" fmla="*/ 0 w 204"/>
                <a:gd name="T11" fmla="*/ 1 h 117"/>
                <a:gd name="T12" fmla="*/ 0 w 204"/>
                <a:gd name="T13" fmla="*/ 1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4"/>
                <a:gd name="T22" fmla="*/ 0 h 117"/>
                <a:gd name="T23" fmla="*/ 204 w 204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4" h="117">
                  <a:moveTo>
                    <a:pt x="0" y="1"/>
                  </a:moveTo>
                  <a:lnTo>
                    <a:pt x="2" y="0"/>
                  </a:lnTo>
                  <a:lnTo>
                    <a:pt x="204" y="117"/>
                  </a:lnTo>
                  <a:lnTo>
                    <a:pt x="203" y="1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8" name="Freeform 438"/>
            <p:cNvSpPr>
              <a:spLocks/>
            </p:cNvSpPr>
            <p:nvPr/>
          </p:nvSpPr>
          <p:spPr bwMode="auto">
            <a:xfrm>
              <a:off x="2603" y="599"/>
              <a:ext cx="203" cy="139"/>
            </a:xfrm>
            <a:custGeom>
              <a:avLst/>
              <a:gdLst>
                <a:gd name="T0" fmla="*/ 203 w 203"/>
                <a:gd name="T1" fmla="*/ 116 h 139"/>
                <a:gd name="T2" fmla="*/ 203 w 203"/>
                <a:gd name="T3" fmla="*/ 139 h 139"/>
                <a:gd name="T4" fmla="*/ 0 w 203"/>
                <a:gd name="T5" fmla="*/ 23 h 139"/>
                <a:gd name="T6" fmla="*/ 0 w 203"/>
                <a:gd name="T7" fmla="*/ 0 h 139"/>
                <a:gd name="T8" fmla="*/ 203 w 203"/>
                <a:gd name="T9" fmla="*/ 116 h 139"/>
                <a:gd name="T10" fmla="*/ 203 w 203"/>
                <a:gd name="T11" fmla="*/ 116 h 139"/>
                <a:gd name="T12" fmla="*/ 203 w 203"/>
                <a:gd name="T13" fmla="*/ 11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3"/>
                <a:gd name="T22" fmla="*/ 0 h 139"/>
                <a:gd name="T23" fmla="*/ 203 w 203"/>
                <a:gd name="T24" fmla="*/ 139 h 1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3" h="139">
                  <a:moveTo>
                    <a:pt x="203" y="116"/>
                  </a:moveTo>
                  <a:lnTo>
                    <a:pt x="203" y="139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03" y="1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899" name="Freeform 439"/>
            <p:cNvSpPr>
              <a:spLocks/>
            </p:cNvSpPr>
            <p:nvPr/>
          </p:nvSpPr>
          <p:spPr bwMode="auto">
            <a:xfrm>
              <a:off x="2680" y="651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0" name="Freeform 440"/>
            <p:cNvSpPr>
              <a:spLocks/>
            </p:cNvSpPr>
            <p:nvPr/>
          </p:nvSpPr>
          <p:spPr bwMode="auto">
            <a:xfrm>
              <a:off x="2690" y="656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1" name="Freeform 441"/>
            <p:cNvSpPr>
              <a:spLocks/>
            </p:cNvSpPr>
            <p:nvPr/>
          </p:nvSpPr>
          <p:spPr bwMode="auto">
            <a:xfrm>
              <a:off x="2708" y="667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2" name="Freeform 442"/>
            <p:cNvSpPr>
              <a:spLocks/>
            </p:cNvSpPr>
            <p:nvPr/>
          </p:nvSpPr>
          <p:spPr bwMode="auto">
            <a:xfrm>
              <a:off x="2718" y="673"/>
              <a:ext cx="9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3" name="Freeform 443"/>
            <p:cNvSpPr>
              <a:spLocks/>
            </p:cNvSpPr>
            <p:nvPr/>
          </p:nvSpPr>
          <p:spPr bwMode="auto">
            <a:xfrm>
              <a:off x="2728" y="679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1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1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4" name="Freeform 444"/>
            <p:cNvSpPr>
              <a:spLocks/>
            </p:cNvSpPr>
            <p:nvPr/>
          </p:nvSpPr>
          <p:spPr bwMode="auto">
            <a:xfrm>
              <a:off x="2738" y="684"/>
              <a:ext cx="9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3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5" name="Freeform 445"/>
            <p:cNvSpPr>
              <a:spLocks/>
            </p:cNvSpPr>
            <p:nvPr/>
          </p:nvSpPr>
          <p:spPr bwMode="auto">
            <a:xfrm>
              <a:off x="2756" y="694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1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6" name="Freeform 446"/>
            <p:cNvSpPr>
              <a:spLocks/>
            </p:cNvSpPr>
            <p:nvPr/>
          </p:nvSpPr>
          <p:spPr bwMode="auto">
            <a:xfrm>
              <a:off x="2766" y="700"/>
              <a:ext cx="8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3" y="17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7" name="Freeform 447"/>
            <p:cNvSpPr>
              <a:spLocks/>
            </p:cNvSpPr>
            <p:nvPr/>
          </p:nvSpPr>
          <p:spPr bwMode="auto">
            <a:xfrm>
              <a:off x="2776" y="706"/>
              <a:ext cx="8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1908" name="Freeform 448"/>
            <p:cNvSpPr>
              <a:spLocks/>
            </p:cNvSpPr>
            <p:nvPr/>
          </p:nvSpPr>
          <p:spPr bwMode="auto">
            <a:xfrm>
              <a:off x="2786" y="712"/>
              <a:ext cx="8" cy="10"/>
            </a:xfrm>
            <a:custGeom>
              <a:avLst/>
              <a:gdLst>
                <a:gd name="T0" fmla="*/ 1 w 13"/>
                <a:gd name="T1" fmla="*/ 1 h 16"/>
                <a:gd name="T2" fmla="*/ 1 w 13"/>
                <a:gd name="T3" fmla="*/ 1 h 16"/>
                <a:gd name="T4" fmla="*/ 1 w 13"/>
                <a:gd name="T5" fmla="*/ 1 h 16"/>
                <a:gd name="T6" fmla="*/ 1 w 13"/>
                <a:gd name="T7" fmla="*/ 1 h 16"/>
                <a:gd name="T8" fmla="*/ 0 w 13"/>
                <a:gd name="T9" fmla="*/ 1 h 16"/>
                <a:gd name="T10" fmla="*/ 0 w 13"/>
                <a:gd name="T11" fmla="*/ 1 h 16"/>
                <a:gd name="T12" fmla="*/ 0 w 13"/>
                <a:gd name="T13" fmla="*/ 0 h 16"/>
                <a:gd name="T14" fmla="*/ 0 w 13"/>
                <a:gd name="T15" fmla="*/ 0 h 16"/>
                <a:gd name="T16" fmla="*/ 1 w 13"/>
                <a:gd name="T17" fmla="*/ 1 h 16"/>
                <a:gd name="T18" fmla="*/ 1 w 13"/>
                <a:gd name="T19" fmla="*/ 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6"/>
                <a:gd name="T32" fmla="*/ 13 w 13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6">
                  <a:moveTo>
                    <a:pt x="13" y="7"/>
                  </a:moveTo>
                  <a:cubicBezTo>
                    <a:pt x="13" y="7"/>
                    <a:pt x="13" y="7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</p:grpSp>
      <p:cxnSp>
        <p:nvCxnSpPr>
          <p:cNvPr id="2309" name="直接连接符 2308"/>
          <p:cNvCxnSpPr>
            <a:cxnSpLocks noChangeShapeType="1"/>
          </p:cNvCxnSpPr>
          <p:nvPr/>
        </p:nvCxnSpPr>
        <p:spPr bwMode="auto">
          <a:xfrm rot="16200000" flipH="1">
            <a:off x="4618044" y="2251050"/>
            <a:ext cx="617538" cy="392113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/>
            <a:tailEnd/>
          </a:ln>
          <a:effectLst/>
        </p:spPr>
      </p:cxnSp>
      <p:sp>
        <p:nvSpPr>
          <p:cNvPr id="2310" name="TextBox 6495"/>
          <p:cNvSpPr txBox="1"/>
          <p:nvPr/>
        </p:nvSpPr>
        <p:spPr>
          <a:xfrm>
            <a:off x="3448056" y="2747938"/>
            <a:ext cx="890588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lang="zh-CN" altLang="en-US" sz="1000" dirty="0">
                <a:latin typeface="+mn-ea"/>
                <a:ea typeface="+mn-ea"/>
              </a:rPr>
              <a:t>核心交换机 </a:t>
            </a:r>
            <a:endParaRPr lang="en-US" altLang="zh-CN" sz="1000" dirty="0">
              <a:latin typeface="+mn-ea"/>
              <a:ea typeface="+mn-ea"/>
            </a:endParaRPr>
          </a:p>
          <a:p>
            <a:pPr algn="ctr">
              <a:defRPr/>
            </a:pPr>
            <a:r>
              <a:rPr lang="en-US" altLang="zh-CN" sz="1000" dirty="0">
                <a:latin typeface="+mn-ea"/>
                <a:ea typeface="+mn-ea"/>
              </a:rPr>
              <a:t>2</a:t>
            </a:r>
            <a:r>
              <a:rPr lang="zh-CN" altLang="en-US" sz="1000" dirty="0">
                <a:latin typeface="+mn-ea"/>
                <a:ea typeface="+mn-ea"/>
              </a:rPr>
              <a:t>台</a:t>
            </a:r>
            <a:r>
              <a:rPr lang="en-US" altLang="zh-CN" sz="1000" dirty="0">
                <a:latin typeface="+mn-ea"/>
                <a:ea typeface="+mn-ea"/>
              </a:rPr>
              <a:t>10508-V</a:t>
            </a:r>
          </a:p>
        </p:txBody>
      </p:sp>
      <p:sp>
        <p:nvSpPr>
          <p:cNvPr id="2311" name="Text Box 2515"/>
          <p:cNvSpPr txBox="1">
            <a:spLocks noChangeArrowheads="1"/>
          </p:cNvSpPr>
          <p:nvPr/>
        </p:nvSpPr>
        <p:spPr bwMode="auto">
          <a:xfrm>
            <a:off x="3286116" y="1660516"/>
            <a:ext cx="1146175" cy="554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lang="zh-CN" altLang="en-US" sz="1000" dirty="0" smtClean="0">
                <a:latin typeface="+mj-ea"/>
                <a:ea typeface="+mj-ea"/>
              </a:rPr>
              <a:t>安全出口出</a:t>
            </a:r>
            <a:r>
              <a:rPr lang="zh-CN" altLang="en-US" sz="1000" dirty="0">
                <a:latin typeface="+mj-ea"/>
                <a:ea typeface="+mj-ea"/>
              </a:rPr>
              <a:t>口</a:t>
            </a:r>
          </a:p>
          <a:p>
            <a:pPr algn="ctr">
              <a:defRPr/>
            </a:pPr>
            <a:r>
              <a:rPr lang="en-US" altLang="zh-CN" sz="1000" dirty="0" err="1">
                <a:latin typeface="+mj-ea"/>
                <a:ea typeface="+mj-ea"/>
              </a:rPr>
              <a:t>SecPath</a:t>
            </a:r>
            <a:r>
              <a:rPr lang="en-US" altLang="zh-CN" sz="1000" dirty="0">
                <a:latin typeface="+mj-ea"/>
                <a:ea typeface="+mj-ea"/>
              </a:rPr>
              <a:t> F1000</a:t>
            </a:r>
          </a:p>
          <a:p>
            <a:pPr algn="ctr">
              <a:defRPr/>
            </a:pPr>
            <a:r>
              <a:rPr lang="en-US" altLang="zh-CN" sz="1000" dirty="0" err="1">
                <a:latin typeface="+mj-ea"/>
                <a:ea typeface="+mj-ea"/>
              </a:rPr>
              <a:t>Secpath</a:t>
            </a:r>
            <a:r>
              <a:rPr lang="en-US" altLang="zh-CN" sz="1000" dirty="0">
                <a:latin typeface="+mj-ea"/>
                <a:ea typeface="+mj-ea"/>
              </a:rPr>
              <a:t> ACG2000</a:t>
            </a:r>
          </a:p>
        </p:txBody>
      </p:sp>
      <p:sp>
        <p:nvSpPr>
          <p:cNvPr id="2312" name="Line 2655"/>
          <p:cNvSpPr>
            <a:spLocks noChangeShapeType="1"/>
          </p:cNvSpPr>
          <p:nvPr/>
        </p:nvSpPr>
        <p:spPr bwMode="auto">
          <a:xfrm>
            <a:off x="504796" y="1512869"/>
            <a:ext cx="762000" cy="0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/>
            <a:tailEnd/>
          </a:ln>
          <a:effectLst/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2313" name="AutoShape 2387"/>
          <p:cNvSpPr>
            <a:spLocks noChangeAspect="1" noChangeArrowheads="1" noTextEdit="1"/>
          </p:cNvSpPr>
          <p:nvPr/>
        </p:nvSpPr>
        <p:spPr bwMode="auto">
          <a:xfrm>
            <a:off x="3448056" y="461938"/>
            <a:ext cx="1143000" cy="763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2314" name="Freeform 2388"/>
          <p:cNvSpPr>
            <a:spLocks/>
          </p:cNvSpPr>
          <p:nvPr/>
        </p:nvSpPr>
        <p:spPr bwMode="auto">
          <a:xfrm>
            <a:off x="3071802" y="428604"/>
            <a:ext cx="1163638" cy="769938"/>
          </a:xfrm>
          <a:custGeom>
            <a:avLst/>
            <a:gdLst>
              <a:gd name="T0" fmla="*/ 2147483647 w 1085"/>
              <a:gd name="T1" fmla="*/ 2147483647 h 717"/>
              <a:gd name="T2" fmla="*/ 2147483647 w 1085"/>
              <a:gd name="T3" fmla="*/ 2147483647 h 717"/>
              <a:gd name="T4" fmla="*/ 2147483647 w 1085"/>
              <a:gd name="T5" fmla="*/ 2147483647 h 717"/>
              <a:gd name="T6" fmla="*/ 2147483647 w 1085"/>
              <a:gd name="T7" fmla="*/ 2147483647 h 717"/>
              <a:gd name="T8" fmla="*/ 2147483647 w 1085"/>
              <a:gd name="T9" fmla="*/ 2147483647 h 717"/>
              <a:gd name="T10" fmla="*/ 2147483647 w 1085"/>
              <a:gd name="T11" fmla="*/ 2147483647 h 717"/>
              <a:gd name="T12" fmla="*/ 2147483647 w 1085"/>
              <a:gd name="T13" fmla="*/ 2147483647 h 717"/>
              <a:gd name="T14" fmla="*/ 2147483647 w 1085"/>
              <a:gd name="T15" fmla="*/ 2147483647 h 717"/>
              <a:gd name="T16" fmla="*/ 2147483647 w 1085"/>
              <a:gd name="T17" fmla="*/ 2147483647 h 717"/>
              <a:gd name="T18" fmla="*/ 2147483647 w 1085"/>
              <a:gd name="T19" fmla="*/ 2147483647 h 717"/>
              <a:gd name="T20" fmla="*/ 2147483647 w 1085"/>
              <a:gd name="T21" fmla="*/ 2147483647 h 717"/>
              <a:gd name="T22" fmla="*/ 2147483647 w 1085"/>
              <a:gd name="T23" fmla="*/ 2147483647 h 7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085"/>
              <a:gd name="T37" fmla="*/ 0 h 717"/>
              <a:gd name="T38" fmla="*/ 1085 w 1085"/>
              <a:gd name="T39" fmla="*/ 717 h 71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085" h="717">
                <a:moveTo>
                  <a:pt x="173" y="478"/>
                </a:moveTo>
                <a:cubicBezTo>
                  <a:pt x="173" y="478"/>
                  <a:pt x="0" y="462"/>
                  <a:pt x="19" y="289"/>
                </a:cubicBezTo>
                <a:cubicBezTo>
                  <a:pt x="39" y="112"/>
                  <a:pt x="291" y="106"/>
                  <a:pt x="291" y="106"/>
                </a:cubicBezTo>
                <a:cubicBezTo>
                  <a:pt x="291" y="106"/>
                  <a:pt x="336" y="0"/>
                  <a:pt x="564" y="8"/>
                </a:cubicBezTo>
                <a:cubicBezTo>
                  <a:pt x="801" y="16"/>
                  <a:pt x="817" y="118"/>
                  <a:pt x="817" y="118"/>
                </a:cubicBezTo>
                <a:cubicBezTo>
                  <a:pt x="817" y="118"/>
                  <a:pt x="1082" y="90"/>
                  <a:pt x="1084" y="332"/>
                </a:cubicBezTo>
                <a:cubicBezTo>
                  <a:pt x="1085" y="524"/>
                  <a:pt x="869" y="530"/>
                  <a:pt x="869" y="530"/>
                </a:cubicBezTo>
                <a:cubicBezTo>
                  <a:pt x="869" y="530"/>
                  <a:pt x="786" y="696"/>
                  <a:pt x="459" y="596"/>
                </a:cubicBezTo>
                <a:cubicBezTo>
                  <a:pt x="459" y="596"/>
                  <a:pt x="332" y="689"/>
                  <a:pt x="230" y="717"/>
                </a:cubicBezTo>
                <a:cubicBezTo>
                  <a:pt x="230" y="717"/>
                  <a:pt x="282" y="664"/>
                  <a:pt x="296" y="595"/>
                </a:cubicBezTo>
                <a:cubicBezTo>
                  <a:pt x="296" y="595"/>
                  <a:pt x="190" y="599"/>
                  <a:pt x="173" y="478"/>
                </a:cubicBezTo>
                <a:cubicBezTo>
                  <a:pt x="173" y="478"/>
                  <a:pt x="173" y="478"/>
                  <a:pt x="173" y="478"/>
                </a:cubicBezTo>
                <a:close/>
              </a:path>
            </a:pathLst>
          </a:custGeom>
          <a:solidFill>
            <a:srgbClr val="4D61A4"/>
          </a:solidFill>
          <a:ln w="9525">
            <a:noFill/>
            <a:round/>
            <a:headEnd/>
            <a:tailEnd/>
          </a:ln>
        </p:spPr>
        <p:txBody>
          <a:bodyPr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黑体" pitchFamily="2" charset="-122"/>
              <a:ea typeface="黑体" pitchFamily="2" charset="-122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黑体" pitchFamily="2" charset="-122"/>
                <a:ea typeface="黑体" pitchFamily="2" charset="-122"/>
                <a:cs typeface="+mn-cs"/>
              </a:rPr>
              <a:t>教育网</a:t>
            </a:r>
          </a:p>
        </p:txBody>
      </p:sp>
      <p:sp>
        <p:nvSpPr>
          <p:cNvPr id="2315" name="Freeform 2982"/>
          <p:cNvSpPr>
            <a:spLocks/>
          </p:cNvSpPr>
          <p:nvPr/>
        </p:nvSpPr>
        <p:spPr bwMode="auto">
          <a:xfrm rot="7139701" flipH="1">
            <a:off x="3876381" y="685067"/>
            <a:ext cx="333375" cy="1382741"/>
          </a:xfrm>
          <a:custGeom>
            <a:avLst/>
            <a:gdLst>
              <a:gd name="T0" fmla="*/ 2147483647 w 404"/>
              <a:gd name="T1" fmla="*/ 2147483647 h 1294"/>
              <a:gd name="T2" fmla="*/ 2147483647 w 404"/>
              <a:gd name="T3" fmla="*/ 0 h 1294"/>
              <a:gd name="T4" fmla="*/ 2147483647 w 404"/>
              <a:gd name="T5" fmla="*/ 2147483647 h 1294"/>
              <a:gd name="T6" fmla="*/ 0 w 404"/>
              <a:gd name="T7" fmla="*/ 2147483647 h 1294"/>
              <a:gd name="T8" fmla="*/ 2147483647 w 404"/>
              <a:gd name="T9" fmla="*/ 2147483647 h 1294"/>
              <a:gd name="T10" fmla="*/ 2147483647 w 404"/>
              <a:gd name="T11" fmla="*/ 2147483647 h 1294"/>
              <a:gd name="T12" fmla="*/ 2147483647 w 404"/>
              <a:gd name="T13" fmla="*/ 2147483647 h 129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04"/>
              <a:gd name="T22" fmla="*/ 0 h 1294"/>
              <a:gd name="T23" fmla="*/ 404 w 404"/>
              <a:gd name="T24" fmla="*/ 1294 h 129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04" h="1294">
                <a:moveTo>
                  <a:pt x="404" y="771"/>
                </a:moveTo>
                <a:lnTo>
                  <a:pt x="87" y="0"/>
                </a:lnTo>
                <a:lnTo>
                  <a:pt x="224" y="574"/>
                </a:lnTo>
                <a:lnTo>
                  <a:pt x="0" y="466"/>
                </a:lnTo>
                <a:lnTo>
                  <a:pt x="301" y="1294"/>
                </a:lnTo>
                <a:lnTo>
                  <a:pt x="155" y="686"/>
                </a:lnTo>
                <a:lnTo>
                  <a:pt x="404" y="771"/>
                </a:lnTo>
                <a:close/>
              </a:path>
            </a:pathLst>
          </a:custGeom>
          <a:solidFill>
            <a:srgbClr val="FFCC66"/>
          </a:solidFill>
          <a:ln w="9525">
            <a:solidFill>
              <a:srgbClr val="ECF6A2"/>
            </a:solidFill>
            <a:round/>
            <a:headEnd/>
            <a:tailEnd/>
          </a:ln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grpSp>
        <p:nvGrpSpPr>
          <p:cNvPr id="2316" name="Group 4"/>
          <p:cNvGrpSpPr>
            <a:grpSpLocks noChangeAspect="1"/>
          </p:cNvGrpSpPr>
          <p:nvPr/>
        </p:nvGrpSpPr>
        <p:grpSpPr bwMode="auto">
          <a:xfrm>
            <a:off x="4914906" y="2746953"/>
            <a:ext cx="438150" cy="730632"/>
            <a:chOff x="2586" y="239"/>
            <a:chExt cx="444" cy="742"/>
          </a:xfrm>
        </p:grpSpPr>
        <p:sp>
          <p:nvSpPr>
            <p:cNvPr id="2317" name="AutoShape 5"/>
            <p:cNvSpPr>
              <a:spLocks noChangeAspect="1" noChangeArrowheads="1" noTextEdit="1"/>
            </p:cNvSpPr>
            <p:nvPr/>
          </p:nvSpPr>
          <p:spPr bwMode="auto">
            <a:xfrm>
              <a:off x="2586" y="240"/>
              <a:ext cx="444" cy="7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grpSp>
          <p:nvGrpSpPr>
            <p:cNvPr id="2318" name="Group 6"/>
            <p:cNvGrpSpPr>
              <a:grpSpLocks/>
            </p:cNvGrpSpPr>
            <p:nvPr/>
          </p:nvGrpSpPr>
          <p:grpSpPr bwMode="auto">
            <a:xfrm>
              <a:off x="2587" y="239"/>
              <a:ext cx="442" cy="742"/>
              <a:chOff x="2587" y="239"/>
              <a:chExt cx="442" cy="742"/>
            </a:xfrm>
          </p:grpSpPr>
          <p:sp>
            <p:nvSpPr>
              <p:cNvPr id="2561" name="Freeform 7"/>
              <p:cNvSpPr>
                <a:spLocks/>
              </p:cNvSpPr>
              <p:nvPr/>
            </p:nvSpPr>
            <p:spPr bwMode="auto">
              <a:xfrm>
                <a:off x="2832" y="380"/>
                <a:ext cx="197" cy="601"/>
              </a:xfrm>
              <a:custGeom>
                <a:avLst/>
                <a:gdLst>
                  <a:gd name="T0" fmla="*/ 1 w 197"/>
                  <a:gd name="T1" fmla="*/ 115 h 601"/>
                  <a:gd name="T2" fmla="*/ 197 w 197"/>
                  <a:gd name="T3" fmla="*/ 0 h 601"/>
                  <a:gd name="T4" fmla="*/ 196 w 197"/>
                  <a:gd name="T5" fmla="*/ 486 h 601"/>
                  <a:gd name="T6" fmla="*/ 0 w 197"/>
                  <a:gd name="T7" fmla="*/ 601 h 601"/>
                  <a:gd name="T8" fmla="*/ 1 w 197"/>
                  <a:gd name="T9" fmla="*/ 115 h 601"/>
                  <a:gd name="T10" fmla="*/ 1 w 197"/>
                  <a:gd name="T11" fmla="*/ 115 h 601"/>
                  <a:gd name="T12" fmla="*/ 1 w 197"/>
                  <a:gd name="T13" fmla="*/ 115 h 6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7"/>
                  <a:gd name="T22" fmla="*/ 0 h 601"/>
                  <a:gd name="T23" fmla="*/ 197 w 197"/>
                  <a:gd name="T24" fmla="*/ 601 h 6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7" h="601">
                    <a:moveTo>
                      <a:pt x="1" y="115"/>
                    </a:moveTo>
                    <a:lnTo>
                      <a:pt x="197" y="0"/>
                    </a:lnTo>
                    <a:lnTo>
                      <a:pt x="196" y="486"/>
                    </a:lnTo>
                    <a:lnTo>
                      <a:pt x="0" y="601"/>
                    </a:lnTo>
                    <a:lnTo>
                      <a:pt x="1" y="115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2" name="Freeform 8"/>
              <p:cNvSpPr>
                <a:spLocks/>
              </p:cNvSpPr>
              <p:nvPr/>
            </p:nvSpPr>
            <p:spPr bwMode="auto">
              <a:xfrm>
                <a:off x="2588" y="239"/>
                <a:ext cx="441" cy="256"/>
              </a:xfrm>
              <a:custGeom>
                <a:avLst/>
                <a:gdLst>
                  <a:gd name="T0" fmla="*/ 0 w 441"/>
                  <a:gd name="T1" fmla="*/ 115 h 256"/>
                  <a:gd name="T2" fmla="*/ 197 w 441"/>
                  <a:gd name="T3" fmla="*/ 0 h 256"/>
                  <a:gd name="T4" fmla="*/ 441 w 441"/>
                  <a:gd name="T5" fmla="*/ 141 h 256"/>
                  <a:gd name="T6" fmla="*/ 245 w 441"/>
                  <a:gd name="T7" fmla="*/ 256 h 256"/>
                  <a:gd name="T8" fmla="*/ 0 w 441"/>
                  <a:gd name="T9" fmla="*/ 115 h 256"/>
                  <a:gd name="T10" fmla="*/ 0 w 441"/>
                  <a:gd name="T11" fmla="*/ 115 h 256"/>
                  <a:gd name="T12" fmla="*/ 0 w 441"/>
                  <a:gd name="T13" fmla="*/ 115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1"/>
                  <a:gd name="T22" fmla="*/ 0 h 256"/>
                  <a:gd name="T23" fmla="*/ 441 w 441"/>
                  <a:gd name="T24" fmla="*/ 256 h 25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1" h="256">
                    <a:moveTo>
                      <a:pt x="0" y="115"/>
                    </a:moveTo>
                    <a:lnTo>
                      <a:pt x="197" y="0"/>
                    </a:lnTo>
                    <a:lnTo>
                      <a:pt x="441" y="141"/>
                    </a:lnTo>
                    <a:lnTo>
                      <a:pt x="245" y="256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3" name="Freeform 9"/>
              <p:cNvSpPr>
                <a:spLocks/>
              </p:cNvSpPr>
              <p:nvPr/>
            </p:nvSpPr>
            <p:spPr bwMode="auto">
              <a:xfrm>
                <a:off x="2587" y="354"/>
                <a:ext cx="246" cy="627"/>
              </a:xfrm>
              <a:custGeom>
                <a:avLst/>
                <a:gdLst>
                  <a:gd name="T0" fmla="*/ 246 w 246"/>
                  <a:gd name="T1" fmla="*/ 141 h 627"/>
                  <a:gd name="T2" fmla="*/ 245 w 246"/>
                  <a:gd name="T3" fmla="*/ 627 h 627"/>
                  <a:gd name="T4" fmla="*/ 0 w 246"/>
                  <a:gd name="T5" fmla="*/ 485 h 627"/>
                  <a:gd name="T6" fmla="*/ 1 w 246"/>
                  <a:gd name="T7" fmla="*/ 0 h 627"/>
                  <a:gd name="T8" fmla="*/ 246 w 246"/>
                  <a:gd name="T9" fmla="*/ 141 h 627"/>
                  <a:gd name="T10" fmla="*/ 246 w 246"/>
                  <a:gd name="T11" fmla="*/ 141 h 627"/>
                  <a:gd name="T12" fmla="*/ 246 w 246"/>
                  <a:gd name="T13" fmla="*/ 141 h 6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627"/>
                  <a:gd name="T23" fmla="*/ 246 w 246"/>
                  <a:gd name="T24" fmla="*/ 627 h 6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627">
                    <a:moveTo>
                      <a:pt x="246" y="141"/>
                    </a:moveTo>
                    <a:lnTo>
                      <a:pt x="245" y="627"/>
                    </a:lnTo>
                    <a:lnTo>
                      <a:pt x="0" y="485"/>
                    </a:lnTo>
                    <a:lnTo>
                      <a:pt x="1" y="0"/>
                    </a:lnTo>
                    <a:lnTo>
                      <a:pt x="246" y="141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4" name="Freeform 10"/>
              <p:cNvSpPr>
                <a:spLocks/>
              </p:cNvSpPr>
              <p:nvPr/>
            </p:nvSpPr>
            <p:spPr bwMode="auto">
              <a:xfrm>
                <a:off x="2806" y="635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5" name="Freeform 11"/>
              <p:cNvSpPr>
                <a:spLocks/>
              </p:cNvSpPr>
              <p:nvPr/>
            </p:nvSpPr>
            <p:spPr bwMode="auto">
              <a:xfrm>
                <a:off x="2604" y="518"/>
                <a:ext cx="203" cy="118"/>
              </a:xfrm>
              <a:custGeom>
                <a:avLst/>
                <a:gdLst>
                  <a:gd name="T0" fmla="*/ 0 w 203"/>
                  <a:gd name="T1" fmla="*/ 1 h 118"/>
                  <a:gd name="T2" fmla="*/ 1 w 203"/>
                  <a:gd name="T3" fmla="*/ 0 h 118"/>
                  <a:gd name="T4" fmla="*/ 203 w 203"/>
                  <a:gd name="T5" fmla="*/ 117 h 118"/>
                  <a:gd name="T6" fmla="*/ 202 w 203"/>
                  <a:gd name="T7" fmla="*/ 118 h 118"/>
                  <a:gd name="T8" fmla="*/ 0 w 203"/>
                  <a:gd name="T9" fmla="*/ 1 h 118"/>
                  <a:gd name="T10" fmla="*/ 0 w 203"/>
                  <a:gd name="T11" fmla="*/ 1 h 118"/>
                  <a:gd name="T12" fmla="*/ 0 w 203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8"/>
                  <a:gd name="T23" fmla="*/ 203 w 20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8">
                    <a:moveTo>
                      <a:pt x="0" y="1"/>
                    </a:moveTo>
                    <a:lnTo>
                      <a:pt x="1" y="0"/>
                    </a:lnTo>
                    <a:lnTo>
                      <a:pt x="203" y="117"/>
                    </a:lnTo>
                    <a:lnTo>
                      <a:pt x="202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6" name="Freeform 12"/>
              <p:cNvSpPr>
                <a:spLocks/>
              </p:cNvSpPr>
              <p:nvPr/>
            </p:nvSpPr>
            <p:spPr bwMode="auto">
              <a:xfrm>
                <a:off x="2603" y="519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2 h 139"/>
                  <a:gd name="T6" fmla="*/ 1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2"/>
                    </a:lnTo>
                    <a:lnTo>
                      <a:pt x="1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7" name="Freeform 13"/>
              <p:cNvSpPr>
                <a:spLocks/>
              </p:cNvSpPr>
              <p:nvPr/>
            </p:nvSpPr>
            <p:spPr bwMode="auto">
              <a:xfrm>
                <a:off x="2713" y="593"/>
                <a:ext cx="4" cy="2"/>
              </a:xfrm>
              <a:custGeom>
                <a:avLst/>
                <a:gdLst>
                  <a:gd name="T0" fmla="*/ 0 w 4"/>
                  <a:gd name="T1" fmla="*/ 1 h 2"/>
                  <a:gd name="T2" fmla="*/ 1 w 4"/>
                  <a:gd name="T3" fmla="*/ 0 h 2"/>
                  <a:gd name="T4" fmla="*/ 4 w 4"/>
                  <a:gd name="T5" fmla="*/ 1 h 2"/>
                  <a:gd name="T6" fmla="*/ 3 w 4"/>
                  <a:gd name="T7" fmla="*/ 2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2"/>
                  <a:gd name="T23" fmla="*/ 4 w 4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2">
                    <a:moveTo>
                      <a:pt x="0" y="1"/>
                    </a:moveTo>
                    <a:lnTo>
                      <a:pt x="1" y="0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8" name="Freeform 14"/>
              <p:cNvSpPr>
                <a:spLocks/>
              </p:cNvSpPr>
              <p:nvPr/>
            </p:nvSpPr>
            <p:spPr bwMode="auto">
              <a:xfrm>
                <a:off x="2740" y="603"/>
                <a:ext cx="1" cy="1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0 h 10"/>
                  <a:gd name="T4" fmla="*/ 0 w 1"/>
                  <a:gd name="T5" fmla="*/ 10 h 10"/>
                  <a:gd name="T6" fmla="*/ 0 w 1"/>
                  <a:gd name="T7" fmla="*/ 10 h 10"/>
                  <a:gd name="T8" fmla="*/ 0 w 1"/>
                  <a:gd name="T9" fmla="*/ 0 h 10"/>
                  <a:gd name="T10" fmla="*/ 0 w 1"/>
                  <a:gd name="T11" fmla="*/ 0 h 10"/>
                  <a:gd name="T12" fmla="*/ 0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0"/>
                  <a:gd name="T23" fmla="*/ 1 w 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9" name="Freeform 15"/>
              <p:cNvSpPr>
                <a:spLocks/>
              </p:cNvSpPr>
              <p:nvPr/>
            </p:nvSpPr>
            <p:spPr bwMode="auto">
              <a:xfrm>
                <a:off x="2742" y="600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1 w 1"/>
                  <a:gd name="T5" fmla="*/ 5 h 5"/>
                  <a:gd name="T6" fmla="*/ 0 w 1"/>
                  <a:gd name="T7" fmla="*/ 5 h 5"/>
                  <a:gd name="T8" fmla="*/ 0 w 1"/>
                  <a:gd name="T9" fmla="*/ 0 h 5"/>
                  <a:gd name="T10" fmla="*/ 0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0" name="Freeform 16"/>
              <p:cNvSpPr>
                <a:spLocks/>
              </p:cNvSpPr>
              <p:nvPr/>
            </p:nvSpPr>
            <p:spPr bwMode="auto">
              <a:xfrm>
                <a:off x="2716" y="585"/>
                <a:ext cx="27" cy="15"/>
              </a:xfrm>
              <a:custGeom>
                <a:avLst/>
                <a:gdLst>
                  <a:gd name="T0" fmla="*/ 0 w 27"/>
                  <a:gd name="T1" fmla="*/ 0 h 15"/>
                  <a:gd name="T2" fmla="*/ 1 w 27"/>
                  <a:gd name="T3" fmla="*/ 0 h 15"/>
                  <a:gd name="T4" fmla="*/ 27 w 27"/>
                  <a:gd name="T5" fmla="*/ 15 h 15"/>
                  <a:gd name="T6" fmla="*/ 26 w 27"/>
                  <a:gd name="T7" fmla="*/ 15 h 15"/>
                  <a:gd name="T8" fmla="*/ 0 w 27"/>
                  <a:gd name="T9" fmla="*/ 0 h 15"/>
                  <a:gd name="T10" fmla="*/ 0 w 27"/>
                  <a:gd name="T11" fmla="*/ 0 h 15"/>
                  <a:gd name="T12" fmla="*/ 0 w 27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15"/>
                  <a:gd name="T23" fmla="*/ 27 w 27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15">
                    <a:moveTo>
                      <a:pt x="0" y="0"/>
                    </a:moveTo>
                    <a:lnTo>
                      <a:pt x="1" y="0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1" name="Freeform 17"/>
              <p:cNvSpPr>
                <a:spLocks/>
              </p:cNvSpPr>
              <p:nvPr/>
            </p:nvSpPr>
            <p:spPr bwMode="auto">
              <a:xfrm>
                <a:off x="2713" y="585"/>
                <a:ext cx="29" cy="28"/>
              </a:xfrm>
              <a:custGeom>
                <a:avLst/>
                <a:gdLst>
                  <a:gd name="T0" fmla="*/ 29 w 29"/>
                  <a:gd name="T1" fmla="*/ 15 h 28"/>
                  <a:gd name="T2" fmla="*/ 29 w 29"/>
                  <a:gd name="T3" fmla="*/ 20 h 28"/>
                  <a:gd name="T4" fmla="*/ 27 w 29"/>
                  <a:gd name="T5" fmla="*/ 18 h 28"/>
                  <a:gd name="T6" fmla="*/ 27 w 29"/>
                  <a:gd name="T7" fmla="*/ 28 h 28"/>
                  <a:gd name="T8" fmla="*/ 0 w 29"/>
                  <a:gd name="T9" fmla="*/ 13 h 28"/>
                  <a:gd name="T10" fmla="*/ 0 w 29"/>
                  <a:gd name="T11" fmla="*/ 9 h 28"/>
                  <a:gd name="T12" fmla="*/ 3 w 29"/>
                  <a:gd name="T13" fmla="*/ 10 h 28"/>
                  <a:gd name="T14" fmla="*/ 3 w 29"/>
                  <a:gd name="T15" fmla="*/ 0 h 28"/>
                  <a:gd name="T16" fmla="*/ 29 w 29"/>
                  <a:gd name="T17" fmla="*/ 15 h 28"/>
                  <a:gd name="T18" fmla="*/ 29 w 29"/>
                  <a:gd name="T19" fmla="*/ 15 h 28"/>
                  <a:gd name="T20" fmla="*/ 29 w 29"/>
                  <a:gd name="T21" fmla="*/ 1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8"/>
                  <a:gd name="T35" fmla="*/ 29 w 29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8">
                    <a:moveTo>
                      <a:pt x="29" y="15"/>
                    </a:moveTo>
                    <a:lnTo>
                      <a:pt x="29" y="20"/>
                    </a:lnTo>
                    <a:lnTo>
                      <a:pt x="27" y="18"/>
                    </a:lnTo>
                    <a:lnTo>
                      <a:pt x="27" y="28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3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2" name="Freeform 18"/>
              <p:cNvSpPr>
                <a:spLocks/>
              </p:cNvSpPr>
              <p:nvPr/>
            </p:nvSpPr>
            <p:spPr bwMode="auto">
              <a:xfrm>
                <a:off x="2723" y="593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1 h 10"/>
                  <a:gd name="T4" fmla="*/ 2 w 7"/>
                  <a:gd name="T5" fmla="*/ 0 h 10"/>
                  <a:gd name="T6" fmla="*/ 2 w 7"/>
                  <a:gd name="T7" fmla="*/ 1 h 10"/>
                  <a:gd name="T8" fmla="*/ 2 w 7"/>
                  <a:gd name="T9" fmla="*/ 1 h 10"/>
                  <a:gd name="T10" fmla="*/ 0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4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3" name="Freeform 19"/>
              <p:cNvSpPr>
                <a:spLocks/>
              </p:cNvSpPr>
              <p:nvPr/>
            </p:nvSpPr>
            <p:spPr bwMode="auto">
              <a:xfrm>
                <a:off x="2730" y="597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2 h 10"/>
                  <a:gd name="T4" fmla="*/ 3 w 7"/>
                  <a:gd name="T5" fmla="*/ 0 h 10"/>
                  <a:gd name="T6" fmla="*/ 2 w 7"/>
                  <a:gd name="T7" fmla="*/ 0 h 10"/>
                  <a:gd name="T8" fmla="*/ 2 w 7"/>
                  <a:gd name="T9" fmla="*/ 1 h 10"/>
                  <a:gd name="T10" fmla="*/ 0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4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4" name="Freeform 20"/>
              <p:cNvSpPr>
                <a:spLocks/>
              </p:cNvSpPr>
              <p:nvPr/>
            </p:nvSpPr>
            <p:spPr bwMode="auto">
              <a:xfrm>
                <a:off x="2806" y="608"/>
                <a:ext cx="1" cy="24"/>
              </a:xfrm>
              <a:custGeom>
                <a:avLst/>
                <a:gdLst>
                  <a:gd name="T0" fmla="*/ 0 w 1"/>
                  <a:gd name="T1" fmla="*/ 2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2 h 24"/>
                  <a:gd name="T10" fmla="*/ 0 w 1"/>
                  <a:gd name="T11" fmla="*/ 2 h 24"/>
                  <a:gd name="T12" fmla="*/ 0 w 1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2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5" name="Freeform 21"/>
              <p:cNvSpPr>
                <a:spLocks/>
              </p:cNvSpPr>
              <p:nvPr/>
            </p:nvSpPr>
            <p:spPr bwMode="auto">
              <a:xfrm>
                <a:off x="2604" y="492"/>
                <a:ext cx="203" cy="118"/>
              </a:xfrm>
              <a:custGeom>
                <a:avLst/>
                <a:gdLst>
                  <a:gd name="T0" fmla="*/ 0 w 203"/>
                  <a:gd name="T1" fmla="*/ 1 h 118"/>
                  <a:gd name="T2" fmla="*/ 1 w 203"/>
                  <a:gd name="T3" fmla="*/ 0 h 118"/>
                  <a:gd name="T4" fmla="*/ 203 w 203"/>
                  <a:gd name="T5" fmla="*/ 116 h 118"/>
                  <a:gd name="T6" fmla="*/ 202 w 203"/>
                  <a:gd name="T7" fmla="*/ 118 h 118"/>
                  <a:gd name="T8" fmla="*/ 0 w 203"/>
                  <a:gd name="T9" fmla="*/ 1 h 118"/>
                  <a:gd name="T10" fmla="*/ 0 w 203"/>
                  <a:gd name="T11" fmla="*/ 1 h 118"/>
                  <a:gd name="T12" fmla="*/ 0 w 203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8"/>
                  <a:gd name="T23" fmla="*/ 203 w 203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8">
                    <a:moveTo>
                      <a:pt x="0" y="1"/>
                    </a:moveTo>
                    <a:lnTo>
                      <a:pt x="1" y="0"/>
                    </a:lnTo>
                    <a:lnTo>
                      <a:pt x="203" y="116"/>
                    </a:lnTo>
                    <a:lnTo>
                      <a:pt x="202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6" name="Freeform 22"/>
              <p:cNvSpPr>
                <a:spLocks/>
              </p:cNvSpPr>
              <p:nvPr/>
            </p:nvSpPr>
            <p:spPr bwMode="auto">
              <a:xfrm>
                <a:off x="2604" y="493"/>
                <a:ext cx="202" cy="139"/>
              </a:xfrm>
              <a:custGeom>
                <a:avLst/>
                <a:gdLst>
                  <a:gd name="T0" fmla="*/ 202 w 202"/>
                  <a:gd name="T1" fmla="*/ 117 h 139"/>
                  <a:gd name="T2" fmla="*/ 202 w 202"/>
                  <a:gd name="T3" fmla="*/ 139 h 139"/>
                  <a:gd name="T4" fmla="*/ 0 w 202"/>
                  <a:gd name="T5" fmla="*/ 22 h 139"/>
                  <a:gd name="T6" fmla="*/ 0 w 202"/>
                  <a:gd name="T7" fmla="*/ 0 h 139"/>
                  <a:gd name="T8" fmla="*/ 202 w 202"/>
                  <a:gd name="T9" fmla="*/ 117 h 139"/>
                  <a:gd name="T10" fmla="*/ 202 w 202"/>
                  <a:gd name="T11" fmla="*/ 117 h 139"/>
                  <a:gd name="T12" fmla="*/ 202 w 202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39"/>
                  <a:gd name="T23" fmla="*/ 202 w 202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39">
                    <a:moveTo>
                      <a:pt x="202" y="117"/>
                    </a:moveTo>
                    <a:lnTo>
                      <a:pt x="202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7" name="Freeform 23"/>
              <p:cNvSpPr>
                <a:spLocks/>
              </p:cNvSpPr>
              <p:nvPr/>
            </p:nvSpPr>
            <p:spPr bwMode="auto">
              <a:xfrm>
                <a:off x="2713" y="5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0 h 2"/>
                  <a:gd name="T4" fmla="*/ 4 w 4"/>
                  <a:gd name="T5" fmla="*/ 1 h 2"/>
                  <a:gd name="T6" fmla="*/ 4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2"/>
                  <a:gd name="T23" fmla="*/ 4 w 4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2">
                    <a:moveTo>
                      <a:pt x="0" y="0"/>
                    </a:moveTo>
                    <a:lnTo>
                      <a:pt x="1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8" name="Freeform 24"/>
              <p:cNvSpPr>
                <a:spLocks/>
              </p:cNvSpPr>
              <p:nvPr/>
            </p:nvSpPr>
            <p:spPr bwMode="auto">
              <a:xfrm>
                <a:off x="2740" y="577"/>
                <a:ext cx="1" cy="1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0 h 10"/>
                  <a:gd name="T4" fmla="*/ 0 w 1"/>
                  <a:gd name="T5" fmla="*/ 9 h 10"/>
                  <a:gd name="T6" fmla="*/ 0 w 1"/>
                  <a:gd name="T7" fmla="*/ 10 h 10"/>
                  <a:gd name="T8" fmla="*/ 0 w 1"/>
                  <a:gd name="T9" fmla="*/ 0 h 10"/>
                  <a:gd name="T10" fmla="*/ 0 w 1"/>
                  <a:gd name="T11" fmla="*/ 0 h 10"/>
                  <a:gd name="T12" fmla="*/ 0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0"/>
                  <a:gd name="T23" fmla="*/ 1 w 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79" name="Freeform 25"/>
              <p:cNvSpPr>
                <a:spLocks/>
              </p:cNvSpPr>
              <p:nvPr/>
            </p:nvSpPr>
            <p:spPr bwMode="auto">
              <a:xfrm>
                <a:off x="2742" y="574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1 w 1"/>
                  <a:gd name="T5" fmla="*/ 5 h 5"/>
                  <a:gd name="T6" fmla="*/ 0 w 1"/>
                  <a:gd name="T7" fmla="*/ 5 h 5"/>
                  <a:gd name="T8" fmla="*/ 0 w 1"/>
                  <a:gd name="T9" fmla="*/ 0 h 5"/>
                  <a:gd name="T10" fmla="*/ 0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1" y="0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0" name="Freeform 26"/>
              <p:cNvSpPr>
                <a:spLocks/>
              </p:cNvSpPr>
              <p:nvPr/>
            </p:nvSpPr>
            <p:spPr bwMode="auto">
              <a:xfrm>
                <a:off x="2717" y="559"/>
                <a:ext cx="26" cy="15"/>
              </a:xfrm>
              <a:custGeom>
                <a:avLst/>
                <a:gdLst>
                  <a:gd name="T0" fmla="*/ 0 w 26"/>
                  <a:gd name="T1" fmla="*/ 0 h 15"/>
                  <a:gd name="T2" fmla="*/ 0 w 26"/>
                  <a:gd name="T3" fmla="*/ 0 h 15"/>
                  <a:gd name="T4" fmla="*/ 26 w 26"/>
                  <a:gd name="T5" fmla="*/ 15 h 15"/>
                  <a:gd name="T6" fmla="*/ 25 w 26"/>
                  <a:gd name="T7" fmla="*/ 15 h 15"/>
                  <a:gd name="T8" fmla="*/ 0 w 26"/>
                  <a:gd name="T9" fmla="*/ 0 h 15"/>
                  <a:gd name="T10" fmla="*/ 0 w 26"/>
                  <a:gd name="T11" fmla="*/ 0 h 15"/>
                  <a:gd name="T12" fmla="*/ 0 w 2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5"/>
                  <a:gd name="T23" fmla="*/ 26 w 26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5">
                    <a:moveTo>
                      <a:pt x="0" y="0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1" name="Freeform 27"/>
              <p:cNvSpPr>
                <a:spLocks/>
              </p:cNvSpPr>
              <p:nvPr/>
            </p:nvSpPr>
            <p:spPr bwMode="auto">
              <a:xfrm>
                <a:off x="2713" y="559"/>
                <a:ext cx="29" cy="28"/>
              </a:xfrm>
              <a:custGeom>
                <a:avLst/>
                <a:gdLst>
                  <a:gd name="T0" fmla="*/ 29 w 29"/>
                  <a:gd name="T1" fmla="*/ 15 h 28"/>
                  <a:gd name="T2" fmla="*/ 29 w 29"/>
                  <a:gd name="T3" fmla="*/ 20 h 28"/>
                  <a:gd name="T4" fmla="*/ 27 w 29"/>
                  <a:gd name="T5" fmla="*/ 18 h 28"/>
                  <a:gd name="T6" fmla="*/ 27 w 29"/>
                  <a:gd name="T7" fmla="*/ 28 h 28"/>
                  <a:gd name="T8" fmla="*/ 0 w 29"/>
                  <a:gd name="T9" fmla="*/ 13 h 28"/>
                  <a:gd name="T10" fmla="*/ 0 w 29"/>
                  <a:gd name="T11" fmla="*/ 8 h 28"/>
                  <a:gd name="T12" fmla="*/ 4 w 29"/>
                  <a:gd name="T13" fmla="*/ 10 h 28"/>
                  <a:gd name="T14" fmla="*/ 4 w 29"/>
                  <a:gd name="T15" fmla="*/ 0 h 28"/>
                  <a:gd name="T16" fmla="*/ 29 w 29"/>
                  <a:gd name="T17" fmla="*/ 15 h 28"/>
                  <a:gd name="T18" fmla="*/ 29 w 29"/>
                  <a:gd name="T19" fmla="*/ 15 h 28"/>
                  <a:gd name="T20" fmla="*/ 29 w 29"/>
                  <a:gd name="T21" fmla="*/ 1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8"/>
                  <a:gd name="T35" fmla="*/ 29 w 29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8">
                    <a:moveTo>
                      <a:pt x="29" y="15"/>
                    </a:moveTo>
                    <a:lnTo>
                      <a:pt x="29" y="20"/>
                    </a:lnTo>
                    <a:lnTo>
                      <a:pt x="27" y="18"/>
                    </a:lnTo>
                    <a:lnTo>
                      <a:pt x="27" y="2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2" name="Freeform 28"/>
              <p:cNvSpPr>
                <a:spLocks/>
              </p:cNvSpPr>
              <p:nvPr/>
            </p:nvSpPr>
            <p:spPr bwMode="auto">
              <a:xfrm>
                <a:off x="2723" y="566"/>
                <a:ext cx="7" cy="11"/>
              </a:xfrm>
              <a:custGeom>
                <a:avLst/>
                <a:gdLst>
                  <a:gd name="T0" fmla="*/ 5 w 7"/>
                  <a:gd name="T1" fmla="*/ 3 h 11"/>
                  <a:gd name="T2" fmla="*/ 5 w 7"/>
                  <a:gd name="T3" fmla="*/ 2 h 11"/>
                  <a:gd name="T4" fmla="*/ 2 w 7"/>
                  <a:gd name="T5" fmla="*/ 1 h 11"/>
                  <a:gd name="T6" fmla="*/ 2 w 7"/>
                  <a:gd name="T7" fmla="*/ 1 h 11"/>
                  <a:gd name="T8" fmla="*/ 2 w 7"/>
                  <a:gd name="T9" fmla="*/ 1 h 11"/>
                  <a:gd name="T10" fmla="*/ 0 w 7"/>
                  <a:gd name="T11" fmla="*/ 0 h 11"/>
                  <a:gd name="T12" fmla="*/ 0 w 7"/>
                  <a:gd name="T13" fmla="*/ 1 h 11"/>
                  <a:gd name="T14" fmla="*/ 0 w 7"/>
                  <a:gd name="T15" fmla="*/ 7 h 11"/>
                  <a:gd name="T16" fmla="*/ 6 w 7"/>
                  <a:gd name="T17" fmla="*/ 11 h 11"/>
                  <a:gd name="T18" fmla="*/ 7 w 7"/>
                  <a:gd name="T19" fmla="*/ 10 h 11"/>
                  <a:gd name="T20" fmla="*/ 7 w 7"/>
                  <a:gd name="T21" fmla="*/ 4 h 11"/>
                  <a:gd name="T22" fmla="*/ 5 w 7"/>
                  <a:gd name="T23" fmla="*/ 3 h 11"/>
                  <a:gd name="T24" fmla="*/ 5 w 7"/>
                  <a:gd name="T25" fmla="*/ 3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1"/>
                  <a:gd name="T41" fmla="*/ 7 w 7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1">
                    <a:moveTo>
                      <a:pt x="5" y="3"/>
                    </a:moveTo>
                    <a:lnTo>
                      <a:pt x="5" y="2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6" y="11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3" name="Freeform 29"/>
              <p:cNvSpPr>
                <a:spLocks/>
              </p:cNvSpPr>
              <p:nvPr/>
            </p:nvSpPr>
            <p:spPr bwMode="auto">
              <a:xfrm>
                <a:off x="2730" y="571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1 h 10"/>
                  <a:gd name="T4" fmla="*/ 3 w 7"/>
                  <a:gd name="T5" fmla="*/ 0 h 10"/>
                  <a:gd name="T6" fmla="*/ 2 w 7"/>
                  <a:gd name="T7" fmla="*/ 0 h 10"/>
                  <a:gd name="T8" fmla="*/ 2 w 7"/>
                  <a:gd name="T9" fmla="*/ 1 h 10"/>
                  <a:gd name="T10" fmla="*/ 1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3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4" name="Freeform 30"/>
              <p:cNvSpPr>
                <a:spLocks/>
              </p:cNvSpPr>
              <p:nvPr/>
            </p:nvSpPr>
            <p:spPr bwMode="auto">
              <a:xfrm>
                <a:off x="2806" y="529"/>
                <a:ext cx="2" cy="24"/>
              </a:xfrm>
              <a:custGeom>
                <a:avLst/>
                <a:gdLst>
                  <a:gd name="T0" fmla="*/ 0 w 2"/>
                  <a:gd name="T1" fmla="*/ 1 h 24"/>
                  <a:gd name="T2" fmla="*/ 2 w 2"/>
                  <a:gd name="T3" fmla="*/ 0 h 24"/>
                  <a:gd name="T4" fmla="*/ 2 w 2"/>
                  <a:gd name="T5" fmla="*/ 22 h 24"/>
                  <a:gd name="T6" fmla="*/ 0 w 2"/>
                  <a:gd name="T7" fmla="*/ 24 h 24"/>
                  <a:gd name="T8" fmla="*/ 0 w 2"/>
                  <a:gd name="T9" fmla="*/ 1 h 24"/>
                  <a:gd name="T10" fmla="*/ 0 w 2"/>
                  <a:gd name="T11" fmla="*/ 1 h 24"/>
                  <a:gd name="T12" fmla="*/ 0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0" y="1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5" name="Freeform 31"/>
              <p:cNvSpPr>
                <a:spLocks/>
              </p:cNvSpPr>
              <p:nvPr/>
            </p:nvSpPr>
            <p:spPr bwMode="auto">
              <a:xfrm>
                <a:off x="2604" y="412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1 w 204"/>
                  <a:gd name="T3" fmla="*/ 0 h 118"/>
                  <a:gd name="T4" fmla="*/ 204 w 204"/>
                  <a:gd name="T5" fmla="*/ 117 h 118"/>
                  <a:gd name="T6" fmla="*/ 202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1" y="0"/>
                    </a:lnTo>
                    <a:lnTo>
                      <a:pt x="204" y="117"/>
                    </a:lnTo>
                    <a:lnTo>
                      <a:pt x="202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6" name="Freeform 32"/>
              <p:cNvSpPr>
                <a:spLocks/>
              </p:cNvSpPr>
              <p:nvPr/>
            </p:nvSpPr>
            <p:spPr bwMode="auto">
              <a:xfrm>
                <a:off x="2604" y="413"/>
                <a:ext cx="202" cy="140"/>
              </a:xfrm>
              <a:custGeom>
                <a:avLst/>
                <a:gdLst>
                  <a:gd name="T0" fmla="*/ 202 w 202"/>
                  <a:gd name="T1" fmla="*/ 117 h 140"/>
                  <a:gd name="T2" fmla="*/ 202 w 202"/>
                  <a:gd name="T3" fmla="*/ 140 h 140"/>
                  <a:gd name="T4" fmla="*/ 0 w 202"/>
                  <a:gd name="T5" fmla="*/ 23 h 140"/>
                  <a:gd name="T6" fmla="*/ 0 w 202"/>
                  <a:gd name="T7" fmla="*/ 0 h 140"/>
                  <a:gd name="T8" fmla="*/ 202 w 202"/>
                  <a:gd name="T9" fmla="*/ 117 h 140"/>
                  <a:gd name="T10" fmla="*/ 202 w 202"/>
                  <a:gd name="T11" fmla="*/ 117 h 140"/>
                  <a:gd name="T12" fmla="*/ 202 w 202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40"/>
                  <a:gd name="T23" fmla="*/ 202 w 202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40">
                    <a:moveTo>
                      <a:pt x="202" y="117"/>
                    </a:moveTo>
                    <a:lnTo>
                      <a:pt x="202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7" name="Freeform 33"/>
              <p:cNvSpPr>
                <a:spLocks/>
              </p:cNvSpPr>
              <p:nvPr/>
            </p:nvSpPr>
            <p:spPr bwMode="auto">
              <a:xfrm>
                <a:off x="2713" y="48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2"/>
                  <a:gd name="T23" fmla="*/ 4 w 4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8" name="Freeform 34"/>
              <p:cNvSpPr>
                <a:spLocks/>
              </p:cNvSpPr>
              <p:nvPr/>
            </p:nvSpPr>
            <p:spPr bwMode="auto">
              <a:xfrm>
                <a:off x="2740" y="497"/>
                <a:ext cx="1" cy="1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0 h 10"/>
                  <a:gd name="T4" fmla="*/ 0 w 1"/>
                  <a:gd name="T5" fmla="*/ 10 h 10"/>
                  <a:gd name="T6" fmla="*/ 0 w 1"/>
                  <a:gd name="T7" fmla="*/ 10 h 10"/>
                  <a:gd name="T8" fmla="*/ 0 w 1"/>
                  <a:gd name="T9" fmla="*/ 0 h 10"/>
                  <a:gd name="T10" fmla="*/ 0 w 1"/>
                  <a:gd name="T11" fmla="*/ 0 h 10"/>
                  <a:gd name="T12" fmla="*/ 0 w 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0"/>
                  <a:gd name="T23" fmla="*/ 1 w 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89" name="Freeform 35"/>
              <p:cNvSpPr>
                <a:spLocks/>
              </p:cNvSpPr>
              <p:nvPr/>
            </p:nvSpPr>
            <p:spPr bwMode="auto">
              <a:xfrm>
                <a:off x="2742" y="494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1 w 1"/>
                  <a:gd name="T5" fmla="*/ 4 h 5"/>
                  <a:gd name="T6" fmla="*/ 0 w 1"/>
                  <a:gd name="T7" fmla="*/ 5 h 5"/>
                  <a:gd name="T8" fmla="*/ 0 w 1"/>
                  <a:gd name="T9" fmla="*/ 0 h 5"/>
                  <a:gd name="T10" fmla="*/ 0 w 1"/>
                  <a:gd name="T11" fmla="*/ 0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1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0" name="Freeform 36"/>
              <p:cNvSpPr>
                <a:spLocks/>
              </p:cNvSpPr>
              <p:nvPr/>
            </p:nvSpPr>
            <p:spPr bwMode="auto">
              <a:xfrm>
                <a:off x="2717" y="479"/>
                <a:ext cx="26" cy="15"/>
              </a:xfrm>
              <a:custGeom>
                <a:avLst/>
                <a:gdLst>
                  <a:gd name="T0" fmla="*/ 0 w 26"/>
                  <a:gd name="T1" fmla="*/ 0 h 15"/>
                  <a:gd name="T2" fmla="*/ 0 w 26"/>
                  <a:gd name="T3" fmla="*/ 0 h 15"/>
                  <a:gd name="T4" fmla="*/ 26 w 26"/>
                  <a:gd name="T5" fmla="*/ 15 h 15"/>
                  <a:gd name="T6" fmla="*/ 25 w 26"/>
                  <a:gd name="T7" fmla="*/ 15 h 15"/>
                  <a:gd name="T8" fmla="*/ 0 w 26"/>
                  <a:gd name="T9" fmla="*/ 0 h 15"/>
                  <a:gd name="T10" fmla="*/ 0 w 26"/>
                  <a:gd name="T11" fmla="*/ 0 h 15"/>
                  <a:gd name="T12" fmla="*/ 0 w 2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5"/>
                  <a:gd name="T23" fmla="*/ 26 w 26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5">
                    <a:moveTo>
                      <a:pt x="0" y="0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1" name="Freeform 37"/>
              <p:cNvSpPr>
                <a:spLocks/>
              </p:cNvSpPr>
              <p:nvPr/>
            </p:nvSpPr>
            <p:spPr bwMode="auto">
              <a:xfrm>
                <a:off x="2713" y="479"/>
                <a:ext cx="29" cy="28"/>
              </a:xfrm>
              <a:custGeom>
                <a:avLst/>
                <a:gdLst>
                  <a:gd name="T0" fmla="*/ 29 w 29"/>
                  <a:gd name="T1" fmla="*/ 15 h 28"/>
                  <a:gd name="T2" fmla="*/ 29 w 29"/>
                  <a:gd name="T3" fmla="*/ 20 h 28"/>
                  <a:gd name="T4" fmla="*/ 27 w 29"/>
                  <a:gd name="T5" fmla="*/ 18 h 28"/>
                  <a:gd name="T6" fmla="*/ 27 w 29"/>
                  <a:gd name="T7" fmla="*/ 28 h 28"/>
                  <a:gd name="T8" fmla="*/ 0 w 29"/>
                  <a:gd name="T9" fmla="*/ 13 h 28"/>
                  <a:gd name="T10" fmla="*/ 0 w 29"/>
                  <a:gd name="T11" fmla="*/ 8 h 28"/>
                  <a:gd name="T12" fmla="*/ 4 w 29"/>
                  <a:gd name="T13" fmla="*/ 10 h 28"/>
                  <a:gd name="T14" fmla="*/ 4 w 29"/>
                  <a:gd name="T15" fmla="*/ 0 h 28"/>
                  <a:gd name="T16" fmla="*/ 29 w 29"/>
                  <a:gd name="T17" fmla="*/ 15 h 28"/>
                  <a:gd name="T18" fmla="*/ 29 w 29"/>
                  <a:gd name="T19" fmla="*/ 15 h 28"/>
                  <a:gd name="T20" fmla="*/ 29 w 29"/>
                  <a:gd name="T21" fmla="*/ 1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8"/>
                  <a:gd name="T35" fmla="*/ 29 w 29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8">
                    <a:moveTo>
                      <a:pt x="29" y="15"/>
                    </a:moveTo>
                    <a:lnTo>
                      <a:pt x="29" y="20"/>
                    </a:lnTo>
                    <a:lnTo>
                      <a:pt x="27" y="18"/>
                    </a:lnTo>
                    <a:lnTo>
                      <a:pt x="27" y="2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2" name="Freeform 38"/>
              <p:cNvSpPr>
                <a:spLocks/>
              </p:cNvSpPr>
              <p:nvPr/>
            </p:nvSpPr>
            <p:spPr bwMode="auto">
              <a:xfrm>
                <a:off x="2723" y="487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1 h 10"/>
                  <a:gd name="T4" fmla="*/ 3 w 7"/>
                  <a:gd name="T5" fmla="*/ 0 h 10"/>
                  <a:gd name="T6" fmla="*/ 2 w 7"/>
                  <a:gd name="T7" fmla="*/ 0 h 10"/>
                  <a:gd name="T8" fmla="*/ 2 w 7"/>
                  <a:gd name="T9" fmla="*/ 1 h 10"/>
                  <a:gd name="T10" fmla="*/ 0 w 7"/>
                  <a:gd name="T11" fmla="*/ 0 h 10"/>
                  <a:gd name="T12" fmla="*/ 0 w 7"/>
                  <a:gd name="T13" fmla="*/ 0 h 10"/>
                  <a:gd name="T14" fmla="*/ 0 w 7"/>
                  <a:gd name="T15" fmla="*/ 7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3 h 10"/>
                  <a:gd name="T22" fmla="*/ 5 w 7"/>
                  <a:gd name="T23" fmla="*/ 2 h 10"/>
                  <a:gd name="T24" fmla="*/ 5 w 7"/>
                  <a:gd name="T25" fmla="*/ 2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2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3" name="Freeform 39"/>
              <p:cNvSpPr>
                <a:spLocks/>
              </p:cNvSpPr>
              <p:nvPr/>
            </p:nvSpPr>
            <p:spPr bwMode="auto">
              <a:xfrm>
                <a:off x="2730" y="491"/>
                <a:ext cx="7" cy="10"/>
              </a:xfrm>
              <a:custGeom>
                <a:avLst/>
                <a:gdLst>
                  <a:gd name="T0" fmla="*/ 5 w 7"/>
                  <a:gd name="T1" fmla="*/ 3 h 10"/>
                  <a:gd name="T2" fmla="*/ 5 w 7"/>
                  <a:gd name="T3" fmla="*/ 1 h 10"/>
                  <a:gd name="T4" fmla="*/ 3 w 7"/>
                  <a:gd name="T5" fmla="*/ 0 h 10"/>
                  <a:gd name="T6" fmla="*/ 2 w 7"/>
                  <a:gd name="T7" fmla="*/ 1 h 10"/>
                  <a:gd name="T8" fmla="*/ 2 w 7"/>
                  <a:gd name="T9" fmla="*/ 1 h 10"/>
                  <a:gd name="T10" fmla="*/ 1 w 7"/>
                  <a:gd name="T11" fmla="*/ 0 h 10"/>
                  <a:gd name="T12" fmla="*/ 0 w 7"/>
                  <a:gd name="T13" fmla="*/ 0 h 10"/>
                  <a:gd name="T14" fmla="*/ 0 w 7"/>
                  <a:gd name="T15" fmla="*/ 6 h 10"/>
                  <a:gd name="T16" fmla="*/ 6 w 7"/>
                  <a:gd name="T17" fmla="*/ 10 h 10"/>
                  <a:gd name="T18" fmla="*/ 7 w 7"/>
                  <a:gd name="T19" fmla="*/ 10 h 10"/>
                  <a:gd name="T20" fmla="*/ 7 w 7"/>
                  <a:gd name="T21" fmla="*/ 4 h 10"/>
                  <a:gd name="T22" fmla="*/ 5 w 7"/>
                  <a:gd name="T23" fmla="*/ 3 h 10"/>
                  <a:gd name="T24" fmla="*/ 5 w 7"/>
                  <a:gd name="T25" fmla="*/ 3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0"/>
                  <a:gd name="T41" fmla="*/ 7 w 7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0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4" name="Freeform 40"/>
              <p:cNvSpPr>
                <a:spLocks/>
              </p:cNvSpPr>
              <p:nvPr/>
            </p:nvSpPr>
            <p:spPr bwMode="auto">
              <a:xfrm>
                <a:off x="2806" y="502"/>
                <a:ext cx="2" cy="24"/>
              </a:xfrm>
              <a:custGeom>
                <a:avLst/>
                <a:gdLst>
                  <a:gd name="T0" fmla="*/ 1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1 w 2"/>
                  <a:gd name="T9" fmla="*/ 1 h 24"/>
                  <a:gd name="T10" fmla="*/ 1 w 2"/>
                  <a:gd name="T11" fmla="*/ 1 h 24"/>
                  <a:gd name="T12" fmla="*/ 1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5" name="Freeform 41"/>
              <p:cNvSpPr>
                <a:spLocks/>
              </p:cNvSpPr>
              <p:nvPr/>
            </p:nvSpPr>
            <p:spPr bwMode="auto">
              <a:xfrm>
                <a:off x="2604" y="386"/>
                <a:ext cx="204" cy="117"/>
              </a:xfrm>
              <a:custGeom>
                <a:avLst/>
                <a:gdLst>
                  <a:gd name="T0" fmla="*/ 0 w 204"/>
                  <a:gd name="T1" fmla="*/ 1 h 117"/>
                  <a:gd name="T2" fmla="*/ 1 w 204"/>
                  <a:gd name="T3" fmla="*/ 0 h 117"/>
                  <a:gd name="T4" fmla="*/ 204 w 204"/>
                  <a:gd name="T5" fmla="*/ 116 h 117"/>
                  <a:gd name="T6" fmla="*/ 203 w 204"/>
                  <a:gd name="T7" fmla="*/ 117 h 117"/>
                  <a:gd name="T8" fmla="*/ 0 w 204"/>
                  <a:gd name="T9" fmla="*/ 1 h 117"/>
                  <a:gd name="T10" fmla="*/ 0 w 204"/>
                  <a:gd name="T11" fmla="*/ 1 h 117"/>
                  <a:gd name="T12" fmla="*/ 0 w 204"/>
                  <a:gd name="T13" fmla="*/ 1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7"/>
                  <a:gd name="T23" fmla="*/ 204 w 204"/>
                  <a:gd name="T24" fmla="*/ 117 h 1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7">
                    <a:moveTo>
                      <a:pt x="0" y="1"/>
                    </a:moveTo>
                    <a:lnTo>
                      <a:pt x="1" y="0"/>
                    </a:lnTo>
                    <a:lnTo>
                      <a:pt x="204" y="116"/>
                    </a:lnTo>
                    <a:lnTo>
                      <a:pt x="203" y="11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6" name="Freeform 42"/>
              <p:cNvSpPr>
                <a:spLocks/>
              </p:cNvSpPr>
              <p:nvPr/>
            </p:nvSpPr>
            <p:spPr bwMode="auto">
              <a:xfrm>
                <a:off x="2604" y="387"/>
                <a:ext cx="203" cy="139"/>
              </a:xfrm>
              <a:custGeom>
                <a:avLst/>
                <a:gdLst>
                  <a:gd name="T0" fmla="*/ 203 w 203"/>
                  <a:gd name="T1" fmla="*/ 116 h 139"/>
                  <a:gd name="T2" fmla="*/ 202 w 203"/>
                  <a:gd name="T3" fmla="*/ 139 h 139"/>
                  <a:gd name="T4" fmla="*/ 0 w 203"/>
                  <a:gd name="T5" fmla="*/ 22 h 139"/>
                  <a:gd name="T6" fmla="*/ 0 w 203"/>
                  <a:gd name="T7" fmla="*/ 0 h 139"/>
                  <a:gd name="T8" fmla="*/ 203 w 203"/>
                  <a:gd name="T9" fmla="*/ 116 h 139"/>
                  <a:gd name="T10" fmla="*/ 203 w 203"/>
                  <a:gd name="T11" fmla="*/ 116 h 139"/>
                  <a:gd name="T12" fmla="*/ 203 w 203"/>
                  <a:gd name="T13" fmla="*/ 116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6"/>
                    </a:moveTo>
                    <a:lnTo>
                      <a:pt x="202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3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7" name="Freeform 43"/>
              <p:cNvSpPr>
                <a:spLocks/>
              </p:cNvSpPr>
              <p:nvPr/>
            </p:nvSpPr>
            <p:spPr bwMode="auto">
              <a:xfrm>
                <a:off x="2714" y="46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0 w 3"/>
                  <a:gd name="T9" fmla="*/ 0 h 1"/>
                  <a:gd name="T10" fmla="*/ 0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8" name="Freeform 44"/>
              <p:cNvSpPr>
                <a:spLocks/>
              </p:cNvSpPr>
              <p:nvPr/>
            </p:nvSpPr>
            <p:spPr bwMode="auto">
              <a:xfrm>
                <a:off x="2740" y="471"/>
                <a:ext cx="1" cy="9"/>
              </a:xfrm>
              <a:custGeom>
                <a:avLst/>
                <a:gdLst>
                  <a:gd name="T0" fmla="*/ 0 w 1"/>
                  <a:gd name="T1" fmla="*/ 0 h 9"/>
                  <a:gd name="T2" fmla="*/ 0 w 1"/>
                  <a:gd name="T3" fmla="*/ 0 h 9"/>
                  <a:gd name="T4" fmla="*/ 0 w 1"/>
                  <a:gd name="T5" fmla="*/ 9 h 9"/>
                  <a:gd name="T6" fmla="*/ 0 w 1"/>
                  <a:gd name="T7" fmla="*/ 9 h 9"/>
                  <a:gd name="T8" fmla="*/ 0 w 1"/>
                  <a:gd name="T9" fmla="*/ 0 h 9"/>
                  <a:gd name="T10" fmla="*/ 0 w 1"/>
                  <a:gd name="T11" fmla="*/ 0 h 9"/>
                  <a:gd name="T12" fmla="*/ 0 w 1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9"/>
                  <a:gd name="T23" fmla="*/ 1 w 1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9">
                    <a:moveTo>
                      <a:pt x="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99" name="Freeform 45"/>
              <p:cNvSpPr>
                <a:spLocks/>
              </p:cNvSpPr>
              <p:nvPr/>
            </p:nvSpPr>
            <p:spPr bwMode="auto">
              <a:xfrm>
                <a:off x="2743" y="467"/>
                <a:ext cx="1" cy="5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0 h 5"/>
                  <a:gd name="T4" fmla="*/ 0 w 1"/>
                  <a:gd name="T5" fmla="*/ 5 h 5"/>
                  <a:gd name="T6" fmla="*/ 0 w 1"/>
                  <a:gd name="T7" fmla="*/ 5 h 5"/>
                  <a:gd name="T8" fmla="*/ 0 w 1"/>
                  <a:gd name="T9" fmla="*/ 1 h 5"/>
                  <a:gd name="T10" fmla="*/ 0 w 1"/>
                  <a:gd name="T11" fmla="*/ 1 h 5"/>
                  <a:gd name="T12" fmla="*/ 0 w 1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1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F50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0" name="Freeform 46"/>
              <p:cNvSpPr>
                <a:spLocks/>
              </p:cNvSpPr>
              <p:nvPr/>
            </p:nvSpPr>
            <p:spPr bwMode="auto">
              <a:xfrm>
                <a:off x="2717" y="453"/>
                <a:ext cx="26" cy="15"/>
              </a:xfrm>
              <a:custGeom>
                <a:avLst/>
                <a:gdLst>
                  <a:gd name="T0" fmla="*/ 0 w 26"/>
                  <a:gd name="T1" fmla="*/ 0 h 15"/>
                  <a:gd name="T2" fmla="*/ 0 w 26"/>
                  <a:gd name="T3" fmla="*/ 0 h 15"/>
                  <a:gd name="T4" fmla="*/ 26 w 26"/>
                  <a:gd name="T5" fmla="*/ 14 h 15"/>
                  <a:gd name="T6" fmla="*/ 26 w 26"/>
                  <a:gd name="T7" fmla="*/ 15 h 15"/>
                  <a:gd name="T8" fmla="*/ 0 w 26"/>
                  <a:gd name="T9" fmla="*/ 0 h 15"/>
                  <a:gd name="T10" fmla="*/ 0 w 26"/>
                  <a:gd name="T11" fmla="*/ 0 h 15"/>
                  <a:gd name="T12" fmla="*/ 0 w 26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5"/>
                  <a:gd name="T23" fmla="*/ 26 w 26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5">
                    <a:moveTo>
                      <a:pt x="0" y="0"/>
                    </a:moveTo>
                    <a:lnTo>
                      <a:pt x="0" y="0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2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1" name="Freeform 47"/>
              <p:cNvSpPr>
                <a:spLocks/>
              </p:cNvSpPr>
              <p:nvPr/>
            </p:nvSpPr>
            <p:spPr bwMode="auto">
              <a:xfrm>
                <a:off x="2714" y="453"/>
                <a:ext cx="29" cy="27"/>
              </a:xfrm>
              <a:custGeom>
                <a:avLst/>
                <a:gdLst>
                  <a:gd name="T0" fmla="*/ 29 w 29"/>
                  <a:gd name="T1" fmla="*/ 15 h 27"/>
                  <a:gd name="T2" fmla="*/ 29 w 29"/>
                  <a:gd name="T3" fmla="*/ 19 h 27"/>
                  <a:gd name="T4" fmla="*/ 26 w 29"/>
                  <a:gd name="T5" fmla="*/ 18 h 27"/>
                  <a:gd name="T6" fmla="*/ 26 w 29"/>
                  <a:gd name="T7" fmla="*/ 27 h 27"/>
                  <a:gd name="T8" fmla="*/ 0 w 29"/>
                  <a:gd name="T9" fmla="*/ 13 h 27"/>
                  <a:gd name="T10" fmla="*/ 0 w 29"/>
                  <a:gd name="T11" fmla="*/ 8 h 27"/>
                  <a:gd name="T12" fmla="*/ 3 w 29"/>
                  <a:gd name="T13" fmla="*/ 9 h 27"/>
                  <a:gd name="T14" fmla="*/ 3 w 29"/>
                  <a:gd name="T15" fmla="*/ 0 h 27"/>
                  <a:gd name="T16" fmla="*/ 29 w 29"/>
                  <a:gd name="T17" fmla="*/ 15 h 27"/>
                  <a:gd name="T18" fmla="*/ 29 w 29"/>
                  <a:gd name="T19" fmla="*/ 15 h 27"/>
                  <a:gd name="T20" fmla="*/ 29 w 29"/>
                  <a:gd name="T21" fmla="*/ 15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27"/>
                  <a:gd name="T35" fmla="*/ 29 w 29"/>
                  <a:gd name="T36" fmla="*/ 27 h 2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27">
                    <a:moveTo>
                      <a:pt x="29" y="15"/>
                    </a:moveTo>
                    <a:lnTo>
                      <a:pt x="29" y="19"/>
                    </a:lnTo>
                    <a:lnTo>
                      <a:pt x="26" y="18"/>
                    </a:lnTo>
                    <a:lnTo>
                      <a:pt x="26" y="2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3" y="0"/>
                    </a:lnTo>
                    <a:lnTo>
                      <a:pt x="29" y="15"/>
                    </a:lnTo>
                    <a:close/>
                  </a:path>
                </a:pathLst>
              </a:custGeom>
              <a:solidFill>
                <a:srgbClr val="CEC3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2" name="Freeform 48"/>
              <p:cNvSpPr>
                <a:spLocks/>
              </p:cNvSpPr>
              <p:nvPr/>
            </p:nvSpPr>
            <p:spPr bwMode="auto">
              <a:xfrm>
                <a:off x="2723" y="460"/>
                <a:ext cx="7" cy="11"/>
              </a:xfrm>
              <a:custGeom>
                <a:avLst/>
                <a:gdLst>
                  <a:gd name="T0" fmla="*/ 5 w 7"/>
                  <a:gd name="T1" fmla="*/ 2 h 11"/>
                  <a:gd name="T2" fmla="*/ 5 w 7"/>
                  <a:gd name="T3" fmla="*/ 2 h 11"/>
                  <a:gd name="T4" fmla="*/ 3 w 7"/>
                  <a:gd name="T5" fmla="*/ 1 h 11"/>
                  <a:gd name="T6" fmla="*/ 2 w 7"/>
                  <a:gd name="T7" fmla="*/ 1 h 11"/>
                  <a:gd name="T8" fmla="*/ 2 w 7"/>
                  <a:gd name="T9" fmla="*/ 1 h 11"/>
                  <a:gd name="T10" fmla="*/ 0 w 7"/>
                  <a:gd name="T11" fmla="*/ 0 h 11"/>
                  <a:gd name="T12" fmla="*/ 0 w 7"/>
                  <a:gd name="T13" fmla="*/ 1 h 11"/>
                  <a:gd name="T14" fmla="*/ 0 w 7"/>
                  <a:gd name="T15" fmla="*/ 7 h 11"/>
                  <a:gd name="T16" fmla="*/ 7 w 7"/>
                  <a:gd name="T17" fmla="*/ 11 h 11"/>
                  <a:gd name="T18" fmla="*/ 7 w 7"/>
                  <a:gd name="T19" fmla="*/ 10 h 11"/>
                  <a:gd name="T20" fmla="*/ 7 w 7"/>
                  <a:gd name="T21" fmla="*/ 4 h 11"/>
                  <a:gd name="T22" fmla="*/ 5 w 7"/>
                  <a:gd name="T23" fmla="*/ 2 h 11"/>
                  <a:gd name="T24" fmla="*/ 5 w 7"/>
                  <a:gd name="T25" fmla="*/ 2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1"/>
                  <a:gd name="T41" fmla="*/ 7 w 7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1">
                    <a:moveTo>
                      <a:pt x="5" y="2"/>
                    </a:moveTo>
                    <a:lnTo>
                      <a:pt x="5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3" name="Freeform 49"/>
              <p:cNvSpPr>
                <a:spLocks/>
              </p:cNvSpPr>
              <p:nvPr/>
            </p:nvSpPr>
            <p:spPr bwMode="auto">
              <a:xfrm>
                <a:off x="2730" y="464"/>
                <a:ext cx="7" cy="11"/>
              </a:xfrm>
              <a:custGeom>
                <a:avLst/>
                <a:gdLst>
                  <a:gd name="T0" fmla="*/ 5 w 7"/>
                  <a:gd name="T1" fmla="*/ 3 h 11"/>
                  <a:gd name="T2" fmla="*/ 5 w 7"/>
                  <a:gd name="T3" fmla="*/ 2 h 11"/>
                  <a:gd name="T4" fmla="*/ 3 w 7"/>
                  <a:gd name="T5" fmla="*/ 0 h 11"/>
                  <a:gd name="T6" fmla="*/ 2 w 7"/>
                  <a:gd name="T7" fmla="*/ 1 h 11"/>
                  <a:gd name="T8" fmla="*/ 2 w 7"/>
                  <a:gd name="T9" fmla="*/ 2 h 11"/>
                  <a:gd name="T10" fmla="*/ 1 w 7"/>
                  <a:gd name="T11" fmla="*/ 0 h 11"/>
                  <a:gd name="T12" fmla="*/ 0 w 7"/>
                  <a:gd name="T13" fmla="*/ 1 h 11"/>
                  <a:gd name="T14" fmla="*/ 0 w 7"/>
                  <a:gd name="T15" fmla="*/ 7 h 11"/>
                  <a:gd name="T16" fmla="*/ 6 w 7"/>
                  <a:gd name="T17" fmla="*/ 11 h 11"/>
                  <a:gd name="T18" fmla="*/ 7 w 7"/>
                  <a:gd name="T19" fmla="*/ 10 h 11"/>
                  <a:gd name="T20" fmla="*/ 7 w 7"/>
                  <a:gd name="T21" fmla="*/ 4 h 11"/>
                  <a:gd name="T22" fmla="*/ 5 w 7"/>
                  <a:gd name="T23" fmla="*/ 3 h 11"/>
                  <a:gd name="T24" fmla="*/ 5 w 7"/>
                  <a:gd name="T25" fmla="*/ 3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1"/>
                  <a:gd name="T41" fmla="*/ 7 w 7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1">
                    <a:moveTo>
                      <a:pt x="5" y="3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6" y="11"/>
                    </a:lnTo>
                    <a:lnTo>
                      <a:pt x="7" y="10"/>
                    </a:lnTo>
                    <a:lnTo>
                      <a:pt x="7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4" name="Freeform 50"/>
              <p:cNvSpPr>
                <a:spLocks/>
              </p:cNvSpPr>
              <p:nvPr/>
            </p:nvSpPr>
            <p:spPr bwMode="auto">
              <a:xfrm>
                <a:off x="2806" y="582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5" name="Freeform 51"/>
              <p:cNvSpPr>
                <a:spLocks/>
              </p:cNvSpPr>
              <p:nvPr/>
            </p:nvSpPr>
            <p:spPr bwMode="auto">
              <a:xfrm>
                <a:off x="2604" y="466"/>
                <a:ext cx="203" cy="117"/>
              </a:xfrm>
              <a:custGeom>
                <a:avLst/>
                <a:gdLst>
                  <a:gd name="T0" fmla="*/ 0 w 203"/>
                  <a:gd name="T1" fmla="*/ 0 h 117"/>
                  <a:gd name="T2" fmla="*/ 1 w 203"/>
                  <a:gd name="T3" fmla="*/ 0 h 117"/>
                  <a:gd name="T4" fmla="*/ 203 w 203"/>
                  <a:gd name="T5" fmla="*/ 116 h 117"/>
                  <a:gd name="T6" fmla="*/ 202 w 203"/>
                  <a:gd name="T7" fmla="*/ 117 h 117"/>
                  <a:gd name="T8" fmla="*/ 0 w 203"/>
                  <a:gd name="T9" fmla="*/ 0 h 117"/>
                  <a:gd name="T10" fmla="*/ 0 w 203"/>
                  <a:gd name="T11" fmla="*/ 0 h 117"/>
                  <a:gd name="T12" fmla="*/ 0 w 203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7"/>
                  <a:gd name="T23" fmla="*/ 203 w 203"/>
                  <a:gd name="T24" fmla="*/ 117 h 1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7">
                    <a:moveTo>
                      <a:pt x="0" y="0"/>
                    </a:moveTo>
                    <a:lnTo>
                      <a:pt x="1" y="0"/>
                    </a:lnTo>
                    <a:lnTo>
                      <a:pt x="203" y="116"/>
                    </a:lnTo>
                    <a:lnTo>
                      <a:pt x="202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6" name="Freeform 52"/>
              <p:cNvSpPr>
                <a:spLocks/>
              </p:cNvSpPr>
              <p:nvPr/>
            </p:nvSpPr>
            <p:spPr bwMode="auto">
              <a:xfrm>
                <a:off x="2604" y="466"/>
                <a:ext cx="202" cy="139"/>
              </a:xfrm>
              <a:custGeom>
                <a:avLst/>
                <a:gdLst>
                  <a:gd name="T0" fmla="*/ 202 w 202"/>
                  <a:gd name="T1" fmla="*/ 117 h 139"/>
                  <a:gd name="T2" fmla="*/ 202 w 202"/>
                  <a:gd name="T3" fmla="*/ 139 h 139"/>
                  <a:gd name="T4" fmla="*/ 0 w 202"/>
                  <a:gd name="T5" fmla="*/ 23 h 139"/>
                  <a:gd name="T6" fmla="*/ 0 w 202"/>
                  <a:gd name="T7" fmla="*/ 0 h 139"/>
                  <a:gd name="T8" fmla="*/ 202 w 202"/>
                  <a:gd name="T9" fmla="*/ 117 h 139"/>
                  <a:gd name="T10" fmla="*/ 202 w 202"/>
                  <a:gd name="T11" fmla="*/ 117 h 139"/>
                  <a:gd name="T12" fmla="*/ 202 w 202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39"/>
                  <a:gd name="T23" fmla="*/ 202 w 202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39">
                    <a:moveTo>
                      <a:pt x="202" y="117"/>
                    </a:moveTo>
                    <a:lnTo>
                      <a:pt x="202" y="139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7" name="Freeform 53"/>
              <p:cNvSpPr>
                <a:spLocks/>
              </p:cNvSpPr>
              <p:nvPr/>
            </p:nvSpPr>
            <p:spPr bwMode="auto">
              <a:xfrm>
                <a:off x="2740" y="548"/>
                <a:ext cx="6" cy="10"/>
              </a:xfrm>
              <a:custGeom>
                <a:avLst/>
                <a:gdLst>
                  <a:gd name="T0" fmla="*/ 5 w 6"/>
                  <a:gd name="T1" fmla="*/ 1 h 10"/>
                  <a:gd name="T2" fmla="*/ 5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3 w 6"/>
                  <a:gd name="T15" fmla="*/ 0 h 10"/>
                  <a:gd name="T16" fmla="*/ 5 w 6"/>
                  <a:gd name="T17" fmla="*/ 1 h 10"/>
                  <a:gd name="T18" fmla="*/ 5 w 6"/>
                  <a:gd name="T19" fmla="*/ 1 h 10"/>
                  <a:gd name="T20" fmla="*/ 5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1"/>
                    </a:moveTo>
                    <a:lnTo>
                      <a:pt x="5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8" name="Freeform 54"/>
              <p:cNvSpPr>
                <a:spLocks/>
              </p:cNvSpPr>
              <p:nvPr/>
            </p:nvSpPr>
            <p:spPr bwMode="auto">
              <a:xfrm>
                <a:off x="2748" y="561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09" name="Freeform 55"/>
              <p:cNvSpPr>
                <a:spLocks/>
              </p:cNvSpPr>
              <p:nvPr/>
            </p:nvSpPr>
            <p:spPr bwMode="auto">
              <a:xfrm>
                <a:off x="2748" y="553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2 w 7"/>
                  <a:gd name="T13" fmla="*/ 1 h 9"/>
                  <a:gd name="T14" fmla="*/ 2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0" name="Freeform 56"/>
              <p:cNvSpPr>
                <a:spLocks/>
              </p:cNvSpPr>
              <p:nvPr/>
            </p:nvSpPr>
            <p:spPr bwMode="auto">
              <a:xfrm>
                <a:off x="2756" y="566"/>
                <a:ext cx="7" cy="9"/>
              </a:xfrm>
              <a:custGeom>
                <a:avLst/>
                <a:gdLst>
                  <a:gd name="T0" fmla="*/ 7 w 7"/>
                  <a:gd name="T1" fmla="*/ 3 h 9"/>
                  <a:gd name="T2" fmla="*/ 7 w 7"/>
                  <a:gd name="T3" fmla="*/ 9 h 9"/>
                  <a:gd name="T4" fmla="*/ 4 w 7"/>
                  <a:gd name="T5" fmla="*/ 8 h 9"/>
                  <a:gd name="T6" fmla="*/ 4 w 7"/>
                  <a:gd name="T7" fmla="*/ 9 h 9"/>
                  <a:gd name="T8" fmla="*/ 2 w 7"/>
                  <a:gd name="T9" fmla="*/ 8 h 9"/>
                  <a:gd name="T10" fmla="*/ 2 w 7"/>
                  <a:gd name="T11" fmla="*/ 6 h 9"/>
                  <a:gd name="T12" fmla="*/ 0 w 7"/>
                  <a:gd name="T13" fmla="*/ 5 h 9"/>
                  <a:gd name="T14" fmla="*/ 0 w 7"/>
                  <a:gd name="T15" fmla="*/ 0 h 9"/>
                  <a:gd name="T16" fmla="*/ 7 w 7"/>
                  <a:gd name="T17" fmla="*/ 3 h 9"/>
                  <a:gd name="T18" fmla="*/ 7 w 7"/>
                  <a:gd name="T19" fmla="*/ 3 h 9"/>
                  <a:gd name="T20" fmla="*/ 7 w 7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3"/>
                    </a:moveTo>
                    <a:lnTo>
                      <a:pt x="7" y="9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1" name="Freeform 57"/>
              <p:cNvSpPr>
                <a:spLocks/>
              </p:cNvSpPr>
              <p:nvPr/>
            </p:nvSpPr>
            <p:spPr bwMode="auto">
              <a:xfrm>
                <a:off x="2756" y="558"/>
                <a:ext cx="7" cy="9"/>
              </a:xfrm>
              <a:custGeom>
                <a:avLst/>
                <a:gdLst>
                  <a:gd name="T0" fmla="*/ 4 w 7"/>
                  <a:gd name="T1" fmla="*/ 1 h 9"/>
                  <a:gd name="T2" fmla="*/ 4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2 w 7"/>
                  <a:gd name="T13" fmla="*/ 1 h 9"/>
                  <a:gd name="T14" fmla="*/ 2 w 7"/>
                  <a:gd name="T15" fmla="*/ 0 h 9"/>
                  <a:gd name="T16" fmla="*/ 4 w 7"/>
                  <a:gd name="T17" fmla="*/ 1 h 9"/>
                  <a:gd name="T18" fmla="*/ 4 w 7"/>
                  <a:gd name="T19" fmla="*/ 1 h 9"/>
                  <a:gd name="T20" fmla="*/ 4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4" y="1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2" name="Freeform 58"/>
              <p:cNvSpPr>
                <a:spLocks/>
              </p:cNvSpPr>
              <p:nvPr/>
            </p:nvSpPr>
            <p:spPr bwMode="auto">
              <a:xfrm>
                <a:off x="2764" y="562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3" name="Freeform 59"/>
              <p:cNvSpPr>
                <a:spLocks/>
              </p:cNvSpPr>
              <p:nvPr/>
            </p:nvSpPr>
            <p:spPr bwMode="auto">
              <a:xfrm>
                <a:off x="2772" y="566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4" name="Freeform 60"/>
              <p:cNvSpPr>
                <a:spLocks/>
              </p:cNvSpPr>
              <p:nvPr/>
            </p:nvSpPr>
            <p:spPr bwMode="auto">
              <a:xfrm>
                <a:off x="2780" y="571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5" name="Freeform 61"/>
              <p:cNvSpPr>
                <a:spLocks/>
              </p:cNvSpPr>
              <p:nvPr/>
            </p:nvSpPr>
            <p:spPr bwMode="auto">
              <a:xfrm>
                <a:off x="2787" y="576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3 w 7"/>
                  <a:gd name="T13" fmla="*/ 1 h 9"/>
                  <a:gd name="T14" fmla="*/ 3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6" name="Freeform 62"/>
              <p:cNvSpPr>
                <a:spLocks/>
              </p:cNvSpPr>
              <p:nvPr/>
            </p:nvSpPr>
            <p:spPr bwMode="auto">
              <a:xfrm>
                <a:off x="2796" y="580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7" name="Freeform 63"/>
              <p:cNvSpPr>
                <a:spLocks/>
              </p:cNvSpPr>
              <p:nvPr/>
            </p:nvSpPr>
            <p:spPr bwMode="auto">
              <a:xfrm>
                <a:off x="2796" y="588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8" name="Freeform 64"/>
              <p:cNvSpPr>
                <a:spLocks/>
              </p:cNvSpPr>
              <p:nvPr/>
            </p:nvSpPr>
            <p:spPr bwMode="auto">
              <a:xfrm>
                <a:off x="2787" y="584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3 w 7"/>
                  <a:gd name="T9" fmla="*/ 8 h 10"/>
                  <a:gd name="T10" fmla="*/ 3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19" name="Freeform 65"/>
              <p:cNvSpPr>
                <a:spLocks/>
              </p:cNvSpPr>
              <p:nvPr/>
            </p:nvSpPr>
            <p:spPr bwMode="auto">
              <a:xfrm>
                <a:off x="2780" y="579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0" name="Freeform 66"/>
              <p:cNvSpPr>
                <a:spLocks/>
              </p:cNvSpPr>
              <p:nvPr/>
            </p:nvSpPr>
            <p:spPr bwMode="auto">
              <a:xfrm>
                <a:off x="2772" y="574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1" name="Freeform 67"/>
              <p:cNvSpPr>
                <a:spLocks/>
              </p:cNvSpPr>
              <p:nvPr/>
            </p:nvSpPr>
            <p:spPr bwMode="auto">
              <a:xfrm>
                <a:off x="2764" y="570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2" name="Freeform 68"/>
              <p:cNvSpPr>
                <a:spLocks/>
              </p:cNvSpPr>
              <p:nvPr/>
            </p:nvSpPr>
            <p:spPr bwMode="auto">
              <a:xfrm>
                <a:off x="2740" y="556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5 w 6"/>
                  <a:gd name="T5" fmla="*/ 9 h 10"/>
                  <a:gd name="T6" fmla="*/ 5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3" name="Freeform 69"/>
              <p:cNvSpPr>
                <a:spLocks/>
              </p:cNvSpPr>
              <p:nvPr/>
            </p:nvSpPr>
            <p:spPr bwMode="auto">
              <a:xfrm>
                <a:off x="2674" y="510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4" name="Freeform 70"/>
              <p:cNvSpPr>
                <a:spLocks/>
              </p:cNvSpPr>
              <p:nvPr/>
            </p:nvSpPr>
            <p:spPr bwMode="auto">
              <a:xfrm>
                <a:off x="2682" y="515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5" name="Freeform 71"/>
              <p:cNvSpPr>
                <a:spLocks/>
              </p:cNvSpPr>
              <p:nvPr/>
            </p:nvSpPr>
            <p:spPr bwMode="auto">
              <a:xfrm>
                <a:off x="2690" y="519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1 h 10"/>
                  <a:gd name="T16" fmla="*/ 4 w 7"/>
                  <a:gd name="T17" fmla="*/ 2 h 10"/>
                  <a:gd name="T18" fmla="*/ 4 w 7"/>
                  <a:gd name="T19" fmla="*/ 2 h 10"/>
                  <a:gd name="T20" fmla="*/ 4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2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6" name="Freeform 72"/>
              <p:cNvSpPr>
                <a:spLocks/>
              </p:cNvSpPr>
              <p:nvPr/>
            </p:nvSpPr>
            <p:spPr bwMode="auto">
              <a:xfrm>
                <a:off x="2697" y="531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7" name="Freeform 73"/>
              <p:cNvSpPr>
                <a:spLocks/>
              </p:cNvSpPr>
              <p:nvPr/>
            </p:nvSpPr>
            <p:spPr bwMode="auto">
              <a:xfrm>
                <a:off x="2698" y="524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8" name="Freeform 74"/>
              <p:cNvSpPr>
                <a:spLocks/>
              </p:cNvSpPr>
              <p:nvPr/>
            </p:nvSpPr>
            <p:spPr bwMode="auto">
              <a:xfrm>
                <a:off x="2705" y="536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29" name="Freeform 75"/>
              <p:cNvSpPr>
                <a:spLocks/>
              </p:cNvSpPr>
              <p:nvPr/>
            </p:nvSpPr>
            <p:spPr bwMode="auto">
              <a:xfrm>
                <a:off x="2706" y="528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0" name="Freeform 76"/>
              <p:cNvSpPr>
                <a:spLocks/>
              </p:cNvSpPr>
              <p:nvPr/>
            </p:nvSpPr>
            <p:spPr bwMode="auto">
              <a:xfrm>
                <a:off x="2713" y="541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4 w 7"/>
                  <a:gd name="T5" fmla="*/ 8 h 10"/>
                  <a:gd name="T6" fmla="*/ 4 w 7"/>
                  <a:gd name="T7" fmla="*/ 9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1" name="Freeform 77"/>
              <p:cNvSpPr>
                <a:spLocks/>
              </p:cNvSpPr>
              <p:nvPr/>
            </p:nvSpPr>
            <p:spPr bwMode="auto">
              <a:xfrm>
                <a:off x="2714" y="533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2" name="Freeform 78"/>
              <p:cNvSpPr>
                <a:spLocks/>
              </p:cNvSpPr>
              <p:nvPr/>
            </p:nvSpPr>
            <p:spPr bwMode="auto">
              <a:xfrm>
                <a:off x="2721" y="545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3" name="Freeform 79"/>
              <p:cNvSpPr>
                <a:spLocks/>
              </p:cNvSpPr>
              <p:nvPr/>
            </p:nvSpPr>
            <p:spPr bwMode="auto">
              <a:xfrm>
                <a:off x="2722" y="538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4" name="Freeform 80"/>
              <p:cNvSpPr>
                <a:spLocks/>
              </p:cNvSpPr>
              <p:nvPr/>
            </p:nvSpPr>
            <p:spPr bwMode="auto">
              <a:xfrm>
                <a:off x="2730" y="542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5" name="Freeform 81"/>
              <p:cNvSpPr>
                <a:spLocks/>
              </p:cNvSpPr>
              <p:nvPr/>
            </p:nvSpPr>
            <p:spPr bwMode="auto">
              <a:xfrm>
                <a:off x="2729" y="549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6" name="Freeform 82"/>
              <p:cNvSpPr>
                <a:spLocks/>
              </p:cNvSpPr>
              <p:nvPr/>
            </p:nvSpPr>
            <p:spPr bwMode="auto">
              <a:xfrm>
                <a:off x="2689" y="52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9 h 10"/>
                  <a:gd name="T8" fmla="*/ 3 w 7"/>
                  <a:gd name="T9" fmla="*/ 8 h 10"/>
                  <a:gd name="T10" fmla="*/ 3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7" name="Freeform 83"/>
              <p:cNvSpPr>
                <a:spLocks/>
              </p:cNvSpPr>
              <p:nvPr/>
            </p:nvSpPr>
            <p:spPr bwMode="auto">
              <a:xfrm>
                <a:off x="2682" y="522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3 w 6"/>
                  <a:gd name="T5" fmla="*/ 9 h 10"/>
                  <a:gd name="T6" fmla="*/ 3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8" name="Freeform 84"/>
              <p:cNvSpPr>
                <a:spLocks/>
              </p:cNvSpPr>
              <p:nvPr/>
            </p:nvSpPr>
            <p:spPr bwMode="auto">
              <a:xfrm>
                <a:off x="2674" y="518"/>
                <a:ext cx="6" cy="10"/>
              </a:xfrm>
              <a:custGeom>
                <a:avLst/>
                <a:gdLst>
                  <a:gd name="T0" fmla="*/ 6 w 6"/>
                  <a:gd name="T1" fmla="*/ 3 h 10"/>
                  <a:gd name="T2" fmla="*/ 6 w 6"/>
                  <a:gd name="T3" fmla="*/ 10 h 10"/>
                  <a:gd name="T4" fmla="*/ 4 w 6"/>
                  <a:gd name="T5" fmla="*/ 8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3 h 10"/>
                  <a:gd name="T18" fmla="*/ 6 w 6"/>
                  <a:gd name="T19" fmla="*/ 3 h 10"/>
                  <a:gd name="T20" fmla="*/ 6 w 6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3"/>
                    </a:move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39" name="Freeform 85"/>
              <p:cNvSpPr>
                <a:spLocks/>
              </p:cNvSpPr>
              <p:nvPr/>
            </p:nvSpPr>
            <p:spPr bwMode="auto">
              <a:xfrm>
                <a:off x="2608" y="480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9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0" name="Freeform 86"/>
              <p:cNvSpPr>
                <a:spLocks/>
              </p:cNvSpPr>
              <p:nvPr/>
            </p:nvSpPr>
            <p:spPr bwMode="auto">
              <a:xfrm>
                <a:off x="2608" y="472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1" name="Freeform 87"/>
              <p:cNvSpPr>
                <a:spLocks/>
              </p:cNvSpPr>
              <p:nvPr/>
            </p:nvSpPr>
            <p:spPr bwMode="auto">
              <a:xfrm>
                <a:off x="2615" y="484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2" name="Freeform 88"/>
              <p:cNvSpPr>
                <a:spLocks/>
              </p:cNvSpPr>
              <p:nvPr/>
            </p:nvSpPr>
            <p:spPr bwMode="auto">
              <a:xfrm>
                <a:off x="2615" y="476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3 w 7"/>
                  <a:gd name="T13" fmla="*/ 1 h 10"/>
                  <a:gd name="T14" fmla="*/ 3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3" name="Freeform 89"/>
              <p:cNvSpPr>
                <a:spLocks/>
              </p:cNvSpPr>
              <p:nvPr/>
            </p:nvSpPr>
            <p:spPr bwMode="auto">
              <a:xfrm>
                <a:off x="2623" y="489"/>
                <a:ext cx="7" cy="9"/>
              </a:xfrm>
              <a:custGeom>
                <a:avLst/>
                <a:gdLst>
                  <a:gd name="T0" fmla="*/ 7 w 7"/>
                  <a:gd name="T1" fmla="*/ 3 h 9"/>
                  <a:gd name="T2" fmla="*/ 7 w 7"/>
                  <a:gd name="T3" fmla="*/ 9 h 9"/>
                  <a:gd name="T4" fmla="*/ 5 w 7"/>
                  <a:gd name="T5" fmla="*/ 8 h 9"/>
                  <a:gd name="T6" fmla="*/ 5 w 7"/>
                  <a:gd name="T7" fmla="*/ 9 h 9"/>
                  <a:gd name="T8" fmla="*/ 3 w 7"/>
                  <a:gd name="T9" fmla="*/ 8 h 9"/>
                  <a:gd name="T10" fmla="*/ 3 w 7"/>
                  <a:gd name="T11" fmla="*/ 7 h 9"/>
                  <a:gd name="T12" fmla="*/ 0 w 7"/>
                  <a:gd name="T13" fmla="*/ 6 h 9"/>
                  <a:gd name="T14" fmla="*/ 0 w 7"/>
                  <a:gd name="T15" fmla="*/ 0 h 9"/>
                  <a:gd name="T16" fmla="*/ 7 w 7"/>
                  <a:gd name="T17" fmla="*/ 3 h 9"/>
                  <a:gd name="T18" fmla="*/ 7 w 7"/>
                  <a:gd name="T19" fmla="*/ 3 h 9"/>
                  <a:gd name="T20" fmla="*/ 7 w 7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3"/>
                    </a:moveTo>
                    <a:lnTo>
                      <a:pt x="7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4" name="Freeform 90"/>
              <p:cNvSpPr>
                <a:spLocks/>
              </p:cNvSpPr>
              <p:nvPr/>
            </p:nvSpPr>
            <p:spPr bwMode="auto">
              <a:xfrm>
                <a:off x="2623" y="481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3 h 9"/>
                  <a:gd name="T4" fmla="*/ 7 w 7"/>
                  <a:gd name="T5" fmla="*/ 4 h 9"/>
                  <a:gd name="T6" fmla="*/ 7 w 7"/>
                  <a:gd name="T7" fmla="*/ 9 h 9"/>
                  <a:gd name="T8" fmla="*/ 0 w 7"/>
                  <a:gd name="T9" fmla="*/ 6 h 9"/>
                  <a:gd name="T10" fmla="*/ 0 w 7"/>
                  <a:gd name="T11" fmla="*/ 0 h 9"/>
                  <a:gd name="T12" fmla="*/ 3 w 7"/>
                  <a:gd name="T13" fmla="*/ 1 h 9"/>
                  <a:gd name="T14" fmla="*/ 3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5" name="Freeform 91"/>
              <p:cNvSpPr>
                <a:spLocks/>
              </p:cNvSpPr>
              <p:nvPr/>
            </p:nvSpPr>
            <p:spPr bwMode="auto">
              <a:xfrm>
                <a:off x="2631" y="485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6" name="Freeform 92"/>
              <p:cNvSpPr>
                <a:spLocks/>
              </p:cNvSpPr>
              <p:nvPr/>
            </p:nvSpPr>
            <p:spPr bwMode="auto">
              <a:xfrm>
                <a:off x="2639" y="498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7" name="Freeform 93"/>
              <p:cNvSpPr>
                <a:spLocks/>
              </p:cNvSpPr>
              <p:nvPr/>
            </p:nvSpPr>
            <p:spPr bwMode="auto">
              <a:xfrm>
                <a:off x="2639" y="490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8" name="Freeform 94"/>
              <p:cNvSpPr>
                <a:spLocks/>
              </p:cNvSpPr>
              <p:nvPr/>
            </p:nvSpPr>
            <p:spPr bwMode="auto">
              <a:xfrm>
                <a:off x="2647" y="502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49" name="Freeform 95"/>
              <p:cNvSpPr>
                <a:spLocks/>
              </p:cNvSpPr>
              <p:nvPr/>
            </p:nvSpPr>
            <p:spPr bwMode="auto">
              <a:xfrm>
                <a:off x="2647" y="495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0" name="Freeform 96"/>
              <p:cNvSpPr>
                <a:spLocks/>
              </p:cNvSpPr>
              <p:nvPr/>
            </p:nvSpPr>
            <p:spPr bwMode="auto">
              <a:xfrm>
                <a:off x="2655" y="507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1" name="Freeform 97"/>
              <p:cNvSpPr>
                <a:spLocks/>
              </p:cNvSpPr>
              <p:nvPr/>
            </p:nvSpPr>
            <p:spPr bwMode="auto">
              <a:xfrm>
                <a:off x="2655" y="499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3 h 10"/>
                  <a:gd name="T4" fmla="*/ 7 w 7"/>
                  <a:gd name="T5" fmla="*/ 4 h 10"/>
                  <a:gd name="T6" fmla="*/ 6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2" name="Freeform 98"/>
              <p:cNvSpPr>
                <a:spLocks/>
              </p:cNvSpPr>
              <p:nvPr/>
            </p:nvSpPr>
            <p:spPr bwMode="auto">
              <a:xfrm>
                <a:off x="2663" y="512"/>
                <a:ext cx="6" cy="9"/>
              </a:xfrm>
              <a:custGeom>
                <a:avLst/>
                <a:gdLst>
                  <a:gd name="T0" fmla="*/ 6 w 6"/>
                  <a:gd name="T1" fmla="*/ 3 h 9"/>
                  <a:gd name="T2" fmla="*/ 6 w 6"/>
                  <a:gd name="T3" fmla="*/ 9 h 9"/>
                  <a:gd name="T4" fmla="*/ 4 w 6"/>
                  <a:gd name="T5" fmla="*/ 8 h 9"/>
                  <a:gd name="T6" fmla="*/ 4 w 6"/>
                  <a:gd name="T7" fmla="*/ 9 h 9"/>
                  <a:gd name="T8" fmla="*/ 2 w 6"/>
                  <a:gd name="T9" fmla="*/ 8 h 9"/>
                  <a:gd name="T10" fmla="*/ 2 w 6"/>
                  <a:gd name="T11" fmla="*/ 7 h 9"/>
                  <a:gd name="T12" fmla="*/ 0 w 6"/>
                  <a:gd name="T13" fmla="*/ 6 h 9"/>
                  <a:gd name="T14" fmla="*/ 0 w 6"/>
                  <a:gd name="T15" fmla="*/ 0 h 9"/>
                  <a:gd name="T16" fmla="*/ 6 w 6"/>
                  <a:gd name="T17" fmla="*/ 3 h 9"/>
                  <a:gd name="T18" fmla="*/ 6 w 6"/>
                  <a:gd name="T19" fmla="*/ 3 h 9"/>
                  <a:gd name="T20" fmla="*/ 6 w 6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9"/>
                  <a:gd name="T35" fmla="*/ 6 w 6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9">
                    <a:moveTo>
                      <a:pt x="6" y="3"/>
                    </a:moveTo>
                    <a:lnTo>
                      <a:pt x="6" y="9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3" name="Freeform 99"/>
              <p:cNvSpPr>
                <a:spLocks/>
              </p:cNvSpPr>
              <p:nvPr/>
            </p:nvSpPr>
            <p:spPr bwMode="auto">
              <a:xfrm>
                <a:off x="2663" y="503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4" name="Freeform 100"/>
              <p:cNvSpPr>
                <a:spLocks/>
              </p:cNvSpPr>
              <p:nvPr/>
            </p:nvSpPr>
            <p:spPr bwMode="auto">
              <a:xfrm>
                <a:off x="2631" y="494"/>
                <a:ext cx="7" cy="9"/>
              </a:xfrm>
              <a:custGeom>
                <a:avLst/>
                <a:gdLst>
                  <a:gd name="T0" fmla="*/ 7 w 7"/>
                  <a:gd name="T1" fmla="*/ 3 h 9"/>
                  <a:gd name="T2" fmla="*/ 7 w 7"/>
                  <a:gd name="T3" fmla="*/ 9 h 9"/>
                  <a:gd name="T4" fmla="*/ 5 w 7"/>
                  <a:gd name="T5" fmla="*/ 8 h 9"/>
                  <a:gd name="T6" fmla="*/ 5 w 7"/>
                  <a:gd name="T7" fmla="*/ 9 h 9"/>
                  <a:gd name="T8" fmla="*/ 2 w 7"/>
                  <a:gd name="T9" fmla="*/ 8 h 9"/>
                  <a:gd name="T10" fmla="*/ 2 w 7"/>
                  <a:gd name="T11" fmla="*/ 7 h 9"/>
                  <a:gd name="T12" fmla="*/ 0 w 7"/>
                  <a:gd name="T13" fmla="*/ 6 h 9"/>
                  <a:gd name="T14" fmla="*/ 0 w 7"/>
                  <a:gd name="T15" fmla="*/ 0 h 9"/>
                  <a:gd name="T16" fmla="*/ 7 w 7"/>
                  <a:gd name="T17" fmla="*/ 3 h 9"/>
                  <a:gd name="T18" fmla="*/ 7 w 7"/>
                  <a:gd name="T19" fmla="*/ 3 h 9"/>
                  <a:gd name="T20" fmla="*/ 7 w 7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3"/>
                    </a:moveTo>
                    <a:lnTo>
                      <a:pt x="7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5" name="Freeform 101"/>
              <p:cNvSpPr>
                <a:spLocks/>
              </p:cNvSpPr>
              <p:nvPr/>
            </p:nvSpPr>
            <p:spPr bwMode="auto">
              <a:xfrm>
                <a:off x="2806" y="556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6" name="Freeform 102"/>
              <p:cNvSpPr>
                <a:spLocks/>
              </p:cNvSpPr>
              <p:nvPr/>
            </p:nvSpPr>
            <p:spPr bwMode="auto">
              <a:xfrm>
                <a:off x="2604" y="439"/>
                <a:ext cx="203" cy="117"/>
              </a:xfrm>
              <a:custGeom>
                <a:avLst/>
                <a:gdLst>
                  <a:gd name="T0" fmla="*/ 0 w 203"/>
                  <a:gd name="T1" fmla="*/ 0 h 117"/>
                  <a:gd name="T2" fmla="*/ 1 w 203"/>
                  <a:gd name="T3" fmla="*/ 0 h 117"/>
                  <a:gd name="T4" fmla="*/ 203 w 203"/>
                  <a:gd name="T5" fmla="*/ 117 h 117"/>
                  <a:gd name="T6" fmla="*/ 202 w 203"/>
                  <a:gd name="T7" fmla="*/ 117 h 117"/>
                  <a:gd name="T8" fmla="*/ 0 w 203"/>
                  <a:gd name="T9" fmla="*/ 0 h 117"/>
                  <a:gd name="T10" fmla="*/ 0 w 203"/>
                  <a:gd name="T11" fmla="*/ 0 h 117"/>
                  <a:gd name="T12" fmla="*/ 0 w 203"/>
                  <a:gd name="T13" fmla="*/ 0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17"/>
                  <a:gd name="T23" fmla="*/ 203 w 203"/>
                  <a:gd name="T24" fmla="*/ 117 h 1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17">
                    <a:moveTo>
                      <a:pt x="0" y="0"/>
                    </a:moveTo>
                    <a:lnTo>
                      <a:pt x="1" y="0"/>
                    </a:lnTo>
                    <a:lnTo>
                      <a:pt x="203" y="117"/>
                    </a:lnTo>
                    <a:lnTo>
                      <a:pt x="202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7" name="Freeform 103"/>
              <p:cNvSpPr>
                <a:spLocks/>
              </p:cNvSpPr>
              <p:nvPr/>
            </p:nvSpPr>
            <p:spPr bwMode="auto">
              <a:xfrm>
                <a:off x="2604" y="439"/>
                <a:ext cx="202" cy="140"/>
              </a:xfrm>
              <a:custGeom>
                <a:avLst/>
                <a:gdLst>
                  <a:gd name="T0" fmla="*/ 202 w 202"/>
                  <a:gd name="T1" fmla="*/ 117 h 140"/>
                  <a:gd name="T2" fmla="*/ 202 w 202"/>
                  <a:gd name="T3" fmla="*/ 140 h 140"/>
                  <a:gd name="T4" fmla="*/ 0 w 202"/>
                  <a:gd name="T5" fmla="*/ 23 h 140"/>
                  <a:gd name="T6" fmla="*/ 0 w 202"/>
                  <a:gd name="T7" fmla="*/ 0 h 140"/>
                  <a:gd name="T8" fmla="*/ 202 w 202"/>
                  <a:gd name="T9" fmla="*/ 117 h 140"/>
                  <a:gd name="T10" fmla="*/ 202 w 202"/>
                  <a:gd name="T11" fmla="*/ 117 h 140"/>
                  <a:gd name="T12" fmla="*/ 202 w 202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2"/>
                  <a:gd name="T22" fmla="*/ 0 h 140"/>
                  <a:gd name="T23" fmla="*/ 202 w 202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2" h="140">
                    <a:moveTo>
                      <a:pt x="202" y="117"/>
                    </a:moveTo>
                    <a:lnTo>
                      <a:pt x="202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2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8" name="Freeform 104"/>
              <p:cNvSpPr>
                <a:spLocks/>
              </p:cNvSpPr>
              <p:nvPr/>
            </p:nvSpPr>
            <p:spPr bwMode="auto">
              <a:xfrm>
                <a:off x="2740" y="521"/>
                <a:ext cx="6" cy="10"/>
              </a:xfrm>
              <a:custGeom>
                <a:avLst/>
                <a:gdLst>
                  <a:gd name="T0" fmla="*/ 5 w 6"/>
                  <a:gd name="T1" fmla="*/ 2 h 10"/>
                  <a:gd name="T2" fmla="*/ 5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3 w 6"/>
                  <a:gd name="T15" fmla="*/ 0 h 10"/>
                  <a:gd name="T16" fmla="*/ 5 w 6"/>
                  <a:gd name="T17" fmla="*/ 2 h 10"/>
                  <a:gd name="T18" fmla="*/ 5 w 6"/>
                  <a:gd name="T19" fmla="*/ 2 h 10"/>
                  <a:gd name="T20" fmla="*/ 5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2"/>
                    </a:moveTo>
                    <a:lnTo>
                      <a:pt x="5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59" name="Freeform 105"/>
              <p:cNvSpPr>
                <a:spLocks/>
              </p:cNvSpPr>
              <p:nvPr/>
            </p:nvSpPr>
            <p:spPr bwMode="auto">
              <a:xfrm>
                <a:off x="2748" y="534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0" name="Freeform 106"/>
              <p:cNvSpPr>
                <a:spLocks/>
              </p:cNvSpPr>
              <p:nvPr/>
            </p:nvSpPr>
            <p:spPr bwMode="auto">
              <a:xfrm>
                <a:off x="2748" y="526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1" name="Freeform 107"/>
              <p:cNvSpPr>
                <a:spLocks/>
              </p:cNvSpPr>
              <p:nvPr/>
            </p:nvSpPr>
            <p:spPr bwMode="auto">
              <a:xfrm>
                <a:off x="2756" y="539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2" name="Freeform 108"/>
              <p:cNvSpPr>
                <a:spLocks/>
              </p:cNvSpPr>
              <p:nvPr/>
            </p:nvSpPr>
            <p:spPr bwMode="auto">
              <a:xfrm>
                <a:off x="2756" y="531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3" name="Freeform 109"/>
              <p:cNvSpPr>
                <a:spLocks/>
              </p:cNvSpPr>
              <p:nvPr/>
            </p:nvSpPr>
            <p:spPr bwMode="auto">
              <a:xfrm>
                <a:off x="2764" y="535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4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1 h 10"/>
                  <a:gd name="T16" fmla="*/ 4 w 7"/>
                  <a:gd name="T17" fmla="*/ 2 h 10"/>
                  <a:gd name="T18" fmla="*/ 4 w 7"/>
                  <a:gd name="T19" fmla="*/ 2 h 10"/>
                  <a:gd name="T20" fmla="*/ 4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2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4" name="Freeform 110"/>
              <p:cNvSpPr>
                <a:spLocks/>
              </p:cNvSpPr>
              <p:nvPr/>
            </p:nvSpPr>
            <p:spPr bwMode="auto">
              <a:xfrm>
                <a:off x="2772" y="540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5" name="Freeform 111"/>
              <p:cNvSpPr>
                <a:spLocks/>
              </p:cNvSpPr>
              <p:nvPr/>
            </p:nvSpPr>
            <p:spPr bwMode="auto">
              <a:xfrm>
                <a:off x="2780" y="544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6" name="Freeform 112"/>
              <p:cNvSpPr>
                <a:spLocks/>
              </p:cNvSpPr>
              <p:nvPr/>
            </p:nvSpPr>
            <p:spPr bwMode="auto">
              <a:xfrm>
                <a:off x="2787" y="549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3 w 7"/>
                  <a:gd name="T13" fmla="*/ 1 h 10"/>
                  <a:gd name="T14" fmla="*/ 3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7" name="Freeform 113"/>
              <p:cNvSpPr>
                <a:spLocks/>
              </p:cNvSpPr>
              <p:nvPr/>
            </p:nvSpPr>
            <p:spPr bwMode="auto">
              <a:xfrm>
                <a:off x="2796" y="554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8" name="Freeform 114"/>
              <p:cNvSpPr>
                <a:spLocks/>
              </p:cNvSpPr>
              <p:nvPr/>
            </p:nvSpPr>
            <p:spPr bwMode="auto">
              <a:xfrm>
                <a:off x="2796" y="562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9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69" name="Freeform 115"/>
              <p:cNvSpPr>
                <a:spLocks/>
              </p:cNvSpPr>
              <p:nvPr/>
            </p:nvSpPr>
            <p:spPr bwMode="auto">
              <a:xfrm>
                <a:off x="2787" y="55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0" name="Freeform 116"/>
              <p:cNvSpPr>
                <a:spLocks/>
              </p:cNvSpPr>
              <p:nvPr/>
            </p:nvSpPr>
            <p:spPr bwMode="auto">
              <a:xfrm>
                <a:off x="2780" y="553"/>
                <a:ext cx="6" cy="9"/>
              </a:xfrm>
              <a:custGeom>
                <a:avLst/>
                <a:gdLst>
                  <a:gd name="T0" fmla="*/ 6 w 6"/>
                  <a:gd name="T1" fmla="*/ 3 h 9"/>
                  <a:gd name="T2" fmla="*/ 6 w 6"/>
                  <a:gd name="T3" fmla="*/ 9 h 9"/>
                  <a:gd name="T4" fmla="*/ 4 w 6"/>
                  <a:gd name="T5" fmla="*/ 8 h 9"/>
                  <a:gd name="T6" fmla="*/ 4 w 6"/>
                  <a:gd name="T7" fmla="*/ 9 h 9"/>
                  <a:gd name="T8" fmla="*/ 2 w 6"/>
                  <a:gd name="T9" fmla="*/ 8 h 9"/>
                  <a:gd name="T10" fmla="*/ 2 w 6"/>
                  <a:gd name="T11" fmla="*/ 7 h 9"/>
                  <a:gd name="T12" fmla="*/ 0 w 6"/>
                  <a:gd name="T13" fmla="*/ 6 h 9"/>
                  <a:gd name="T14" fmla="*/ 0 w 6"/>
                  <a:gd name="T15" fmla="*/ 0 h 9"/>
                  <a:gd name="T16" fmla="*/ 6 w 6"/>
                  <a:gd name="T17" fmla="*/ 3 h 9"/>
                  <a:gd name="T18" fmla="*/ 6 w 6"/>
                  <a:gd name="T19" fmla="*/ 3 h 9"/>
                  <a:gd name="T20" fmla="*/ 6 w 6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9"/>
                  <a:gd name="T35" fmla="*/ 6 w 6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9">
                    <a:moveTo>
                      <a:pt x="6" y="3"/>
                    </a:moveTo>
                    <a:lnTo>
                      <a:pt x="6" y="9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1" name="Freeform 117"/>
              <p:cNvSpPr>
                <a:spLocks/>
              </p:cNvSpPr>
              <p:nvPr/>
            </p:nvSpPr>
            <p:spPr bwMode="auto">
              <a:xfrm>
                <a:off x="2772" y="548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8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2" name="Freeform 118"/>
              <p:cNvSpPr>
                <a:spLocks/>
              </p:cNvSpPr>
              <p:nvPr/>
            </p:nvSpPr>
            <p:spPr bwMode="auto">
              <a:xfrm>
                <a:off x="2764" y="543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3" name="Freeform 119"/>
              <p:cNvSpPr>
                <a:spLocks/>
              </p:cNvSpPr>
              <p:nvPr/>
            </p:nvSpPr>
            <p:spPr bwMode="auto">
              <a:xfrm>
                <a:off x="2740" y="530"/>
                <a:ext cx="6" cy="9"/>
              </a:xfrm>
              <a:custGeom>
                <a:avLst/>
                <a:gdLst>
                  <a:gd name="T0" fmla="*/ 6 w 6"/>
                  <a:gd name="T1" fmla="*/ 3 h 9"/>
                  <a:gd name="T2" fmla="*/ 6 w 6"/>
                  <a:gd name="T3" fmla="*/ 9 h 9"/>
                  <a:gd name="T4" fmla="*/ 5 w 6"/>
                  <a:gd name="T5" fmla="*/ 8 h 9"/>
                  <a:gd name="T6" fmla="*/ 5 w 6"/>
                  <a:gd name="T7" fmla="*/ 9 h 9"/>
                  <a:gd name="T8" fmla="*/ 2 w 6"/>
                  <a:gd name="T9" fmla="*/ 8 h 9"/>
                  <a:gd name="T10" fmla="*/ 2 w 6"/>
                  <a:gd name="T11" fmla="*/ 7 h 9"/>
                  <a:gd name="T12" fmla="*/ 0 w 6"/>
                  <a:gd name="T13" fmla="*/ 6 h 9"/>
                  <a:gd name="T14" fmla="*/ 0 w 6"/>
                  <a:gd name="T15" fmla="*/ 0 h 9"/>
                  <a:gd name="T16" fmla="*/ 6 w 6"/>
                  <a:gd name="T17" fmla="*/ 3 h 9"/>
                  <a:gd name="T18" fmla="*/ 6 w 6"/>
                  <a:gd name="T19" fmla="*/ 3 h 9"/>
                  <a:gd name="T20" fmla="*/ 6 w 6"/>
                  <a:gd name="T21" fmla="*/ 3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9"/>
                  <a:gd name="T35" fmla="*/ 6 w 6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9">
                    <a:moveTo>
                      <a:pt x="6" y="3"/>
                    </a:moveTo>
                    <a:lnTo>
                      <a:pt x="6" y="9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4" name="Freeform 120"/>
              <p:cNvSpPr>
                <a:spLocks/>
              </p:cNvSpPr>
              <p:nvPr/>
            </p:nvSpPr>
            <p:spPr bwMode="auto">
              <a:xfrm>
                <a:off x="2674" y="484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5" name="Freeform 121"/>
              <p:cNvSpPr>
                <a:spLocks/>
              </p:cNvSpPr>
              <p:nvPr/>
            </p:nvSpPr>
            <p:spPr bwMode="auto">
              <a:xfrm>
                <a:off x="2682" y="488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1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6" name="Freeform 122"/>
              <p:cNvSpPr>
                <a:spLocks/>
              </p:cNvSpPr>
              <p:nvPr/>
            </p:nvSpPr>
            <p:spPr bwMode="auto">
              <a:xfrm>
                <a:off x="2690" y="493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2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2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7" name="Freeform 123"/>
              <p:cNvSpPr>
                <a:spLocks/>
              </p:cNvSpPr>
              <p:nvPr/>
            </p:nvSpPr>
            <p:spPr bwMode="auto">
              <a:xfrm>
                <a:off x="2697" y="505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10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8" name="Freeform 124"/>
              <p:cNvSpPr>
                <a:spLocks/>
              </p:cNvSpPr>
              <p:nvPr/>
            </p:nvSpPr>
            <p:spPr bwMode="auto">
              <a:xfrm>
                <a:off x="2698" y="497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79" name="Freeform 125"/>
              <p:cNvSpPr>
                <a:spLocks/>
              </p:cNvSpPr>
              <p:nvPr/>
            </p:nvSpPr>
            <p:spPr bwMode="auto">
              <a:xfrm>
                <a:off x="2705" y="510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5 w 7"/>
                  <a:gd name="T5" fmla="*/ 8 h 10"/>
                  <a:gd name="T6" fmla="*/ 5 w 7"/>
                  <a:gd name="T7" fmla="*/ 9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0" name="Freeform 126"/>
              <p:cNvSpPr>
                <a:spLocks/>
              </p:cNvSpPr>
              <p:nvPr/>
            </p:nvSpPr>
            <p:spPr bwMode="auto">
              <a:xfrm>
                <a:off x="2706" y="502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1" name="Freeform 127"/>
              <p:cNvSpPr>
                <a:spLocks/>
              </p:cNvSpPr>
              <p:nvPr/>
            </p:nvSpPr>
            <p:spPr bwMode="auto">
              <a:xfrm>
                <a:off x="2713" y="514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2" name="Freeform 128"/>
              <p:cNvSpPr>
                <a:spLocks/>
              </p:cNvSpPr>
              <p:nvPr/>
            </p:nvSpPr>
            <p:spPr bwMode="auto">
              <a:xfrm>
                <a:off x="2714" y="507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3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3" name="Freeform 129"/>
              <p:cNvSpPr>
                <a:spLocks/>
              </p:cNvSpPr>
              <p:nvPr/>
            </p:nvSpPr>
            <p:spPr bwMode="auto">
              <a:xfrm>
                <a:off x="2721" y="518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4" name="Freeform 130"/>
              <p:cNvSpPr>
                <a:spLocks/>
              </p:cNvSpPr>
              <p:nvPr/>
            </p:nvSpPr>
            <p:spPr bwMode="auto">
              <a:xfrm>
                <a:off x="2722" y="511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5" name="Freeform 131"/>
              <p:cNvSpPr>
                <a:spLocks/>
              </p:cNvSpPr>
              <p:nvPr/>
            </p:nvSpPr>
            <p:spPr bwMode="auto">
              <a:xfrm>
                <a:off x="2730" y="515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1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6" name="Freeform 132"/>
              <p:cNvSpPr>
                <a:spLocks/>
              </p:cNvSpPr>
              <p:nvPr/>
            </p:nvSpPr>
            <p:spPr bwMode="auto">
              <a:xfrm>
                <a:off x="2729" y="523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8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7" name="Freeform 133"/>
              <p:cNvSpPr>
                <a:spLocks/>
              </p:cNvSpPr>
              <p:nvPr/>
            </p:nvSpPr>
            <p:spPr bwMode="auto">
              <a:xfrm>
                <a:off x="2689" y="500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8" name="Freeform 134"/>
              <p:cNvSpPr>
                <a:spLocks/>
              </p:cNvSpPr>
              <p:nvPr/>
            </p:nvSpPr>
            <p:spPr bwMode="auto">
              <a:xfrm>
                <a:off x="2682" y="496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3 w 6"/>
                  <a:gd name="T5" fmla="*/ 9 h 10"/>
                  <a:gd name="T6" fmla="*/ 3 w 6"/>
                  <a:gd name="T7" fmla="*/ 9 h 10"/>
                  <a:gd name="T8" fmla="*/ 2 w 6"/>
                  <a:gd name="T9" fmla="*/ 8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89" name="Freeform 135"/>
              <p:cNvSpPr>
                <a:spLocks/>
              </p:cNvSpPr>
              <p:nvPr/>
            </p:nvSpPr>
            <p:spPr bwMode="auto">
              <a:xfrm>
                <a:off x="2674" y="491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0" name="Freeform 136"/>
              <p:cNvSpPr>
                <a:spLocks/>
              </p:cNvSpPr>
              <p:nvPr/>
            </p:nvSpPr>
            <p:spPr bwMode="auto">
              <a:xfrm>
                <a:off x="2608" y="453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1" name="Freeform 137"/>
              <p:cNvSpPr>
                <a:spLocks/>
              </p:cNvSpPr>
              <p:nvPr/>
            </p:nvSpPr>
            <p:spPr bwMode="auto">
              <a:xfrm>
                <a:off x="2608" y="445"/>
                <a:ext cx="6" cy="10"/>
              </a:xfrm>
              <a:custGeom>
                <a:avLst/>
                <a:gdLst>
                  <a:gd name="T0" fmla="*/ 4 w 6"/>
                  <a:gd name="T1" fmla="*/ 1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4 w 6"/>
                  <a:gd name="T17" fmla="*/ 1 h 10"/>
                  <a:gd name="T18" fmla="*/ 4 w 6"/>
                  <a:gd name="T19" fmla="*/ 1 h 10"/>
                  <a:gd name="T20" fmla="*/ 4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1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2" name="Freeform 138"/>
              <p:cNvSpPr>
                <a:spLocks/>
              </p:cNvSpPr>
              <p:nvPr/>
            </p:nvSpPr>
            <p:spPr bwMode="auto">
              <a:xfrm>
                <a:off x="2615" y="45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3" name="Freeform 139"/>
              <p:cNvSpPr>
                <a:spLocks/>
              </p:cNvSpPr>
              <p:nvPr/>
            </p:nvSpPr>
            <p:spPr bwMode="auto">
              <a:xfrm>
                <a:off x="2615" y="449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3 w 7"/>
                  <a:gd name="T13" fmla="*/ 2 h 10"/>
                  <a:gd name="T14" fmla="*/ 3 w 7"/>
                  <a:gd name="T15" fmla="*/ 1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4" name="Freeform 140"/>
              <p:cNvSpPr>
                <a:spLocks/>
              </p:cNvSpPr>
              <p:nvPr/>
            </p:nvSpPr>
            <p:spPr bwMode="auto">
              <a:xfrm>
                <a:off x="2623" y="462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5" name="Freeform 141"/>
              <p:cNvSpPr>
                <a:spLocks/>
              </p:cNvSpPr>
              <p:nvPr/>
            </p:nvSpPr>
            <p:spPr bwMode="auto">
              <a:xfrm>
                <a:off x="2623" y="454"/>
                <a:ext cx="7" cy="10"/>
              </a:xfrm>
              <a:custGeom>
                <a:avLst/>
                <a:gdLst>
                  <a:gd name="T0" fmla="*/ 5 w 7"/>
                  <a:gd name="T1" fmla="*/ 2 h 10"/>
                  <a:gd name="T2" fmla="*/ 5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3 w 7"/>
                  <a:gd name="T13" fmla="*/ 2 h 10"/>
                  <a:gd name="T14" fmla="*/ 3 w 7"/>
                  <a:gd name="T15" fmla="*/ 0 h 10"/>
                  <a:gd name="T16" fmla="*/ 5 w 7"/>
                  <a:gd name="T17" fmla="*/ 2 h 10"/>
                  <a:gd name="T18" fmla="*/ 5 w 7"/>
                  <a:gd name="T19" fmla="*/ 2 h 10"/>
                  <a:gd name="T20" fmla="*/ 5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2"/>
                    </a:moveTo>
                    <a:lnTo>
                      <a:pt x="5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6" name="Freeform 142"/>
              <p:cNvSpPr>
                <a:spLocks/>
              </p:cNvSpPr>
              <p:nvPr/>
            </p:nvSpPr>
            <p:spPr bwMode="auto">
              <a:xfrm>
                <a:off x="2631" y="459"/>
                <a:ext cx="7" cy="10"/>
              </a:xfrm>
              <a:custGeom>
                <a:avLst/>
                <a:gdLst>
                  <a:gd name="T0" fmla="*/ 5 w 7"/>
                  <a:gd name="T1" fmla="*/ 1 h 10"/>
                  <a:gd name="T2" fmla="*/ 5 w 7"/>
                  <a:gd name="T3" fmla="*/ 2 h 10"/>
                  <a:gd name="T4" fmla="*/ 7 w 7"/>
                  <a:gd name="T5" fmla="*/ 3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5 w 7"/>
                  <a:gd name="T17" fmla="*/ 1 h 10"/>
                  <a:gd name="T18" fmla="*/ 5 w 7"/>
                  <a:gd name="T19" fmla="*/ 1 h 10"/>
                  <a:gd name="T20" fmla="*/ 5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7" name="Freeform 143"/>
              <p:cNvSpPr>
                <a:spLocks/>
              </p:cNvSpPr>
              <p:nvPr/>
            </p:nvSpPr>
            <p:spPr bwMode="auto">
              <a:xfrm>
                <a:off x="2639" y="471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8" name="Freeform 144"/>
              <p:cNvSpPr>
                <a:spLocks/>
              </p:cNvSpPr>
              <p:nvPr/>
            </p:nvSpPr>
            <p:spPr bwMode="auto">
              <a:xfrm>
                <a:off x="2639" y="464"/>
                <a:ext cx="7" cy="9"/>
              </a:xfrm>
              <a:custGeom>
                <a:avLst/>
                <a:gdLst>
                  <a:gd name="T0" fmla="*/ 5 w 7"/>
                  <a:gd name="T1" fmla="*/ 1 h 9"/>
                  <a:gd name="T2" fmla="*/ 5 w 7"/>
                  <a:gd name="T3" fmla="*/ 2 h 9"/>
                  <a:gd name="T4" fmla="*/ 7 w 7"/>
                  <a:gd name="T5" fmla="*/ 3 h 9"/>
                  <a:gd name="T6" fmla="*/ 7 w 7"/>
                  <a:gd name="T7" fmla="*/ 9 h 9"/>
                  <a:gd name="T8" fmla="*/ 0 w 7"/>
                  <a:gd name="T9" fmla="*/ 5 h 9"/>
                  <a:gd name="T10" fmla="*/ 0 w 7"/>
                  <a:gd name="T11" fmla="*/ 0 h 9"/>
                  <a:gd name="T12" fmla="*/ 2 w 7"/>
                  <a:gd name="T13" fmla="*/ 1 h 9"/>
                  <a:gd name="T14" fmla="*/ 2 w 7"/>
                  <a:gd name="T15" fmla="*/ 0 h 9"/>
                  <a:gd name="T16" fmla="*/ 5 w 7"/>
                  <a:gd name="T17" fmla="*/ 1 h 9"/>
                  <a:gd name="T18" fmla="*/ 5 w 7"/>
                  <a:gd name="T19" fmla="*/ 1 h 9"/>
                  <a:gd name="T20" fmla="*/ 5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1"/>
                    </a:moveTo>
                    <a:lnTo>
                      <a:pt x="5" y="2"/>
                    </a:lnTo>
                    <a:lnTo>
                      <a:pt x="7" y="3"/>
                    </a:lnTo>
                    <a:lnTo>
                      <a:pt x="7" y="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699" name="Freeform 145"/>
              <p:cNvSpPr>
                <a:spLocks/>
              </p:cNvSpPr>
              <p:nvPr/>
            </p:nvSpPr>
            <p:spPr bwMode="auto">
              <a:xfrm>
                <a:off x="2647" y="476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9 h 10"/>
                  <a:gd name="T8" fmla="*/ 2 w 7"/>
                  <a:gd name="T9" fmla="*/ 8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0" name="Freeform 146"/>
              <p:cNvSpPr>
                <a:spLocks/>
              </p:cNvSpPr>
              <p:nvPr/>
            </p:nvSpPr>
            <p:spPr bwMode="auto">
              <a:xfrm>
                <a:off x="2647" y="468"/>
                <a:ext cx="7" cy="10"/>
              </a:xfrm>
              <a:custGeom>
                <a:avLst/>
                <a:gdLst>
                  <a:gd name="T0" fmla="*/ 4 w 7"/>
                  <a:gd name="T1" fmla="*/ 1 h 10"/>
                  <a:gd name="T2" fmla="*/ 4 w 7"/>
                  <a:gd name="T3" fmla="*/ 3 h 10"/>
                  <a:gd name="T4" fmla="*/ 7 w 7"/>
                  <a:gd name="T5" fmla="*/ 4 h 10"/>
                  <a:gd name="T6" fmla="*/ 7 w 7"/>
                  <a:gd name="T7" fmla="*/ 10 h 10"/>
                  <a:gd name="T8" fmla="*/ 0 w 7"/>
                  <a:gd name="T9" fmla="*/ 6 h 10"/>
                  <a:gd name="T10" fmla="*/ 0 w 7"/>
                  <a:gd name="T11" fmla="*/ 0 h 10"/>
                  <a:gd name="T12" fmla="*/ 2 w 7"/>
                  <a:gd name="T13" fmla="*/ 1 h 10"/>
                  <a:gd name="T14" fmla="*/ 2 w 7"/>
                  <a:gd name="T15" fmla="*/ 0 h 10"/>
                  <a:gd name="T16" fmla="*/ 4 w 7"/>
                  <a:gd name="T17" fmla="*/ 1 h 10"/>
                  <a:gd name="T18" fmla="*/ 4 w 7"/>
                  <a:gd name="T19" fmla="*/ 1 h 10"/>
                  <a:gd name="T20" fmla="*/ 4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7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1" name="Freeform 147"/>
              <p:cNvSpPr>
                <a:spLocks/>
              </p:cNvSpPr>
              <p:nvPr/>
            </p:nvSpPr>
            <p:spPr bwMode="auto">
              <a:xfrm>
                <a:off x="2655" y="480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8 h 10"/>
                  <a:gd name="T12" fmla="*/ 0 w 6"/>
                  <a:gd name="T13" fmla="*/ 7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2" name="Freeform 148"/>
              <p:cNvSpPr>
                <a:spLocks/>
              </p:cNvSpPr>
              <p:nvPr/>
            </p:nvSpPr>
            <p:spPr bwMode="auto">
              <a:xfrm>
                <a:off x="2655" y="472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4 w 7"/>
                  <a:gd name="T3" fmla="*/ 3 h 10"/>
                  <a:gd name="T4" fmla="*/ 7 w 7"/>
                  <a:gd name="T5" fmla="*/ 4 h 10"/>
                  <a:gd name="T6" fmla="*/ 6 w 7"/>
                  <a:gd name="T7" fmla="*/ 10 h 10"/>
                  <a:gd name="T8" fmla="*/ 0 w 7"/>
                  <a:gd name="T9" fmla="*/ 7 h 10"/>
                  <a:gd name="T10" fmla="*/ 0 w 7"/>
                  <a:gd name="T11" fmla="*/ 0 h 10"/>
                  <a:gd name="T12" fmla="*/ 2 w 7"/>
                  <a:gd name="T13" fmla="*/ 2 h 10"/>
                  <a:gd name="T14" fmla="*/ 2 w 7"/>
                  <a:gd name="T15" fmla="*/ 0 h 10"/>
                  <a:gd name="T16" fmla="*/ 4 w 7"/>
                  <a:gd name="T17" fmla="*/ 2 h 10"/>
                  <a:gd name="T18" fmla="*/ 4 w 7"/>
                  <a:gd name="T19" fmla="*/ 2 h 10"/>
                  <a:gd name="T20" fmla="*/ 4 w 7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2"/>
                    </a:moveTo>
                    <a:lnTo>
                      <a:pt x="4" y="3"/>
                    </a:lnTo>
                    <a:lnTo>
                      <a:pt x="7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3" name="Freeform 149"/>
              <p:cNvSpPr>
                <a:spLocks/>
              </p:cNvSpPr>
              <p:nvPr/>
            </p:nvSpPr>
            <p:spPr bwMode="auto">
              <a:xfrm>
                <a:off x="2663" y="485"/>
                <a:ext cx="6" cy="10"/>
              </a:xfrm>
              <a:custGeom>
                <a:avLst/>
                <a:gdLst>
                  <a:gd name="T0" fmla="*/ 6 w 6"/>
                  <a:gd name="T1" fmla="*/ 4 h 10"/>
                  <a:gd name="T2" fmla="*/ 6 w 6"/>
                  <a:gd name="T3" fmla="*/ 10 h 10"/>
                  <a:gd name="T4" fmla="*/ 4 w 6"/>
                  <a:gd name="T5" fmla="*/ 9 h 10"/>
                  <a:gd name="T6" fmla="*/ 4 w 6"/>
                  <a:gd name="T7" fmla="*/ 10 h 10"/>
                  <a:gd name="T8" fmla="*/ 2 w 6"/>
                  <a:gd name="T9" fmla="*/ 9 h 10"/>
                  <a:gd name="T10" fmla="*/ 2 w 6"/>
                  <a:gd name="T11" fmla="*/ 7 h 10"/>
                  <a:gd name="T12" fmla="*/ 0 w 6"/>
                  <a:gd name="T13" fmla="*/ 6 h 10"/>
                  <a:gd name="T14" fmla="*/ 0 w 6"/>
                  <a:gd name="T15" fmla="*/ 0 h 10"/>
                  <a:gd name="T16" fmla="*/ 6 w 6"/>
                  <a:gd name="T17" fmla="*/ 4 h 10"/>
                  <a:gd name="T18" fmla="*/ 6 w 6"/>
                  <a:gd name="T19" fmla="*/ 4 h 10"/>
                  <a:gd name="T20" fmla="*/ 6 w 6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6" y="4"/>
                    </a:moveTo>
                    <a:lnTo>
                      <a:pt x="6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4" name="Freeform 150"/>
              <p:cNvSpPr>
                <a:spLocks/>
              </p:cNvSpPr>
              <p:nvPr/>
            </p:nvSpPr>
            <p:spPr bwMode="auto">
              <a:xfrm>
                <a:off x="2663" y="477"/>
                <a:ext cx="6" cy="10"/>
              </a:xfrm>
              <a:custGeom>
                <a:avLst/>
                <a:gdLst>
                  <a:gd name="T0" fmla="*/ 4 w 6"/>
                  <a:gd name="T1" fmla="*/ 2 h 10"/>
                  <a:gd name="T2" fmla="*/ 4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7 h 10"/>
                  <a:gd name="T10" fmla="*/ 0 w 6"/>
                  <a:gd name="T11" fmla="*/ 0 h 10"/>
                  <a:gd name="T12" fmla="*/ 2 w 6"/>
                  <a:gd name="T13" fmla="*/ 2 h 10"/>
                  <a:gd name="T14" fmla="*/ 2 w 6"/>
                  <a:gd name="T15" fmla="*/ 0 h 10"/>
                  <a:gd name="T16" fmla="*/ 4 w 6"/>
                  <a:gd name="T17" fmla="*/ 2 h 10"/>
                  <a:gd name="T18" fmla="*/ 4 w 6"/>
                  <a:gd name="T19" fmla="*/ 2 h 10"/>
                  <a:gd name="T20" fmla="*/ 4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4" y="2"/>
                    </a:moveTo>
                    <a:lnTo>
                      <a:pt x="4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5" name="Freeform 151"/>
              <p:cNvSpPr>
                <a:spLocks/>
              </p:cNvSpPr>
              <p:nvPr/>
            </p:nvSpPr>
            <p:spPr bwMode="auto">
              <a:xfrm>
                <a:off x="2631" y="467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6" name="Freeform 152"/>
              <p:cNvSpPr>
                <a:spLocks/>
              </p:cNvSpPr>
              <p:nvPr/>
            </p:nvSpPr>
            <p:spPr bwMode="auto">
              <a:xfrm>
                <a:off x="2806" y="688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2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7" name="Freeform 153"/>
              <p:cNvSpPr>
                <a:spLocks/>
              </p:cNvSpPr>
              <p:nvPr/>
            </p:nvSpPr>
            <p:spPr bwMode="auto">
              <a:xfrm>
                <a:off x="2603" y="571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8" name="Freeform 154"/>
              <p:cNvSpPr>
                <a:spLocks/>
              </p:cNvSpPr>
              <p:nvPr/>
            </p:nvSpPr>
            <p:spPr bwMode="auto">
              <a:xfrm>
                <a:off x="2603" y="572"/>
                <a:ext cx="203" cy="140"/>
              </a:xfrm>
              <a:custGeom>
                <a:avLst/>
                <a:gdLst>
                  <a:gd name="T0" fmla="*/ 203 w 203"/>
                  <a:gd name="T1" fmla="*/ 117 h 140"/>
                  <a:gd name="T2" fmla="*/ 203 w 203"/>
                  <a:gd name="T3" fmla="*/ 140 h 140"/>
                  <a:gd name="T4" fmla="*/ 0 w 203"/>
                  <a:gd name="T5" fmla="*/ 23 h 140"/>
                  <a:gd name="T6" fmla="*/ 0 w 203"/>
                  <a:gd name="T7" fmla="*/ 0 h 140"/>
                  <a:gd name="T8" fmla="*/ 203 w 203"/>
                  <a:gd name="T9" fmla="*/ 117 h 140"/>
                  <a:gd name="T10" fmla="*/ 203 w 203"/>
                  <a:gd name="T11" fmla="*/ 117 h 140"/>
                  <a:gd name="T12" fmla="*/ 203 w 203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40"/>
                  <a:gd name="T23" fmla="*/ 203 w 203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40">
                    <a:moveTo>
                      <a:pt x="203" y="117"/>
                    </a:moveTo>
                    <a:lnTo>
                      <a:pt x="203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09" name="Freeform 155"/>
              <p:cNvSpPr>
                <a:spLocks/>
              </p:cNvSpPr>
              <p:nvPr/>
            </p:nvSpPr>
            <p:spPr bwMode="auto">
              <a:xfrm>
                <a:off x="2684" y="632"/>
                <a:ext cx="6" cy="10"/>
              </a:xfrm>
              <a:custGeom>
                <a:avLst/>
                <a:gdLst>
                  <a:gd name="T0" fmla="*/ 5 w 6"/>
                  <a:gd name="T1" fmla="*/ 2 h 10"/>
                  <a:gd name="T2" fmla="*/ 5 w 6"/>
                  <a:gd name="T3" fmla="*/ 3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1 h 10"/>
                  <a:gd name="T16" fmla="*/ 5 w 6"/>
                  <a:gd name="T17" fmla="*/ 2 h 10"/>
                  <a:gd name="T18" fmla="*/ 5 w 6"/>
                  <a:gd name="T19" fmla="*/ 2 h 10"/>
                  <a:gd name="T20" fmla="*/ 5 w 6"/>
                  <a:gd name="T21" fmla="*/ 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2"/>
                    </a:moveTo>
                    <a:lnTo>
                      <a:pt x="5" y="3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0" name="Freeform 156"/>
              <p:cNvSpPr>
                <a:spLocks/>
              </p:cNvSpPr>
              <p:nvPr/>
            </p:nvSpPr>
            <p:spPr bwMode="auto">
              <a:xfrm>
                <a:off x="2708" y="645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10 h 10"/>
                  <a:gd name="T8" fmla="*/ 2 w 7"/>
                  <a:gd name="T9" fmla="*/ 9 h 10"/>
                  <a:gd name="T10" fmla="*/ 2 w 7"/>
                  <a:gd name="T11" fmla="*/ 8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1" name="Freeform 157"/>
              <p:cNvSpPr>
                <a:spLocks/>
              </p:cNvSpPr>
              <p:nvPr/>
            </p:nvSpPr>
            <p:spPr bwMode="auto">
              <a:xfrm>
                <a:off x="2696" y="638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4 w 7"/>
                  <a:gd name="T5" fmla="*/ 9 h 10"/>
                  <a:gd name="T6" fmla="*/ 4 w 7"/>
                  <a:gd name="T7" fmla="*/ 10 h 10"/>
                  <a:gd name="T8" fmla="*/ 3 w 7"/>
                  <a:gd name="T9" fmla="*/ 9 h 10"/>
                  <a:gd name="T10" fmla="*/ 3 w 7"/>
                  <a:gd name="T11" fmla="*/ 8 h 10"/>
                  <a:gd name="T12" fmla="*/ 0 w 7"/>
                  <a:gd name="T13" fmla="*/ 7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4" y="9"/>
                    </a:lnTo>
                    <a:lnTo>
                      <a:pt x="4" y="10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2" name="Freeform 158"/>
              <p:cNvSpPr>
                <a:spLocks/>
              </p:cNvSpPr>
              <p:nvPr/>
            </p:nvSpPr>
            <p:spPr bwMode="auto">
              <a:xfrm>
                <a:off x="2616" y="584"/>
                <a:ext cx="4" cy="5"/>
              </a:xfrm>
              <a:custGeom>
                <a:avLst/>
                <a:gdLst>
                  <a:gd name="T0" fmla="*/ 1 w 6"/>
                  <a:gd name="T1" fmla="*/ 1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1 h 8"/>
                  <a:gd name="T10" fmla="*/ 1 w 6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1"/>
                    </a:moveTo>
                    <a:cubicBezTo>
                      <a:pt x="4" y="1"/>
                      <a:pt x="6" y="4"/>
                      <a:pt x="6" y="5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3" name="Freeform 159"/>
              <p:cNvSpPr>
                <a:spLocks/>
              </p:cNvSpPr>
              <p:nvPr/>
            </p:nvSpPr>
            <p:spPr bwMode="auto">
              <a:xfrm>
                <a:off x="2630" y="591"/>
                <a:ext cx="3" cy="5"/>
              </a:xfrm>
              <a:custGeom>
                <a:avLst/>
                <a:gdLst>
                  <a:gd name="T0" fmla="*/ 1 w 5"/>
                  <a:gd name="T1" fmla="*/ 1 h 8"/>
                  <a:gd name="T2" fmla="*/ 1 w 5"/>
                  <a:gd name="T3" fmla="*/ 1 h 8"/>
                  <a:gd name="T4" fmla="*/ 1 w 5"/>
                  <a:gd name="T5" fmla="*/ 1 h 8"/>
                  <a:gd name="T6" fmla="*/ 0 w 5"/>
                  <a:gd name="T7" fmla="*/ 1 h 8"/>
                  <a:gd name="T8" fmla="*/ 1 w 5"/>
                  <a:gd name="T9" fmla="*/ 1 h 8"/>
                  <a:gd name="T10" fmla="*/ 1 w 5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8"/>
                  <a:gd name="T20" fmla="*/ 5 w 5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8">
                    <a:moveTo>
                      <a:pt x="2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8"/>
                      <a:pt x="2" y="7"/>
                    </a:cubicBezTo>
                    <a:cubicBezTo>
                      <a:pt x="1" y="7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4" name="Freeform 160"/>
              <p:cNvSpPr>
                <a:spLocks/>
              </p:cNvSpPr>
              <p:nvPr/>
            </p:nvSpPr>
            <p:spPr bwMode="auto">
              <a:xfrm>
                <a:off x="2643" y="599"/>
                <a:ext cx="3" cy="5"/>
              </a:xfrm>
              <a:custGeom>
                <a:avLst/>
                <a:gdLst>
                  <a:gd name="T0" fmla="*/ 1 w 6"/>
                  <a:gd name="T1" fmla="*/ 0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0 h 8"/>
                  <a:gd name="T10" fmla="*/ 1 w 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0"/>
                    </a:moveTo>
                    <a:cubicBezTo>
                      <a:pt x="5" y="1"/>
                      <a:pt x="6" y="4"/>
                      <a:pt x="6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5" name="Freeform 161"/>
              <p:cNvSpPr>
                <a:spLocks/>
              </p:cNvSpPr>
              <p:nvPr/>
            </p:nvSpPr>
            <p:spPr bwMode="auto">
              <a:xfrm>
                <a:off x="2656" y="607"/>
                <a:ext cx="3" cy="5"/>
              </a:xfrm>
              <a:custGeom>
                <a:avLst/>
                <a:gdLst>
                  <a:gd name="T0" fmla="*/ 1 w 5"/>
                  <a:gd name="T1" fmla="*/ 1 h 8"/>
                  <a:gd name="T2" fmla="*/ 1 w 5"/>
                  <a:gd name="T3" fmla="*/ 1 h 8"/>
                  <a:gd name="T4" fmla="*/ 1 w 5"/>
                  <a:gd name="T5" fmla="*/ 1 h 8"/>
                  <a:gd name="T6" fmla="*/ 0 w 5"/>
                  <a:gd name="T7" fmla="*/ 1 h 8"/>
                  <a:gd name="T8" fmla="*/ 1 w 5"/>
                  <a:gd name="T9" fmla="*/ 1 h 8"/>
                  <a:gd name="T10" fmla="*/ 1 w 5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8"/>
                  <a:gd name="T20" fmla="*/ 5 w 5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8">
                    <a:moveTo>
                      <a:pt x="3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6" name="Freeform 162"/>
              <p:cNvSpPr>
                <a:spLocks noEditPoints="1"/>
              </p:cNvSpPr>
              <p:nvPr/>
            </p:nvSpPr>
            <p:spPr bwMode="auto">
              <a:xfrm>
                <a:off x="2718" y="655"/>
                <a:ext cx="5" cy="6"/>
              </a:xfrm>
              <a:custGeom>
                <a:avLst/>
                <a:gdLst>
                  <a:gd name="T0" fmla="*/ 1 w 7"/>
                  <a:gd name="T1" fmla="*/ 1 h 10"/>
                  <a:gd name="T2" fmla="*/ 1 w 7"/>
                  <a:gd name="T3" fmla="*/ 1 h 10"/>
                  <a:gd name="T4" fmla="*/ 1 w 7"/>
                  <a:gd name="T5" fmla="*/ 1 h 10"/>
                  <a:gd name="T6" fmla="*/ 0 w 7"/>
                  <a:gd name="T7" fmla="*/ 1 h 10"/>
                  <a:gd name="T8" fmla="*/ 1 w 7"/>
                  <a:gd name="T9" fmla="*/ 1 h 10"/>
                  <a:gd name="T10" fmla="*/ 1 w 7"/>
                  <a:gd name="T11" fmla="*/ 1 h 10"/>
                  <a:gd name="T12" fmla="*/ 1 w 7"/>
                  <a:gd name="T13" fmla="*/ 1 h 10"/>
                  <a:gd name="T14" fmla="*/ 1 w 7"/>
                  <a:gd name="T15" fmla="*/ 1 h 10"/>
                  <a:gd name="T16" fmla="*/ 1 w 7"/>
                  <a:gd name="T17" fmla="*/ 1 h 10"/>
                  <a:gd name="T18" fmla="*/ 1 w 7"/>
                  <a:gd name="T19" fmla="*/ 1 h 10"/>
                  <a:gd name="T20" fmla="*/ 1 w 7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4" y="1"/>
                    </a:moveTo>
                    <a:cubicBezTo>
                      <a:pt x="6" y="2"/>
                      <a:pt x="7" y="5"/>
                      <a:pt x="7" y="7"/>
                    </a:cubicBezTo>
                    <a:cubicBezTo>
                      <a:pt x="7" y="9"/>
                      <a:pt x="6" y="10"/>
                      <a:pt x="4" y="9"/>
                    </a:cubicBezTo>
                    <a:cubicBezTo>
                      <a:pt x="2" y="8"/>
                      <a:pt x="0" y="5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4" y="7"/>
                    </a:moveTo>
                    <a:cubicBezTo>
                      <a:pt x="5" y="8"/>
                      <a:pt x="6" y="8"/>
                      <a:pt x="6" y="6"/>
                    </a:cubicBezTo>
                    <a:cubicBezTo>
                      <a:pt x="6" y="5"/>
                      <a:pt x="5" y="3"/>
                      <a:pt x="4" y="2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5"/>
                      <a:pt x="3" y="7"/>
                      <a:pt x="4" y="7"/>
                    </a:cubicBezTo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7" name="Freeform 163"/>
              <p:cNvSpPr>
                <a:spLocks/>
              </p:cNvSpPr>
              <p:nvPr/>
            </p:nvSpPr>
            <p:spPr bwMode="auto">
              <a:xfrm>
                <a:off x="2720" y="656"/>
                <a:ext cx="2" cy="4"/>
              </a:xfrm>
              <a:custGeom>
                <a:avLst/>
                <a:gdLst>
                  <a:gd name="T0" fmla="*/ 1 w 4"/>
                  <a:gd name="T1" fmla="*/ 0 h 6"/>
                  <a:gd name="T2" fmla="*/ 1 w 4"/>
                  <a:gd name="T3" fmla="*/ 1 h 6"/>
                  <a:gd name="T4" fmla="*/ 1 w 4"/>
                  <a:gd name="T5" fmla="*/ 1 h 6"/>
                  <a:gd name="T6" fmla="*/ 0 w 4"/>
                  <a:gd name="T7" fmla="*/ 1 h 6"/>
                  <a:gd name="T8" fmla="*/ 1 w 4"/>
                  <a:gd name="T9" fmla="*/ 0 h 6"/>
                  <a:gd name="T10" fmla="*/ 1 w 4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8" name="Freeform 164"/>
              <p:cNvSpPr>
                <a:spLocks/>
              </p:cNvSpPr>
              <p:nvPr/>
            </p:nvSpPr>
            <p:spPr bwMode="auto">
              <a:xfrm>
                <a:off x="2726" y="653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19" name="Freeform 165"/>
              <p:cNvSpPr>
                <a:spLocks/>
              </p:cNvSpPr>
              <p:nvPr/>
            </p:nvSpPr>
            <p:spPr bwMode="auto">
              <a:xfrm>
                <a:off x="2730" y="656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0" name="Freeform 166"/>
              <p:cNvSpPr>
                <a:spLocks/>
              </p:cNvSpPr>
              <p:nvPr/>
            </p:nvSpPr>
            <p:spPr bwMode="auto">
              <a:xfrm>
                <a:off x="2735" y="658"/>
                <a:ext cx="1" cy="3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1 h 5"/>
                  <a:gd name="T4" fmla="*/ 0 w 3"/>
                  <a:gd name="T5" fmla="*/ 1 h 5"/>
                  <a:gd name="T6" fmla="*/ 0 w 3"/>
                  <a:gd name="T7" fmla="*/ 1 h 5"/>
                  <a:gd name="T8" fmla="*/ 0 w 3"/>
                  <a:gd name="T9" fmla="*/ 1 h 5"/>
                  <a:gd name="T10" fmla="*/ 0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1" name="Freeform 167"/>
              <p:cNvSpPr>
                <a:spLocks/>
              </p:cNvSpPr>
              <p:nvPr/>
            </p:nvSpPr>
            <p:spPr bwMode="auto">
              <a:xfrm>
                <a:off x="2739" y="66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2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2" name="Freeform 168"/>
              <p:cNvSpPr>
                <a:spLocks/>
              </p:cNvSpPr>
              <p:nvPr/>
            </p:nvSpPr>
            <p:spPr bwMode="auto">
              <a:xfrm>
                <a:off x="2743" y="664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3" name="Freeform 169"/>
              <p:cNvSpPr>
                <a:spLocks/>
              </p:cNvSpPr>
              <p:nvPr/>
            </p:nvSpPr>
            <p:spPr bwMode="auto">
              <a:xfrm>
                <a:off x="2748" y="666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4" name="Freeform 170"/>
              <p:cNvSpPr>
                <a:spLocks/>
              </p:cNvSpPr>
              <p:nvPr/>
            </p:nvSpPr>
            <p:spPr bwMode="auto">
              <a:xfrm>
                <a:off x="2752" y="669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5" name="Freeform 171"/>
              <p:cNvSpPr>
                <a:spLocks/>
              </p:cNvSpPr>
              <p:nvPr/>
            </p:nvSpPr>
            <p:spPr bwMode="auto">
              <a:xfrm>
                <a:off x="2756" y="671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6" name="Freeform 172"/>
              <p:cNvSpPr>
                <a:spLocks/>
              </p:cNvSpPr>
              <p:nvPr/>
            </p:nvSpPr>
            <p:spPr bwMode="auto">
              <a:xfrm>
                <a:off x="2761" y="674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7" name="Freeform 173"/>
              <p:cNvSpPr>
                <a:spLocks/>
              </p:cNvSpPr>
              <p:nvPr/>
            </p:nvSpPr>
            <p:spPr bwMode="auto">
              <a:xfrm>
                <a:off x="2765" y="676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8" name="Freeform 174"/>
              <p:cNvSpPr>
                <a:spLocks/>
              </p:cNvSpPr>
              <p:nvPr/>
            </p:nvSpPr>
            <p:spPr bwMode="auto">
              <a:xfrm>
                <a:off x="2769" y="679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29" name="Freeform 175"/>
              <p:cNvSpPr>
                <a:spLocks/>
              </p:cNvSpPr>
              <p:nvPr/>
            </p:nvSpPr>
            <p:spPr bwMode="auto">
              <a:xfrm>
                <a:off x="2774" y="68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0" name="Freeform 176"/>
              <p:cNvSpPr>
                <a:spLocks/>
              </p:cNvSpPr>
              <p:nvPr/>
            </p:nvSpPr>
            <p:spPr bwMode="auto">
              <a:xfrm>
                <a:off x="2726" y="659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1" name="Freeform 177"/>
              <p:cNvSpPr>
                <a:spLocks/>
              </p:cNvSpPr>
              <p:nvPr/>
            </p:nvSpPr>
            <p:spPr bwMode="auto">
              <a:xfrm>
                <a:off x="2730" y="661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2" name="Freeform 178"/>
              <p:cNvSpPr>
                <a:spLocks/>
              </p:cNvSpPr>
              <p:nvPr/>
            </p:nvSpPr>
            <p:spPr bwMode="auto">
              <a:xfrm>
                <a:off x="2735" y="664"/>
                <a:ext cx="1" cy="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0 w 3"/>
                  <a:gd name="T5" fmla="*/ 1 h 5"/>
                  <a:gd name="T6" fmla="*/ 0 w 3"/>
                  <a:gd name="T7" fmla="*/ 1 h 5"/>
                  <a:gd name="T8" fmla="*/ 0 w 3"/>
                  <a:gd name="T9" fmla="*/ 0 h 5"/>
                  <a:gd name="T10" fmla="*/ 0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3" name="Freeform 179"/>
              <p:cNvSpPr>
                <a:spLocks/>
              </p:cNvSpPr>
              <p:nvPr/>
            </p:nvSpPr>
            <p:spPr bwMode="auto">
              <a:xfrm>
                <a:off x="2739" y="666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4" name="Freeform 180"/>
              <p:cNvSpPr>
                <a:spLocks/>
              </p:cNvSpPr>
              <p:nvPr/>
            </p:nvSpPr>
            <p:spPr bwMode="auto">
              <a:xfrm>
                <a:off x="2743" y="669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5" name="Freeform 181"/>
              <p:cNvSpPr>
                <a:spLocks/>
              </p:cNvSpPr>
              <p:nvPr/>
            </p:nvSpPr>
            <p:spPr bwMode="auto">
              <a:xfrm>
                <a:off x="2748" y="67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6" name="Freeform 182"/>
              <p:cNvSpPr>
                <a:spLocks/>
              </p:cNvSpPr>
              <p:nvPr/>
            </p:nvSpPr>
            <p:spPr bwMode="auto">
              <a:xfrm>
                <a:off x="2752" y="674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7" name="Freeform 183"/>
              <p:cNvSpPr>
                <a:spLocks/>
              </p:cNvSpPr>
              <p:nvPr/>
            </p:nvSpPr>
            <p:spPr bwMode="auto">
              <a:xfrm>
                <a:off x="2756" y="676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8" name="Freeform 184"/>
              <p:cNvSpPr>
                <a:spLocks/>
              </p:cNvSpPr>
              <p:nvPr/>
            </p:nvSpPr>
            <p:spPr bwMode="auto">
              <a:xfrm>
                <a:off x="2761" y="679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39" name="Freeform 185"/>
              <p:cNvSpPr>
                <a:spLocks/>
              </p:cNvSpPr>
              <p:nvPr/>
            </p:nvSpPr>
            <p:spPr bwMode="auto">
              <a:xfrm>
                <a:off x="2765" y="681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0" name="Freeform 186"/>
              <p:cNvSpPr>
                <a:spLocks/>
              </p:cNvSpPr>
              <p:nvPr/>
            </p:nvSpPr>
            <p:spPr bwMode="auto">
              <a:xfrm>
                <a:off x="2769" y="684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1" name="Freeform 187"/>
              <p:cNvSpPr>
                <a:spLocks/>
              </p:cNvSpPr>
              <p:nvPr/>
            </p:nvSpPr>
            <p:spPr bwMode="auto">
              <a:xfrm>
                <a:off x="2774" y="687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2" name="Freeform 188"/>
              <p:cNvSpPr>
                <a:spLocks/>
              </p:cNvSpPr>
              <p:nvPr/>
            </p:nvSpPr>
            <p:spPr bwMode="auto">
              <a:xfrm>
                <a:off x="2784" y="689"/>
                <a:ext cx="3" cy="5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1 h 7"/>
                  <a:gd name="T10" fmla="*/ 1 w 5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3" y="1"/>
                    </a:moveTo>
                    <a:cubicBezTo>
                      <a:pt x="4" y="1"/>
                      <a:pt x="5" y="3"/>
                      <a:pt x="5" y="5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3" name="Freeform 189"/>
              <p:cNvSpPr>
                <a:spLocks/>
              </p:cNvSpPr>
              <p:nvPr/>
            </p:nvSpPr>
            <p:spPr bwMode="auto">
              <a:xfrm>
                <a:off x="2792" y="694"/>
                <a:ext cx="3" cy="4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0 h 7"/>
                  <a:gd name="T10" fmla="*/ 1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2" y="0"/>
                    </a:moveTo>
                    <a:cubicBezTo>
                      <a:pt x="4" y="1"/>
                      <a:pt x="5" y="3"/>
                      <a:pt x="5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4" name="Freeform 190"/>
              <p:cNvSpPr>
                <a:spLocks/>
              </p:cNvSpPr>
              <p:nvPr/>
            </p:nvSpPr>
            <p:spPr bwMode="auto">
              <a:xfrm>
                <a:off x="2799" y="697"/>
                <a:ext cx="3" cy="5"/>
              </a:xfrm>
              <a:custGeom>
                <a:avLst/>
                <a:gdLst>
                  <a:gd name="T0" fmla="*/ 2 w 4"/>
                  <a:gd name="T1" fmla="*/ 1 h 7"/>
                  <a:gd name="T2" fmla="*/ 2 w 4"/>
                  <a:gd name="T3" fmla="*/ 1 h 7"/>
                  <a:gd name="T4" fmla="*/ 2 w 4"/>
                  <a:gd name="T5" fmla="*/ 1 h 7"/>
                  <a:gd name="T6" fmla="*/ 0 w 4"/>
                  <a:gd name="T7" fmla="*/ 1 h 7"/>
                  <a:gd name="T8" fmla="*/ 2 w 4"/>
                  <a:gd name="T9" fmla="*/ 1 h 7"/>
                  <a:gd name="T10" fmla="*/ 2 w 4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2" y="1"/>
                    </a:moveTo>
                    <a:cubicBezTo>
                      <a:pt x="3" y="2"/>
                      <a:pt x="4" y="4"/>
                      <a:pt x="4" y="5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5" name="Freeform 191"/>
              <p:cNvSpPr>
                <a:spLocks/>
              </p:cNvSpPr>
              <p:nvPr/>
            </p:nvSpPr>
            <p:spPr bwMode="auto">
              <a:xfrm>
                <a:off x="2806" y="662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6" name="Freeform 192"/>
              <p:cNvSpPr>
                <a:spLocks/>
              </p:cNvSpPr>
              <p:nvPr/>
            </p:nvSpPr>
            <p:spPr bwMode="auto">
              <a:xfrm>
                <a:off x="2603" y="545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7" name="Freeform 193"/>
              <p:cNvSpPr>
                <a:spLocks/>
              </p:cNvSpPr>
              <p:nvPr/>
            </p:nvSpPr>
            <p:spPr bwMode="auto">
              <a:xfrm>
                <a:off x="2603" y="546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2 h 139"/>
                  <a:gd name="T6" fmla="*/ 0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8" name="Freeform 194"/>
              <p:cNvSpPr>
                <a:spLocks/>
              </p:cNvSpPr>
              <p:nvPr/>
            </p:nvSpPr>
            <p:spPr bwMode="auto">
              <a:xfrm>
                <a:off x="2684" y="606"/>
                <a:ext cx="6" cy="10"/>
              </a:xfrm>
              <a:custGeom>
                <a:avLst/>
                <a:gdLst>
                  <a:gd name="T0" fmla="*/ 5 w 6"/>
                  <a:gd name="T1" fmla="*/ 1 h 10"/>
                  <a:gd name="T2" fmla="*/ 5 w 6"/>
                  <a:gd name="T3" fmla="*/ 2 h 10"/>
                  <a:gd name="T4" fmla="*/ 6 w 6"/>
                  <a:gd name="T5" fmla="*/ 4 h 10"/>
                  <a:gd name="T6" fmla="*/ 6 w 6"/>
                  <a:gd name="T7" fmla="*/ 10 h 10"/>
                  <a:gd name="T8" fmla="*/ 0 w 6"/>
                  <a:gd name="T9" fmla="*/ 6 h 10"/>
                  <a:gd name="T10" fmla="*/ 0 w 6"/>
                  <a:gd name="T11" fmla="*/ 0 h 10"/>
                  <a:gd name="T12" fmla="*/ 2 w 6"/>
                  <a:gd name="T13" fmla="*/ 1 h 10"/>
                  <a:gd name="T14" fmla="*/ 2 w 6"/>
                  <a:gd name="T15" fmla="*/ 0 h 10"/>
                  <a:gd name="T16" fmla="*/ 5 w 6"/>
                  <a:gd name="T17" fmla="*/ 1 h 10"/>
                  <a:gd name="T18" fmla="*/ 5 w 6"/>
                  <a:gd name="T19" fmla="*/ 1 h 10"/>
                  <a:gd name="T20" fmla="*/ 5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5" y="1"/>
                    </a:moveTo>
                    <a:lnTo>
                      <a:pt x="5" y="2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49" name="Freeform 195"/>
              <p:cNvSpPr>
                <a:spLocks/>
              </p:cNvSpPr>
              <p:nvPr/>
            </p:nvSpPr>
            <p:spPr bwMode="auto">
              <a:xfrm>
                <a:off x="2708" y="619"/>
                <a:ext cx="7" cy="10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5 w 7"/>
                  <a:gd name="T5" fmla="*/ 9 h 10"/>
                  <a:gd name="T6" fmla="*/ 5 w 7"/>
                  <a:gd name="T7" fmla="*/ 9 h 10"/>
                  <a:gd name="T8" fmla="*/ 2 w 7"/>
                  <a:gd name="T9" fmla="*/ 8 h 10"/>
                  <a:gd name="T10" fmla="*/ 2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4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5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0" name="Freeform 196"/>
              <p:cNvSpPr>
                <a:spLocks/>
              </p:cNvSpPr>
              <p:nvPr/>
            </p:nvSpPr>
            <p:spPr bwMode="auto">
              <a:xfrm>
                <a:off x="2696" y="612"/>
                <a:ext cx="7" cy="10"/>
              </a:xfrm>
              <a:custGeom>
                <a:avLst/>
                <a:gdLst>
                  <a:gd name="T0" fmla="*/ 7 w 7"/>
                  <a:gd name="T1" fmla="*/ 3 h 10"/>
                  <a:gd name="T2" fmla="*/ 7 w 7"/>
                  <a:gd name="T3" fmla="*/ 10 h 10"/>
                  <a:gd name="T4" fmla="*/ 4 w 7"/>
                  <a:gd name="T5" fmla="*/ 8 h 10"/>
                  <a:gd name="T6" fmla="*/ 4 w 7"/>
                  <a:gd name="T7" fmla="*/ 10 h 10"/>
                  <a:gd name="T8" fmla="*/ 3 w 7"/>
                  <a:gd name="T9" fmla="*/ 8 h 10"/>
                  <a:gd name="T10" fmla="*/ 3 w 7"/>
                  <a:gd name="T11" fmla="*/ 7 h 10"/>
                  <a:gd name="T12" fmla="*/ 0 w 7"/>
                  <a:gd name="T13" fmla="*/ 6 h 10"/>
                  <a:gd name="T14" fmla="*/ 0 w 7"/>
                  <a:gd name="T15" fmla="*/ 0 h 10"/>
                  <a:gd name="T16" fmla="*/ 7 w 7"/>
                  <a:gd name="T17" fmla="*/ 3 h 10"/>
                  <a:gd name="T18" fmla="*/ 7 w 7"/>
                  <a:gd name="T19" fmla="*/ 3 h 10"/>
                  <a:gd name="T20" fmla="*/ 7 w 7"/>
                  <a:gd name="T21" fmla="*/ 3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7" y="3"/>
                    </a:moveTo>
                    <a:lnTo>
                      <a:pt x="7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1" name="Freeform 197"/>
              <p:cNvSpPr>
                <a:spLocks/>
              </p:cNvSpPr>
              <p:nvPr/>
            </p:nvSpPr>
            <p:spPr bwMode="auto">
              <a:xfrm>
                <a:off x="2616" y="557"/>
                <a:ext cx="4" cy="5"/>
              </a:xfrm>
              <a:custGeom>
                <a:avLst/>
                <a:gdLst>
                  <a:gd name="T0" fmla="*/ 1 w 6"/>
                  <a:gd name="T1" fmla="*/ 1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1 h 8"/>
                  <a:gd name="T10" fmla="*/ 1 w 6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1"/>
                    </a:moveTo>
                    <a:cubicBezTo>
                      <a:pt x="5" y="2"/>
                      <a:pt x="6" y="4"/>
                      <a:pt x="6" y="6"/>
                    </a:cubicBezTo>
                    <a:cubicBezTo>
                      <a:pt x="6" y="8"/>
                      <a:pt x="4" y="8"/>
                      <a:pt x="3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2" name="Freeform 198"/>
              <p:cNvSpPr>
                <a:spLocks/>
              </p:cNvSpPr>
              <p:nvPr/>
            </p:nvSpPr>
            <p:spPr bwMode="auto">
              <a:xfrm>
                <a:off x="2630" y="564"/>
                <a:ext cx="3" cy="6"/>
              </a:xfrm>
              <a:custGeom>
                <a:avLst/>
                <a:gdLst>
                  <a:gd name="T0" fmla="*/ 1 w 5"/>
                  <a:gd name="T1" fmla="*/ 1 h 9"/>
                  <a:gd name="T2" fmla="*/ 1 w 5"/>
                  <a:gd name="T3" fmla="*/ 1 h 9"/>
                  <a:gd name="T4" fmla="*/ 1 w 5"/>
                  <a:gd name="T5" fmla="*/ 1 h 9"/>
                  <a:gd name="T6" fmla="*/ 0 w 5"/>
                  <a:gd name="T7" fmla="*/ 1 h 9"/>
                  <a:gd name="T8" fmla="*/ 1 w 5"/>
                  <a:gd name="T9" fmla="*/ 1 h 9"/>
                  <a:gd name="T10" fmla="*/ 1 w 5"/>
                  <a:gd name="T11" fmla="*/ 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9"/>
                  <a:gd name="T20" fmla="*/ 5 w 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9">
                    <a:moveTo>
                      <a:pt x="3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3" name="Freeform 199"/>
              <p:cNvSpPr>
                <a:spLocks/>
              </p:cNvSpPr>
              <p:nvPr/>
            </p:nvSpPr>
            <p:spPr bwMode="auto">
              <a:xfrm>
                <a:off x="2643" y="572"/>
                <a:ext cx="3" cy="5"/>
              </a:xfrm>
              <a:custGeom>
                <a:avLst/>
                <a:gdLst>
                  <a:gd name="T0" fmla="*/ 1 w 6"/>
                  <a:gd name="T1" fmla="*/ 1 h 8"/>
                  <a:gd name="T2" fmla="*/ 1 w 6"/>
                  <a:gd name="T3" fmla="*/ 1 h 8"/>
                  <a:gd name="T4" fmla="*/ 1 w 6"/>
                  <a:gd name="T5" fmla="*/ 1 h 8"/>
                  <a:gd name="T6" fmla="*/ 0 w 6"/>
                  <a:gd name="T7" fmla="*/ 1 h 8"/>
                  <a:gd name="T8" fmla="*/ 1 w 6"/>
                  <a:gd name="T9" fmla="*/ 1 h 8"/>
                  <a:gd name="T10" fmla="*/ 1 w 6"/>
                  <a:gd name="T11" fmla="*/ 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8"/>
                  <a:gd name="T20" fmla="*/ 6 w 6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8">
                    <a:moveTo>
                      <a:pt x="3" y="1"/>
                    </a:moveTo>
                    <a:cubicBezTo>
                      <a:pt x="5" y="2"/>
                      <a:pt x="6" y="4"/>
                      <a:pt x="6" y="6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4" name="Freeform 200"/>
              <p:cNvSpPr>
                <a:spLocks/>
              </p:cNvSpPr>
              <p:nvPr/>
            </p:nvSpPr>
            <p:spPr bwMode="auto">
              <a:xfrm>
                <a:off x="2656" y="580"/>
                <a:ext cx="3" cy="5"/>
              </a:xfrm>
              <a:custGeom>
                <a:avLst/>
                <a:gdLst>
                  <a:gd name="T0" fmla="*/ 1 w 5"/>
                  <a:gd name="T1" fmla="*/ 1 h 9"/>
                  <a:gd name="T2" fmla="*/ 1 w 5"/>
                  <a:gd name="T3" fmla="*/ 1 h 9"/>
                  <a:gd name="T4" fmla="*/ 1 w 5"/>
                  <a:gd name="T5" fmla="*/ 1 h 9"/>
                  <a:gd name="T6" fmla="*/ 0 w 5"/>
                  <a:gd name="T7" fmla="*/ 1 h 9"/>
                  <a:gd name="T8" fmla="*/ 1 w 5"/>
                  <a:gd name="T9" fmla="*/ 1 h 9"/>
                  <a:gd name="T10" fmla="*/ 1 w 5"/>
                  <a:gd name="T11" fmla="*/ 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9"/>
                  <a:gd name="T20" fmla="*/ 5 w 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9">
                    <a:moveTo>
                      <a:pt x="3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8"/>
                      <a:pt x="4" y="9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5" name="Freeform 201"/>
              <p:cNvSpPr>
                <a:spLocks noEditPoints="1"/>
              </p:cNvSpPr>
              <p:nvPr/>
            </p:nvSpPr>
            <p:spPr bwMode="auto">
              <a:xfrm>
                <a:off x="2719" y="628"/>
                <a:ext cx="4" cy="7"/>
              </a:xfrm>
              <a:custGeom>
                <a:avLst/>
                <a:gdLst>
                  <a:gd name="T0" fmla="*/ 1 w 6"/>
                  <a:gd name="T1" fmla="*/ 1 h 10"/>
                  <a:gd name="T2" fmla="*/ 1 w 6"/>
                  <a:gd name="T3" fmla="*/ 1 h 10"/>
                  <a:gd name="T4" fmla="*/ 1 w 6"/>
                  <a:gd name="T5" fmla="*/ 1 h 10"/>
                  <a:gd name="T6" fmla="*/ 0 w 6"/>
                  <a:gd name="T7" fmla="*/ 1 h 10"/>
                  <a:gd name="T8" fmla="*/ 1 w 6"/>
                  <a:gd name="T9" fmla="*/ 1 h 10"/>
                  <a:gd name="T10" fmla="*/ 1 w 6"/>
                  <a:gd name="T11" fmla="*/ 1 h 10"/>
                  <a:gd name="T12" fmla="*/ 1 w 6"/>
                  <a:gd name="T13" fmla="*/ 1 h 10"/>
                  <a:gd name="T14" fmla="*/ 1 w 6"/>
                  <a:gd name="T15" fmla="*/ 1 h 10"/>
                  <a:gd name="T16" fmla="*/ 1 w 6"/>
                  <a:gd name="T17" fmla="*/ 1 h 10"/>
                  <a:gd name="T18" fmla="*/ 1 w 6"/>
                  <a:gd name="T19" fmla="*/ 1 h 10"/>
                  <a:gd name="T20" fmla="*/ 1 w 6"/>
                  <a:gd name="T21" fmla="*/ 1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0"/>
                  <a:gd name="T35" fmla="*/ 6 w 6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0">
                    <a:moveTo>
                      <a:pt x="3" y="1"/>
                    </a:moveTo>
                    <a:cubicBezTo>
                      <a:pt x="5" y="2"/>
                      <a:pt x="6" y="5"/>
                      <a:pt x="6" y="7"/>
                    </a:cubicBezTo>
                    <a:cubicBezTo>
                      <a:pt x="6" y="9"/>
                      <a:pt x="5" y="10"/>
                      <a:pt x="3" y="9"/>
                    </a:cubicBezTo>
                    <a:cubicBezTo>
                      <a:pt x="1" y="8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3" y="8"/>
                    </a:moveTo>
                    <a:cubicBezTo>
                      <a:pt x="4" y="9"/>
                      <a:pt x="5" y="8"/>
                      <a:pt x="5" y="7"/>
                    </a:cubicBezTo>
                    <a:cubicBezTo>
                      <a:pt x="5" y="5"/>
                      <a:pt x="4" y="3"/>
                      <a:pt x="3" y="3"/>
                    </a:cubicBezTo>
                    <a:cubicBezTo>
                      <a:pt x="2" y="2"/>
                      <a:pt x="1" y="2"/>
                      <a:pt x="1" y="4"/>
                    </a:cubicBezTo>
                    <a:cubicBezTo>
                      <a:pt x="1" y="5"/>
                      <a:pt x="2" y="7"/>
                      <a:pt x="3" y="8"/>
                    </a:cubicBezTo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6" name="Freeform 202"/>
              <p:cNvSpPr>
                <a:spLocks/>
              </p:cNvSpPr>
              <p:nvPr/>
            </p:nvSpPr>
            <p:spPr bwMode="auto">
              <a:xfrm>
                <a:off x="2720" y="630"/>
                <a:ext cx="2" cy="4"/>
              </a:xfrm>
              <a:custGeom>
                <a:avLst/>
                <a:gdLst>
                  <a:gd name="T0" fmla="*/ 1 w 4"/>
                  <a:gd name="T1" fmla="*/ 1 h 7"/>
                  <a:gd name="T2" fmla="*/ 1 w 4"/>
                  <a:gd name="T3" fmla="*/ 1 h 7"/>
                  <a:gd name="T4" fmla="*/ 1 w 4"/>
                  <a:gd name="T5" fmla="*/ 1 h 7"/>
                  <a:gd name="T6" fmla="*/ 0 w 4"/>
                  <a:gd name="T7" fmla="*/ 1 h 7"/>
                  <a:gd name="T8" fmla="*/ 1 w 4"/>
                  <a:gd name="T9" fmla="*/ 1 h 7"/>
                  <a:gd name="T10" fmla="*/ 1 w 4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2" y="1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7" name="Freeform 203"/>
              <p:cNvSpPr>
                <a:spLocks/>
              </p:cNvSpPr>
              <p:nvPr/>
            </p:nvSpPr>
            <p:spPr bwMode="auto">
              <a:xfrm>
                <a:off x="2726" y="627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8" name="Freeform 204"/>
              <p:cNvSpPr>
                <a:spLocks/>
              </p:cNvSpPr>
              <p:nvPr/>
            </p:nvSpPr>
            <p:spPr bwMode="auto">
              <a:xfrm>
                <a:off x="2730" y="630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59" name="Freeform 205"/>
              <p:cNvSpPr>
                <a:spLocks/>
              </p:cNvSpPr>
              <p:nvPr/>
            </p:nvSpPr>
            <p:spPr bwMode="auto">
              <a:xfrm>
                <a:off x="2735" y="632"/>
                <a:ext cx="1" cy="3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0 h 4"/>
                  <a:gd name="T10" fmla="*/ 0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60" name="Freeform 206"/>
              <p:cNvSpPr>
                <a:spLocks/>
              </p:cNvSpPr>
              <p:nvPr/>
            </p:nvSpPr>
            <p:spPr bwMode="auto">
              <a:xfrm>
                <a:off x="2739" y="635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</p:grpSp>
        <p:grpSp>
          <p:nvGrpSpPr>
            <p:cNvPr id="2319" name="Group 207"/>
            <p:cNvGrpSpPr>
              <a:grpSpLocks/>
            </p:cNvGrpSpPr>
            <p:nvPr/>
          </p:nvGrpSpPr>
          <p:grpSpPr bwMode="auto">
            <a:xfrm>
              <a:off x="2591" y="379"/>
              <a:ext cx="229" cy="499"/>
              <a:chOff x="2591" y="379"/>
              <a:chExt cx="229" cy="499"/>
            </a:xfrm>
          </p:grpSpPr>
          <p:sp>
            <p:nvSpPr>
              <p:cNvPr id="2361" name="Freeform 208"/>
              <p:cNvSpPr>
                <a:spLocks/>
              </p:cNvSpPr>
              <p:nvPr/>
            </p:nvSpPr>
            <p:spPr bwMode="auto">
              <a:xfrm>
                <a:off x="2743" y="637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2" name="Freeform 209"/>
              <p:cNvSpPr>
                <a:spLocks/>
              </p:cNvSpPr>
              <p:nvPr/>
            </p:nvSpPr>
            <p:spPr bwMode="auto">
              <a:xfrm>
                <a:off x="2748" y="640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3" name="Freeform 210"/>
              <p:cNvSpPr>
                <a:spLocks/>
              </p:cNvSpPr>
              <p:nvPr/>
            </p:nvSpPr>
            <p:spPr bwMode="auto">
              <a:xfrm>
                <a:off x="2752" y="64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4" name="Freeform 211"/>
              <p:cNvSpPr>
                <a:spLocks/>
              </p:cNvSpPr>
              <p:nvPr/>
            </p:nvSpPr>
            <p:spPr bwMode="auto">
              <a:xfrm>
                <a:off x="2756" y="645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5" name="Freeform 212"/>
              <p:cNvSpPr>
                <a:spLocks/>
              </p:cNvSpPr>
              <p:nvPr/>
            </p:nvSpPr>
            <p:spPr bwMode="auto">
              <a:xfrm>
                <a:off x="2761" y="647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6" name="Freeform 213"/>
              <p:cNvSpPr>
                <a:spLocks/>
              </p:cNvSpPr>
              <p:nvPr/>
            </p:nvSpPr>
            <p:spPr bwMode="auto">
              <a:xfrm>
                <a:off x="2765" y="649"/>
                <a:ext cx="2" cy="4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2 h 5"/>
                  <a:gd name="T4" fmla="*/ 1 w 3"/>
                  <a:gd name="T5" fmla="*/ 2 h 5"/>
                  <a:gd name="T6" fmla="*/ 0 w 3"/>
                  <a:gd name="T7" fmla="*/ 2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7" name="Freeform 214"/>
              <p:cNvSpPr>
                <a:spLocks/>
              </p:cNvSpPr>
              <p:nvPr/>
            </p:nvSpPr>
            <p:spPr bwMode="auto">
              <a:xfrm>
                <a:off x="2769" y="65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3"/>
                      <a:pt x="3" y="4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8" name="Freeform 215"/>
              <p:cNvSpPr>
                <a:spLocks/>
              </p:cNvSpPr>
              <p:nvPr/>
            </p:nvSpPr>
            <p:spPr bwMode="auto">
              <a:xfrm>
                <a:off x="2774" y="654"/>
                <a:ext cx="2" cy="4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2 h 5"/>
                  <a:gd name="T4" fmla="*/ 1 w 3"/>
                  <a:gd name="T5" fmla="*/ 2 h 5"/>
                  <a:gd name="T6" fmla="*/ 0 w 3"/>
                  <a:gd name="T7" fmla="*/ 2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1"/>
                    </a:moveTo>
                    <a:cubicBezTo>
                      <a:pt x="3" y="1"/>
                      <a:pt x="3" y="3"/>
                      <a:pt x="3" y="4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69" name="Freeform 216"/>
              <p:cNvSpPr>
                <a:spLocks/>
              </p:cNvSpPr>
              <p:nvPr/>
            </p:nvSpPr>
            <p:spPr bwMode="auto">
              <a:xfrm>
                <a:off x="2726" y="63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0" name="Freeform 217"/>
              <p:cNvSpPr>
                <a:spLocks/>
              </p:cNvSpPr>
              <p:nvPr/>
            </p:nvSpPr>
            <p:spPr bwMode="auto">
              <a:xfrm>
                <a:off x="2730" y="635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1" name="Freeform 218"/>
              <p:cNvSpPr>
                <a:spLocks/>
              </p:cNvSpPr>
              <p:nvPr/>
            </p:nvSpPr>
            <p:spPr bwMode="auto">
              <a:xfrm>
                <a:off x="2735" y="637"/>
                <a:ext cx="1" cy="3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1 h 5"/>
                  <a:gd name="T4" fmla="*/ 0 w 3"/>
                  <a:gd name="T5" fmla="*/ 1 h 5"/>
                  <a:gd name="T6" fmla="*/ 0 w 3"/>
                  <a:gd name="T7" fmla="*/ 1 h 5"/>
                  <a:gd name="T8" fmla="*/ 0 w 3"/>
                  <a:gd name="T9" fmla="*/ 1 h 5"/>
                  <a:gd name="T10" fmla="*/ 0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2" name="Freeform 219"/>
              <p:cNvSpPr>
                <a:spLocks/>
              </p:cNvSpPr>
              <p:nvPr/>
            </p:nvSpPr>
            <p:spPr bwMode="auto">
              <a:xfrm>
                <a:off x="2739" y="640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3" name="Freeform 220"/>
              <p:cNvSpPr>
                <a:spLocks/>
              </p:cNvSpPr>
              <p:nvPr/>
            </p:nvSpPr>
            <p:spPr bwMode="auto">
              <a:xfrm>
                <a:off x="2743" y="642"/>
                <a:ext cx="2" cy="3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1 h 5"/>
                  <a:gd name="T10" fmla="*/ 1 w 3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3" y="3"/>
                      <a:pt x="3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4" name="Freeform 221"/>
              <p:cNvSpPr>
                <a:spLocks/>
              </p:cNvSpPr>
              <p:nvPr/>
            </p:nvSpPr>
            <p:spPr bwMode="auto">
              <a:xfrm>
                <a:off x="2748" y="645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5" name="Freeform 222"/>
              <p:cNvSpPr>
                <a:spLocks/>
              </p:cNvSpPr>
              <p:nvPr/>
            </p:nvSpPr>
            <p:spPr bwMode="auto">
              <a:xfrm>
                <a:off x="2752" y="648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6" name="Freeform 223"/>
              <p:cNvSpPr>
                <a:spLocks/>
              </p:cNvSpPr>
              <p:nvPr/>
            </p:nvSpPr>
            <p:spPr bwMode="auto">
              <a:xfrm>
                <a:off x="2756" y="650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7" name="Freeform 224"/>
              <p:cNvSpPr>
                <a:spLocks/>
              </p:cNvSpPr>
              <p:nvPr/>
            </p:nvSpPr>
            <p:spPr bwMode="auto">
              <a:xfrm>
                <a:off x="2761" y="653"/>
                <a:ext cx="2" cy="2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8" name="Freeform 225"/>
              <p:cNvSpPr>
                <a:spLocks/>
              </p:cNvSpPr>
              <p:nvPr/>
            </p:nvSpPr>
            <p:spPr bwMode="auto">
              <a:xfrm>
                <a:off x="2765" y="655"/>
                <a:ext cx="2" cy="3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79" name="Freeform 226"/>
              <p:cNvSpPr>
                <a:spLocks/>
              </p:cNvSpPr>
              <p:nvPr/>
            </p:nvSpPr>
            <p:spPr bwMode="auto">
              <a:xfrm>
                <a:off x="2769" y="658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0" name="Freeform 227"/>
              <p:cNvSpPr>
                <a:spLocks/>
              </p:cNvSpPr>
              <p:nvPr/>
            </p:nvSpPr>
            <p:spPr bwMode="auto">
              <a:xfrm>
                <a:off x="2774" y="660"/>
                <a:ext cx="2" cy="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1 w 3"/>
                  <a:gd name="T9" fmla="*/ 0 h 5"/>
                  <a:gd name="T10" fmla="*/ 1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1" name="Freeform 228"/>
              <p:cNvSpPr>
                <a:spLocks/>
              </p:cNvSpPr>
              <p:nvPr/>
            </p:nvSpPr>
            <p:spPr bwMode="auto">
              <a:xfrm>
                <a:off x="2784" y="663"/>
                <a:ext cx="3" cy="4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1 h 7"/>
                  <a:gd name="T10" fmla="*/ 1 w 5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3" y="1"/>
                    </a:moveTo>
                    <a:cubicBezTo>
                      <a:pt x="4" y="2"/>
                      <a:pt x="5" y="4"/>
                      <a:pt x="5" y="5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2" name="Freeform 229"/>
              <p:cNvSpPr>
                <a:spLocks/>
              </p:cNvSpPr>
              <p:nvPr/>
            </p:nvSpPr>
            <p:spPr bwMode="auto">
              <a:xfrm>
                <a:off x="2792" y="667"/>
                <a:ext cx="3" cy="4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1 h 7"/>
                  <a:gd name="T10" fmla="*/ 1 w 5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2" y="1"/>
                    </a:moveTo>
                    <a:cubicBezTo>
                      <a:pt x="4" y="2"/>
                      <a:pt x="5" y="3"/>
                      <a:pt x="5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3" name="Freeform 230"/>
              <p:cNvSpPr>
                <a:spLocks/>
              </p:cNvSpPr>
              <p:nvPr/>
            </p:nvSpPr>
            <p:spPr bwMode="auto">
              <a:xfrm>
                <a:off x="2799" y="671"/>
                <a:ext cx="3" cy="5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1 h 7"/>
                  <a:gd name="T4" fmla="*/ 1 w 5"/>
                  <a:gd name="T5" fmla="*/ 1 h 7"/>
                  <a:gd name="T6" fmla="*/ 0 w 5"/>
                  <a:gd name="T7" fmla="*/ 1 h 7"/>
                  <a:gd name="T8" fmla="*/ 1 w 5"/>
                  <a:gd name="T9" fmla="*/ 0 h 7"/>
                  <a:gd name="T10" fmla="*/ 1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7"/>
                  <a:gd name="T20" fmla="*/ 5 w 5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7">
                    <a:moveTo>
                      <a:pt x="2" y="0"/>
                    </a:moveTo>
                    <a:cubicBezTo>
                      <a:pt x="3" y="1"/>
                      <a:pt x="5" y="3"/>
                      <a:pt x="5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2E3C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4" name="Freeform 231"/>
              <p:cNvSpPr>
                <a:spLocks/>
              </p:cNvSpPr>
              <p:nvPr/>
            </p:nvSpPr>
            <p:spPr bwMode="auto">
              <a:xfrm>
                <a:off x="2818" y="855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5" name="Freeform 232"/>
              <p:cNvSpPr>
                <a:spLocks/>
              </p:cNvSpPr>
              <p:nvPr/>
            </p:nvSpPr>
            <p:spPr bwMode="auto">
              <a:xfrm>
                <a:off x="2809" y="849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6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6" name="Freeform 233"/>
              <p:cNvSpPr>
                <a:spLocks/>
              </p:cNvSpPr>
              <p:nvPr/>
            </p:nvSpPr>
            <p:spPr bwMode="auto">
              <a:xfrm>
                <a:off x="2809" y="850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7" name="Freeform 234"/>
              <p:cNvSpPr>
                <a:spLocks/>
              </p:cNvSpPr>
              <p:nvPr/>
            </p:nvSpPr>
            <p:spPr bwMode="auto">
              <a:xfrm>
                <a:off x="2809" y="858"/>
                <a:ext cx="9" cy="9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1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9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8" name="Freeform 235"/>
              <p:cNvSpPr>
                <a:spLocks noEditPoints="1"/>
              </p:cNvSpPr>
              <p:nvPr/>
            </p:nvSpPr>
            <p:spPr bwMode="auto">
              <a:xfrm>
                <a:off x="2809" y="859"/>
                <a:ext cx="5" cy="9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89" name="Freeform 236"/>
              <p:cNvSpPr>
                <a:spLocks/>
              </p:cNvSpPr>
              <p:nvPr/>
            </p:nvSpPr>
            <p:spPr bwMode="auto">
              <a:xfrm>
                <a:off x="2818" y="828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0" name="Freeform 237"/>
              <p:cNvSpPr>
                <a:spLocks/>
              </p:cNvSpPr>
              <p:nvPr/>
            </p:nvSpPr>
            <p:spPr bwMode="auto">
              <a:xfrm>
                <a:off x="2809" y="82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9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1" name="Freeform 238"/>
              <p:cNvSpPr>
                <a:spLocks/>
              </p:cNvSpPr>
              <p:nvPr/>
            </p:nvSpPr>
            <p:spPr bwMode="auto">
              <a:xfrm>
                <a:off x="2809" y="823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2" name="Freeform 239"/>
              <p:cNvSpPr>
                <a:spLocks/>
              </p:cNvSpPr>
              <p:nvPr/>
            </p:nvSpPr>
            <p:spPr bwMode="auto">
              <a:xfrm>
                <a:off x="2809" y="832"/>
                <a:ext cx="9" cy="8"/>
              </a:xfrm>
              <a:custGeom>
                <a:avLst/>
                <a:gdLst>
                  <a:gd name="T0" fmla="*/ 1 w 14"/>
                  <a:gd name="T1" fmla="*/ 0 h 14"/>
                  <a:gd name="T2" fmla="*/ 1 w 14"/>
                  <a:gd name="T3" fmla="*/ 0 h 14"/>
                  <a:gd name="T4" fmla="*/ 0 w 14"/>
                  <a:gd name="T5" fmla="*/ 1 h 14"/>
                  <a:gd name="T6" fmla="*/ 1 w 14"/>
                  <a:gd name="T7" fmla="*/ 1 h 14"/>
                  <a:gd name="T8" fmla="*/ 1 w 14"/>
                  <a:gd name="T9" fmla="*/ 1 h 14"/>
                  <a:gd name="T10" fmla="*/ 1 w 14"/>
                  <a:gd name="T11" fmla="*/ 1 h 14"/>
                  <a:gd name="T12" fmla="*/ 1 w 14"/>
                  <a:gd name="T13" fmla="*/ 1 h 14"/>
                  <a:gd name="T14" fmla="*/ 1 w 14"/>
                  <a:gd name="T15" fmla="*/ 1 h 14"/>
                  <a:gd name="T16" fmla="*/ 1 w 14"/>
                  <a:gd name="T17" fmla="*/ 1 h 14"/>
                  <a:gd name="T18" fmla="*/ 1 w 14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4"/>
                  <a:gd name="T32" fmla="*/ 14 w 14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4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4" y="10"/>
                      <a:pt x="14" y="8"/>
                    </a:cubicBezTo>
                    <a:cubicBezTo>
                      <a:pt x="14" y="5"/>
                      <a:pt x="12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3" name="Freeform 240"/>
              <p:cNvSpPr>
                <a:spLocks noEditPoints="1"/>
              </p:cNvSpPr>
              <p:nvPr/>
            </p:nvSpPr>
            <p:spPr bwMode="auto">
              <a:xfrm>
                <a:off x="2809" y="833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4" name="Freeform 241"/>
              <p:cNvSpPr>
                <a:spLocks/>
              </p:cNvSpPr>
              <p:nvPr/>
            </p:nvSpPr>
            <p:spPr bwMode="auto">
              <a:xfrm>
                <a:off x="2818" y="801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5" name="Freeform 242"/>
              <p:cNvSpPr>
                <a:spLocks/>
              </p:cNvSpPr>
              <p:nvPr/>
            </p:nvSpPr>
            <p:spPr bwMode="auto">
              <a:xfrm>
                <a:off x="2809" y="796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6" name="Freeform 243"/>
              <p:cNvSpPr>
                <a:spLocks/>
              </p:cNvSpPr>
              <p:nvPr/>
            </p:nvSpPr>
            <p:spPr bwMode="auto">
              <a:xfrm>
                <a:off x="2809" y="797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7" name="Freeform 244"/>
              <p:cNvSpPr>
                <a:spLocks/>
              </p:cNvSpPr>
              <p:nvPr/>
            </p:nvSpPr>
            <p:spPr bwMode="auto">
              <a:xfrm>
                <a:off x="2810" y="805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5"/>
                      <a:pt x="8" y="9"/>
                      <a:pt x="7" y="12"/>
                    </a:cubicBezTo>
                    <a:cubicBezTo>
                      <a:pt x="7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8" name="Freeform 245"/>
              <p:cNvSpPr>
                <a:spLocks noEditPoints="1"/>
              </p:cNvSpPr>
              <p:nvPr/>
            </p:nvSpPr>
            <p:spPr bwMode="auto">
              <a:xfrm>
                <a:off x="2809" y="806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7" y="3"/>
                      <a:pt x="10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399" name="Freeform 246"/>
              <p:cNvSpPr>
                <a:spLocks/>
              </p:cNvSpPr>
              <p:nvPr/>
            </p:nvSpPr>
            <p:spPr bwMode="auto">
              <a:xfrm>
                <a:off x="2818" y="775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0" name="Freeform 247"/>
              <p:cNvSpPr>
                <a:spLocks/>
              </p:cNvSpPr>
              <p:nvPr/>
            </p:nvSpPr>
            <p:spPr bwMode="auto">
              <a:xfrm>
                <a:off x="2809" y="769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1" name="Freeform 248"/>
              <p:cNvSpPr>
                <a:spLocks/>
              </p:cNvSpPr>
              <p:nvPr/>
            </p:nvSpPr>
            <p:spPr bwMode="auto">
              <a:xfrm>
                <a:off x="2809" y="771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2" name="Freeform 249"/>
              <p:cNvSpPr>
                <a:spLocks/>
              </p:cNvSpPr>
              <p:nvPr/>
            </p:nvSpPr>
            <p:spPr bwMode="auto">
              <a:xfrm>
                <a:off x="2810" y="778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3" name="Freeform 250"/>
              <p:cNvSpPr>
                <a:spLocks noEditPoints="1"/>
              </p:cNvSpPr>
              <p:nvPr/>
            </p:nvSpPr>
            <p:spPr bwMode="auto">
              <a:xfrm>
                <a:off x="2809" y="780"/>
                <a:ext cx="6" cy="8"/>
              </a:xfrm>
              <a:custGeom>
                <a:avLst/>
                <a:gdLst>
                  <a:gd name="T0" fmla="*/ 1 w 10"/>
                  <a:gd name="T1" fmla="*/ 1 h 13"/>
                  <a:gd name="T2" fmla="*/ 1 w 10"/>
                  <a:gd name="T3" fmla="*/ 1 h 13"/>
                  <a:gd name="T4" fmla="*/ 1 w 10"/>
                  <a:gd name="T5" fmla="*/ 1 h 13"/>
                  <a:gd name="T6" fmla="*/ 0 w 10"/>
                  <a:gd name="T7" fmla="*/ 1 h 13"/>
                  <a:gd name="T8" fmla="*/ 1 w 10"/>
                  <a:gd name="T9" fmla="*/ 1 h 13"/>
                  <a:gd name="T10" fmla="*/ 1 w 10"/>
                  <a:gd name="T11" fmla="*/ 1 h 13"/>
                  <a:gd name="T12" fmla="*/ 1 w 10"/>
                  <a:gd name="T13" fmla="*/ 1 h 13"/>
                  <a:gd name="T14" fmla="*/ 1 w 10"/>
                  <a:gd name="T15" fmla="*/ 1 h 13"/>
                  <a:gd name="T16" fmla="*/ 1 w 10"/>
                  <a:gd name="T17" fmla="*/ 1 h 13"/>
                  <a:gd name="T18" fmla="*/ 1 w 10"/>
                  <a:gd name="T19" fmla="*/ 1 h 13"/>
                  <a:gd name="T20" fmla="*/ 1 w 10"/>
                  <a:gd name="T21" fmla="*/ 1 h 13"/>
                  <a:gd name="T22" fmla="*/ 1 w 10"/>
                  <a:gd name="T23" fmla="*/ 1 h 13"/>
                  <a:gd name="T24" fmla="*/ 1 w 10"/>
                  <a:gd name="T25" fmla="*/ 1 h 13"/>
                  <a:gd name="T26" fmla="*/ 1 w 10"/>
                  <a:gd name="T27" fmla="*/ 1 h 13"/>
                  <a:gd name="T28" fmla="*/ 1 w 10"/>
                  <a:gd name="T29" fmla="*/ 1 h 13"/>
                  <a:gd name="T30" fmla="*/ 1 w 10"/>
                  <a:gd name="T31" fmla="*/ 1 h 13"/>
                  <a:gd name="T32" fmla="*/ 1 w 10"/>
                  <a:gd name="T33" fmla="*/ 1 h 13"/>
                  <a:gd name="T34" fmla="*/ 1 w 10"/>
                  <a:gd name="T35" fmla="*/ 1 h 13"/>
                  <a:gd name="T36" fmla="*/ 1 w 10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3"/>
                  <a:gd name="T59" fmla="*/ 10 w 10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3">
                    <a:moveTo>
                      <a:pt x="5" y="1"/>
                    </a:moveTo>
                    <a:cubicBezTo>
                      <a:pt x="8" y="3"/>
                      <a:pt x="10" y="6"/>
                      <a:pt x="10" y="9"/>
                    </a:cubicBezTo>
                    <a:cubicBezTo>
                      <a:pt x="10" y="12"/>
                      <a:pt x="8" y="13"/>
                      <a:pt x="5" y="12"/>
                    </a:cubicBezTo>
                    <a:cubicBezTo>
                      <a:pt x="3" y="10"/>
                      <a:pt x="0" y="7"/>
                      <a:pt x="0" y="4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8" y="9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4" name="Freeform 251"/>
              <p:cNvSpPr>
                <a:spLocks/>
              </p:cNvSpPr>
              <p:nvPr/>
            </p:nvSpPr>
            <p:spPr bwMode="auto">
              <a:xfrm>
                <a:off x="2818" y="748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1 w 2"/>
                  <a:gd name="T5" fmla="*/ 23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5" name="Freeform 252"/>
              <p:cNvSpPr>
                <a:spLocks/>
              </p:cNvSpPr>
              <p:nvPr/>
            </p:nvSpPr>
            <p:spPr bwMode="auto">
              <a:xfrm>
                <a:off x="2809" y="743"/>
                <a:ext cx="11" cy="6"/>
              </a:xfrm>
              <a:custGeom>
                <a:avLst/>
                <a:gdLst>
                  <a:gd name="T0" fmla="*/ 0 w 11"/>
                  <a:gd name="T1" fmla="*/ 1 h 6"/>
                  <a:gd name="T2" fmla="*/ 1 w 11"/>
                  <a:gd name="T3" fmla="*/ 0 h 6"/>
                  <a:gd name="T4" fmla="*/ 11 w 11"/>
                  <a:gd name="T5" fmla="*/ 5 h 6"/>
                  <a:gd name="T6" fmla="*/ 9 w 11"/>
                  <a:gd name="T7" fmla="*/ 6 h 6"/>
                  <a:gd name="T8" fmla="*/ 0 w 11"/>
                  <a:gd name="T9" fmla="*/ 1 h 6"/>
                  <a:gd name="T10" fmla="*/ 0 w 11"/>
                  <a:gd name="T11" fmla="*/ 1 h 6"/>
                  <a:gd name="T12" fmla="*/ 0 w 11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1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6" name="Freeform 253"/>
              <p:cNvSpPr>
                <a:spLocks/>
              </p:cNvSpPr>
              <p:nvPr/>
            </p:nvSpPr>
            <p:spPr bwMode="auto">
              <a:xfrm>
                <a:off x="2809" y="744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7" name="Freeform 254"/>
              <p:cNvSpPr>
                <a:spLocks/>
              </p:cNvSpPr>
              <p:nvPr/>
            </p:nvSpPr>
            <p:spPr bwMode="auto">
              <a:xfrm>
                <a:off x="2810" y="751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1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8" name="Freeform 255"/>
              <p:cNvSpPr>
                <a:spLocks noEditPoints="1"/>
              </p:cNvSpPr>
              <p:nvPr/>
            </p:nvSpPr>
            <p:spPr bwMode="auto">
              <a:xfrm>
                <a:off x="2809" y="753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09" name="Freeform 256"/>
              <p:cNvSpPr>
                <a:spLocks/>
              </p:cNvSpPr>
              <p:nvPr/>
            </p:nvSpPr>
            <p:spPr bwMode="auto">
              <a:xfrm>
                <a:off x="2818" y="722"/>
                <a:ext cx="2" cy="23"/>
              </a:xfrm>
              <a:custGeom>
                <a:avLst/>
                <a:gdLst>
                  <a:gd name="T0" fmla="*/ 1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1 w 2"/>
                  <a:gd name="T9" fmla="*/ 1 h 23"/>
                  <a:gd name="T10" fmla="*/ 1 w 2"/>
                  <a:gd name="T11" fmla="*/ 1 h 23"/>
                  <a:gd name="T12" fmla="*/ 1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0" name="Freeform 257"/>
              <p:cNvSpPr>
                <a:spLocks/>
              </p:cNvSpPr>
              <p:nvPr/>
            </p:nvSpPr>
            <p:spPr bwMode="auto">
              <a:xfrm>
                <a:off x="2809" y="717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1 w 11"/>
                  <a:gd name="T3" fmla="*/ 0 h 6"/>
                  <a:gd name="T4" fmla="*/ 11 w 11"/>
                  <a:gd name="T5" fmla="*/ 5 h 6"/>
                  <a:gd name="T6" fmla="*/ 10 w 11"/>
                  <a:gd name="T7" fmla="*/ 6 h 6"/>
                  <a:gd name="T8" fmla="*/ 0 w 11"/>
                  <a:gd name="T9" fmla="*/ 0 h 6"/>
                  <a:gd name="T10" fmla="*/ 0 w 11"/>
                  <a:gd name="T11" fmla="*/ 0 h 6"/>
                  <a:gd name="T12" fmla="*/ 0 w 1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0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1" name="Freeform 258"/>
              <p:cNvSpPr>
                <a:spLocks/>
              </p:cNvSpPr>
              <p:nvPr/>
            </p:nvSpPr>
            <p:spPr bwMode="auto">
              <a:xfrm>
                <a:off x="2809" y="717"/>
                <a:ext cx="10" cy="28"/>
              </a:xfrm>
              <a:custGeom>
                <a:avLst/>
                <a:gdLst>
                  <a:gd name="T0" fmla="*/ 10 w 10"/>
                  <a:gd name="T1" fmla="*/ 6 h 28"/>
                  <a:gd name="T2" fmla="*/ 9 w 10"/>
                  <a:gd name="T3" fmla="*/ 28 h 28"/>
                  <a:gd name="T4" fmla="*/ 0 w 10"/>
                  <a:gd name="T5" fmla="*/ 23 h 28"/>
                  <a:gd name="T6" fmla="*/ 0 w 10"/>
                  <a:gd name="T7" fmla="*/ 0 h 28"/>
                  <a:gd name="T8" fmla="*/ 10 w 10"/>
                  <a:gd name="T9" fmla="*/ 6 h 28"/>
                  <a:gd name="T10" fmla="*/ 10 w 10"/>
                  <a:gd name="T11" fmla="*/ 6 h 28"/>
                  <a:gd name="T12" fmla="*/ 10 w 10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8"/>
                  <a:gd name="T23" fmla="*/ 10 w 10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8">
                    <a:moveTo>
                      <a:pt x="10" y="6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2" name="Freeform 259"/>
              <p:cNvSpPr>
                <a:spLocks/>
              </p:cNvSpPr>
              <p:nvPr/>
            </p:nvSpPr>
            <p:spPr bwMode="auto">
              <a:xfrm>
                <a:off x="2810" y="725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3" name="Freeform 260"/>
              <p:cNvSpPr>
                <a:spLocks noEditPoints="1"/>
              </p:cNvSpPr>
              <p:nvPr/>
            </p:nvSpPr>
            <p:spPr bwMode="auto">
              <a:xfrm>
                <a:off x="2809" y="727"/>
                <a:ext cx="6" cy="8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4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4" name="Freeform 261"/>
              <p:cNvSpPr>
                <a:spLocks/>
              </p:cNvSpPr>
              <p:nvPr/>
            </p:nvSpPr>
            <p:spPr bwMode="auto">
              <a:xfrm>
                <a:off x="2818" y="695"/>
                <a:ext cx="2" cy="23"/>
              </a:xfrm>
              <a:custGeom>
                <a:avLst/>
                <a:gdLst>
                  <a:gd name="T0" fmla="*/ 1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1 w 2"/>
                  <a:gd name="T9" fmla="*/ 1 h 23"/>
                  <a:gd name="T10" fmla="*/ 1 w 2"/>
                  <a:gd name="T11" fmla="*/ 1 h 23"/>
                  <a:gd name="T12" fmla="*/ 1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5" name="Freeform 262"/>
              <p:cNvSpPr>
                <a:spLocks/>
              </p:cNvSpPr>
              <p:nvPr/>
            </p:nvSpPr>
            <p:spPr bwMode="auto">
              <a:xfrm>
                <a:off x="2809" y="690"/>
                <a:ext cx="11" cy="6"/>
              </a:xfrm>
              <a:custGeom>
                <a:avLst/>
                <a:gdLst>
                  <a:gd name="T0" fmla="*/ 0 w 11"/>
                  <a:gd name="T1" fmla="*/ 1 h 6"/>
                  <a:gd name="T2" fmla="*/ 1 w 11"/>
                  <a:gd name="T3" fmla="*/ 0 h 6"/>
                  <a:gd name="T4" fmla="*/ 11 w 11"/>
                  <a:gd name="T5" fmla="*/ 5 h 6"/>
                  <a:gd name="T6" fmla="*/ 10 w 11"/>
                  <a:gd name="T7" fmla="*/ 6 h 6"/>
                  <a:gd name="T8" fmla="*/ 0 w 11"/>
                  <a:gd name="T9" fmla="*/ 1 h 6"/>
                  <a:gd name="T10" fmla="*/ 0 w 11"/>
                  <a:gd name="T11" fmla="*/ 1 h 6"/>
                  <a:gd name="T12" fmla="*/ 0 w 11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1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6" name="Freeform 263"/>
              <p:cNvSpPr>
                <a:spLocks/>
              </p:cNvSpPr>
              <p:nvPr/>
            </p:nvSpPr>
            <p:spPr bwMode="auto">
              <a:xfrm>
                <a:off x="2809" y="691"/>
                <a:ext cx="10" cy="27"/>
              </a:xfrm>
              <a:custGeom>
                <a:avLst/>
                <a:gdLst>
                  <a:gd name="T0" fmla="*/ 10 w 10"/>
                  <a:gd name="T1" fmla="*/ 5 h 27"/>
                  <a:gd name="T2" fmla="*/ 9 w 10"/>
                  <a:gd name="T3" fmla="*/ 27 h 27"/>
                  <a:gd name="T4" fmla="*/ 0 w 10"/>
                  <a:gd name="T5" fmla="*/ 22 h 27"/>
                  <a:gd name="T6" fmla="*/ 0 w 10"/>
                  <a:gd name="T7" fmla="*/ 0 h 27"/>
                  <a:gd name="T8" fmla="*/ 10 w 10"/>
                  <a:gd name="T9" fmla="*/ 5 h 27"/>
                  <a:gd name="T10" fmla="*/ 10 w 10"/>
                  <a:gd name="T11" fmla="*/ 5 h 27"/>
                  <a:gd name="T12" fmla="*/ 10 w 10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7"/>
                  <a:gd name="T23" fmla="*/ 10 w 1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7">
                    <a:moveTo>
                      <a:pt x="10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7" name="Freeform 264"/>
              <p:cNvSpPr>
                <a:spLocks/>
              </p:cNvSpPr>
              <p:nvPr/>
            </p:nvSpPr>
            <p:spPr bwMode="auto">
              <a:xfrm>
                <a:off x="2810" y="699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8" name="Freeform 265"/>
              <p:cNvSpPr>
                <a:spLocks noEditPoints="1"/>
              </p:cNvSpPr>
              <p:nvPr/>
            </p:nvSpPr>
            <p:spPr bwMode="auto">
              <a:xfrm>
                <a:off x="2809" y="700"/>
                <a:ext cx="6" cy="9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19" name="Freeform 266"/>
              <p:cNvSpPr>
                <a:spLocks/>
              </p:cNvSpPr>
              <p:nvPr/>
            </p:nvSpPr>
            <p:spPr bwMode="auto">
              <a:xfrm>
                <a:off x="2819" y="669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0" name="Freeform 267"/>
              <p:cNvSpPr>
                <a:spLocks/>
              </p:cNvSpPr>
              <p:nvPr/>
            </p:nvSpPr>
            <p:spPr bwMode="auto">
              <a:xfrm>
                <a:off x="2809" y="664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1 w 11"/>
                  <a:gd name="T3" fmla="*/ 0 h 5"/>
                  <a:gd name="T4" fmla="*/ 11 w 11"/>
                  <a:gd name="T5" fmla="*/ 5 h 5"/>
                  <a:gd name="T6" fmla="*/ 10 w 11"/>
                  <a:gd name="T7" fmla="*/ 5 h 5"/>
                  <a:gd name="T8" fmla="*/ 0 w 11"/>
                  <a:gd name="T9" fmla="*/ 0 h 5"/>
                  <a:gd name="T10" fmla="*/ 0 w 11"/>
                  <a:gd name="T11" fmla="*/ 0 h 5"/>
                  <a:gd name="T12" fmla="*/ 0 w 1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5"/>
                  <a:gd name="T23" fmla="*/ 11 w 1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5">
                    <a:moveTo>
                      <a:pt x="0" y="0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1" name="Freeform 268"/>
              <p:cNvSpPr>
                <a:spLocks/>
              </p:cNvSpPr>
              <p:nvPr/>
            </p:nvSpPr>
            <p:spPr bwMode="auto">
              <a:xfrm>
                <a:off x="2809" y="664"/>
                <a:ext cx="10" cy="28"/>
              </a:xfrm>
              <a:custGeom>
                <a:avLst/>
                <a:gdLst>
                  <a:gd name="T0" fmla="*/ 10 w 10"/>
                  <a:gd name="T1" fmla="*/ 5 h 28"/>
                  <a:gd name="T2" fmla="*/ 10 w 10"/>
                  <a:gd name="T3" fmla="*/ 28 h 28"/>
                  <a:gd name="T4" fmla="*/ 0 w 10"/>
                  <a:gd name="T5" fmla="*/ 23 h 28"/>
                  <a:gd name="T6" fmla="*/ 0 w 10"/>
                  <a:gd name="T7" fmla="*/ 0 h 28"/>
                  <a:gd name="T8" fmla="*/ 10 w 10"/>
                  <a:gd name="T9" fmla="*/ 5 h 28"/>
                  <a:gd name="T10" fmla="*/ 10 w 10"/>
                  <a:gd name="T11" fmla="*/ 5 h 28"/>
                  <a:gd name="T12" fmla="*/ 10 w 10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8"/>
                  <a:gd name="T23" fmla="*/ 10 w 10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8">
                    <a:moveTo>
                      <a:pt x="10" y="5"/>
                    </a:moveTo>
                    <a:lnTo>
                      <a:pt x="10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2" name="Freeform 269"/>
              <p:cNvSpPr>
                <a:spLocks/>
              </p:cNvSpPr>
              <p:nvPr/>
            </p:nvSpPr>
            <p:spPr bwMode="auto">
              <a:xfrm>
                <a:off x="2810" y="672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8" y="1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3" name="Freeform 270"/>
              <p:cNvSpPr>
                <a:spLocks noEditPoints="1"/>
              </p:cNvSpPr>
              <p:nvPr/>
            </p:nvSpPr>
            <p:spPr bwMode="auto">
              <a:xfrm>
                <a:off x="2809" y="674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4" name="Freeform 271"/>
              <p:cNvSpPr>
                <a:spLocks/>
              </p:cNvSpPr>
              <p:nvPr/>
            </p:nvSpPr>
            <p:spPr bwMode="auto">
              <a:xfrm>
                <a:off x="2819" y="642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5" name="Freeform 272"/>
              <p:cNvSpPr>
                <a:spLocks/>
              </p:cNvSpPr>
              <p:nvPr/>
            </p:nvSpPr>
            <p:spPr bwMode="auto">
              <a:xfrm>
                <a:off x="2810" y="637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6" name="Freeform 273"/>
              <p:cNvSpPr>
                <a:spLocks/>
              </p:cNvSpPr>
              <p:nvPr/>
            </p:nvSpPr>
            <p:spPr bwMode="auto">
              <a:xfrm>
                <a:off x="2809" y="638"/>
                <a:ext cx="10" cy="28"/>
              </a:xfrm>
              <a:custGeom>
                <a:avLst/>
                <a:gdLst>
                  <a:gd name="T0" fmla="*/ 10 w 10"/>
                  <a:gd name="T1" fmla="*/ 5 h 28"/>
                  <a:gd name="T2" fmla="*/ 10 w 10"/>
                  <a:gd name="T3" fmla="*/ 28 h 28"/>
                  <a:gd name="T4" fmla="*/ 0 w 10"/>
                  <a:gd name="T5" fmla="*/ 23 h 28"/>
                  <a:gd name="T6" fmla="*/ 1 w 10"/>
                  <a:gd name="T7" fmla="*/ 0 h 28"/>
                  <a:gd name="T8" fmla="*/ 10 w 10"/>
                  <a:gd name="T9" fmla="*/ 5 h 28"/>
                  <a:gd name="T10" fmla="*/ 10 w 10"/>
                  <a:gd name="T11" fmla="*/ 5 h 28"/>
                  <a:gd name="T12" fmla="*/ 10 w 10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8"/>
                  <a:gd name="T23" fmla="*/ 10 w 10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8">
                    <a:moveTo>
                      <a:pt x="10" y="5"/>
                    </a:moveTo>
                    <a:lnTo>
                      <a:pt x="10" y="28"/>
                    </a:lnTo>
                    <a:lnTo>
                      <a:pt x="0" y="23"/>
                    </a:lnTo>
                    <a:lnTo>
                      <a:pt x="1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7" name="Freeform 274"/>
              <p:cNvSpPr>
                <a:spLocks/>
              </p:cNvSpPr>
              <p:nvPr/>
            </p:nvSpPr>
            <p:spPr bwMode="auto">
              <a:xfrm>
                <a:off x="2810" y="646"/>
                <a:ext cx="9" cy="9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0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8" y="14"/>
                      <a:pt x="7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4" y="10"/>
                      <a:pt x="14" y="9"/>
                    </a:cubicBezTo>
                    <a:cubicBezTo>
                      <a:pt x="14" y="6"/>
                      <a:pt x="12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8" name="Freeform 275"/>
              <p:cNvSpPr>
                <a:spLocks noEditPoints="1"/>
              </p:cNvSpPr>
              <p:nvPr/>
            </p:nvSpPr>
            <p:spPr bwMode="auto">
              <a:xfrm>
                <a:off x="2809" y="647"/>
                <a:ext cx="6" cy="9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5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29" name="Freeform 276"/>
              <p:cNvSpPr>
                <a:spLocks/>
              </p:cNvSpPr>
              <p:nvPr/>
            </p:nvSpPr>
            <p:spPr bwMode="auto">
              <a:xfrm>
                <a:off x="2819" y="616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0" name="Freeform 277"/>
              <p:cNvSpPr>
                <a:spLocks/>
              </p:cNvSpPr>
              <p:nvPr/>
            </p:nvSpPr>
            <p:spPr bwMode="auto">
              <a:xfrm>
                <a:off x="2810" y="610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1" name="Freeform 278"/>
              <p:cNvSpPr>
                <a:spLocks/>
              </p:cNvSpPr>
              <p:nvPr/>
            </p:nvSpPr>
            <p:spPr bwMode="auto">
              <a:xfrm>
                <a:off x="2810" y="612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2" name="Freeform 279"/>
              <p:cNvSpPr>
                <a:spLocks/>
              </p:cNvSpPr>
              <p:nvPr/>
            </p:nvSpPr>
            <p:spPr bwMode="auto">
              <a:xfrm>
                <a:off x="2810" y="619"/>
                <a:ext cx="9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6"/>
                      <a:pt x="7" y="9"/>
                      <a:pt x="7" y="12"/>
                    </a:cubicBezTo>
                    <a:cubicBezTo>
                      <a:pt x="7" y="13"/>
                      <a:pt x="7" y="14"/>
                      <a:pt x="6" y="15"/>
                    </a:cubicBezTo>
                    <a:cubicBezTo>
                      <a:pt x="7" y="15"/>
                      <a:pt x="8" y="14"/>
                      <a:pt x="8" y="14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3" name="Freeform 280"/>
              <p:cNvSpPr>
                <a:spLocks noEditPoints="1"/>
              </p:cNvSpPr>
              <p:nvPr/>
            </p:nvSpPr>
            <p:spPr bwMode="auto">
              <a:xfrm>
                <a:off x="2809" y="621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4" name="Freeform 281"/>
              <p:cNvSpPr>
                <a:spLocks/>
              </p:cNvSpPr>
              <p:nvPr/>
            </p:nvSpPr>
            <p:spPr bwMode="auto">
              <a:xfrm>
                <a:off x="2819" y="589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5" name="Freeform 282"/>
              <p:cNvSpPr>
                <a:spLocks/>
              </p:cNvSpPr>
              <p:nvPr/>
            </p:nvSpPr>
            <p:spPr bwMode="auto">
              <a:xfrm>
                <a:off x="2810" y="584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6" name="Freeform 283"/>
              <p:cNvSpPr>
                <a:spLocks/>
              </p:cNvSpPr>
              <p:nvPr/>
            </p:nvSpPr>
            <p:spPr bwMode="auto">
              <a:xfrm>
                <a:off x="2810" y="585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2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7" name="Freeform 284"/>
              <p:cNvSpPr>
                <a:spLocks/>
              </p:cNvSpPr>
              <p:nvPr/>
            </p:nvSpPr>
            <p:spPr bwMode="auto">
              <a:xfrm>
                <a:off x="2810" y="593"/>
                <a:ext cx="9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1"/>
                    </a:cubicBezTo>
                    <a:cubicBezTo>
                      <a:pt x="8" y="13"/>
                      <a:pt x="7" y="14"/>
                      <a:pt x="6" y="14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6"/>
                      <a:pt x="11" y="2"/>
                      <a:pt x="8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8" name="Freeform 285"/>
              <p:cNvSpPr>
                <a:spLocks noEditPoints="1"/>
              </p:cNvSpPr>
              <p:nvPr/>
            </p:nvSpPr>
            <p:spPr bwMode="auto">
              <a:xfrm>
                <a:off x="2809" y="594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9"/>
                    </a:cubicBezTo>
                    <a:cubicBezTo>
                      <a:pt x="10" y="12"/>
                      <a:pt x="8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39" name="Freeform 286"/>
              <p:cNvSpPr>
                <a:spLocks/>
              </p:cNvSpPr>
              <p:nvPr/>
            </p:nvSpPr>
            <p:spPr bwMode="auto">
              <a:xfrm>
                <a:off x="2819" y="562"/>
                <a:ext cx="1" cy="24"/>
              </a:xfrm>
              <a:custGeom>
                <a:avLst/>
                <a:gdLst>
                  <a:gd name="T0" fmla="*/ 0 w 1"/>
                  <a:gd name="T1" fmla="*/ 2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2 h 24"/>
                  <a:gd name="T10" fmla="*/ 0 w 1"/>
                  <a:gd name="T11" fmla="*/ 2 h 24"/>
                  <a:gd name="T12" fmla="*/ 0 w 1"/>
                  <a:gd name="T13" fmla="*/ 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2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0" name="Freeform 287"/>
              <p:cNvSpPr>
                <a:spLocks/>
              </p:cNvSpPr>
              <p:nvPr/>
            </p:nvSpPr>
            <p:spPr bwMode="auto">
              <a:xfrm>
                <a:off x="2810" y="558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0 h 6"/>
                  <a:gd name="T4" fmla="*/ 10 w 10"/>
                  <a:gd name="T5" fmla="*/ 4 h 6"/>
                  <a:gd name="T6" fmla="*/ 9 w 10"/>
                  <a:gd name="T7" fmla="*/ 6 h 6"/>
                  <a:gd name="T8" fmla="*/ 0 w 10"/>
                  <a:gd name="T9" fmla="*/ 0 h 6"/>
                  <a:gd name="T10" fmla="*/ 0 w 10"/>
                  <a:gd name="T11" fmla="*/ 0 h 6"/>
                  <a:gd name="T12" fmla="*/ 0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0"/>
                    </a:moveTo>
                    <a:lnTo>
                      <a:pt x="1" y="0"/>
                    </a:lnTo>
                    <a:lnTo>
                      <a:pt x="10" y="4"/>
                    </a:lnTo>
                    <a:lnTo>
                      <a:pt x="9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1" name="Freeform 288"/>
              <p:cNvSpPr>
                <a:spLocks/>
              </p:cNvSpPr>
              <p:nvPr/>
            </p:nvSpPr>
            <p:spPr bwMode="auto">
              <a:xfrm>
                <a:off x="2810" y="558"/>
                <a:ext cx="9" cy="28"/>
              </a:xfrm>
              <a:custGeom>
                <a:avLst/>
                <a:gdLst>
                  <a:gd name="T0" fmla="*/ 9 w 9"/>
                  <a:gd name="T1" fmla="*/ 6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6 h 28"/>
                  <a:gd name="T10" fmla="*/ 9 w 9"/>
                  <a:gd name="T11" fmla="*/ 6 h 28"/>
                  <a:gd name="T12" fmla="*/ 9 w 9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6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2" name="Freeform 289"/>
              <p:cNvSpPr>
                <a:spLocks/>
              </p:cNvSpPr>
              <p:nvPr/>
            </p:nvSpPr>
            <p:spPr bwMode="auto">
              <a:xfrm>
                <a:off x="2810" y="566"/>
                <a:ext cx="9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3" name="Freeform 290"/>
              <p:cNvSpPr>
                <a:spLocks noEditPoints="1"/>
              </p:cNvSpPr>
              <p:nvPr/>
            </p:nvSpPr>
            <p:spPr bwMode="auto">
              <a:xfrm>
                <a:off x="2809" y="567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10"/>
                    </a:cubicBezTo>
                    <a:cubicBezTo>
                      <a:pt x="10" y="13"/>
                      <a:pt x="8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4" name="Freeform 291"/>
              <p:cNvSpPr>
                <a:spLocks/>
              </p:cNvSpPr>
              <p:nvPr/>
            </p:nvSpPr>
            <p:spPr bwMode="auto">
              <a:xfrm>
                <a:off x="2819" y="536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5" name="Freeform 292"/>
              <p:cNvSpPr>
                <a:spLocks/>
              </p:cNvSpPr>
              <p:nvPr/>
            </p:nvSpPr>
            <p:spPr bwMode="auto">
              <a:xfrm>
                <a:off x="2810" y="531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6" name="Freeform 293"/>
              <p:cNvSpPr>
                <a:spLocks/>
              </p:cNvSpPr>
              <p:nvPr/>
            </p:nvSpPr>
            <p:spPr bwMode="auto">
              <a:xfrm>
                <a:off x="2810" y="532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7" name="Freeform 294"/>
              <p:cNvSpPr>
                <a:spLocks/>
              </p:cNvSpPr>
              <p:nvPr/>
            </p:nvSpPr>
            <p:spPr bwMode="auto">
              <a:xfrm>
                <a:off x="2810" y="539"/>
                <a:ext cx="9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8" name="Freeform 295"/>
              <p:cNvSpPr>
                <a:spLocks noEditPoints="1"/>
              </p:cNvSpPr>
              <p:nvPr/>
            </p:nvSpPr>
            <p:spPr bwMode="auto">
              <a:xfrm>
                <a:off x="2810" y="541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49" name="Freeform 296"/>
              <p:cNvSpPr>
                <a:spLocks/>
              </p:cNvSpPr>
              <p:nvPr/>
            </p:nvSpPr>
            <p:spPr bwMode="auto">
              <a:xfrm>
                <a:off x="2819" y="510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0" name="Freeform 297"/>
              <p:cNvSpPr>
                <a:spLocks/>
              </p:cNvSpPr>
              <p:nvPr/>
            </p:nvSpPr>
            <p:spPr bwMode="auto">
              <a:xfrm>
                <a:off x="2810" y="50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9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1" name="Freeform 298"/>
              <p:cNvSpPr>
                <a:spLocks/>
              </p:cNvSpPr>
              <p:nvPr/>
            </p:nvSpPr>
            <p:spPr bwMode="auto">
              <a:xfrm>
                <a:off x="2810" y="505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2" name="Freeform 299"/>
              <p:cNvSpPr>
                <a:spLocks/>
              </p:cNvSpPr>
              <p:nvPr/>
            </p:nvSpPr>
            <p:spPr bwMode="auto">
              <a:xfrm>
                <a:off x="2810" y="513"/>
                <a:ext cx="9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9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7" y="14"/>
                      <a:pt x="7" y="14"/>
                    </a:cubicBezTo>
                    <a:cubicBezTo>
                      <a:pt x="7" y="14"/>
                      <a:pt x="8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3" y="10"/>
                      <a:pt x="13" y="8"/>
                    </a:cubicBezTo>
                    <a:cubicBezTo>
                      <a:pt x="13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3" name="Freeform 300"/>
              <p:cNvSpPr>
                <a:spLocks noEditPoints="1"/>
              </p:cNvSpPr>
              <p:nvPr/>
            </p:nvSpPr>
            <p:spPr bwMode="auto">
              <a:xfrm>
                <a:off x="2810" y="515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4" name="Freeform 301"/>
              <p:cNvSpPr>
                <a:spLocks/>
              </p:cNvSpPr>
              <p:nvPr/>
            </p:nvSpPr>
            <p:spPr bwMode="auto">
              <a:xfrm>
                <a:off x="2600" y="729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2 w 2"/>
                  <a:gd name="T5" fmla="*/ 22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5" name="Freeform 302"/>
              <p:cNvSpPr>
                <a:spLocks/>
              </p:cNvSpPr>
              <p:nvPr/>
            </p:nvSpPr>
            <p:spPr bwMode="auto">
              <a:xfrm>
                <a:off x="2592" y="723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8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6" name="Freeform 303"/>
              <p:cNvSpPr>
                <a:spLocks/>
              </p:cNvSpPr>
              <p:nvPr/>
            </p:nvSpPr>
            <p:spPr bwMode="auto">
              <a:xfrm>
                <a:off x="2591" y="725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1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1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7" name="Freeform 304"/>
              <p:cNvSpPr>
                <a:spLocks/>
              </p:cNvSpPr>
              <p:nvPr/>
            </p:nvSpPr>
            <p:spPr bwMode="auto">
              <a:xfrm>
                <a:off x="2592" y="732"/>
                <a:ext cx="8" cy="9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1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9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4" y="11"/>
                      <a:pt x="14" y="9"/>
                    </a:cubicBezTo>
                    <a:cubicBezTo>
                      <a:pt x="14" y="6"/>
                      <a:pt x="12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8" name="Freeform 305"/>
              <p:cNvSpPr>
                <a:spLocks noEditPoints="1"/>
              </p:cNvSpPr>
              <p:nvPr/>
            </p:nvSpPr>
            <p:spPr bwMode="auto">
              <a:xfrm>
                <a:off x="2591" y="734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59" name="Freeform 306"/>
              <p:cNvSpPr>
                <a:spLocks/>
              </p:cNvSpPr>
              <p:nvPr/>
            </p:nvSpPr>
            <p:spPr bwMode="auto">
              <a:xfrm>
                <a:off x="2600" y="702"/>
                <a:ext cx="2" cy="24"/>
              </a:xfrm>
              <a:custGeom>
                <a:avLst/>
                <a:gdLst>
                  <a:gd name="T0" fmla="*/ 0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0 w 2"/>
                  <a:gd name="T9" fmla="*/ 1 h 24"/>
                  <a:gd name="T10" fmla="*/ 0 w 2"/>
                  <a:gd name="T11" fmla="*/ 1 h 24"/>
                  <a:gd name="T12" fmla="*/ 0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0" name="Freeform 307"/>
              <p:cNvSpPr>
                <a:spLocks/>
              </p:cNvSpPr>
              <p:nvPr/>
            </p:nvSpPr>
            <p:spPr bwMode="auto">
              <a:xfrm>
                <a:off x="2592" y="697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8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1" name="Freeform 308"/>
              <p:cNvSpPr>
                <a:spLocks/>
              </p:cNvSpPr>
              <p:nvPr/>
            </p:nvSpPr>
            <p:spPr bwMode="auto">
              <a:xfrm>
                <a:off x="2591" y="698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2 h 28"/>
                  <a:gd name="T6" fmla="*/ 1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2"/>
                    </a:lnTo>
                    <a:lnTo>
                      <a:pt x="1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2" name="Freeform 309"/>
              <p:cNvSpPr>
                <a:spLocks/>
              </p:cNvSpPr>
              <p:nvPr/>
            </p:nvSpPr>
            <p:spPr bwMode="auto">
              <a:xfrm>
                <a:off x="2592" y="706"/>
                <a:ext cx="8" cy="9"/>
              </a:xfrm>
              <a:custGeom>
                <a:avLst/>
                <a:gdLst>
                  <a:gd name="T0" fmla="*/ 1 w 14"/>
                  <a:gd name="T1" fmla="*/ 0 h 14"/>
                  <a:gd name="T2" fmla="*/ 1 w 14"/>
                  <a:gd name="T3" fmla="*/ 0 h 14"/>
                  <a:gd name="T4" fmla="*/ 0 w 14"/>
                  <a:gd name="T5" fmla="*/ 1 h 14"/>
                  <a:gd name="T6" fmla="*/ 1 w 14"/>
                  <a:gd name="T7" fmla="*/ 1 h 14"/>
                  <a:gd name="T8" fmla="*/ 1 w 14"/>
                  <a:gd name="T9" fmla="*/ 1 h 14"/>
                  <a:gd name="T10" fmla="*/ 1 w 14"/>
                  <a:gd name="T11" fmla="*/ 1 h 14"/>
                  <a:gd name="T12" fmla="*/ 1 w 14"/>
                  <a:gd name="T13" fmla="*/ 1 h 14"/>
                  <a:gd name="T14" fmla="*/ 1 w 14"/>
                  <a:gd name="T15" fmla="*/ 1 h 14"/>
                  <a:gd name="T16" fmla="*/ 1 w 14"/>
                  <a:gd name="T17" fmla="*/ 1 h 14"/>
                  <a:gd name="T18" fmla="*/ 1 w 14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4"/>
                  <a:gd name="T32" fmla="*/ 14 w 14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4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4" y="10"/>
                      <a:pt x="14" y="8"/>
                    </a:cubicBezTo>
                    <a:cubicBezTo>
                      <a:pt x="14" y="5"/>
                      <a:pt x="12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3" name="Freeform 310"/>
              <p:cNvSpPr>
                <a:spLocks noEditPoints="1"/>
              </p:cNvSpPr>
              <p:nvPr/>
            </p:nvSpPr>
            <p:spPr bwMode="auto">
              <a:xfrm>
                <a:off x="2591" y="707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4" name="Freeform 311"/>
              <p:cNvSpPr>
                <a:spLocks/>
              </p:cNvSpPr>
              <p:nvPr/>
            </p:nvSpPr>
            <p:spPr bwMode="auto">
              <a:xfrm>
                <a:off x="2600" y="676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5" name="Freeform 312"/>
              <p:cNvSpPr>
                <a:spLocks/>
              </p:cNvSpPr>
              <p:nvPr/>
            </p:nvSpPr>
            <p:spPr bwMode="auto">
              <a:xfrm>
                <a:off x="2592" y="671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0 h 6"/>
                  <a:gd name="T4" fmla="*/ 10 w 10"/>
                  <a:gd name="T5" fmla="*/ 5 h 6"/>
                  <a:gd name="T6" fmla="*/ 8 w 10"/>
                  <a:gd name="T7" fmla="*/ 6 h 6"/>
                  <a:gd name="T8" fmla="*/ 0 w 10"/>
                  <a:gd name="T9" fmla="*/ 0 h 6"/>
                  <a:gd name="T10" fmla="*/ 0 w 10"/>
                  <a:gd name="T11" fmla="*/ 0 h 6"/>
                  <a:gd name="T12" fmla="*/ 0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6" name="Freeform 313"/>
              <p:cNvSpPr>
                <a:spLocks/>
              </p:cNvSpPr>
              <p:nvPr/>
            </p:nvSpPr>
            <p:spPr bwMode="auto">
              <a:xfrm>
                <a:off x="2592" y="671"/>
                <a:ext cx="8" cy="28"/>
              </a:xfrm>
              <a:custGeom>
                <a:avLst/>
                <a:gdLst>
                  <a:gd name="T0" fmla="*/ 8 w 8"/>
                  <a:gd name="T1" fmla="*/ 6 h 28"/>
                  <a:gd name="T2" fmla="*/ 8 w 8"/>
                  <a:gd name="T3" fmla="*/ 28 h 28"/>
                  <a:gd name="T4" fmla="*/ 0 w 8"/>
                  <a:gd name="T5" fmla="*/ 23 h 28"/>
                  <a:gd name="T6" fmla="*/ 0 w 8"/>
                  <a:gd name="T7" fmla="*/ 0 h 28"/>
                  <a:gd name="T8" fmla="*/ 8 w 8"/>
                  <a:gd name="T9" fmla="*/ 6 h 28"/>
                  <a:gd name="T10" fmla="*/ 8 w 8"/>
                  <a:gd name="T11" fmla="*/ 6 h 28"/>
                  <a:gd name="T12" fmla="*/ 8 w 8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8"/>
                  <a:gd name="T23" fmla="*/ 8 w 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8">
                    <a:moveTo>
                      <a:pt x="8" y="6"/>
                    </a:moveTo>
                    <a:lnTo>
                      <a:pt x="8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7" name="Freeform 314"/>
              <p:cNvSpPr>
                <a:spLocks/>
              </p:cNvSpPr>
              <p:nvPr/>
            </p:nvSpPr>
            <p:spPr bwMode="auto">
              <a:xfrm>
                <a:off x="2592" y="679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5"/>
                      <a:pt x="7" y="9"/>
                      <a:pt x="7" y="12"/>
                    </a:cubicBezTo>
                    <a:cubicBezTo>
                      <a:pt x="7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8" name="Freeform 315"/>
              <p:cNvSpPr>
                <a:spLocks noEditPoints="1"/>
              </p:cNvSpPr>
              <p:nvPr/>
            </p:nvSpPr>
            <p:spPr bwMode="auto">
              <a:xfrm>
                <a:off x="2591" y="681"/>
                <a:ext cx="6" cy="8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5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69" name="Freeform 316"/>
              <p:cNvSpPr>
                <a:spLocks/>
              </p:cNvSpPr>
              <p:nvPr/>
            </p:nvSpPr>
            <p:spPr bwMode="auto">
              <a:xfrm>
                <a:off x="2600" y="649"/>
                <a:ext cx="2" cy="23"/>
              </a:xfrm>
              <a:custGeom>
                <a:avLst/>
                <a:gdLst>
                  <a:gd name="T0" fmla="*/ 0 w 2"/>
                  <a:gd name="T1" fmla="*/ 1 h 23"/>
                  <a:gd name="T2" fmla="*/ 2 w 2"/>
                  <a:gd name="T3" fmla="*/ 0 h 23"/>
                  <a:gd name="T4" fmla="*/ 2 w 2"/>
                  <a:gd name="T5" fmla="*/ 23 h 23"/>
                  <a:gd name="T6" fmla="*/ 0 w 2"/>
                  <a:gd name="T7" fmla="*/ 23 h 23"/>
                  <a:gd name="T8" fmla="*/ 0 w 2"/>
                  <a:gd name="T9" fmla="*/ 1 h 23"/>
                  <a:gd name="T10" fmla="*/ 0 w 2"/>
                  <a:gd name="T11" fmla="*/ 1 h 23"/>
                  <a:gd name="T12" fmla="*/ 0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0" name="Freeform 317"/>
              <p:cNvSpPr>
                <a:spLocks/>
              </p:cNvSpPr>
              <p:nvPr/>
            </p:nvSpPr>
            <p:spPr bwMode="auto">
              <a:xfrm>
                <a:off x="2592" y="644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8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1" name="Freeform 318"/>
              <p:cNvSpPr>
                <a:spLocks/>
              </p:cNvSpPr>
              <p:nvPr/>
            </p:nvSpPr>
            <p:spPr bwMode="auto">
              <a:xfrm>
                <a:off x="2592" y="645"/>
                <a:ext cx="8" cy="27"/>
              </a:xfrm>
              <a:custGeom>
                <a:avLst/>
                <a:gdLst>
                  <a:gd name="T0" fmla="*/ 8 w 8"/>
                  <a:gd name="T1" fmla="*/ 5 h 27"/>
                  <a:gd name="T2" fmla="*/ 8 w 8"/>
                  <a:gd name="T3" fmla="*/ 27 h 27"/>
                  <a:gd name="T4" fmla="*/ 0 w 8"/>
                  <a:gd name="T5" fmla="*/ 22 h 27"/>
                  <a:gd name="T6" fmla="*/ 0 w 8"/>
                  <a:gd name="T7" fmla="*/ 0 h 27"/>
                  <a:gd name="T8" fmla="*/ 8 w 8"/>
                  <a:gd name="T9" fmla="*/ 5 h 27"/>
                  <a:gd name="T10" fmla="*/ 8 w 8"/>
                  <a:gd name="T11" fmla="*/ 5 h 27"/>
                  <a:gd name="T12" fmla="*/ 8 w 8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7"/>
                  <a:gd name="T23" fmla="*/ 8 w 8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7">
                    <a:moveTo>
                      <a:pt x="8" y="5"/>
                    </a:moveTo>
                    <a:lnTo>
                      <a:pt x="8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2" name="Freeform 319"/>
              <p:cNvSpPr>
                <a:spLocks/>
              </p:cNvSpPr>
              <p:nvPr/>
            </p:nvSpPr>
            <p:spPr bwMode="auto">
              <a:xfrm>
                <a:off x="2592" y="653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3" name="Freeform 320"/>
              <p:cNvSpPr>
                <a:spLocks noEditPoints="1"/>
              </p:cNvSpPr>
              <p:nvPr/>
            </p:nvSpPr>
            <p:spPr bwMode="auto">
              <a:xfrm>
                <a:off x="2591" y="654"/>
                <a:ext cx="6" cy="9"/>
              </a:xfrm>
              <a:custGeom>
                <a:avLst/>
                <a:gdLst>
                  <a:gd name="T0" fmla="*/ 1 w 10"/>
                  <a:gd name="T1" fmla="*/ 1 h 13"/>
                  <a:gd name="T2" fmla="*/ 1 w 10"/>
                  <a:gd name="T3" fmla="*/ 1 h 13"/>
                  <a:gd name="T4" fmla="*/ 1 w 10"/>
                  <a:gd name="T5" fmla="*/ 1 h 13"/>
                  <a:gd name="T6" fmla="*/ 0 w 10"/>
                  <a:gd name="T7" fmla="*/ 1 h 13"/>
                  <a:gd name="T8" fmla="*/ 1 w 10"/>
                  <a:gd name="T9" fmla="*/ 1 h 13"/>
                  <a:gd name="T10" fmla="*/ 1 w 10"/>
                  <a:gd name="T11" fmla="*/ 1 h 13"/>
                  <a:gd name="T12" fmla="*/ 1 w 10"/>
                  <a:gd name="T13" fmla="*/ 1 h 13"/>
                  <a:gd name="T14" fmla="*/ 1 w 10"/>
                  <a:gd name="T15" fmla="*/ 1 h 13"/>
                  <a:gd name="T16" fmla="*/ 1 w 10"/>
                  <a:gd name="T17" fmla="*/ 1 h 13"/>
                  <a:gd name="T18" fmla="*/ 1 w 10"/>
                  <a:gd name="T19" fmla="*/ 1 h 13"/>
                  <a:gd name="T20" fmla="*/ 1 w 10"/>
                  <a:gd name="T21" fmla="*/ 1 h 13"/>
                  <a:gd name="T22" fmla="*/ 1 w 10"/>
                  <a:gd name="T23" fmla="*/ 1 h 13"/>
                  <a:gd name="T24" fmla="*/ 1 w 10"/>
                  <a:gd name="T25" fmla="*/ 1 h 13"/>
                  <a:gd name="T26" fmla="*/ 1 w 10"/>
                  <a:gd name="T27" fmla="*/ 1 h 13"/>
                  <a:gd name="T28" fmla="*/ 1 w 10"/>
                  <a:gd name="T29" fmla="*/ 1 h 13"/>
                  <a:gd name="T30" fmla="*/ 1 w 10"/>
                  <a:gd name="T31" fmla="*/ 1 h 13"/>
                  <a:gd name="T32" fmla="*/ 1 w 10"/>
                  <a:gd name="T33" fmla="*/ 1 h 13"/>
                  <a:gd name="T34" fmla="*/ 1 w 10"/>
                  <a:gd name="T35" fmla="*/ 1 h 13"/>
                  <a:gd name="T36" fmla="*/ 1 w 10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3"/>
                  <a:gd name="T59" fmla="*/ 10 w 10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3">
                    <a:moveTo>
                      <a:pt x="5" y="1"/>
                    </a:moveTo>
                    <a:cubicBezTo>
                      <a:pt x="8" y="3"/>
                      <a:pt x="10" y="6"/>
                      <a:pt x="10" y="9"/>
                    </a:cubicBezTo>
                    <a:cubicBezTo>
                      <a:pt x="10" y="12"/>
                      <a:pt x="8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8" y="9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4" name="Freeform 321"/>
              <p:cNvSpPr>
                <a:spLocks/>
              </p:cNvSpPr>
              <p:nvPr/>
            </p:nvSpPr>
            <p:spPr bwMode="auto">
              <a:xfrm>
                <a:off x="2600" y="623"/>
                <a:ext cx="2" cy="23"/>
              </a:xfrm>
              <a:custGeom>
                <a:avLst/>
                <a:gdLst>
                  <a:gd name="T0" fmla="*/ 0 w 2"/>
                  <a:gd name="T1" fmla="*/ 0 h 23"/>
                  <a:gd name="T2" fmla="*/ 2 w 2"/>
                  <a:gd name="T3" fmla="*/ 0 h 23"/>
                  <a:gd name="T4" fmla="*/ 2 w 2"/>
                  <a:gd name="T5" fmla="*/ 22 h 23"/>
                  <a:gd name="T6" fmla="*/ 0 w 2"/>
                  <a:gd name="T7" fmla="*/ 23 h 23"/>
                  <a:gd name="T8" fmla="*/ 0 w 2"/>
                  <a:gd name="T9" fmla="*/ 0 h 23"/>
                  <a:gd name="T10" fmla="*/ 0 w 2"/>
                  <a:gd name="T11" fmla="*/ 0 h 23"/>
                  <a:gd name="T12" fmla="*/ 0 w 2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0" y="0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5" name="Freeform 322"/>
              <p:cNvSpPr>
                <a:spLocks/>
              </p:cNvSpPr>
              <p:nvPr/>
            </p:nvSpPr>
            <p:spPr bwMode="auto">
              <a:xfrm>
                <a:off x="2592" y="61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8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6" name="Freeform 323"/>
              <p:cNvSpPr>
                <a:spLocks/>
              </p:cNvSpPr>
              <p:nvPr/>
            </p:nvSpPr>
            <p:spPr bwMode="auto">
              <a:xfrm>
                <a:off x="2592" y="618"/>
                <a:ext cx="8" cy="28"/>
              </a:xfrm>
              <a:custGeom>
                <a:avLst/>
                <a:gdLst>
                  <a:gd name="T0" fmla="*/ 8 w 8"/>
                  <a:gd name="T1" fmla="*/ 5 h 28"/>
                  <a:gd name="T2" fmla="*/ 8 w 8"/>
                  <a:gd name="T3" fmla="*/ 28 h 28"/>
                  <a:gd name="T4" fmla="*/ 0 w 8"/>
                  <a:gd name="T5" fmla="*/ 23 h 28"/>
                  <a:gd name="T6" fmla="*/ 0 w 8"/>
                  <a:gd name="T7" fmla="*/ 0 h 28"/>
                  <a:gd name="T8" fmla="*/ 8 w 8"/>
                  <a:gd name="T9" fmla="*/ 5 h 28"/>
                  <a:gd name="T10" fmla="*/ 8 w 8"/>
                  <a:gd name="T11" fmla="*/ 5 h 28"/>
                  <a:gd name="T12" fmla="*/ 8 w 8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8"/>
                  <a:gd name="T23" fmla="*/ 8 w 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8">
                    <a:moveTo>
                      <a:pt x="8" y="5"/>
                    </a:moveTo>
                    <a:lnTo>
                      <a:pt x="8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7" name="Freeform 324"/>
              <p:cNvSpPr>
                <a:spLocks/>
              </p:cNvSpPr>
              <p:nvPr/>
            </p:nvSpPr>
            <p:spPr bwMode="auto">
              <a:xfrm>
                <a:off x="2592" y="626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1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8" name="Freeform 325"/>
              <p:cNvSpPr>
                <a:spLocks noEditPoints="1"/>
              </p:cNvSpPr>
              <p:nvPr/>
            </p:nvSpPr>
            <p:spPr bwMode="auto">
              <a:xfrm>
                <a:off x="2592" y="628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79" name="Freeform 326"/>
              <p:cNvSpPr>
                <a:spLocks/>
              </p:cNvSpPr>
              <p:nvPr/>
            </p:nvSpPr>
            <p:spPr bwMode="auto">
              <a:xfrm>
                <a:off x="2600" y="596"/>
                <a:ext cx="2" cy="24"/>
              </a:xfrm>
              <a:custGeom>
                <a:avLst/>
                <a:gdLst>
                  <a:gd name="T0" fmla="*/ 1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1 w 2"/>
                  <a:gd name="T9" fmla="*/ 1 h 24"/>
                  <a:gd name="T10" fmla="*/ 1 w 2"/>
                  <a:gd name="T11" fmla="*/ 1 h 24"/>
                  <a:gd name="T12" fmla="*/ 1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1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0" name="Freeform 327"/>
              <p:cNvSpPr>
                <a:spLocks/>
              </p:cNvSpPr>
              <p:nvPr/>
            </p:nvSpPr>
            <p:spPr bwMode="auto">
              <a:xfrm>
                <a:off x="2592" y="591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1" name="Freeform 328"/>
              <p:cNvSpPr>
                <a:spLocks/>
              </p:cNvSpPr>
              <p:nvPr/>
            </p:nvSpPr>
            <p:spPr bwMode="auto">
              <a:xfrm>
                <a:off x="2592" y="592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8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8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2" name="Freeform 329"/>
              <p:cNvSpPr>
                <a:spLocks/>
              </p:cNvSpPr>
              <p:nvPr/>
            </p:nvSpPr>
            <p:spPr bwMode="auto">
              <a:xfrm>
                <a:off x="2592" y="600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3" name="Freeform 330"/>
              <p:cNvSpPr>
                <a:spLocks noEditPoints="1"/>
              </p:cNvSpPr>
              <p:nvPr/>
            </p:nvSpPr>
            <p:spPr bwMode="auto">
              <a:xfrm>
                <a:off x="2592" y="601"/>
                <a:ext cx="5" cy="9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4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4" name="Freeform 331"/>
              <p:cNvSpPr>
                <a:spLocks/>
              </p:cNvSpPr>
              <p:nvPr/>
            </p:nvSpPr>
            <p:spPr bwMode="auto">
              <a:xfrm>
                <a:off x="2600" y="570"/>
                <a:ext cx="2" cy="23"/>
              </a:xfrm>
              <a:custGeom>
                <a:avLst/>
                <a:gdLst>
                  <a:gd name="T0" fmla="*/ 1 w 2"/>
                  <a:gd name="T1" fmla="*/ 1 h 23"/>
                  <a:gd name="T2" fmla="*/ 2 w 2"/>
                  <a:gd name="T3" fmla="*/ 0 h 23"/>
                  <a:gd name="T4" fmla="*/ 2 w 2"/>
                  <a:gd name="T5" fmla="*/ 22 h 23"/>
                  <a:gd name="T6" fmla="*/ 0 w 2"/>
                  <a:gd name="T7" fmla="*/ 23 h 23"/>
                  <a:gd name="T8" fmla="*/ 1 w 2"/>
                  <a:gd name="T9" fmla="*/ 1 h 23"/>
                  <a:gd name="T10" fmla="*/ 1 w 2"/>
                  <a:gd name="T11" fmla="*/ 1 h 23"/>
                  <a:gd name="T12" fmla="*/ 1 w 2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3"/>
                  <a:gd name="T23" fmla="*/ 2 w 2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3">
                    <a:moveTo>
                      <a:pt x="1" y="1"/>
                    </a:moveTo>
                    <a:lnTo>
                      <a:pt x="2" y="0"/>
                    </a:lnTo>
                    <a:lnTo>
                      <a:pt x="2" y="22"/>
                    </a:lnTo>
                    <a:lnTo>
                      <a:pt x="0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5" name="Freeform 332"/>
              <p:cNvSpPr>
                <a:spLocks/>
              </p:cNvSpPr>
              <p:nvPr/>
            </p:nvSpPr>
            <p:spPr bwMode="auto">
              <a:xfrm>
                <a:off x="2592" y="564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6" name="Freeform 333"/>
              <p:cNvSpPr>
                <a:spLocks/>
              </p:cNvSpPr>
              <p:nvPr/>
            </p:nvSpPr>
            <p:spPr bwMode="auto">
              <a:xfrm>
                <a:off x="2592" y="566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8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8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7" name="Freeform 334"/>
              <p:cNvSpPr>
                <a:spLocks/>
              </p:cNvSpPr>
              <p:nvPr/>
            </p:nvSpPr>
            <p:spPr bwMode="auto">
              <a:xfrm>
                <a:off x="2592" y="573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3"/>
                      <a:pt x="7" y="14"/>
                      <a:pt x="7" y="15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8" name="Freeform 335"/>
              <p:cNvSpPr>
                <a:spLocks noEditPoints="1"/>
              </p:cNvSpPr>
              <p:nvPr/>
            </p:nvSpPr>
            <p:spPr bwMode="auto">
              <a:xfrm>
                <a:off x="2592" y="575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89" name="Freeform 336"/>
              <p:cNvSpPr>
                <a:spLocks/>
              </p:cNvSpPr>
              <p:nvPr/>
            </p:nvSpPr>
            <p:spPr bwMode="auto">
              <a:xfrm>
                <a:off x="2601" y="543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0" name="Freeform 337"/>
              <p:cNvSpPr>
                <a:spLocks/>
              </p:cNvSpPr>
              <p:nvPr/>
            </p:nvSpPr>
            <p:spPr bwMode="auto">
              <a:xfrm>
                <a:off x="2592" y="538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1" name="Freeform 338"/>
              <p:cNvSpPr>
                <a:spLocks/>
              </p:cNvSpPr>
              <p:nvPr/>
            </p:nvSpPr>
            <p:spPr bwMode="auto">
              <a:xfrm>
                <a:off x="2592" y="539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2" name="Freeform 339"/>
              <p:cNvSpPr>
                <a:spLocks/>
              </p:cNvSpPr>
              <p:nvPr/>
            </p:nvSpPr>
            <p:spPr bwMode="auto">
              <a:xfrm>
                <a:off x="2592" y="546"/>
                <a:ext cx="8" cy="10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9" y="1"/>
                    </a:moveTo>
                    <a:cubicBezTo>
                      <a:pt x="8" y="1"/>
                      <a:pt x="6" y="0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4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8" y="15"/>
                      <a:pt x="7" y="15"/>
                    </a:cubicBezTo>
                    <a:cubicBezTo>
                      <a:pt x="8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3" y="12"/>
                      <a:pt x="13" y="11"/>
                      <a:pt x="13" y="9"/>
                    </a:cubicBezTo>
                    <a:cubicBezTo>
                      <a:pt x="13" y="6"/>
                      <a:pt x="11" y="3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3" name="Freeform 340"/>
              <p:cNvSpPr>
                <a:spLocks noEditPoints="1"/>
              </p:cNvSpPr>
              <p:nvPr/>
            </p:nvSpPr>
            <p:spPr bwMode="auto">
              <a:xfrm>
                <a:off x="2592" y="548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4" name="Freeform 341"/>
              <p:cNvSpPr>
                <a:spLocks/>
              </p:cNvSpPr>
              <p:nvPr/>
            </p:nvSpPr>
            <p:spPr bwMode="auto">
              <a:xfrm>
                <a:off x="2601" y="517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5" name="Freeform 342"/>
              <p:cNvSpPr>
                <a:spLocks/>
              </p:cNvSpPr>
              <p:nvPr/>
            </p:nvSpPr>
            <p:spPr bwMode="auto">
              <a:xfrm>
                <a:off x="2592" y="51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0 h 6"/>
                  <a:gd name="T10" fmla="*/ 0 w 10"/>
                  <a:gd name="T11" fmla="*/ 0 h 6"/>
                  <a:gd name="T12" fmla="*/ 0 w 10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6" name="Freeform 343"/>
              <p:cNvSpPr>
                <a:spLocks/>
              </p:cNvSpPr>
              <p:nvPr/>
            </p:nvSpPr>
            <p:spPr bwMode="auto">
              <a:xfrm>
                <a:off x="2592" y="512"/>
                <a:ext cx="9" cy="28"/>
              </a:xfrm>
              <a:custGeom>
                <a:avLst/>
                <a:gdLst>
                  <a:gd name="T0" fmla="*/ 9 w 9"/>
                  <a:gd name="T1" fmla="*/ 6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6 h 28"/>
                  <a:gd name="T10" fmla="*/ 9 w 9"/>
                  <a:gd name="T11" fmla="*/ 6 h 28"/>
                  <a:gd name="T12" fmla="*/ 9 w 9"/>
                  <a:gd name="T13" fmla="*/ 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6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7" name="Freeform 344"/>
              <p:cNvSpPr>
                <a:spLocks/>
              </p:cNvSpPr>
              <p:nvPr/>
            </p:nvSpPr>
            <p:spPr bwMode="auto">
              <a:xfrm>
                <a:off x="2592" y="520"/>
                <a:ext cx="9" cy="10"/>
              </a:xfrm>
              <a:custGeom>
                <a:avLst/>
                <a:gdLst>
                  <a:gd name="T0" fmla="*/ 1 w 14"/>
                  <a:gd name="T1" fmla="*/ 1 h 15"/>
                  <a:gd name="T2" fmla="*/ 1 w 14"/>
                  <a:gd name="T3" fmla="*/ 0 h 15"/>
                  <a:gd name="T4" fmla="*/ 0 w 14"/>
                  <a:gd name="T5" fmla="*/ 1 h 15"/>
                  <a:gd name="T6" fmla="*/ 1 w 14"/>
                  <a:gd name="T7" fmla="*/ 1 h 15"/>
                  <a:gd name="T8" fmla="*/ 1 w 14"/>
                  <a:gd name="T9" fmla="*/ 1 h 15"/>
                  <a:gd name="T10" fmla="*/ 1 w 14"/>
                  <a:gd name="T11" fmla="*/ 1 h 15"/>
                  <a:gd name="T12" fmla="*/ 1 w 14"/>
                  <a:gd name="T13" fmla="*/ 1 h 15"/>
                  <a:gd name="T14" fmla="*/ 1 w 14"/>
                  <a:gd name="T15" fmla="*/ 1 h 15"/>
                  <a:gd name="T16" fmla="*/ 1 w 14"/>
                  <a:gd name="T17" fmla="*/ 1 h 15"/>
                  <a:gd name="T18" fmla="*/ 1 w 14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5"/>
                  <a:gd name="T32" fmla="*/ 14 w 14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5">
                    <a:moveTo>
                      <a:pt x="9" y="1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8" y="14"/>
                      <a:pt x="7" y="15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3" y="11"/>
                      <a:pt x="14" y="10"/>
                      <a:pt x="14" y="9"/>
                    </a:cubicBezTo>
                    <a:cubicBezTo>
                      <a:pt x="14" y="6"/>
                      <a:pt x="11" y="2"/>
                      <a:pt x="9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8" name="Freeform 345"/>
              <p:cNvSpPr>
                <a:spLocks noEditPoints="1"/>
              </p:cNvSpPr>
              <p:nvPr/>
            </p:nvSpPr>
            <p:spPr bwMode="auto">
              <a:xfrm>
                <a:off x="2592" y="521"/>
                <a:ext cx="5" cy="9"/>
              </a:xfrm>
              <a:custGeom>
                <a:avLst/>
                <a:gdLst>
                  <a:gd name="T0" fmla="*/ 1 w 9"/>
                  <a:gd name="T1" fmla="*/ 1 h 14"/>
                  <a:gd name="T2" fmla="*/ 1 w 9"/>
                  <a:gd name="T3" fmla="*/ 1 h 14"/>
                  <a:gd name="T4" fmla="*/ 1 w 9"/>
                  <a:gd name="T5" fmla="*/ 1 h 14"/>
                  <a:gd name="T6" fmla="*/ 0 w 9"/>
                  <a:gd name="T7" fmla="*/ 1 h 14"/>
                  <a:gd name="T8" fmla="*/ 1 w 9"/>
                  <a:gd name="T9" fmla="*/ 1 h 14"/>
                  <a:gd name="T10" fmla="*/ 1 w 9"/>
                  <a:gd name="T11" fmla="*/ 1 h 14"/>
                  <a:gd name="T12" fmla="*/ 1 w 9"/>
                  <a:gd name="T13" fmla="*/ 1 h 14"/>
                  <a:gd name="T14" fmla="*/ 1 w 9"/>
                  <a:gd name="T15" fmla="*/ 1 h 14"/>
                  <a:gd name="T16" fmla="*/ 1 w 9"/>
                  <a:gd name="T17" fmla="*/ 1 h 14"/>
                  <a:gd name="T18" fmla="*/ 1 w 9"/>
                  <a:gd name="T19" fmla="*/ 1 h 14"/>
                  <a:gd name="T20" fmla="*/ 1 w 9"/>
                  <a:gd name="T21" fmla="*/ 1 h 14"/>
                  <a:gd name="T22" fmla="*/ 1 w 9"/>
                  <a:gd name="T23" fmla="*/ 1 h 14"/>
                  <a:gd name="T24" fmla="*/ 1 w 9"/>
                  <a:gd name="T25" fmla="*/ 1 h 14"/>
                  <a:gd name="T26" fmla="*/ 1 w 9"/>
                  <a:gd name="T27" fmla="*/ 1 h 14"/>
                  <a:gd name="T28" fmla="*/ 1 w 9"/>
                  <a:gd name="T29" fmla="*/ 1 h 14"/>
                  <a:gd name="T30" fmla="*/ 1 w 9"/>
                  <a:gd name="T31" fmla="*/ 1 h 14"/>
                  <a:gd name="T32" fmla="*/ 1 w 9"/>
                  <a:gd name="T33" fmla="*/ 1 h 14"/>
                  <a:gd name="T34" fmla="*/ 1 w 9"/>
                  <a:gd name="T35" fmla="*/ 1 h 14"/>
                  <a:gd name="T36" fmla="*/ 1 w 9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4"/>
                  <a:gd name="T59" fmla="*/ 9 w 9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4">
                    <a:moveTo>
                      <a:pt x="5" y="2"/>
                    </a:moveTo>
                    <a:cubicBezTo>
                      <a:pt x="7" y="3"/>
                      <a:pt x="9" y="7"/>
                      <a:pt x="9" y="10"/>
                    </a:cubicBezTo>
                    <a:cubicBezTo>
                      <a:pt x="9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499" name="Freeform 346"/>
              <p:cNvSpPr>
                <a:spLocks/>
              </p:cNvSpPr>
              <p:nvPr/>
            </p:nvSpPr>
            <p:spPr bwMode="auto">
              <a:xfrm>
                <a:off x="2601" y="490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0" name="Freeform 347"/>
              <p:cNvSpPr>
                <a:spLocks/>
              </p:cNvSpPr>
              <p:nvPr/>
            </p:nvSpPr>
            <p:spPr bwMode="auto">
              <a:xfrm>
                <a:off x="2592" y="485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1" name="Freeform 348"/>
              <p:cNvSpPr>
                <a:spLocks/>
              </p:cNvSpPr>
              <p:nvPr/>
            </p:nvSpPr>
            <p:spPr bwMode="auto">
              <a:xfrm>
                <a:off x="2592" y="486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2" name="Freeform 349"/>
              <p:cNvSpPr>
                <a:spLocks/>
              </p:cNvSpPr>
              <p:nvPr/>
            </p:nvSpPr>
            <p:spPr bwMode="auto">
              <a:xfrm>
                <a:off x="2593" y="494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2" y="3"/>
                      <a:pt x="3" y="4"/>
                    </a:cubicBezTo>
                    <a:cubicBezTo>
                      <a:pt x="5" y="6"/>
                      <a:pt x="7" y="9"/>
                      <a:pt x="7" y="12"/>
                    </a:cubicBezTo>
                    <a:cubicBezTo>
                      <a:pt x="7" y="13"/>
                      <a:pt x="7" y="15"/>
                      <a:pt x="6" y="15"/>
                    </a:cubicBezTo>
                    <a:cubicBezTo>
                      <a:pt x="7" y="15"/>
                      <a:pt x="8" y="14"/>
                      <a:pt x="8" y="14"/>
                    </a:cubicBezTo>
                    <a:cubicBezTo>
                      <a:pt x="9" y="13"/>
                      <a:pt x="10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3" name="Freeform 350"/>
              <p:cNvSpPr>
                <a:spLocks noEditPoints="1"/>
              </p:cNvSpPr>
              <p:nvPr/>
            </p:nvSpPr>
            <p:spPr bwMode="auto">
              <a:xfrm>
                <a:off x="2592" y="495"/>
                <a:ext cx="5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5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5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4" name="Freeform 351"/>
              <p:cNvSpPr>
                <a:spLocks/>
              </p:cNvSpPr>
              <p:nvPr/>
            </p:nvSpPr>
            <p:spPr bwMode="auto">
              <a:xfrm>
                <a:off x="2601" y="464"/>
                <a:ext cx="1" cy="23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0 h 23"/>
                  <a:gd name="T10" fmla="*/ 0 w 1"/>
                  <a:gd name="T11" fmla="*/ 0 h 23"/>
                  <a:gd name="T12" fmla="*/ 0 w 1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0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5" name="Freeform 352"/>
              <p:cNvSpPr>
                <a:spLocks/>
              </p:cNvSpPr>
              <p:nvPr/>
            </p:nvSpPr>
            <p:spPr bwMode="auto">
              <a:xfrm>
                <a:off x="2592" y="459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10 w 10"/>
                  <a:gd name="T5" fmla="*/ 5 h 5"/>
                  <a:gd name="T6" fmla="*/ 9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0 w 10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0" y="0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6" name="Freeform 353"/>
              <p:cNvSpPr>
                <a:spLocks/>
              </p:cNvSpPr>
              <p:nvPr/>
            </p:nvSpPr>
            <p:spPr bwMode="auto">
              <a:xfrm>
                <a:off x="2592" y="459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7" name="Freeform 354"/>
              <p:cNvSpPr>
                <a:spLocks/>
              </p:cNvSpPr>
              <p:nvPr/>
            </p:nvSpPr>
            <p:spPr bwMode="auto">
              <a:xfrm>
                <a:off x="2593" y="467"/>
                <a:ext cx="8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1"/>
                    </a:cubicBezTo>
                    <a:cubicBezTo>
                      <a:pt x="8" y="13"/>
                      <a:pt x="7" y="14"/>
                      <a:pt x="6" y="14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2"/>
                      <a:pt x="11" y="12"/>
                      <a:pt x="11" y="11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6"/>
                      <a:pt x="11" y="2"/>
                      <a:pt x="8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8" name="Freeform 355"/>
              <p:cNvSpPr>
                <a:spLocks noEditPoints="1"/>
              </p:cNvSpPr>
              <p:nvPr/>
            </p:nvSpPr>
            <p:spPr bwMode="auto">
              <a:xfrm>
                <a:off x="2592" y="469"/>
                <a:ext cx="6" cy="8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9"/>
                    </a:cubicBezTo>
                    <a:cubicBezTo>
                      <a:pt x="10" y="12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09" name="Freeform 356"/>
              <p:cNvSpPr>
                <a:spLocks/>
              </p:cNvSpPr>
              <p:nvPr/>
            </p:nvSpPr>
            <p:spPr bwMode="auto">
              <a:xfrm>
                <a:off x="2601" y="437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0" name="Freeform 357"/>
              <p:cNvSpPr>
                <a:spLocks/>
              </p:cNvSpPr>
              <p:nvPr/>
            </p:nvSpPr>
            <p:spPr bwMode="auto">
              <a:xfrm>
                <a:off x="2592" y="432"/>
                <a:ext cx="10" cy="6"/>
              </a:xfrm>
              <a:custGeom>
                <a:avLst/>
                <a:gdLst>
                  <a:gd name="T0" fmla="*/ 0 w 10"/>
                  <a:gd name="T1" fmla="*/ 1 h 6"/>
                  <a:gd name="T2" fmla="*/ 1 w 10"/>
                  <a:gd name="T3" fmla="*/ 0 h 6"/>
                  <a:gd name="T4" fmla="*/ 10 w 10"/>
                  <a:gd name="T5" fmla="*/ 5 h 6"/>
                  <a:gd name="T6" fmla="*/ 9 w 10"/>
                  <a:gd name="T7" fmla="*/ 6 h 6"/>
                  <a:gd name="T8" fmla="*/ 0 w 10"/>
                  <a:gd name="T9" fmla="*/ 1 h 6"/>
                  <a:gd name="T10" fmla="*/ 0 w 10"/>
                  <a:gd name="T11" fmla="*/ 1 h 6"/>
                  <a:gd name="T12" fmla="*/ 0 w 10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6"/>
                  <a:gd name="T23" fmla="*/ 10 w 10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6">
                    <a:moveTo>
                      <a:pt x="0" y="1"/>
                    </a:moveTo>
                    <a:lnTo>
                      <a:pt x="1" y="0"/>
                    </a:lnTo>
                    <a:lnTo>
                      <a:pt x="10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1" name="Freeform 358"/>
              <p:cNvSpPr>
                <a:spLocks/>
              </p:cNvSpPr>
              <p:nvPr/>
            </p:nvSpPr>
            <p:spPr bwMode="auto">
              <a:xfrm>
                <a:off x="2592" y="433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3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2" name="Freeform 359"/>
              <p:cNvSpPr>
                <a:spLocks/>
              </p:cNvSpPr>
              <p:nvPr/>
            </p:nvSpPr>
            <p:spPr bwMode="auto">
              <a:xfrm>
                <a:off x="2593" y="441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0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5"/>
                      <a:pt x="8" y="9"/>
                      <a:pt x="8" y="12"/>
                    </a:cubicBezTo>
                    <a:cubicBezTo>
                      <a:pt x="8" y="13"/>
                      <a:pt x="7" y="14"/>
                      <a:pt x="6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2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3" name="Freeform 360"/>
              <p:cNvSpPr>
                <a:spLocks noEditPoints="1"/>
              </p:cNvSpPr>
              <p:nvPr/>
            </p:nvSpPr>
            <p:spPr bwMode="auto">
              <a:xfrm>
                <a:off x="2592" y="442"/>
                <a:ext cx="6" cy="9"/>
              </a:xfrm>
              <a:custGeom>
                <a:avLst/>
                <a:gdLst>
                  <a:gd name="T0" fmla="*/ 1 w 10"/>
                  <a:gd name="T1" fmla="*/ 1 h 14"/>
                  <a:gd name="T2" fmla="*/ 1 w 10"/>
                  <a:gd name="T3" fmla="*/ 1 h 14"/>
                  <a:gd name="T4" fmla="*/ 1 w 10"/>
                  <a:gd name="T5" fmla="*/ 1 h 14"/>
                  <a:gd name="T6" fmla="*/ 0 w 10"/>
                  <a:gd name="T7" fmla="*/ 1 h 14"/>
                  <a:gd name="T8" fmla="*/ 1 w 10"/>
                  <a:gd name="T9" fmla="*/ 1 h 14"/>
                  <a:gd name="T10" fmla="*/ 1 w 10"/>
                  <a:gd name="T11" fmla="*/ 1 h 14"/>
                  <a:gd name="T12" fmla="*/ 1 w 10"/>
                  <a:gd name="T13" fmla="*/ 1 h 14"/>
                  <a:gd name="T14" fmla="*/ 1 w 10"/>
                  <a:gd name="T15" fmla="*/ 1 h 14"/>
                  <a:gd name="T16" fmla="*/ 1 w 10"/>
                  <a:gd name="T17" fmla="*/ 1 h 14"/>
                  <a:gd name="T18" fmla="*/ 1 w 10"/>
                  <a:gd name="T19" fmla="*/ 1 h 14"/>
                  <a:gd name="T20" fmla="*/ 1 w 10"/>
                  <a:gd name="T21" fmla="*/ 1 h 14"/>
                  <a:gd name="T22" fmla="*/ 1 w 10"/>
                  <a:gd name="T23" fmla="*/ 1 h 14"/>
                  <a:gd name="T24" fmla="*/ 1 w 10"/>
                  <a:gd name="T25" fmla="*/ 1 h 14"/>
                  <a:gd name="T26" fmla="*/ 1 w 10"/>
                  <a:gd name="T27" fmla="*/ 1 h 14"/>
                  <a:gd name="T28" fmla="*/ 1 w 10"/>
                  <a:gd name="T29" fmla="*/ 1 h 14"/>
                  <a:gd name="T30" fmla="*/ 1 w 10"/>
                  <a:gd name="T31" fmla="*/ 1 h 14"/>
                  <a:gd name="T32" fmla="*/ 1 w 10"/>
                  <a:gd name="T33" fmla="*/ 1 h 14"/>
                  <a:gd name="T34" fmla="*/ 1 w 10"/>
                  <a:gd name="T35" fmla="*/ 1 h 14"/>
                  <a:gd name="T36" fmla="*/ 1 w 10"/>
                  <a:gd name="T37" fmla="*/ 1 h 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14"/>
                  <a:gd name="T59" fmla="*/ 10 w 10"/>
                  <a:gd name="T60" fmla="*/ 14 h 1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14">
                    <a:moveTo>
                      <a:pt x="5" y="2"/>
                    </a:moveTo>
                    <a:cubicBezTo>
                      <a:pt x="8" y="3"/>
                      <a:pt x="10" y="7"/>
                      <a:pt x="10" y="10"/>
                    </a:cubicBezTo>
                    <a:cubicBezTo>
                      <a:pt x="10" y="13"/>
                      <a:pt x="7" y="14"/>
                      <a:pt x="5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2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8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4" name="Freeform 361"/>
              <p:cNvSpPr>
                <a:spLocks/>
              </p:cNvSpPr>
              <p:nvPr/>
            </p:nvSpPr>
            <p:spPr bwMode="auto">
              <a:xfrm>
                <a:off x="2601" y="411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5" name="Freeform 362"/>
              <p:cNvSpPr>
                <a:spLocks/>
              </p:cNvSpPr>
              <p:nvPr/>
            </p:nvSpPr>
            <p:spPr bwMode="auto">
              <a:xfrm>
                <a:off x="2592" y="405"/>
                <a:ext cx="10" cy="7"/>
              </a:xfrm>
              <a:custGeom>
                <a:avLst/>
                <a:gdLst>
                  <a:gd name="T0" fmla="*/ 0 w 10"/>
                  <a:gd name="T1" fmla="*/ 2 h 7"/>
                  <a:gd name="T2" fmla="*/ 1 w 10"/>
                  <a:gd name="T3" fmla="*/ 0 h 7"/>
                  <a:gd name="T4" fmla="*/ 10 w 10"/>
                  <a:gd name="T5" fmla="*/ 6 h 7"/>
                  <a:gd name="T6" fmla="*/ 9 w 10"/>
                  <a:gd name="T7" fmla="*/ 7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0" y="2"/>
                    </a:moveTo>
                    <a:lnTo>
                      <a:pt x="1" y="0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6" name="Freeform 363"/>
              <p:cNvSpPr>
                <a:spLocks/>
              </p:cNvSpPr>
              <p:nvPr/>
            </p:nvSpPr>
            <p:spPr bwMode="auto">
              <a:xfrm>
                <a:off x="2592" y="407"/>
                <a:ext cx="9" cy="27"/>
              </a:xfrm>
              <a:custGeom>
                <a:avLst/>
                <a:gdLst>
                  <a:gd name="T0" fmla="*/ 9 w 9"/>
                  <a:gd name="T1" fmla="*/ 5 h 27"/>
                  <a:gd name="T2" fmla="*/ 9 w 9"/>
                  <a:gd name="T3" fmla="*/ 27 h 27"/>
                  <a:gd name="T4" fmla="*/ 0 w 9"/>
                  <a:gd name="T5" fmla="*/ 22 h 27"/>
                  <a:gd name="T6" fmla="*/ 0 w 9"/>
                  <a:gd name="T7" fmla="*/ 0 h 27"/>
                  <a:gd name="T8" fmla="*/ 9 w 9"/>
                  <a:gd name="T9" fmla="*/ 5 h 27"/>
                  <a:gd name="T10" fmla="*/ 9 w 9"/>
                  <a:gd name="T11" fmla="*/ 5 h 27"/>
                  <a:gd name="T12" fmla="*/ 9 w 9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7"/>
                  <a:gd name="T23" fmla="*/ 9 w 9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7">
                    <a:moveTo>
                      <a:pt x="9" y="5"/>
                    </a:moveTo>
                    <a:lnTo>
                      <a:pt x="9" y="27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7" name="Freeform 364"/>
              <p:cNvSpPr>
                <a:spLocks/>
              </p:cNvSpPr>
              <p:nvPr/>
            </p:nvSpPr>
            <p:spPr bwMode="auto">
              <a:xfrm>
                <a:off x="2593" y="414"/>
                <a:ext cx="8" cy="9"/>
              </a:xfrm>
              <a:custGeom>
                <a:avLst/>
                <a:gdLst>
                  <a:gd name="T0" fmla="*/ 1 w 13"/>
                  <a:gd name="T1" fmla="*/ 1 h 15"/>
                  <a:gd name="T2" fmla="*/ 1 w 13"/>
                  <a:gd name="T3" fmla="*/ 1 h 15"/>
                  <a:gd name="T4" fmla="*/ 0 w 13"/>
                  <a:gd name="T5" fmla="*/ 1 h 15"/>
                  <a:gd name="T6" fmla="*/ 1 w 13"/>
                  <a:gd name="T7" fmla="*/ 1 h 15"/>
                  <a:gd name="T8" fmla="*/ 1 w 13"/>
                  <a:gd name="T9" fmla="*/ 1 h 15"/>
                  <a:gd name="T10" fmla="*/ 1 w 13"/>
                  <a:gd name="T11" fmla="*/ 1 h 15"/>
                  <a:gd name="T12" fmla="*/ 1 w 13"/>
                  <a:gd name="T13" fmla="*/ 1 h 15"/>
                  <a:gd name="T14" fmla="*/ 1 w 13"/>
                  <a:gd name="T15" fmla="*/ 1 h 15"/>
                  <a:gd name="T16" fmla="*/ 1 w 13"/>
                  <a:gd name="T17" fmla="*/ 1 h 15"/>
                  <a:gd name="T18" fmla="*/ 1 w 13"/>
                  <a:gd name="T19" fmla="*/ 1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5"/>
                  <a:gd name="T32" fmla="*/ 13 w 13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5">
                    <a:moveTo>
                      <a:pt x="8" y="1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6" y="6"/>
                      <a:pt x="8" y="9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3" y="6"/>
                      <a:pt x="11" y="3"/>
                      <a:pt x="8" y="1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8" name="Freeform 365"/>
              <p:cNvSpPr>
                <a:spLocks noEditPoints="1"/>
              </p:cNvSpPr>
              <p:nvPr/>
            </p:nvSpPr>
            <p:spPr bwMode="auto">
              <a:xfrm>
                <a:off x="2592" y="416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19" name="Freeform 366"/>
              <p:cNvSpPr>
                <a:spLocks/>
              </p:cNvSpPr>
              <p:nvPr/>
            </p:nvSpPr>
            <p:spPr bwMode="auto">
              <a:xfrm>
                <a:off x="2601" y="384"/>
                <a:ext cx="2" cy="24"/>
              </a:xfrm>
              <a:custGeom>
                <a:avLst/>
                <a:gdLst>
                  <a:gd name="T0" fmla="*/ 0 w 2"/>
                  <a:gd name="T1" fmla="*/ 1 h 24"/>
                  <a:gd name="T2" fmla="*/ 2 w 2"/>
                  <a:gd name="T3" fmla="*/ 0 h 24"/>
                  <a:gd name="T4" fmla="*/ 2 w 2"/>
                  <a:gd name="T5" fmla="*/ 23 h 24"/>
                  <a:gd name="T6" fmla="*/ 0 w 2"/>
                  <a:gd name="T7" fmla="*/ 24 h 24"/>
                  <a:gd name="T8" fmla="*/ 0 w 2"/>
                  <a:gd name="T9" fmla="*/ 1 h 24"/>
                  <a:gd name="T10" fmla="*/ 0 w 2"/>
                  <a:gd name="T11" fmla="*/ 1 h 24"/>
                  <a:gd name="T12" fmla="*/ 0 w 2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4"/>
                  <a:gd name="T23" fmla="*/ 2 w 2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4">
                    <a:moveTo>
                      <a:pt x="0" y="1"/>
                    </a:moveTo>
                    <a:lnTo>
                      <a:pt x="2" y="0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0" name="Freeform 367"/>
              <p:cNvSpPr>
                <a:spLocks/>
              </p:cNvSpPr>
              <p:nvPr/>
            </p:nvSpPr>
            <p:spPr bwMode="auto">
              <a:xfrm>
                <a:off x="2592" y="379"/>
                <a:ext cx="11" cy="6"/>
              </a:xfrm>
              <a:custGeom>
                <a:avLst/>
                <a:gdLst>
                  <a:gd name="T0" fmla="*/ 0 w 11"/>
                  <a:gd name="T1" fmla="*/ 1 h 6"/>
                  <a:gd name="T2" fmla="*/ 1 w 11"/>
                  <a:gd name="T3" fmla="*/ 0 h 6"/>
                  <a:gd name="T4" fmla="*/ 11 w 11"/>
                  <a:gd name="T5" fmla="*/ 5 h 6"/>
                  <a:gd name="T6" fmla="*/ 9 w 11"/>
                  <a:gd name="T7" fmla="*/ 6 h 6"/>
                  <a:gd name="T8" fmla="*/ 0 w 11"/>
                  <a:gd name="T9" fmla="*/ 1 h 6"/>
                  <a:gd name="T10" fmla="*/ 0 w 11"/>
                  <a:gd name="T11" fmla="*/ 1 h 6"/>
                  <a:gd name="T12" fmla="*/ 0 w 11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6"/>
                  <a:gd name="T23" fmla="*/ 11 w 11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6">
                    <a:moveTo>
                      <a:pt x="0" y="1"/>
                    </a:moveTo>
                    <a:lnTo>
                      <a:pt x="1" y="0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1" name="Freeform 368"/>
              <p:cNvSpPr>
                <a:spLocks/>
              </p:cNvSpPr>
              <p:nvPr/>
            </p:nvSpPr>
            <p:spPr bwMode="auto">
              <a:xfrm>
                <a:off x="2592" y="380"/>
                <a:ext cx="9" cy="28"/>
              </a:xfrm>
              <a:custGeom>
                <a:avLst/>
                <a:gdLst>
                  <a:gd name="T0" fmla="*/ 9 w 9"/>
                  <a:gd name="T1" fmla="*/ 5 h 28"/>
                  <a:gd name="T2" fmla="*/ 9 w 9"/>
                  <a:gd name="T3" fmla="*/ 28 h 28"/>
                  <a:gd name="T4" fmla="*/ 0 w 9"/>
                  <a:gd name="T5" fmla="*/ 22 h 28"/>
                  <a:gd name="T6" fmla="*/ 0 w 9"/>
                  <a:gd name="T7" fmla="*/ 0 h 28"/>
                  <a:gd name="T8" fmla="*/ 9 w 9"/>
                  <a:gd name="T9" fmla="*/ 5 h 28"/>
                  <a:gd name="T10" fmla="*/ 9 w 9"/>
                  <a:gd name="T11" fmla="*/ 5 h 28"/>
                  <a:gd name="T12" fmla="*/ 9 w 9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28"/>
                  <a:gd name="T23" fmla="*/ 9 w 9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28">
                    <a:moveTo>
                      <a:pt x="9" y="5"/>
                    </a:moveTo>
                    <a:lnTo>
                      <a:pt x="9" y="28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2" name="Freeform 369"/>
              <p:cNvSpPr>
                <a:spLocks/>
              </p:cNvSpPr>
              <p:nvPr/>
            </p:nvSpPr>
            <p:spPr bwMode="auto">
              <a:xfrm>
                <a:off x="2593" y="388"/>
                <a:ext cx="8" cy="9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0 w 13"/>
                  <a:gd name="T5" fmla="*/ 1 h 14"/>
                  <a:gd name="T6" fmla="*/ 1 w 13"/>
                  <a:gd name="T7" fmla="*/ 1 h 14"/>
                  <a:gd name="T8" fmla="*/ 1 w 13"/>
                  <a:gd name="T9" fmla="*/ 1 h 14"/>
                  <a:gd name="T10" fmla="*/ 1 w 13"/>
                  <a:gd name="T11" fmla="*/ 1 h 14"/>
                  <a:gd name="T12" fmla="*/ 1 w 13"/>
                  <a:gd name="T13" fmla="*/ 1 h 14"/>
                  <a:gd name="T14" fmla="*/ 1 w 13"/>
                  <a:gd name="T15" fmla="*/ 1 h 14"/>
                  <a:gd name="T16" fmla="*/ 1 w 13"/>
                  <a:gd name="T17" fmla="*/ 1 h 14"/>
                  <a:gd name="T18" fmla="*/ 1 w 13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4"/>
                  <a:gd name="T32" fmla="*/ 13 w 13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4">
                    <a:moveTo>
                      <a:pt x="9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6" y="5"/>
                      <a:pt x="8" y="8"/>
                      <a:pt x="8" y="11"/>
                    </a:cubicBezTo>
                    <a:cubicBezTo>
                      <a:pt x="8" y="13"/>
                      <a:pt x="7" y="14"/>
                      <a:pt x="7" y="14"/>
                    </a:cubicBezTo>
                    <a:cubicBezTo>
                      <a:pt x="7" y="14"/>
                      <a:pt x="8" y="13"/>
                      <a:pt x="9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3" y="11"/>
                      <a:pt x="13" y="10"/>
                      <a:pt x="13" y="8"/>
                    </a:cubicBezTo>
                    <a:cubicBezTo>
                      <a:pt x="13" y="5"/>
                      <a:pt x="11" y="2"/>
                      <a:pt x="9" y="0"/>
                    </a:cubicBezTo>
                    <a:close/>
                  </a:path>
                </a:pathLst>
              </a:custGeom>
              <a:solidFill>
                <a:srgbClr val="4254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3" name="Freeform 370"/>
              <p:cNvSpPr>
                <a:spLocks noEditPoints="1"/>
              </p:cNvSpPr>
              <p:nvPr/>
            </p:nvSpPr>
            <p:spPr bwMode="auto">
              <a:xfrm>
                <a:off x="2592" y="389"/>
                <a:ext cx="6" cy="8"/>
              </a:xfrm>
              <a:custGeom>
                <a:avLst/>
                <a:gdLst>
                  <a:gd name="T0" fmla="*/ 1 w 9"/>
                  <a:gd name="T1" fmla="*/ 1 h 13"/>
                  <a:gd name="T2" fmla="*/ 1 w 9"/>
                  <a:gd name="T3" fmla="*/ 1 h 13"/>
                  <a:gd name="T4" fmla="*/ 1 w 9"/>
                  <a:gd name="T5" fmla="*/ 1 h 13"/>
                  <a:gd name="T6" fmla="*/ 0 w 9"/>
                  <a:gd name="T7" fmla="*/ 1 h 13"/>
                  <a:gd name="T8" fmla="*/ 1 w 9"/>
                  <a:gd name="T9" fmla="*/ 1 h 13"/>
                  <a:gd name="T10" fmla="*/ 1 w 9"/>
                  <a:gd name="T11" fmla="*/ 1 h 13"/>
                  <a:gd name="T12" fmla="*/ 1 w 9"/>
                  <a:gd name="T13" fmla="*/ 1 h 13"/>
                  <a:gd name="T14" fmla="*/ 1 w 9"/>
                  <a:gd name="T15" fmla="*/ 1 h 13"/>
                  <a:gd name="T16" fmla="*/ 1 w 9"/>
                  <a:gd name="T17" fmla="*/ 1 h 13"/>
                  <a:gd name="T18" fmla="*/ 1 w 9"/>
                  <a:gd name="T19" fmla="*/ 1 h 13"/>
                  <a:gd name="T20" fmla="*/ 1 w 9"/>
                  <a:gd name="T21" fmla="*/ 1 h 13"/>
                  <a:gd name="T22" fmla="*/ 1 w 9"/>
                  <a:gd name="T23" fmla="*/ 1 h 13"/>
                  <a:gd name="T24" fmla="*/ 1 w 9"/>
                  <a:gd name="T25" fmla="*/ 1 h 13"/>
                  <a:gd name="T26" fmla="*/ 1 w 9"/>
                  <a:gd name="T27" fmla="*/ 1 h 13"/>
                  <a:gd name="T28" fmla="*/ 1 w 9"/>
                  <a:gd name="T29" fmla="*/ 1 h 13"/>
                  <a:gd name="T30" fmla="*/ 1 w 9"/>
                  <a:gd name="T31" fmla="*/ 1 h 13"/>
                  <a:gd name="T32" fmla="*/ 1 w 9"/>
                  <a:gd name="T33" fmla="*/ 1 h 13"/>
                  <a:gd name="T34" fmla="*/ 1 w 9"/>
                  <a:gd name="T35" fmla="*/ 1 h 13"/>
                  <a:gd name="T36" fmla="*/ 1 w 9"/>
                  <a:gd name="T37" fmla="*/ 1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13"/>
                  <a:gd name="T59" fmla="*/ 9 w 9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13">
                    <a:moveTo>
                      <a:pt x="4" y="1"/>
                    </a:moveTo>
                    <a:cubicBezTo>
                      <a:pt x="7" y="3"/>
                      <a:pt x="9" y="6"/>
                      <a:pt x="9" y="9"/>
                    </a:cubicBezTo>
                    <a:cubicBezTo>
                      <a:pt x="9" y="12"/>
                      <a:pt x="7" y="13"/>
                      <a:pt x="4" y="12"/>
                    </a:cubicBezTo>
                    <a:cubicBezTo>
                      <a:pt x="2" y="11"/>
                      <a:pt x="0" y="7"/>
                      <a:pt x="0" y="4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7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4D63A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4" name="Freeform 371"/>
              <p:cNvSpPr>
                <a:spLocks/>
              </p:cNvSpPr>
              <p:nvPr/>
            </p:nvSpPr>
            <p:spPr bwMode="auto">
              <a:xfrm>
                <a:off x="2806" y="847"/>
                <a:ext cx="1" cy="24"/>
              </a:xfrm>
              <a:custGeom>
                <a:avLst/>
                <a:gdLst>
                  <a:gd name="T0" fmla="*/ 0 w 1"/>
                  <a:gd name="T1" fmla="*/ 1 h 24"/>
                  <a:gd name="T2" fmla="*/ 1 w 1"/>
                  <a:gd name="T3" fmla="*/ 0 h 24"/>
                  <a:gd name="T4" fmla="*/ 1 w 1"/>
                  <a:gd name="T5" fmla="*/ 23 h 24"/>
                  <a:gd name="T6" fmla="*/ 0 w 1"/>
                  <a:gd name="T7" fmla="*/ 24 h 24"/>
                  <a:gd name="T8" fmla="*/ 0 w 1"/>
                  <a:gd name="T9" fmla="*/ 1 h 24"/>
                  <a:gd name="T10" fmla="*/ 0 w 1"/>
                  <a:gd name="T11" fmla="*/ 1 h 24"/>
                  <a:gd name="T12" fmla="*/ 0 w 1"/>
                  <a:gd name="T13" fmla="*/ 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4"/>
                  <a:gd name="T23" fmla="*/ 1 w 1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4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5" name="Freeform 372"/>
              <p:cNvSpPr>
                <a:spLocks/>
              </p:cNvSpPr>
              <p:nvPr/>
            </p:nvSpPr>
            <p:spPr bwMode="auto">
              <a:xfrm>
                <a:off x="2603" y="730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6" name="Freeform 373"/>
              <p:cNvSpPr>
                <a:spLocks/>
              </p:cNvSpPr>
              <p:nvPr/>
            </p:nvSpPr>
            <p:spPr bwMode="auto">
              <a:xfrm>
                <a:off x="2603" y="731"/>
                <a:ext cx="203" cy="140"/>
              </a:xfrm>
              <a:custGeom>
                <a:avLst/>
                <a:gdLst>
                  <a:gd name="T0" fmla="*/ 203 w 203"/>
                  <a:gd name="T1" fmla="*/ 117 h 140"/>
                  <a:gd name="T2" fmla="*/ 203 w 203"/>
                  <a:gd name="T3" fmla="*/ 140 h 140"/>
                  <a:gd name="T4" fmla="*/ 0 w 203"/>
                  <a:gd name="T5" fmla="*/ 23 h 140"/>
                  <a:gd name="T6" fmla="*/ 0 w 203"/>
                  <a:gd name="T7" fmla="*/ 0 h 140"/>
                  <a:gd name="T8" fmla="*/ 203 w 203"/>
                  <a:gd name="T9" fmla="*/ 117 h 140"/>
                  <a:gd name="T10" fmla="*/ 203 w 203"/>
                  <a:gd name="T11" fmla="*/ 117 h 140"/>
                  <a:gd name="T12" fmla="*/ 203 w 203"/>
                  <a:gd name="T13" fmla="*/ 117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40"/>
                  <a:gd name="T23" fmla="*/ 203 w 203"/>
                  <a:gd name="T24" fmla="*/ 140 h 14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40">
                    <a:moveTo>
                      <a:pt x="203" y="117"/>
                    </a:moveTo>
                    <a:lnTo>
                      <a:pt x="203" y="140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7" name="Freeform 374"/>
              <p:cNvSpPr>
                <a:spLocks/>
              </p:cNvSpPr>
              <p:nvPr/>
            </p:nvSpPr>
            <p:spPr bwMode="auto">
              <a:xfrm>
                <a:off x="2679" y="783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8"/>
                      <a:pt x="14" y="8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8" name="Freeform 375"/>
              <p:cNvSpPr>
                <a:spLocks/>
              </p:cNvSpPr>
              <p:nvPr/>
            </p:nvSpPr>
            <p:spPr bwMode="auto">
              <a:xfrm>
                <a:off x="2689" y="789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8"/>
                    </a:moveTo>
                    <a:cubicBezTo>
                      <a:pt x="13" y="8"/>
                      <a:pt x="14" y="8"/>
                      <a:pt x="14" y="9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29" name="Freeform 376"/>
              <p:cNvSpPr>
                <a:spLocks/>
              </p:cNvSpPr>
              <p:nvPr/>
            </p:nvSpPr>
            <p:spPr bwMode="auto">
              <a:xfrm>
                <a:off x="2708" y="799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0" name="Freeform 377"/>
              <p:cNvSpPr>
                <a:spLocks/>
              </p:cNvSpPr>
              <p:nvPr/>
            </p:nvSpPr>
            <p:spPr bwMode="auto">
              <a:xfrm>
                <a:off x="2718" y="805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1" name="Freeform 378"/>
              <p:cNvSpPr>
                <a:spLocks/>
              </p:cNvSpPr>
              <p:nvPr/>
            </p:nvSpPr>
            <p:spPr bwMode="auto">
              <a:xfrm>
                <a:off x="2728" y="811"/>
                <a:ext cx="8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8"/>
                    </a:moveTo>
                    <a:cubicBezTo>
                      <a:pt x="14" y="8"/>
                      <a:pt x="14" y="8"/>
                      <a:pt x="14" y="9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2" name="Freeform 379"/>
              <p:cNvSpPr>
                <a:spLocks/>
              </p:cNvSpPr>
              <p:nvPr/>
            </p:nvSpPr>
            <p:spPr bwMode="auto">
              <a:xfrm>
                <a:off x="2738" y="817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3" name="Freeform 380"/>
              <p:cNvSpPr>
                <a:spLocks/>
              </p:cNvSpPr>
              <p:nvPr/>
            </p:nvSpPr>
            <p:spPr bwMode="auto">
              <a:xfrm>
                <a:off x="2755" y="827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7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7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4" name="Freeform 381"/>
              <p:cNvSpPr>
                <a:spLocks/>
              </p:cNvSpPr>
              <p:nvPr/>
            </p:nvSpPr>
            <p:spPr bwMode="auto">
              <a:xfrm>
                <a:off x="2765" y="833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1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5" name="Freeform 382"/>
              <p:cNvSpPr>
                <a:spLocks/>
              </p:cNvSpPr>
              <p:nvPr/>
            </p:nvSpPr>
            <p:spPr bwMode="auto">
              <a:xfrm>
                <a:off x="2776" y="838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6" name="Freeform 383"/>
              <p:cNvSpPr>
                <a:spLocks/>
              </p:cNvSpPr>
              <p:nvPr/>
            </p:nvSpPr>
            <p:spPr bwMode="auto">
              <a:xfrm>
                <a:off x="2786" y="845"/>
                <a:ext cx="8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8"/>
                      <a:pt x="14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7" name="Freeform 384"/>
              <p:cNvSpPr>
                <a:spLocks/>
              </p:cNvSpPr>
              <p:nvPr/>
            </p:nvSpPr>
            <p:spPr bwMode="auto">
              <a:xfrm>
                <a:off x="2806" y="821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2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2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8" name="Freeform 385"/>
              <p:cNvSpPr>
                <a:spLocks/>
              </p:cNvSpPr>
              <p:nvPr/>
            </p:nvSpPr>
            <p:spPr bwMode="auto">
              <a:xfrm>
                <a:off x="2603" y="704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39" name="Freeform 386"/>
              <p:cNvSpPr>
                <a:spLocks/>
              </p:cNvSpPr>
              <p:nvPr/>
            </p:nvSpPr>
            <p:spPr bwMode="auto">
              <a:xfrm>
                <a:off x="2603" y="705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2 h 139"/>
                  <a:gd name="T6" fmla="*/ 0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2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0" name="Freeform 387"/>
              <p:cNvSpPr>
                <a:spLocks/>
              </p:cNvSpPr>
              <p:nvPr/>
            </p:nvSpPr>
            <p:spPr bwMode="auto">
              <a:xfrm>
                <a:off x="2679" y="757"/>
                <a:ext cx="9" cy="10"/>
              </a:xfrm>
              <a:custGeom>
                <a:avLst/>
                <a:gdLst>
                  <a:gd name="T0" fmla="*/ 1 w 14"/>
                  <a:gd name="T1" fmla="*/ 1 h 16"/>
                  <a:gd name="T2" fmla="*/ 1 w 14"/>
                  <a:gd name="T3" fmla="*/ 1 h 16"/>
                  <a:gd name="T4" fmla="*/ 1 w 14"/>
                  <a:gd name="T5" fmla="*/ 1 h 16"/>
                  <a:gd name="T6" fmla="*/ 1 w 14"/>
                  <a:gd name="T7" fmla="*/ 1 h 16"/>
                  <a:gd name="T8" fmla="*/ 1 w 14"/>
                  <a:gd name="T9" fmla="*/ 1 h 16"/>
                  <a:gd name="T10" fmla="*/ 0 w 14"/>
                  <a:gd name="T11" fmla="*/ 1 h 16"/>
                  <a:gd name="T12" fmla="*/ 0 w 14"/>
                  <a:gd name="T13" fmla="*/ 0 h 16"/>
                  <a:gd name="T14" fmla="*/ 1 w 14"/>
                  <a:gd name="T15" fmla="*/ 0 h 16"/>
                  <a:gd name="T16" fmla="*/ 1 w 14"/>
                  <a:gd name="T17" fmla="*/ 1 h 16"/>
                  <a:gd name="T18" fmla="*/ 1 w 14"/>
                  <a:gd name="T19" fmla="*/ 1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6"/>
                  <a:gd name="T32" fmla="*/ 14 w 14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6">
                    <a:moveTo>
                      <a:pt x="13" y="7"/>
                    </a:moveTo>
                    <a:cubicBezTo>
                      <a:pt x="14" y="7"/>
                      <a:pt x="14" y="7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1" name="Freeform 388"/>
              <p:cNvSpPr>
                <a:spLocks/>
              </p:cNvSpPr>
              <p:nvPr/>
            </p:nvSpPr>
            <p:spPr bwMode="auto">
              <a:xfrm>
                <a:off x="2689" y="763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3" y="17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2" name="Freeform 389"/>
              <p:cNvSpPr>
                <a:spLocks/>
              </p:cNvSpPr>
              <p:nvPr/>
            </p:nvSpPr>
            <p:spPr bwMode="auto">
              <a:xfrm>
                <a:off x="2708" y="773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1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1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3" name="Freeform 390"/>
              <p:cNvSpPr>
                <a:spLocks/>
              </p:cNvSpPr>
              <p:nvPr/>
            </p:nvSpPr>
            <p:spPr bwMode="auto">
              <a:xfrm>
                <a:off x="2718" y="779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8"/>
                    </a:moveTo>
                    <a:cubicBezTo>
                      <a:pt x="13" y="8"/>
                      <a:pt x="14" y="8"/>
                      <a:pt x="14" y="9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4" name="Freeform 391"/>
              <p:cNvSpPr>
                <a:spLocks/>
              </p:cNvSpPr>
              <p:nvPr/>
            </p:nvSpPr>
            <p:spPr bwMode="auto">
              <a:xfrm>
                <a:off x="2728" y="785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2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2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5" name="Freeform 392"/>
              <p:cNvSpPr>
                <a:spLocks/>
              </p:cNvSpPr>
              <p:nvPr/>
            </p:nvSpPr>
            <p:spPr bwMode="auto">
              <a:xfrm>
                <a:off x="2738" y="791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6" name="Freeform 393"/>
              <p:cNvSpPr>
                <a:spLocks/>
              </p:cNvSpPr>
              <p:nvPr/>
            </p:nvSpPr>
            <p:spPr bwMode="auto">
              <a:xfrm>
                <a:off x="2755" y="800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7" name="Freeform 394"/>
              <p:cNvSpPr>
                <a:spLocks/>
              </p:cNvSpPr>
              <p:nvPr/>
            </p:nvSpPr>
            <p:spPr bwMode="auto">
              <a:xfrm>
                <a:off x="2766" y="806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8" name="Freeform 395"/>
              <p:cNvSpPr>
                <a:spLocks/>
              </p:cNvSpPr>
              <p:nvPr/>
            </p:nvSpPr>
            <p:spPr bwMode="auto">
              <a:xfrm>
                <a:off x="2776" y="812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1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1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49" name="Freeform 396"/>
              <p:cNvSpPr>
                <a:spLocks/>
              </p:cNvSpPr>
              <p:nvPr/>
            </p:nvSpPr>
            <p:spPr bwMode="auto">
              <a:xfrm>
                <a:off x="2786" y="818"/>
                <a:ext cx="8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8"/>
                      <a:pt x="14" y="8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0" name="Freeform 397"/>
              <p:cNvSpPr>
                <a:spLocks/>
              </p:cNvSpPr>
              <p:nvPr/>
            </p:nvSpPr>
            <p:spPr bwMode="auto">
              <a:xfrm>
                <a:off x="2806" y="794"/>
                <a:ext cx="1" cy="23"/>
              </a:xfrm>
              <a:custGeom>
                <a:avLst/>
                <a:gdLst>
                  <a:gd name="T0" fmla="*/ 0 w 1"/>
                  <a:gd name="T1" fmla="*/ 1 h 23"/>
                  <a:gd name="T2" fmla="*/ 1 w 1"/>
                  <a:gd name="T3" fmla="*/ 0 h 23"/>
                  <a:gd name="T4" fmla="*/ 1 w 1"/>
                  <a:gd name="T5" fmla="*/ 23 h 23"/>
                  <a:gd name="T6" fmla="*/ 0 w 1"/>
                  <a:gd name="T7" fmla="*/ 23 h 23"/>
                  <a:gd name="T8" fmla="*/ 0 w 1"/>
                  <a:gd name="T9" fmla="*/ 1 h 23"/>
                  <a:gd name="T10" fmla="*/ 0 w 1"/>
                  <a:gd name="T11" fmla="*/ 1 h 23"/>
                  <a:gd name="T12" fmla="*/ 0 w 1"/>
                  <a:gd name="T13" fmla="*/ 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3"/>
                  <a:gd name="T23" fmla="*/ 1 w 1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3">
                    <a:moveTo>
                      <a:pt x="0" y="1"/>
                    </a:moveTo>
                    <a:lnTo>
                      <a:pt x="1" y="0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1" name="Freeform 398"/>
              <p:cNvSpPr>
                <a:spLocks/>
              </p:cNvSpPr>
              <p:nvPr/>
            </p:nvSpPr>
            <p:spPr bwMode="auto">
              <a:xfrm>
                <a:off x="2603" y="677"/>
                <a:ext cx="204" cy="118"/>
              </a:xfrm>
              <a:custGeom>
                <a:avLst/>
                <a:gdLst>
                  <a:gd name="T0" fmla="*/ 0 w 204"/>
                  <a:gd name="T1" fmla="*/ 1 h 118"/>
                  <a:gd name="T2" fmla="*/ 2 w 204"/>
                  <a:gd name="T3" fmla="*/ 0 h 118"/>
                  <a:gd name="T4" fmla="*/ 204 w 204"/>
                  <a:gd name="T5" fmla="*/ 117 h 118"/>
                  <a:gd name="T6" fmla="*/ 203 w 204"/>
                  <a:gd name="T7" fmla="*/ 118 h 118"/>
                  <a:gd name="T8" fmla="*/ 0 w 204"/>
                  <a:gd name="T9" fmla="*/ 1 h 118"/>
                  <a:gd name="T10" fmla="*/ 0 w 204"/>
                  <a:gd name="T11" fmla="*/ 1 h 118"/>
                  <a:gd name="T12" fmla="*/ 0 w 204"/>
                  <a:gd name="T13" fmla="*/ 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4"/>
                  <a:gd name="T22" fmla="*/ 0 h 118"/>
                  <a:gd name="T23" fmla="*/ 204 w 204"/>
                  <a:gd name="T24" fmla="*/ 118 h 1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4" h="118">
                    <a:moveTo>
                      <a:pt x="0" y="1"/>
                    </a:moveTo>
                    <a:lnTo>
                      <a:pt x="2" y="0"/>
                    </a:lnTo>
                    <a:lnTo>
                      <a:pt x="204" y="117"/>
                    </a:lnTo>
                    <a:lnTo>
                      <a:pt x="203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2" name="Freeform 399"/>
              <p:cNvSpPr>
                <a:spLocks/>
              </p:cNvSpPr>
              <p:nvPr/>
            </p:nvSpPr>
            <p:spPr bwMode="auto">
              <a:xfrm>
                <a:off x="2603" y="678"/>
                <a:ext cx="203" cy="139"/>
              </a:xfrm>
              <a:custGeom>
                <a:avLst/>
                <a:gdLst>
                  <a:gd name="T0" fmla="*/ 203 w 203"/>
                  <a:gd name="T1" fmla="*/ 117 h 139"/>
                  <a:gd name="T2" fmla="*/ 203 w 203"/>
                  <a:gd name="T3" fmla="*/ 139 h 139"/>
                  <a:gd name="T4" fmla="*/ 0 w 203"/>
                  <a:gd name="T5" fmla="*/ 23 h 139"/>
                  <a:gd name="T6" fmla="*/ 0 w 203"/>
                  <a:gd name="T7" fmla="*/ 0 h 139"/>
                  <a:gd name="T8" fmla="*/ 203 w 203"/>
                  <a:gd name="T9" fmla="*/ 117 h 139"/>
                  <a:gd name="T10" fmla="*/ 203 w 203"/>
                  <a:gd name="T11" fmla="*/ 117 h 139"/>
                  <a:gd name="T12" fmla="*/ 203 w 203"/>
                  <a:gd name="T13" fmla="*/ 117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3"/>
                  <a:gd name="T22" fmla="*/ 0 h 139"/>
                  <a:gd name="T23" fmla="*/ 203 w 203"/>
                  <a:gd name="T24" fmla="*/ 139 h 1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3" h="139">
                    <a:moveTo>
                      <a:pt x="203" y="117"/>
                    </a:moveTo>
                    <a:lnTo>
                      <a:pt x="203" y="139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203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3" name="Freeform 400"/>
              <p:cNvSpPr>
                <a:spLocks/>
              </p:cNvSpPr>
              <p:nvPr/>
            </p:nvSpPr>
            <p:spPr bwMode="auto">
              <a:xfrm>
                <a:off x="2680" y="730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2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4" name="Freeform 401"/>
              <p:cNvSpPr>
                <a:spLocks/>
              </p:cNvSpPr>
              <p:nvPr/>
            </p:nvSpPr>
            <p:spPr bwMode="auto">
              <a:xfrm>
                <a:off x="2689" y="736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5" name="Freeform 402"/>
              <p:cNvSpPr>
                <a:spLocks/>
              </p:cNvSpPr>
              <p:nvPr/>
            </p:nvSpPr>
            <p:spPr bwMode="auto">
              <a:xfrm>
                <a:off x="2708" y="746"/>
                <a:ext cx="9" cy="11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1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3" y="8"/>
                      <a:pt x="14" y="8"/>
                      <a:pt x="14" y="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6" name="Freeform 403"/>
              <p:cNvSpPr>
                <a:spLocks/>
              </p:cNvSpPr>
              <p:nvPr/>
            </p:nvSpPr>
            <p:spPr bwMode="auto">
              <a:xfrm>
                <a:off x="2718" y="753"/>
                <a:ext cx="9" cy="10"/>
              </a:xfrm>
              <a:custGeom>
                <a:avLst/>
                <a:gdLst>
                  <a:gd name="T0" fmla="*/ 1 w 14"/>
                  <a:gd name="T1" fmla="*/ 1 h 17"/>
                  <a:gd name="T2" fmla="*/ 1 w 14"/>
                  <a:gd name="T3" fmla="*/ 1 h 17"/>
                  <a:gd name="T4" fmla="*/ 1 w 14"/>
                  <a:gd name="T5" fmla="*/ 1 h 17"/>
                  <a:gd name="T6" fmla="*/ 1 w 14"/>
                  <a:gd name="T7" fmla="*/ 1 h 17"/>
                  <a:gd name="T8" fmla="*/ 1 w 14"/>
                  <a:gd name="T9" fmla="*/ 1 h 17"/>
                  <a:gd name="T10" fmla="*/ 0 w 14"/>
                  <a:gd name="T11" fmla="*/ 1 h 17"/>
                  <a:gd name="T12" fmla="*/ 0 w 14"/>
                  <a:gd name="T13" fmla="*/ 0 h 17"/>
                  <a:gd name="T14" fmla="*/ 1 w 14"/>
                  <a:gd name="T15" fmla="*/ 0 h 17"/>
                  <a:gd name="T16" fmla="*/ 1 w 14"/>
                  <a:gd name="T17" fmla="*/ 1 h 17"/>
                  <a:gd name="T18" fmla="*/ 1 w 14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17"/>
                  <a:gd name="T32" fmla="*/ 14 w 14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17">
                    <a:moveTo>
                      <a:pt x="13" y="7"/>
                    </a:moveTo>
                    <a:cubicBezTo>
                      <a:pt x="14" y="7"/>
                      <a:pt x="14" y="8"/>
                      <a:pt x="14" y="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3" y="1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7" name="Freeform 404"/>
              <p:cNvSpPr>
                <a:spLocks/>
              </p:cNvSpPr>
              <p:nvPr/>
            </p:nvSpPr>
            <p:spPr bwMode="auto">
              <a:xfrm>
                <a:off x="2728" y="758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8" name="Freeform 405"/>
              <p:cNvSpPr>
                <a:spLocks/>
              </p:cNvSpPr>
              <p:nvPr/>
            </p:nvSpPr>
            <p:spPr bwMode="auto">
              <a:xfrm>
                <a:off x="2738" y="764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1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1 w 13"/>
                  <a:gd name="T15" fmla="*/ 1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59" name="Freeform 406"/>
              <p:cNvSpPr>
                <a:spLocks/>
              </p:cNvSpPr>
              <p:nvPr/>
            </p:nvSpPr>
            <p:spPr bwMode="auto">
              <a:xfrm>
                <a:off x="2756" y="774"/>
                <a:ext cx="8" cy="10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2" y="8"/>
                    </a:moveTo>
                    <a:cubicBezTo>
                      <a:pt x="13" y="8"/>
                      <a:pt x="13" y="8"/>
                      <a:pt x="1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560" name="Freeform 407"/>
              <p:cNvSpPr>
                <a:spLocks/>
              </p:cNvSpPr>
              <p:nvPr/>
            </p:nvSpPr>
            <p:spPr bwMode="auto">
              <a:xfrm>
                <a:off x="2766" y="780"/>
                <a:ext cx="8" cy="11"/>
              </a:xfrm>
              <a:custGeom>
                <a:avLst/>
                <a:gdLst>
                  <a:gd name="T0" fmla="*/ 1 w 13"/>
                  <a:gd name="T1" fmla="*/ 1 h 17"/>
                  <a:gd name="T2" fmla="*/ 1 w 13"/>
                  <a:gd name="T3" fmla="*/ 1 h 17"/>
                  <a:gd name="T4" fmla="*/ 1 w 13"/>
                  <a:gd name="T5" fmla="*/ 1 h 17"/>
                  <a:gd name="T6" fmla="*/ 1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0 h 17"/>
                  <a:gd name="T14" fmla="*/ 0 w 13"/>
                  <a:gd name="T15" fmla="*/ 0 h 17"/>
                  <a:gd name="T16" fmla="*/ 1 w 13"/>
                  <a:gd name="T17" fmla="*/ 1 h 17"/>
                  <a:gd name="T18" fmla="*/ 1 w 13"/>
                  <a:gd name="T19" fmla="*/ 1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7"/>
                  <a:gd name="T32" fmla="*/ 13 w 13"/>
                  <a:gd name="T33" fmla="*/ 17 h 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7"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3E4F8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</p:grpSp>
        <p:sp>
          <p:nvSpPr>
            <p:cNvPr id="2320" name="Freeform 408"/>
            <p:cNvSpPr>
              <a:spLocks/>
            </p:cNvSpPr>
            <p:nvPr/>
          </p:nvSpPr>
          <p:spPr bwMode="auto">
            <a:xfrm>
              <a:off x="2776" y="786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8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1" name="Freeform 409"/>
            <p:cNvSpPr>
              <a:spLocks/>
            </p:cNvSpPr>
            <p:nvPr/>
          </p:nvSpPr>
          <p:spPr bwMode="auto">
            <a:xfrm>
              <a:off x="2786" y="791"/>
              <a:ext cx="8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2" name="Freeform 410"/>
            <p:cNvSpPr>
              <a:spLocks/>
            </p:cNvSpPr>
            <p:nvPr/>
          </p:nvSpPr>
          <p:spPr bwMode="auto">
            <a:xfrm>
              <a:off x="2806" y="768"/>
              <a:ext cx="1" cy="23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0 h 23"/>
                <a:gd name="T4" fmla="*/ 1 w 1"/>
                <a:gd name="T5" fmla="*/ 23 h 23"/>
                <a:gd name="T6" fmla="*/ 0 w 1"/>
                <a:gd name="T7" fmla="*/ 23 h 23"/>
                <a:gd name="T8" fmla="*/ 0 w 1"/>
                <a:gd name="T9" fmla="*/ 0 h 23"/>
                <a:gd name="T10" fmla="*/ 0 w 1"/>
                <a:gd name="T11" fmla="*/ 0 h 23"/>
                <a:gd name="T12" fmla="*/ 0 w 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23"/>
                <a:gd name="T23" fmla="*/ 1 w 1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23">
                  <a:moveTo>
                    <a:pt x="0" y="0"/>
                  </a:moveTo>
                  <a:lnTo>
                    <a:pt x="1" y="0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3" name="Freeform 411"/>
            <p:cNvSpPr>
              <a:spLocks/>
            </p:cNvSpPr>
            <p:nvPr/>
          </p:nvSpPr>
          <p:spPr bwMode="auto">
            <a:xfrm>
              <a:off x="2603" y="651"/>
              <a:ext cx="204" cy="117"/>
            </a:xfrm>
            <a:custGeom>
              <a:avLst/>
              <a:gdLst>
                <a:gd name="T0" fmla="*/ 0 w 204"/>
                <a:gd name="T1" fmla="*/ 1 h 117"/>
                <a:gd name="T2" fmla="*/ 2 w 204"/>
                <a:gd name="T3" fmla="*/ 0 h 117"/>
                <a:gd name="T4" fmla="*/ 204 w 204"/>
                <a:gd name="T5" fmla="*/ 117 h 117"/>
                <a:gd name="T6" fmla="*/ 203 w 204"/>
                <a:gd name="T7" fmla="*/ 117 h 117"/>
                <a:gd name="T8" fmla="*/ 0 w 204"/>
                <a:gd name="T9" fmla="*/ 1 h 117"/>
                <a:gd name="T10" fmla="*/ 0 w 204"/>
                <a:gd name="T11" fmla="*/ 1 h 117"/>
                <a:gd name="T12" fmla="*/ 0 w 204"/>
                <a:gd name="T13" fmla="*/ 1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4"/>
                <a:gd name="T22" fmla="*/ 0 h 117"/>
                <a:gd name="T23" fmla="*/ 204 w 204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4" h="117">
                  <a:moveTo>
                    <a:pt x="0" y="1"/>
                  </a:moveTo>
                  <a:lnTo>
                    <a:pt x="2" y="0"/>
                  </a:lnTo>
                  <a:lnTo>
                    <a:pt x="204" y="117"/>
                  </a:lnTo>
                  <a:lnTo>
                    <a:pt x="203" y="1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4" name="Freeform 412"/>
            <p:cNvSpPr>
              <a:spLocks/>
            </p:cNvSpPr>
            <p:nvPr/>
          </p:nvSpPr>
          <p:spPr bwMode="auto">
            <a:xfrm>
              <a:off x="2603" y="652"/>
              <a:ext cx="203" cy="139"/>
            </a:xfrm>
            <a:custGeom>
              <a:avLst/>
              <a:gdLst>
                <a:gd name="T0" fmla="*/ 203 w 203"/>
                <a:gd name="T1" fmla="*/ 116 h 139"/>
                <a:gd name="T2" fmla="*/ 203 w 203"/>
                <a:gd name="T3" fmla="*/ 139 h 139"/>
                <a:gd name="T4" fmla="*/ 0 w 203"/>
                <a:gd name="T5" fmla="*/ 22 h 139"/>
                <a:gd name="T6" fmla="*/ 0 w 203"/>
                <a:gd name="T7" fmla="*/ 0 h 139"/>
                <a:gd name="T8" fmla="*/ 203 w 203"/>
                <a:gd name="T9" fmla="*/ 116 h 139"/>
                <a:gd name="T10" fmla="*/ 203 w 203"/>
                <a:gd name="T11" fmla="*/ 116 h 139"/>
                <a:gd name="T12" fmla="*/ 203 w 203"/>
                <a:gd name="T13" fmla="*/ 11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3"/>
                <a:gd name="T22" fmla="*/ 0 h 139"/>
                <a:gd name="T23" fmla="*/ 203 w 203"/>
                <a:gd name="T24" fmla="*/ 139 h 1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3" h="139">
                  <a:moveTo>
                    <a:pt x="203" y="116"/>
                  </a:moveTo>
                  <a:lnTo>
                    <a:pt x="203" y="139"/>
                  </a:lnTo>
                  <a:lnTo>
                    <a:pt x="0" y="22"/>
                  </a:lnTo>
                  <a:lnTo>
                    <a:pt x="0" y="0"/>
                  </a:lnTo>
                  <a:lnTo>
                    <a:pt x="203" y="1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5" name="Freeform 413"/>
            <p:cNvSpPr>
              <a:spLocks/>
            </p:cNvSpPr>
            <p:nvPr/>
          </p:nvSpPr>
          <p:spPr bwMode="auto">
            <a:xfrm>
              <a:off x="2680" y="704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6" name="Freeform 414"/>
            <p:cNvSpPr>
              <a:spLocks/>
            </p:cNvSpPr>
            <p:nvPr/>
          </p:nvSpPr>
          <p:spPr bwMode="auto">
            <a:xfrm>
              <a:off x="2690" y="709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1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2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7" name="Freeform 415"/>
            <p:cNvSpPr>
              <a:spLocks/>
            </p:cNvSpPr>
            <p:nvPr/>
          </p:nvSpPr>
          <p:spPr bwMode="auto">
            <a:xfrm>
              <a:off x="2708" y="720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8" name="Freeform 416"/>
            <p:cNvSpPr>
              <a:spLocks/>
            </p:cNvSpPr>
            <p:nvPr/>
          </p:nvSpPr>
          <p:spPr bwMode="auto">
            <a:xfrm>
              <a:off x="2718" y="726"/>
              <a:ext cx="9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2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29" name="Freeform 417"/>
            <p:cNvSpPr>
              <a:spLocks/>
            </p:cNvSpPr>
            <p:nvPr/>
          </p:nvSpPr>
          <p:spPr bwMode="auto">
            <a:xfrm>
              <a:off x="2728" y="731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0" name="Freeform 418"/>
            <p:cNvSpPr>
              <a:spLocks/>
            </p:cNvSpPr>
            <p:nvPr/>
          </p:nvSpPr>
          <p:spPr bwMode="auto">
            <a:xfrm>
              <a:off x="2738" y="738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7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1" name="Freeform 419"/>
            <p:cNvSpPr>
              <a:spLocks/>
            </p:cNvSpPr>
            <p:nvPr/>
          </p:nvSpPr>
          <p:spPr bwMode="auto">
            <a:xfrm>
              <a:off x="2756" y="748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2" name="Freeform 420"/>
            <p:cNvSpPr>
              <a:spLocks/>
            </p:cNvSpPr>
            <p:nvPr/>
          </p:nvSpPr>
          <p:spPr bwMode="auto">
            <a:xfrm>
              <a:off x="2766" y="753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1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1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3" name="Freeform 421"/>
            <p:cNvSpPr>
              <a:spLocks/>
            </p:cNvSpPr>
            <p:nvPr/>
          </p:nvSpPr>
          <p:spPr bwMode="auto">
            <a:xfrm>
              <a:off x="2776" y="759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3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4" name="Freeform 422"/>
            <p:cNvSpPr>
              <a:spLocks/>
            </p:cNvSpPr>
            <p:nvPr/>
          </p:nvSpPr>
          <p:spPr bwMode="auto">
            <a:xfrm>
              <a:off x="2786" y="765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2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5" name="Freeform 423"/>
            <p:cNvSpPr>
              <a:spLocks/>
            </p:cNvSpPr>
            <p:nvPr/>
          </p:nvSpPr>
          <p:spPr bwMode="auto">
            <a:xfrm>
              <a:off x="2806" y="741"/>
              <a:ext cx="1" cy="23"/>
            </a:xfrm>
            <a:custGeom>
              <a:avLst/>
              <a:gdLst>
                <a:gd name="T0" fmla="*/ 0 w 1"/>
                <a:gd name="T1" fmla="*/ 1 h 23"/>
                <a:gd name="T2" fmla="*/ 1 w 1"/>
                <a:gd name="T3" fmla="*/ 0 h 23"/>
                <a:gd name="T4" fmla="*/ 1 w 1"/>
                <a:gd name="T5" fmla="*/ 23 h 23"/>
                <a:gd name="T6" fmla="*/ 0 w 1"/>
                <a:gd name="T7" fmla="*/ 23 h 23"/>
                <a:gd name="T8" fmla="*/ 0 w 1"/>
                <a:gd name="T9" fmla="*/ 1 h 23"/>
                <a:gd name="T10" fmla="*/ 0 w 1"/>
                <a:gd name="T11" fmla="*/ 1 h 23"/>
                <a:gd name="T12" fmla="*/ 0 w 1"/>
                <a:gd name="T13" fmla="*/ 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23"/>
                <a:gd name="T23" fmla="*/ 1 w 1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23">
                  <a:moveTo>
                    <a:pt x="0" y="1"/>
                  </a:moveTo>
                  <a:lnTo>
                    <a:pt x="1" y="0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6" name="Freeform 424"/>
            <p:cNvSpPr>
              <a:spLocks/>
            </p:cNvSpPr>
            <p:nvPr/>
          </p:nvSpPr>
          <p:spPr bwMode="auto">
            <a:xfrm>
              <a:off x="2603" y="625"/>
              <a:ext cx="204" cy="117"/>
            </a:xfrm>
            <a:custGeom>
              <a:avLst/>
              <a:gdLst>
                <a:gd name="T0" fmla="*/ 0 w 204"/>
                <a:gd name="T1" fmla="*/ 0 h 117"/>
                <a:gd name="T2" fmla="*/ 2 w 204"/>
                <a:gd name="T3" fmla="*/ 0 h 117"/>
                <a:gd name="T4" fmla="*/ 204 w 204"/>
                <a:gd name="T5" fmla="*/ 116 h 117"/>
                <a:gd name="T6" fmla="*/ 203 w 204"/>
                <a:gd name="T7" fmla="*/ 117 h 117"/>
                <a:gd name="T8" fmla="*/ 0 w 204"/>
                <a:gd name="T9" fmla="*/ 0 h 117"/>
                <a:gd name="T10" fmla="*/ 0 w 204"/>
                <a:gd name="T11" fmla="*/ 0 h 117"/>
                <a:gd name="T12" fmla="*/ 0 w 204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4"/>
                <a:gd name="T22" fmla="*/ 0 h 117"/>
                <a:gd name="T23" fmla="*/ 204 w 204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4" h="117">
                  <a:moveTo>
                    <a:pt x="0" y="0"/>
                  </a:moveTo>
                  <a:lnTo>
                    <a:pt x="2" y="0"/>
                  </a:lnTo>
                  <a:lnTo>
                    <a:pt x="204" y="116"/>
                  </a:lnTo>
                  <a:lnTo>
                    <a:pt x="203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7" name="Freeform 425"/>
            <p:cNvSpPr>
              <a:spLocks/>
            </p:cNvSpPr>
            <p:nvPr/>
          </p:nvSpPr>
          <p:spPr bwMode="auto">
            <a:xfrm>
              <a:off x="2603" y="625"/>
              <a:ext cx="203" cy="139"/>
            </a:xfrm>
            <a:custGeom>
              <a:avLst/>
              <a:gdLst>
                <a:gd name="T0" fmla="*/ 203 w 203"/>
                <a:gd name="T1" fmla="*/ 117 h 139"/>
                <a:gd name="T2" fmla="*/ 203 w 203"/>
                <a:gd name="T3" fmla="*/ 139 h 139"/>
                <a:gd name="T4" fmla="*/ 0 w 203"/>
                <a:gd name="T5" fmla="*/ 23 h 139"/>
                <a:gd name="T6" fmla="*/ 0 w 203"/>
                <a:gd name="T7" fmla="*/ 0 h 139"/>
                <a:gd name="T8" fmla="*/ 203 w 203"/>
                <a:gd name="T9" fmla="*/ 117 h 139"/>
                <a:gd name="T10" fmla="*/ 203 w 203"/>
                <a:gd name="T11" fmla="*/ 117 h 139"/>
                <a:gd name="T12" fmla="*/ 203 w 203"/>
                <a:gd name="T13" fmla="*/ 117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3"/>
                <a:gd name="T22" fmla="*/ 0 h 139"/>
                <a:gd name="T23" fmla="*/ 203 w 203"/>
                <a:gd name="T24" fmla="*/ 139 h 1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3" h="139">
                  <a:moveTo>
                    <a:pt x="203" y="117"/>
                  </a:moveTo>
                  <a:lnTo>
                    <a:pt x="203" y="139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03" y="1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8" name="Freeform 426"/>
            <p:cNvSpPr>
              <a:spLocks/>
            </p:cNvSpPr>
            <p:nvPr/>
          </p:nvSpPr>
          <p:spPr bwMode="auto">
            <a:xfrm>
              <a:off x="2680" y="677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1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39" name="Freeform 427"/>
            <p:cNvSpPr>
              <a:spLocks/>
            </p:cNvSpPr>
            <p:nvPr/>
          </p:nvSpPr>
          <p:spPr bwMode="auto">
            <a:xfrm>
              <a:off x="2690" y="683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0" name="Freeform 428"/>
            <p:cNvSpPr>
              <a:spLocks/>
            </p:cNvSpPr>
            <p:nvPr/>
          </p:nvSpPr>
          <p:spPr bwMode="auto">
            <a:xfrm>
              <a:off x="2708" y="694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1" name="Freeform 429"/>
            <p:cNvSpPr>
              <a:spLocks/>
            </p:cNvSpPr>
            <p:nvPr/>
          </p:nvSpPr>
          <p:spPr bwMode="auto">
            <a:xfrm>
              <a:off x="2718" y="699"/>
              <a:ext cx="9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2" name="Freeform 430"/>
            <p:cNvSpPr>
              <a:spLocks/>
            </p:cNvSpPr>
            <p:nvPr/>
          </p:nvSpPr>
          <p:spPr bwMode="auto">
            <a:xfrm>
              <a:off x="2728" y="705"/>
              <a:ext cx="8" cy="10"/>
            </a:xfrm>
            <a:custGeom>
              <a:avLst/>
              <a:gdLst>
                <a:gd name="T0" fmla="*/ 1 w 13"/>
                <a:gd name="T1" fmla="*/ 1 h 16"/>
                <a:gd name="T2" fmla="*/ 1 w 13"/>
                <a:gd name="T3" fmla="*/ 1 h 16"/>
                <a:gd name="T4" fmla="*/ 1 w 13"/>
                <a:gd name="T5" fmla="*/ 1 h 16"/>
                <a:gd name="T6" fmla="*/ 1 w 13"/>
                <a:gd name="T7" fmla="*/ 1 h 16"/>
                <a:gd name="T8" fmla="*/ 1 w 13"/>
                <a:gd name="T9" fmla="*/ 1 h 16"/>
                <a:gd name="T10" fmla="*/ 0 w 13"/>
                <a:gd name="T11" fmla="*/ 1 h 16"/>
                <a:gd name="T12" fmla="*/ 0 w 13"/>
                <a:gd name="T13" fmla="*/ 0 h 16"/>
                <a:gd name="T14" fmla="*/ 1 w 13"/>
                <a:gd name="T15" fmla="*/ 0 h 16"/>
                <a:gd name="T16" fmla="*/ 1 w 13"/>
                <a:gd name="T17" fmla="*/ 1 h 16"/>
                <a:gd name="T18" fmla="*/ 1 w 13"/>
                <a:gd name="T19" fmla="*/ 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6"/>
                <a:gd name="T32" fmla="*/ 13 w 13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6">
                  <a:moveTo>
                    <a:pt x="13" y="7"/>
                  </a:moveTo>
                  <a:cubicBezTo>
                    <a:pt x="13" y="7"/>
                    <a:pt x="13" y="7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3" name="Freeform 431"/>
            <p:cNvSpPr>
              <a:spLocks/>
            </p:cNvSpPr>
            <p:nvPr/>
          </p:nvSpPr>
          <p:spPr bwMode="auto">
            <a:xfrm>
              <a:off x="2738" y="711"/>
              <a:ext cx="9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4" name="Freeform 432"/>
            <p:cNvSpPr>
              <a:spLocks/>
            </p:cNvSpPr>
            <p:nvPr/>
          </p:nvSpPr>
          <p:spPr bwMode="auto">
            <a:xfrm>
              <a:off x="2756" y="721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5" name="Freeform 433"/>
            <p:cNvSpPr>
              <a:spLocks/>
            </p:cNvSpPr>
            <p:nvPr/>
          </p:nvSpPr>
          <p:spPr bwMode="auto">
            <a:xfrm>
              <a:off x="2766" y="727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3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6" name="Freeform 434"/>
            <p:cNvSpPr>
              <a:spLocks/>
            </p:cNvSpPr>
            <p:nvPr/>
          </p:nvSpPr>
          <p:spPr bwMode="auto">
            <a:xfrm>
              <a:off x="2776" y="733"/>
              <a:ext cx="8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7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7" name="Freeform 435"/>
            <p:cNvSpPr>
              <a:spLocks/>
            </p:cNvSpPr>
            <p:nvPr/>
          </p:nvSpPr>
          <p:spPr bwMode="auto">
            <a:xfrm>
              <a:off x="2786" y="738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8" name="Freeform 436"/>
            <p:cNvSpPr>
              <a:spLocks/>
            </p:cNvSpPr>
            <p:nvPr/>
          </p:nvSpPr>
          <p:spPr bwMode="auto">
            <a:xfrm>
              <a:off x="2806" y="715"/>
              <a:ext cx="1" cy="23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0 h 23"/>
                <a:gd name="T4" fmla="*/ 1 w 1"/>
                <a:gd name="T5" fmla="*/ 22 h 23"/>
                <a:gd name="T6" fmla="*/ 0 w 1"/>
                <a:gd name="T7" fmla="*/ 23 h 23"/>
                <a:gd name="T8" fmla="*/ 0 w 1"/>
                <a:gd name="T9" fmla="*/ 0 h 23"/>
                <a:gd name="T10" fmla="*/ 0 w 1"/>
                <a:gd name="T11" fmla="*/ 0 h 23"/>
                <a:gd name="T12" fmla="*/ 0 w 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23"/>
                <a:gd name="T23" fmla="*/ 1 w 1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23">
                  <a:moveTo>
                    <a:pt x="0" y="0"/>
                  </a:moveTo>
                  <a:lnTo>
                    <a:pt x="1" y="0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49" name="Freeform 437"/>
            <p:cNvSpPr>
              <a:spLocks/>
            </p:cNvSpPr>
            <p:nvPr/>
          </p:nvSpPr>
          <p:spPr bwMode="auto">
            <a:xfrm>
              <a:off x="2603" y="598"/>
              <a:ext cx="204" cy="117"/>
            </a:xfrm>
            <a:custGeom>
              <a:avLst/>
              <a:gdLst>
                <a:gd name="T0" fmla="*/ 0 w 204"/>
                <a:gd name="T1" fmla="*/ 1 h 117"/>
                <a:gd name="T2" fmla="*/ 2 w 204"/>
                <a:gd name="T3" fmla="*/ 0 h 117"/>
                <a:gd name="T4" fmla="*/ 204 w 204"/>
                <a:gd name="T5" fmla="*/ 117 h 117"/>
                <a:gd name="T6" fmla="*/ 203 w 204"/>
                <a:gd name="T7" fmla="*/ 117 h 117"/>
                <a:gd name="T8" fmla="*/ 0 w 204"/>
                <a:gd name="T9" fmla="*/ 1 h 117"/>
                <a:gd name="T10" fmla="*/ 0 w 204"/>
                <a:gd name="T11" fmla="*/ 1 h 117"/>
                <a:gd name="T12" fmla="*/ 0 w 204"/>
                <a:gd name="T13" fmla="*/ 1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4"/>
                <a:gd name="T22" fmla="*/ 0 h 117"/>
                <a:gd name="T23" fmla="*/ 204 w 204"/>
                <a:gd name="T24" fmla="*/ 117 h 1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4" h="117">
                  <a:moveTo>
                    <a:pt x="0" y="1"/>
                  </a:moveTo>
                  <a:lnTo>
                    <a:pt x="2" y="0"/>
                  </a:lnTo>
                  <a:lnTo>
                    <a:pt x="204" y="117"/>
                  </a:lnTo>
                  <a:lnTo>
                    <a:pt x="203" y="1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0" name="Freeform 438"/>
            <p:cNvSpPr>
              <a:spLocks/>
            </p:cNvSpPr>
            <p:nvPr/>
          </p:nvSpPr>
          <p:spPr bwMode="auto">
            <a:xfrm>
              <a:off x="2603" y="599"/>
              <a:ext cx="203" cy="139"/>
            </a:xfrm>
            <a:custGeom>
              <a:avLst/>
              <a:gdLst>
                <a:gd name="T0" fmla="*/ 203 w 203"/>
                <a:gd name="T1" fmla="*/ 116 h 139"/>
                <a:gd name="T2" fmla="*/ 203 w 203"/>
                <a:gd name="T3" fmla="*/ 139 h 139"/>
                <a:gd name="T4" fmla="*/ 0 w 203"/>
                <a:gd name="T5" fmla="*/ 23 h 139"/>
                <a:gd name="T6" fmla="*/ 0 w 203"/>
                <a:gd name="T7" fmla="*/ 0 h 139"/>
                <a:gd name="T8" fmla="*/ 203 w 203"/>
                <a:gd name="T9" fmla="*/ 116 h 139"/>
                <a:gd name="T10" fmla="*/ 203 w 203"/>
                <a:gd name="T11" fmla="*/ 116 h 139"/>
                <a:gd name="T12" fmla="*/ 203 w 203"/>
                <a:gd name="T13" fmla="*/ 116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3"/>
                <a:gd name="T22" fmla="*/ 0 h 139"/>
                <a:gd name="T23" fmla="*/ 203 w 203"/>
                <a:gd name="T24" fmla="*/ 139 h 1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3" h="139">
                  <a:moveTo>
                    <a:pt x="203" y="116"/>
                  </a:moveTo>
                  <a:lnTo>
                    <a:pt x="203" y="139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03" y="1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1" name="Freeform 439"/>
            <p:cNvSpPr>
              <a:spLocks/>
            </p:cNvSpPr>
            <p:nvPr/>
          </p:nvSpPr>
          <p:spPr bwMode="auto">
            <a:xfrm>
              <a:off x="2680" y="651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2" name="Freeform 440"/>
            <p:cNvSpPr>
              <a:spLocks/>
            </p:cNvSpPr>
            <p:nvPr/>
          </p:nvSpPr>
          <p:spPr bwMode="auto">
            <a:xfrm>
              <a:off x="2690" y="656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3" name="Freeform 441"/>
            <p:cNvSpPr>
              <a:spLocks/>
            </p:cNvSpPr>
            <p:nvPr/>
          </p:nvSpPr>
          <p:spPr bwMode="auto">
            <a:xfrm>
              <a:off x="2708" y="667"/>
              <a:ext cx="9" cy="10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4" name="Freeform 442"/>
            <p:cNvSpPr>
              <a:spLocks/>
            </p:cNvSpPr>
            <p:nvPr/>
          </p:nvSpPr>
          <p:spPr bwMode="auto">
            <a:xfrm>
              <a:off x="2718" y="673"/>
              <a:ext cx="9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5" name="Freeform 443"/>
            <p:cNvSpPr>
              <a:spLocks/>
            </p:cNvSpPr>
            <p:nvPr/>
          </p:nvSpPr>
          <p:spPr bwMode="auto">
            <a:xfrm>
              <a:off x="2728" y="679"/>
              <a:ext cx="8" cy="10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1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1 w 13"/>
                <a:gd name="T15" fmla="*/ 0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7"/>
                  </a:moveTo>
                  <a:cubicBezTo>
                    <a:pt x="13" y="7"/>
                    <a:pt x="13" y="8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6" name="Freeform 444"/>
            <p:cNvSpPr>
              <a:spLocks/>
            </p:cNvSpPr>
            <p:nvPr/>
          </p:nvSpPr>
          <p:spPr bwMode="auto">
            <a:xfrm>
              <a:off x="2738" y="684"/>
              <a:ext cx="9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1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8"/>
                  </a:moveTo>
                  <a:cubicBezTo>
                    <a:pt x="13" y="8"/>
                    <a:pt x="14" y="8"/>
                    <a:pt x="14" y="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7" name="Freeform 445"/>
            <p:cNvSpPr>
              <a:spLocks/>
            </p:cNvSpPr>
            <p:nvPr/>
          </p:nvSpPr>
          <p:spPr bwMode="auto">
            <a:xfrm>
              <a:off x="2756" y="694"/>
              <a:ext cx="8" cy="11"/>
            </a:xfrm>
            <a:custGeom>
              <a:avLst/>
              <a:gdLst>
                <a:gd name="T0" fmla="*/ 1 w 13"/>
                <a:gd name="T1" fmla="*/ 1 h 17"/>
                <a:gd name="T2" fmla="*/ 1 w 13"/>
                <a:gd name="T3" fmla="*/ 1 h 17"/>
                <a:gd name="T4" fmla="*/ 1 w 13"/>
                <a:gd name="T5" fmla="*/ 1 h 17"/>
                <a:gd name="T6" fmla="*/ 1 w 13"/>
                <a:gd name="T7" fmla="*/ 1 h 17"/>
                <a:gd name="T8" fmla="*/ 0 w 13"/>
                <a:gd name="T9" fmla="*/ 1 h 17"/>
                <a:gd name="T10" fmla="*/ 0 w 13"/>
                <a:gd name="T11" fmla="*/ 1 h 17"/>
                <a:gd name="T12" fmla="*/ 0 w 13"/>
                <a:gd name="T13" fmla="*/ 1 h 17"/>
                <a:gd name="T14" fmla="*/ 0 w 13"/>
                <a:gd name="T15" fmla="*/ 1 h 17"/>
                <a:gd name="T16" fmla="*/ 1 w 13"/>
                <a:gd name="T17" fmla="*/ 1 h 17"/>
                <a:gd name="T18" fmla="*/ 1 w 13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7"/>
                <a:gd name="T32" fmla="*/ 13 w 13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7">
                  <a:moveTo>
                    <a:pt x="13" y="8"/>
                  </a:moveTo>
                  <a:cubicBezTo>
                    <a:pt x="13" y="8"/>
                    <a:pt x="13" y="8"/>
                    <a:pt x="13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8" name="Freeform 446"/>
            <p:cNvSpPr>
              <a:spLocks/>
            </p:cNvSpPr>
            <p:nvPr/>
          </p:nvSpPr>
          <p:spPr bwMode="auto">
            <a:xfrm>
              <a:off x="2766" y="700"/>
              <a:ext cx="8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0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3" y="7"/>
                    <a:pt x="14" y="8"/>
                    <a:pt x="14" y="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3" y="17"/>
                    <a:pt x="13" y="1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59" name="Freeform 447"/>
            <p:cNvSpPr>
              <a:spLocks/>
            </p:cNvSpPr>
            <p:nvPr/>
          </p:nvSpPr>
          <p:spPr bwMode="auto">
            <a:xfrm>
              <a:off x="2776" y="706"/>
              <a:ext cx="8" cy="11"/>
            </a:xfrm>
            <a:custGeom>
              <a:avLst/>
              <a:gdLst>
                <a:gd name="T0" fmla="*/ 1 w 14"/>
                <a:gd name="T1" fmla="*/ 1 h 17"/>
                <a:gd name="T2" fmla="*/ 1 w 14"/>
                <a:gd name="T3" fmla="*/ 1 h 17"/>
                <a:gd name="T4" fmla="*/ 1 w 14"/>
                <a:gd name="T5" fmla="*/ 1 h 17"/>
                <a:gd name="T6" fmla="*/ 1 w 14"/>
                <a:gd name="T7" fmla="*/ 1 h 17"/>
                <a:gd name="T8" fmla="*/ 1 w 14"/>
                <a:gd name="T9" fmla="*/ 1 h 17"/>
                <a:gd name="T10" fmla="*/ 0 w 14"/>
                <a:gd name="T11" fmla="*/ 1 h 17"/>
                <a:gd name="T12" fmla="*/ 0 w 14"/>
                <a:gd name="T13" fmla="*/ 1 h 17"/>
                <a:gd name="T14" fmla="*/ 1 w 14"/>
                <a:gd name="T15" fmla="*/ 0 h 17"/>
                <a:gd name="T16" fmla="*/ 1 w 14"/>
                <a:gd name="T17" fmla="*/ 1 h 17"/>
                <a:gd name="T18" fmla="*/ 1 w 14"/>
                <a:gd name="T19" fmla="*/ 1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7"/>
                <a:gd name="T32" fmla="*/ 14 w 14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7">
                  <a:moveTo>
                    <a:pt x="13" y="7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360" name="Freeform 448"/>
            <p:cNvSpPr>
              <a:spLocks/>
            </p:cNvSpPr>
            <p:nvPr/>
          </p:nvSpPr>
          <p:spPr bwMode="auto">
            <a:xfrm>
              <a:off x="2786" y="712"/>
              <a:ext cx="8" cy="10"/>
            </a:xfrm>
            <a:custGeom>
              <a:avLst/>
              <a:gdLst>
                <a:gd name="T0" fmla="*/ 1 w 13"/>
                <a:gd name="T1" fmla="*/ 1 h 16"/>
                <a:gd name="T2" fmla="*/ 1 w 13"/>
                <a:gd name="T3" fmla="*/ 1 h 16"/>
                <a:gd name="T4" fmla="*/ 1 w 13"/>
                <a:gd name="T5" fmla="*/ 1 h 16"/>
                <a:gd name="T6" fmla="*/ 1 w 13"/>
                <a:gd name="T7" fmla="*/ 1 h 16"/>
                <a:gd name="T8" fmla="*/ 0 w 13"/>
                <a:gd name="T9" fmla="*/ 1 h 16"/>
                <a:gd name="T10" fmla="*/ 0 w 13"/>
                <a:gd name="T11" fmla="*/ 1 h 16"/>
                <a:gd name="T12" fmla="*/ 0 w 13"/>
                <a:gd name="T13" fmla="*/ 0 h 16"/>
                <a:gd name="T14" fmla="*/ 0 w 13"/>
                <a:gd name="T15" fmla="*/ 0 h 16"/>
                <a:gd name="T16" fmla="*/ 1 w 13"/>
                <a:gd name="T17" fmla="*/ 1 h 16"/>
                <a:gd name="T18" fmla="*/ 1 w 13"/>
                <a:gd name="T19" fmla="*/ 1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16"/>
                <a:gd name="T32" fmla="*/ 13 w 13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16">
                  <a:moveTo>
                    <a:pt x="13" y="7"/>
                  </a:moveTo>
                  <a:cubicBezTo>
                    <a:pt x="13" y="7"/>
                    <a:pt x="13" y="7"/>
                    <a:pt x="13" y="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3E4F88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</p:grpSp>
      <p:grpSp>
        <p:nvGrpSpPr>
          <p:cNvPr id="2761" name="组合 49"/>
          <p:cNvGrpSpPr>
            <a:grpSpLocks/>
          </p:cNvGrpSpPr>
          <p:nvPr/>
        </p:nvGrpSpPr>
        <p:grpSpPr bwMode="auto">
          <a:xfrm>
            <a:off x="4414844" y="1717571"/>
            <a:ext cx="633412" cy="711297"/>
            <a:chOff x="3657600" y="1651918"/>
            <a:chExt cx="633413" cy="711923"/>
          </a:xfrm>
        </p:grpSpPr>
        <p:grpSp>
          <p:nvGrpSpPr>
            <p:cNvPr id="2762" name="Group 718"/>
            <p:cNvGrpSpPr>
              <a:grpSpLocks noChangeAspect="1"/>
            </p:cNvGrpSpPr>
            <p:nvPr/>
          </p:nvGrpSpPr>
          <p:grpSpPr bwMode="auto">
            <a:xfrm>
              <a:off x="3657600" y="1906964"/>
              <a:ext cx="633412" cy="456890"/>
              <a:chOff x="3782" y="3111"/>
              <a:chExt cx="776" cy="560"/>
            </a:xfrm>
          </p:grpSpPr>
          <p:sp>
            <p:nvSpPr>
              <p:cNvPr id="2802" name="AutoShape 717"/>
              <p:cNvSpPr>
                <a:spLocks noChangeAspect="1" noChangeArrowheads="1" noTextEdit="1"/>
              </p:cNvSpPr>
              <p:nvPr/>
            </p:nvSpPr>
            <p:spPr bwMode="auto">
              <a:xfrm>
                <a:off x="3782" y="3113"/>
                <a:ext cx="776" cy="55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3" name="Freeform 719"/>
              <p:cNvSpPr>
                <a:spLocks/>
              </p:cNvSpPr>
              <p:nvPr/>
            </p:nvSpPr>
            <p:spPr bwMode="auto">
              <a:xfrm>
                <a:off x="3785" y="3111"/>
                <a:ext cx="771" cy="446"/>
              </a:xfrm>
              <a:custGeom>
                <a:avLst/>
                <a:gdLst>
                  <a:gd name="T0" fmla="*/ 771 w 771"/>
                  <a:gd name="T1" fmla="*/ 223 h 446"/>
                  <a:gd name="T2" fmla="*/ 387 w 771"/>
                  <a:gd name="T3" fmla="*/ 446 h 446"/>
                  <a:gd name="T4" fmla="*/ 0 w 771"/>
                  <a:gd name="T5" fmla="*/ 223 h 446"/>
                  <a:gd name="T6" fmla="*/ 385 w 771"/>
                  <a:gd name="T7" fmla="*/ 0 h 446"/>
                  <a:gd name="T8" fmla="*/ 771 w 771"/>
                  <a:gd name="T9" fmla="*/ 223 h 446"/>
                  <a:gd name="T10" fmla="*/ 771 w 771"/>
                  <a:gd name="T11" fmla="*/ 223 h 446"/>
                  <a:gd name="T12" fmla="*/ 771 w 771"/>
                  <a:gd name="T13" fmla="*/ 223 h 4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71"/>
                  <a:gd name="T22" fmla="*/ 0 h 446"/>
                  <a:gd name="T23" fmla="*/ 771 w 771"/>
                  <a:gd name="T24" fmla="*/ 446 h 4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71" h="446">
                    <a:moveTo>
                      <a:pt x="771" y="223"/>
                    </a:moveTo>
                    <a:lnTo>
                      <a:pt x="387" y="446"/>
                    </a:lnTo>
                    <a:lnTo>
                      <a:pt x="0" y="223"/>
                    </a:lnTo>
                    <a:lnTo>
                      <a:pt x="385" y="0"/>
                    </a:lnTo>
                    <a:lnTo>
                      <a:pt x="771" y="223"/>
                    </a:lnTo>
                    <a:close/>
                  </a:path>
                </a:pathLst>
              </a:custGeom>
              <a:solidFill>
                <a:srgbClr val="6F89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4" name="Freeform 720"/>
              <p:cNvSpPr>
                <a:spLocks/>
              </p:cNvSpPr>
              <p:nvPr/>
            </p:nvSpPr>
            <p:spPr bwMode="auto">
              <a:xfrm>
                <a:off x="4170" y="3334"/>
                <a:ext cx="386" cy="337"/>
              </a:xfrm>
              <a:custGeom>
                <a:avLst/>
                <a:gdLst>
                  <a:gd name="T0" fmla="*/ 386 w 386"/>
                  <a:gd name="T1" fmla="*/ 0 h 337"/>
                  <a:gd name="T2" fmla="*/ 385 w 386"/>
                  <a:gd name="T3" fmla="*/ 114 h 337"/>
                  <a:gd name="T4" fmla="*/ 0 w 386"/>
                  <a:gd name="T5" fmla="*/ 337 h 337"/>
                  <a:gd name="T6" fmla="*/ 2 w 386"/>
                  <a:gd name="T7" fmla="*/ 223 h 337"/>
                  <a:gd name="T8" fmla="*/ 386 w 386"/>
                  <a:gd name="T9" fmla="*/ 0 h 337"/>
                  <a:gd name="T10" fmla="*/ 386 w 386"/>
                  <a:gd name="T11" fmla="*/ 0 h 337"/>
                  <a:gd name="T12" fmla="*/ 386 w 386"/>
                  <a:gd name="T13" fmla="*/ 0 h 3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6"/>
                  <a:gd name="T22" fmla="*/ 0 h 337"/>
                  <a:gd name="T23" fmla="*/ 386 w 386"/>
                  <a:gd name="T24" fmla="*/ 337 h 3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6" h="337">
                    <a:moveTo>
                      <a:pt x="386" y="0"/>
                    </a:moveTo>
                    <a:lnTo>
                      <a:pt x="385" y="114"/>
                    </a:lnTo>
                    <a:lnTo>
                      <a:pt x="0" y="337"/>
                    </a:lnTo>
                    <a:lnTo>
                      <a:pt x="2" y="223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rgbClr val="3D487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5" name="Freeform 721"/>
              <p:cNvSpPr>
                <a:spLocks/>
              </p:cNvSpPr>
              <p:nvPr/>
            </p:nvSpPr>
            <p:spPr bwMode="auto">
              <a:xfrm>
                <a:off x="3784" y="3334"/>
                <a:ext cx="388" cy="337"/>
              </a:xfrm>
              <a:custGeom>
                <a:avLst/>
                <a:gdLst>
                  <a:gd name="T0" fmla="*/ 388 w 388"/>
                  <a:gd name="T1" fmla="*/ 223 h 337"/>
                  <a:gd name="T2" fmla="*/ 386 w 388"/>
                  <a:gd name="T3" fmla="*/ 337 h 337"/>
                  <a:gd name="T4" fmla="*/ 0 w 388"/>
                  <a:gd name="T5" fmla="*/ 114 h 337"/>
                  <a:gd name="T6" fmla="*/ 0 w 388"/>
                  <a:gd name="T7" fmla="*/ 0 h 337"/>
                  <a:gd name="T8" fmla="*/ 388 w 388"/>
                  <a:gd name="T9" fmla="*/ 223 h 337"/>
                  <a:gd name="T10" fmla="*/ 388 w 388"/>
                  <a:gd name="T11" fmla="*/ 223 h 337"/>
                  <a:gd name="T12" fmla="*/ 388 w 388"/>
                  <a:gd name="T13" fmla="*/ 223 h 3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8"/>
                  <a:gd name="T22" fmla="*/ 0 h 337"/>
                  <a:gd name="T23" fmla="*/ 388 w 388"/>
                  <a:gd name="T24" fmla="*/ 337 h 3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8" h="337">
                    <a:moveTo>
                      <a:pt x="388" y="223"/>
                    </a:moveTo>
                    <a:lnTo>
                      <a:pt x="386" y="337"/>
                    </a:lnTo>
                    <a:lnTo>
                      <a:pt x="0" y="114"/>
                    </a:lnTo>
                    <a:lnTo>
                      <a:pt x="0" y="0"/>
                    </a:lnTo>
                    <a:lnTo>
                      <a:pt x="388" y="223"/>
                    </a:lnTo>
                    <a:close/>
                  </a:path>
                </a:pathLst>
              </a:custGeom>
              <a:solidFill>
                <a:srgbClr val="5768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6" name="Freeform 722"/>
              <p:cNvSpPr>
                <a:spLocks/>
              </p:cNvSpPr>
              <p:nvPr/>
            </p:nvSpPr>
            <p:spPr bwMode="auto">
              <a:xfrm>
                <a:off x="4105" y="3176"/>
                <a:ext cx="125" cy="71"/>
              </a:xfrm>
              <a:custGeom>
                <a:avLst/>
                <a:gdLst>
                  <a:gd name="T0" fmla="*/ 73 w 73"/>
                  <a:gd name="T1" fmla="*/ 9 h 42"/>
                  <a:gd name="T2" fmla="*/ 73 w 73"/>
                  <a:gd name="T3" fmla="*/ 42 h 42"/>
                  <a:gd name="T4" fmla="*/ 16 w 73"/>
                  <a:gd name="T5" fmla="*/ 42 h 42"/>
                  <a:gd name="T6" fmla="*/ 18 w 73"/>
                  <a:gd name="T7" fmla="*/ 30 h 42"/>
                  <a:gd name="T8" fmla="*/ 36 w 73"/>
                  <a:gd name="T9" fmla="*/ 30 h 42"/>
                  <a:gd name="T10" fmla="*/ 0 w 73"/>
                  <a:gd name="T11" fmla="*/ 9 h 42"/>
                  <a:gd name="T12" fmla="*/ 16 w 73"/>
                  <a:gd name="T13" fmla="*/ 0 h 42"/>
                  <a:gd name="T14" fmla="*/ 52 w 73"/>
                  <a:gd name="T15" fmla="*/ 21 h 42"/>
                  <a:gd name="T16" fmla="*/ 52 w 73"/>
                  <a:gd name="T17" fmla="*/ 10 h 42"/>
                  <a:gd name="T18" fmla="*/ 73 w 73"/>
                  <a:gd name="T19" fmla="*/ 9 h 42"/>
                  <a:gd name="T20" fmla="*/ 73 w 73"/>
                  <a:gd name="T21" fmla="*/ 9 h 42"/>
                  <a:gd name="T22" fmla="*/ 73 w 73"/>
                  <a:gd name="T23" fmla="*/ 9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3"/>
                  <a:gd name="T37" fmla="*/ 0 h 42"/>
                  <a:gd name="T38" fmla="*/ 73 w 73"/>
                  <a:gd name="T39" fmla="*/ 42 h 4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3" h="42">
                    <a:moveTo>
                      <a:pt x="73" y="9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27" y="30"/>
                      <a:pt x="36" y="3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15"/>
                      <a:pt x="52" y="11"/>
                      <a:pt x="52" y="10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lose/>
                  </a:path>
                </a:pathLst>
              </a:custGeom>
              <a:solidFill>
                <a:srgbClr val="5768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7" name="Freeform 723"/>
              <p:cNvSpPr>
                <a:spLocks/>
              </p:cNvSpPr>
              <p:nvPr/>
            </p:nvSpPr>
            <p:spPr bwMode="auto">
              <a:xfrm>
                <a:off x="4003" y="3234"/>
                <a:ext cx="160" cy="91"/>
              </a:xfrm>
              <a:custGeom>
                <a:avLst/>
                <a:gdLst>
                  <a:gd name="T0" fmla="*/ 80 w 160"/>
                  <a:gd name="T1" fmla="*/ 20 h 91"/>
                  <a:gd name="T2" fmla="*/ 160 w 160"/>
                  <a:gd name="T3" fmla="*/ 39 h 91"/>
                  <a:gd name="T4" fmla="*/ 70 w 160"/>
                  <a:gd name="T5" fmla="*/ 91 h 91"/>
                  <a:gd name="T6" fmla="*/ 36 w 160"/>
                  <a:gd name="T7" fmla="*/ 46 h 91"/>
                  <a:gd name="T8" fmla="*/ 0 w 160"/>
                  <a:gd name="T9" fmla="*/ 0 h 91"/>
                  <a:gd name="T10" fmla="*/ 80 w 160"/>
                  <a:gd name="T11" fmla="*/ 20 h 91"/>
                  <a:gd name="T12" fmla="*/ 80 w 160"/>
                  <a:gd name="T13" fmla="*/ 20 h 91"/>
                  <a:gd name="T14" fmla="*/ 80 w 160"/>
                  <a:gd name="T15" fmla="*/ 20 h 91"/>
                  <a:gd name="T16" fmla="*/ 80 w 160"/>
                  <a:gd name="T17" fmla="*/ 20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0"/>
                  <a:gd name="T28" fmla="*/ 0 h 91"/>
                  <a:gd name="T29" fmla="*/ 160 w 160"/>
                  <a:gd name="T30" fmla="*/ 91 h 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0" h="91">
                    <a:moveTo>
                      <a:pt x="80" y="20"/>
                    </a:moveTo>
                    <a:lnTo>
                      <a:pt x="160" y="39"/>
                    </a:lnTo>
                    <a:lnTo>
                      <a:pt x="70" y="91"/>
                    </a:lnTo>
                    <a:lnTo>
                      <a:pt x="36" y="46"/>
                    </a:lnTo>
                    <a:lnTo>
                      <a:pt x="0" y="0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5768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8" name="Freeform 724"/>
              <p:cNvSpPr>
                <a:spLocks/>
              </p:cNvSpPr>
              <p:nvPr/>
            </p:nvSpPr>
            <p:spPr bwMode="auto">
              <a:xfrm>
                <a:off x="3990" y="3305"/>
                <a:ext cx="1" cy="20"/>
              </a:xfrm>
              <a:custGeom>
                <a:avLst/>
                <a:gdLst>
                  <a:gd name="T0" fmla="*/ 0 w 1"/>
                  <a:gd name="T1" fmla="*/ 9 h 12"/>
                  <a:gd name="T2" fmla="*/ 0 w 1"/>
                  <a:gd name="T3" fmla="*/ 12 h 12"/>
                  <a:gd name="T4" fmla="*/ 0 w 1"/>
                  <a:gd name="T5" fmla="*/ 3 h 12"/>
                  <a:gd name="T6" fmla="*/ 0 w 1"/>
                  <a:gd name="T7" fmla="*/ 0 h 12"/>
                  <a:gd name="T8" fmla="*/ 0 w 1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2"/>
                  <a:gd name="T17" fmla="*/ 1 w 1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2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4"/>
                      <a:pt x="0" y="9"/>
                    </a:cubicBezTo>
                  </a:path>
                </a:pathLst>
              </a:custGeom>
              <a:solidFill>
                <a:srgbClr val="5966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9" name="Freeform 725"/>
              <p:cNvSpPr>
                <a:spLocks/>
              </p:cNvSpPr>
              <p:nvPr/>
            </p:nvSpPr>
            <p:spPr bwMode="auto">
              <a:xfrm>
                <a:off x="3901" y="3290"/>
                <a:ext cx="124" cy="71"/>
              </a:xfrm>
              <a:custGeom>
                <a:avLst/>
                <a:gdLst>
                  <a:gd name="T0" fmla="*/ 73 w 73"/>
                  <a:gd name="T1" fmla="*/ 9 h 42"/>
                  <a:gd name="T2" fmla="*/ 73 w 73"/>
                  <a:gd name="T3" fmla="*/ 41 h 42"/>
                  <a:gd name="T4" fmla="*/ 16 w 73"/>
                  <a:gd name="T5" fmla="*/ 42 h 42"/>
                  <a:gd name="T6" fmla="*/ 18 w 73"/>
                  <a:gd name="T7" fmla="*/ 29 h 42"/>
                  <a:gd name="T8" fmla="*/ 37 w 73"/>
                  <a:gd name="T9" fmla="*/ 29 h 42"/>
                  <a:gd name="T10" fmla="*/ 0 w 73"/>
                  <a:gd name="T11" fmla="*/ 9 h 42"/>
                  <a:gd name="T12" fmla="*/ 16 w 73"/>
                  <a:gd name="T13" fmla="*/ 0 h 42"/>
                  <a:gd name="T14" fmla="*/ 52 w 73"/>
                  <a:gd name="T15" fmla="*/ 20 h 42"/>
                  <a:gd name="T16" fmla="*/ 52 w 73"/>
                  <a:gd name="T17" fmla="*/ 10 h 42"/>
                  <a:gd name="T18" fmla="*/ 73 w 73"/>
                  <a:gd name="T19" fmla="*/ 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3"/>
                  <a:gd name="T31" fmla="*/ 0 h 42"/>
                  <a:gd name="T32" fmla="*/ 73 w 73"/>
                  <a:gd name="T33" fmla="*/ 42 h 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3" h="42">
                    <a:moveTo>
                      <a:pt x="73" y="9"/>
                    </a:moveTo>
                    <a:cubicBezTo>
                      <a:pt x="73" y="41"/>
                      <a:pt x="73" y="41"/>
                      <a:pt x="7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27" y="29"/>
                      <a:pt x="37" y="2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5"/>
                      <a:pt x="52" y="10"/>
                      <a:pt x="52" y="10"/>
                    </a:cubicBezTo>
                    <a:lnTo>
                      <a:pt x="73" y="9"/>
                    </a:lnTo>
                    <a:close/>
                  </a:path>
                </a:pathLst>
              </a:custGeom>
              <a:solidFill>
                <a:srgbClr val="5768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0" name="Freeform 726"/>
              <p:cNvSpPr>
                <a:spLocks noEditPoints="1"/>
              </p:cNvSpPr>
              <p:nvPr/>
            </p:nvSpPr>
            <p:spPr bwMode="auto">
              <a:xfrm>
                <a:off x="3993" y="3229"/>
                <a:ext cx="374" cy="217"/>
              </a:xfrm>
              <a:custGeom>
                <a:avLst/>
                <a:gdLst>
                  <a:gd name="T0" fmla="*/ 214 w 220"/>
                  <a:gd name="T1" fmla="*/ 21 h 128"/>
                  <a:gd name="T2" fmla="*/ 220 w 220"/>
                  <a:gd name="T3" fmla="*/ 24 h 128"/>
                  <a:gd name="T4" fmla="*/ 41 w 220"/>
                  <a:gd name="T5" fmla="*/ 128 h 128"/>
                  <a:gd name="T6" fmla="*/ 0 w 220"/>
                  <a:gd name="T7" fmla="*/ 104 h 128"/>
                  <a:gd name="T8" fmla="*/ 178 w 220"/>
                  <a:gd name="T9" fmla="*/ 0 h 128"/>
                  <a:gd name="T10" fmla="*/ 214 w 220"/>
                  <a:gd name="T11" fmla="*/ 21 h 128"/>
                  <a:gd name="T12" fmla="*/ 214 w 220"/>
                  <a:gd name="T13" fmla="*/ 21 h 128"/>
                  <a:gd name="T14" fmla="*/ 214 w 220"/>
                  <a:gd name="T15" fmla="*/ 21 h 128"/>
                  <a:gd name="T16" fmla="*/ 126 w 220"/>
                  <a:gd name="T17" fmla="*/ 65 h 128"/>
                  <a:gd name="T18" fmla="*/ 139 w 220"/>
                  <a:gd name="T19" fmla="*/ 58 h 128"/>
                  <a:gd name="T20" fmla="*/ 121 w 220"/>
                  <a:gd name="T21" fmla="*/ 47 h 128"/>
                  <a:gd name="T22" fmla="*/ 108 w 220"/>
                  <a:gd name="T23" fmla="*/ 54 h 128"/>
                  <a:gd name="T24" fmla="*/ 126 w 220"/>
                  <a:gd name="T25" fmla="*/ 65 h 128"/>
                  <a:gd name="T26" fmla="*/ 154 w 220"/>
                  <a:gd name="T27" fmla="*/ 49 h 128"/>
                  <a:gd name="T28" fmla="*/ 166 w 220"/>
                  <a:gd name="T29" fmla="*/ 41 h 128"/>
                  <a:gd name="T30" fmla="*/ 148 w 220"/>
                  <a:gd name="T31" fmla="*/ 31 h 128"/>
                  <a:gd name="T32" fmla="*/ 136 w 220"/>
                  <a:gd name="T33" fmla="*/ 38 h 128"/>
                  <a:gd name="T34" fmla="*/ 154 w 220"/>
                  <a:gd name="T35" fmla="*/ 49 h 128"/>
                  <a:gd name="T36" fmla="*/ 99 w 220"/>
                  <a:gd name="T37" fmla="*/ 81 h 128"/>
                  <a:gd name="T38" fmla="*/ 111 w 220"/>
                  <a:gd name="T39" fmla="*/ 74 h 128"/>
                  <a:gd name="T40" fmla="*/ 93 w 220"/>
                  <a:gd name="T41" fmla="*/ 63 h 128"/>
                  <a:gd name="T42" fmla="*/ 81 w 220"/>
                  <a:gd name="T43" fmla="*/ 70 h 128"/>
                  <a:gd name="T44" fmla="*/ 99 w 220"/>
                  <a:gd name="T45" fmla="*/ 81 h 128"/>
                  <a:gd name="T46" fmla="*/ 71 w 220"/>
                  <a:gd name="T47" fmla="*/ 97 h 128"/>
                  <a:gd name="T48" fmla="*/ 83 w 220"/>
                  <a:gd name="T49" fmla="*/ 90 h 128"/>
                  <a:gd name="T50" fmla="*/ 65 w 220"/>
                  <a:gd name="T51" fmla="*/ 79 h 128"/>
                  <a:gd name="T52" fmla="*/ 53 w 220"/>
                  <a:gd name="T53" fmla="*/ 86 h 128"/>
                  <a:gd name="T54" fmla="*/ 71 w 220"/>
                  <a:gd name="T55" fmla="*/ 97 h 128"/>
                  <a:gd name="T56" fmla="*/ 182 w 220"/>
                  <a:gd name="T57" fmla="*/ 33 h 128"/>
                  <a:gd name="T58" fmla="*/ 192 w 220"/>
                  <a:gd name="T59" fmla="*/ 26 h 128"/>
                  <a:gd name="T60" fmla="*/ 174 w 220"/>
                  <a:gd name="T61" fmla="*/ 16 h 128"/>
                  <a:gd name="T62" fmla="*/ 164 w 220"/>
                  <a:gd name="T63" fmla="*/ 22 h 128"/>
                  <a:gd name="T64" fmla="*/ 182 w 220"/>
                  <a:gd name="T65" fmla="*/ 33 h 128"/>
                  <a:gd name="T66" fmla="*/ 45 w 220"/>
                  <a:gd name="T67" fmla="*/ 112 h 128"/>
                  <a:gd name="T68" fmla="*/ 56 w 220"/>
                  <a:gd name="T69" fmla="*/ 106 h 128"/>
                  <a:gd name="T70" fmla="*/ 38 w 220"/>
                  <a:gd name="T71" fmla="*/ 95 h 128"/>
                  <a:gd name="T72" fmla="*/ 27 w 220"/>
                  <a:gd name="T73" fmla="*/ 102 h 128"/>
                  <a:gd name="T74" fmla="*/ 45 w 220"/>
                  <a:gd name="T75" fmla="*/ 112 h 1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0"/>
                  <a:gd name="T115" fmla="*/ 0 h 128"/>
                  <a:gd name="T116" fmla="*/ 220 w 220"/>
                  <a:gd name="T117" fmla="*/ 128 h 12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0" h="128">
                    <a:moveTo>
                      <a:pt x="214" y="21"/>
                    </a:moveTo>
                    <a:cubicBezTo>
                      <a:pt x="220" y="24"/>
                      <a:pt x="220" y="24"/>
                      <a:pt x="220" y="24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4" y="21"/>
                      <a:pt x="214" y="21"/>
                      <a:pt x="214" y="21"/>
                    </a:cubicBezTo>
                    <a:close/>
                    <a:moveTo>
                      <a:pt x="126" y="65"/>
                    </a:moveTo>
                    <a:cubicBezTo>
                      <a:pt x="130" y="62"/>
                      <a:pt x="135" y="60"/>
                      <a:pt x="139" y="58"/>
                    </a:cubicBezTo>
                    <a:cubicBezTo>
                      <a:pt x="121" y="47"/>
                      <a:pt x="121" y="47"/>
                      <a:pt x="121" y="47"/>
                    </a:cubicBezTo>
                    <a:cubicBezTo>
                      <a:pt x="117" y="49"/>
                      <a:pt x="112" y="52"/>
                      <a:pt x="108" y="54"/>
                    </a:cubicBezTo>
                    <a:cubicBezTo>
                      <a:pt x="126" y="65"/>
                      <a:pt x="126" y="65"/>
                      <a:pt x="126" y="65"/>
                    </a:cubicBezTo>
                    <a:moveTo>
                      <a:pt x="154" y="49"/>
                    </a:moveTo>
                    <a:cubicBezTo>
                      <a:pt x="158" y="46"/>
                      <a:pt x="162" y="44"/>
                      <a:pt x="166" y="41"/>
                    </a:cubicBezTo>
                    <a:cubicBezTo>
                      <a:pt x="148" y="31"/>
                      <a:pt x="148" y="31"/>
                      <a:pt x="148" y="31"/>
                    </a:cubicBezTo>
                    <a:cubicBezTo>
                      <a:pt x="144" y="33"/>
                      <a:pt x="140" y="36"/>
                      <a:pt x="136" y="38"/>
                    </a:cubicBezTo>
                    <a:cubicBezTo>
                      <a:pt x="154" y="49"/>
                      <a:pt x="154" y="49"/>
                      <a:pt x="154" y="49"/>
                    </a:cubicBezTo>
                    <a:moveTo>
                      <a:pt x="99" y="81"/>
                    </a:moveTo>
                    <a:cubicBezTo>
                      <a:pt x="103" y="78"/>
                      <a:pt x="107" y="76"/>
                      <a:pt x="111" y="74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89" y="66"/>
                      <a:pt x="85" y="68"/>
                      <a:pt x="81" y="70"/>
                    </a:cubicBezTo>
                    <a:cubicBezTo>
                      <a:pt x="99" y="81"/>
                      <a:pt x="99" y="81"/>
                      <a:pt x="99" y="81"/>
                    </a:cubicBezTo>
                    <a:moveTo>
                      <a:pt x="71" y="97"/>
                    </a:moveTo>
                    <a:cubicBezTo>
                      <a:pt x="75" y="94"/>
                      <a:pt x="79" y="92"/>
                      <a:pt x="83" y="90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1" y="82"/>
                      <a:pt x="57" y="84"/>
                      <a:pt x="53" y="86"/>
                    </a:cubicBezTo>
                    <a:cubicBezTo>
                      <a:pt x="71" y="97"/>
                      <a:pt x="71" y="97"/>
                      <a:pt x="71" y="97"/>
                    </a:cubicBezTo>
                    <a:moveTo>
                      <a:pt x="182" y="33"/>
                    </a:moveTo>
                    <a:cubicBezTo>
                      <a:pt x="187" y="29"/>
                      <a:pt x="191" y="27"/>
                      <a:pt x="192" y="26"/>
                    </a:cubicBezTo>
                    <a:cubicBezTo>
                      <a:pt x="187" y="23"/>
                      <a:pt x="180" y="19"/>
                      <a:pt x="174" y="16"/>
                    </a:cubicBezTo>
                    <a:cubicBezTo>
                      <a:pt x="173" y="17"/>
                      <a:pt x="169" y="19"/>
                      <a:pt x="164" y="22"/>
                    </a:cubicBezTo>
                    <a:cubicBezTo>
                      <a:pt x="182" y="33"/>
                      <a:pt x="182" y="33"/>
                      <a:pt x="182" y="33"/>
                    </a:cubicBezTo>
                    <a:moveTo>
                      <a:pt x="45" y="112"/>
                    </a:moveTo>
                    <a:cubicBezTo>
                      <a:pt x="47" y="111"/>
                      <a:pt x="50" y="109"/>
                      <a:pt x="56" y="106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3" y="98"/>
                      <a:pt x="29" y="101"/>
                      <a:pt x="27" y="102"/>
                    </a:cubicBezTo>
                    <a:cubicBezTo>
                      <a:pt x="33" y="105"/>
                      <a:pt x="39" y="109"/>
                      <a:pt x="45" y="112"/>
                    </a:cubicBezTo>
                  </a:path>
                </a:pathLst>
              </a:custGeom>
              <a:solidFill>
                <a:srgbClr val="7D1B1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1" name="Freeform 727"/>
              <p:cNvSpPr>
                <a:spLocks noEditPoints="1"/>
              </p:cNvSpPr>
              <p:nvPr/>
            </p:nvSpPr>
            <p:spPr bwMode="auto">
              <a:xfrm>
                <a:off x="3993" y="3225"/>
                <a:ext cx="374" cy="218"/>
              </a:xfrm>
              <a:custGeom>
                <a:avLst/>
                <a:gdLst>
                  <a:gd name="T0" fmla="*/ 214 w 220"/>
                  <a:gd name="T1" fmla="*/ 21 h 128"/>
                  <a:gd name="T2" fmla="*/ 220 w 220"/>
                  <a:gd name="T3" fmla="*/ 24 h 128"/>
                  <a:gd name="T4" fmla="*/ 42 w 220"/>
                  <a:gd name="T5" fmla="*/ 128 h 128"/>
                  <a:gd name="T6" fmla="*/ 0 w 220"/>
                  <a:gd name="T7" fmla="*/ 104 h 128"/>
                  <a:gd name="T8" fmla="*/ 178 w 220"/>
                  <a:gd name="T9" fmla="*/ 0 h 128"/>
                  <a:gd name="T10" fmla="*/ 214 w 220"/>
                  <a:gd name="T11" fmla="*/ 21 h 128"/>
                  <a:gd name="T12" fmla="*/ 214 w 220"/>
                  <a:gd name="T13" fmla="*/ 21 h 128"/>
                  <a:gd name="T14" fmla="*/ 214 w 220"/>
                  <a:gd name="T15" fmla="*/ 21 h 128"/>
                  <a:gd name="T16" fmla="*/ 127 w 220"/>
                  <a:gd name="T17" fmla="*/ 65 h 128"/>
                  <a:gd name="T18" fmla="*/ 139 w 220"/>
                  <a:gd name="T19" fmla="*/ 57 h 128"/>
                  <a:gd name="T20" fmla="*/ 121 w 220"/>
                  <a:gd name="T21" fmla="*/ 47 h 128"/>
                  <a:gd name="T22" fmla="*/ 109 w 220"/>
                  <a:gd name="T23" fmla="*/ 54 h 128"/>
                  <a:gd name="T24" fmla="*/ 127 w 220"/>
                  <a:gd name="T25" fmla="*/ 65 h 128"/>
                  <a:gd name="T26" fmla="*/ 154 w 220"/>
                  <a:gd name="T27" fmla="*/ 48 h 128"/>
                  <a:gd name="T28" fmla="*/ 166 w 220"/>
                  <a:gd name="T29" fmla="*/ 41 h 128"/>
                  <a:gd name="T30" fmla="*/ 148 w 220"/>
                  <a:gd name="T31" fmla="*/ 31 h 128"/>
                  <a:gd name="T32" fmla="*/ 136 w 220"/>
                  <a:gd name="T33" fmla="*/ 38 h 128"/>
                  <a:gd name="T34" fmla="*/ 154 w 220"/>
                  <a:gd name="T35" fmla="*/ 48 h 128"/>
                  <a:gd name="T36" fmla="*/ 99 w 220"/>
                  <a:gd name="T37" fmla="*/ 81 h 128"/>
                  <a:gd name="T38" fmla="*/ 111 w 220"/>
                  <a:gd name="T39" fmla="*/ 73 h 128"/>
                  <a:gd name="T40" fmla="*/ 93 w 220"/>
                  <a:gd name="T41" fmla="*/ 63 h 128"/>
                  <a:gd name="T42" fmla="*/ 81 w 220"/>
                  <a:gd name="T43" fmla="*/ 70 h 128"/>
                  <a:gd name="T44" fmla="*/ 99 w 220"/>
                  <a:gd name="T45" fmla="*/ 81 h 128"/>
                  <a:gd name="T46" fmla="*/ 71 w 220"/>
                  <a:gd name="T47" fmla="*/ 97 h 128"/>
                  <a:gd name="T48" fmla="*/ 84 w 220"/>
                  <a:gd name="T49" fmla="*/ 90 h 128"/>
                  <a:gd name="T50" fmla="*/ 66 w 220"/>
                  <a:gd name="T51" fmla="*/ 79 h 128"/>
                  <a:gd name="T52" fmla="*/ 53 w 220"/>
                  <a:gd name="T53" fmla="*/ 86 h 128"/>
                  <a:gd name="T54" fmla="*/ 71 w 220"/>
                  <a:gd name="T55" fmla="*/ 97 h 128"/>
                  <a:gd name="T56" fmla="*/ 182 w 220"/>
                  <a:gd name="T57" fmla="*/ 32 h 128"/>
                  <a:gd name="T58" fmla="*/ 193 w 220"/>
                  <a:gd name="T59" fmla="*/ 26 h 128"/>
                  <a:gd name="T60" fmla="*/ 175 w 220"/>
                  <a:gd name="T61" fmla="*/ 16 h 128"/>
                  <a:gd name="T62" fmla="*/ 164 w 220"/>
                  <a:gd name="T63" fmla="*/ 22 h 128"/>
                  <a:gd name="T64" fmla="*/ 182 w 220"/>
                  <a:gd name="T65" fmla="*/ 32 h 128"/>
                  <a:gd name="T66" fmla="*/ 45 w 220"/>
                  <a:gd name="T67" fmla="*/ 112 h 128"/>
                  <a:gd name="T68" fmla="*/ 56 w 220"/>
                  <a:gd name="T69" fmla="*/ 106 h 128"/>
                  <a:gd name="T70" fmla="*/ 38 w 220"/>
                  <a:gd name="T71" fmla="*/ 95 h 128"/>
                  <a:gd name="T72" fmla="*/ 27 w 220"/>
                  <a:gd name="T73" fmla="*/ 101 h 128"/>
                  <a:gd name="T74" fmla="*/ 45 w 220"/>
                  <a:gd name="T75" fmla="*/ 112 h 1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0"/>
                  <a:gd name="T115" fmla="*/ 0 h 128"/>
                  <a:gd name="T116" fmla="*/ 220 w 220"/>
                  <a:gd name="T117" fmla="*/ 128 h 12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0" h="128">
                    <a:moveTo>
                      <a:pt x="214" y="21"/>
                    </a:moveTo>
                    <a:cubicBezTo>
                      <a:pt x="220" y="24"/>
                      <a:pt x="220" y="24"/>
                      <a:pt x="220" y="24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4" y="21"/>
                      <a:pt x="214" y="21"/>
                      <a:pt x="214" y="21"/>
                    </a:cubicBezTo>
                    <a:close/>
                    <a:moveTo>
                      <a:pt x="127" y="65"/>
                    </a:moveTo>
                    <a:cubicBezTo>
                      <a:pt x="131" y="62"/>
                      <a:pt x="135" y="60"/>
                      <a:pt x="139" y="57"/>
                    </a:cubicBezTo>
                    <a:cubicBezTo>
                      <a:pt x="121" y="47"/>
                      <a:pt x="121" y="47"/>
                      <a:pt x="121" y="47"/>
                    </a:cubicBezTo>
                    <a:cubicBezTo>
                      <a:pt x="117" y="49"/>
                      <a:pt x="113" y="52"/>
                      <a:pt x="109" y="54"/>
                    </a:cubicBezTo>
                    <a:cubicBezTo>
                      <a:pt x="127" y="65"/>
                      <a:pt x="127" y="65"/>
                      <a:pt x="127" y="65"/>
                    </a:cubicBezTo>
                    <a:moveTo>
                      <a:pt x="154" y="48"/>
                    </a:moveTo>
                    <a:cubicBezTo>
                      <a:pt x="159" y="46"/>
                      <a:pt x="163" y="44"/>
                      <a:pt x="166" y="41"/>
                    </a:cubicBezTo>
                    <a:cubicBezTo>
                      <a:pt x="148" y="31"/>
                      <a:pt x="148" y="31"/>
                      <a:pt x="148" y="31"/>
                    </a:cubicBezTo>
                    <a:cubicBezTo>
                      <a:pt x="145" y="33"/>
                      <a:pt x="141" y="36"/>
                      <a:pt x="136" y="38"/>
                    </a:cubicBezTo>
                    <a:cubicBezTo>
                      <a:pt x="154" y="48"/>
                      <a:pt x="154" y="48"/>
                      <a:pt x="154" y="48"/>
                    </a:cubicBezTo>
                    <a:moveTo>
                      <a:pt x="99" y="81"/>
                    </a:moveTo>
                    <a:cubicBezTo>
                      <a:pt x="103" y="78"/>
                      <a:pt x="107" y="76"/>
                      <a:pt x="111" y="73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89" y="65"/>
                      <a:pt x="85" y="68"/>
                      <a:pt x="81" y="70"/>
                    </a:cubicBezTo>
                    <a:cubicBezTo>
                      <a:pt x="99" y="81"/>
                      <a:pt x="99" y="81"/>
                      <a:pt x="99" y="81"/>
                    </a:cubicBezTo>
                    <a:moveTo>
                      <a:pt x="71" y="97"/>
                    </a:moveTo>
                    <a:cubicBezTo>
                      <a:pt x="75" y="94"/>
                      <a:pt x="79" y="92"/>
                      <a:pt x="84" y="90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1" y="82"/>
                      <a:pt x="57" y="84"/>
                      <a:pt x="53" y="86"/>
                    </a:cubicBezTo>
                    <a:cubicBezTo>
                      <a:pt x="71" y="97"/>
                      <a:pt x="71" y="97"/>
                      <a:pt x="71" y="97"/>
                    </a:cubicBezTo>
                    <a:moveTo>
                      <a:pt x="182" y="32"/>
                    </a:moveTo>
                    <a:cubicBezTo>
                      <a:pt x="187" y="29"/>
                      <a:pt x="191" y="27"/>
                      <a:pt x="193" y="26"/>
                    </a:cubicBezTo>
                    <a:cubicBezTo>
                      <a:pt x="187" y="23"/>
                      <a:pt x="180" y="19"/>
                      <a:pt x="175" y="16"/>
                    </a:cubicBezTo>
                    <a:cubicBezTo>
                      <a:pt x="173" y="17"/>
                      <a:pt x="169" y="19"/>
                      <a:pt x="164" y="22"/>
                    </a:cubicBezTo>
                    <a:cubicBezTo>
                      <a:pt x="182" y="32"/>
                      <a:pt x="182" y="32"/>
                      <a:pt x="182" y="32"/>
                    </a:cubicBezTo>
                    <a:moveTo>
                      <a:pt x="45" y="112"/>
                    </a:moveTo>
                    <a:cubicBezTo>
                      <a:pt x="47" y="111"/>
                      <a:pt x="51" y="109"/>
                      <a:pt x="56" y="106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3" y="98"/>
                      <a:pt x="29" y="100"/>
                      <a:pt x="27" y="101"/>
                    </a:cubicBezTo>
                    <a:cubicBezTo>
                      <a:pt x="33" y="105"/>
                      <a:pt x="39" y="109"/>
                      <a:pt x="45" y="112"/>
                    </a:cubicBezTo>
                  </a:path>
                </a:pathLst>
              </a:custGeom>
              <a:solidFill>
                <a:srgbClr val="E7251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2" name="Freeform 728"/>
              <p:cNvSpPr>
                <a:spLocks/>
              </p:cNvSpPr>
              <p:nvPr/>
            </p:nvSpPr>
            <p:spPr bwMode="auto">
              <a:xfrm>
                <a:off x="4090" y="3291"/>
                <a:ext cx="311" cy="181"/>
              </a:xfrm>
              <a:custGeom>
                <a:avLst/>
                <a:gdLst>
                  <a:gd name="T0" fmla="*/ 112 w 183"/>
                  <a:gd name="T1" fmla="*/ 49 h 106"/>
                  <a:gd name="T2" fmla="*/ 138 w 183"/>
                  <a:gd name="T3" fmla="*/ 64 h 106"/>
                  <a:gd name="T4" fmla="*/ 137 w 183"/>
                  <a:gd name="T5" fmla="*/ 54 h 106"/>
                  <a:gd name="T6" fmla="*/ 156 w 183"/>
                  <a:gd name="T7" fmla="*/ 53 h 106"/>
                  <a:gd name="T8" fmla="*/ 156 w 183"/>
                  <a:gd name="T9" fmla="*/ 82 h 106"/>
                  <a:gd name="T10" fmla="*/ 106 w 183"/>
                  <a:gd name="T11" fmla="*/ 82 h 106"/>
                  <a:gd name="T12" fmla="*/ 107 w 183"/>
                  <a:gd name="T13" fmla="*/ 72 h 106"/>
                  <a:gd name="T14" fmla="*/ 124 w 183"/>
                  <a:gd name="T15" fmla="*/ 72 h 106"/>
                  <a:gd name="T16" fmla="*/ 99 w 183"/>
                  <a:gd name="T17" fmla="*/ 57 h 106"/>
                  <a:gd name="T18" fmla="*/ 15 w 183"/>
                  <a:gd name="T19" fmla="*/ 106 h 106"/>
                  <a:gd name="T20" fmla="*/ 0 w 183"/>
                  <a:gd name="T21" fmla="*/ 98 h 106"/>
                  <a:gd name="T22" fmla="*/ 169 w 183"/>
                  <a:gd name="T23" fmla="*/ 0 h 106"/>
                  <a:gd name="T24" fmla="*/ 183 w 183"/>
                  <a:gd name="T25" fmla="*/ 8 h 106"/>
                  <a:gd name="T26" fmla="*/ 183 w 183"/>
                  <a:gd name="T27" fmla="*/ 8 h 106"/>
                  <a:gd name="T28" fmla="*/ 112 w 183"/>
                  <a:gd name="T29" fmla="*/ 49 h 1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83"/>
                  <a:gd name="T46" fmla="*/ 0 h 106"/>
                  <a:gd name="T47" fmla="*/ 183 w 183"/>
                  <a:gd name="T48" fmla="*/ 106 h 10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83" h="106">
                    <a:moveTo>
                      <a:pt x="112" y="49"/>
                    </a:moveTo>
                    <a:cubicBezTo>
                      <a:pt x="138" y="64"/>
                      <a:pt x="138" y="64"/>
                      <a:pt x="138" y="64"/>
                    </a:cubicBezTo>
                    <a:cubicBezTo>
                      <a:pt x="137" y="59"/>
                      <a:pt x="137" y="55"/>
                      <a:pt x="137" y="54"/>
                    </a:cubicBezTo>
                    <a:cubicBezTo>
                      <a:pt x="156" y="53"/>
                      <a:pt x="156" y="53"/>
                      <a:pt x="156" y="53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06" y="82"/>
                      <a:pt x="106" y="82"/>
                      <a:pt x="106" y="82"/>
                    </a:cubicBezTo>
                    <a:cubicBezTo>
                      <a:pt x="107" y="72"/>
                      <a:pt x="107" y="72"/>
                      <a:pt x="107" y="72"/>
                    </a:cubicBezTo>
                    <a:cubicBezTo>
                      <a:pt x="108" y="72"/>
                      <a:pt x="115" y="72"/>
                      <a:pt x="124" y="72"/>
                    </a:cubicBezTo>
                    <a:cubicBezTo>
                      <a:pt x="99" y="57"/>
                      <a:pt x="99" y="57"/>
                      <a:pt x="99" y="57"/>
                    </a:cubicBezTo>
                    <a:cubicBezTo>
                      <a:pt x="15" y="106"/>
                      <a:pt x="15" y="106"/>
                      <a:pt x="15" y="106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8"/>
                      <a:pt x="183" y="8"/>
                      <a:pt x="183" y="8"/>
                    </a:cubicBezTo>
                    <a:lnTo>
                      <a:pt x="112" y="49"/>
                    </a:lnTo>
                    <a:close/>
                  </a:path>
                </a:pathLst>
              </a:custGeom>
              <a:solidFill>
                <a:srgbClr val="57689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3" name="Freeform 729"/>
              <p:cNvSpPr>
                <a:spLocks/>
              </p:cNvSpPr>
              <p:nvPr/>
            </p:nvSpPr>
            <p:spPr bwMode="auto">
              <a:xfrm>
                <a:off x="4104" y="3172"/>
                <a:ext cx="122" cy="72"/>
              </a:xfrm>
              <a:custGeom>
                <a:avLst/>
                <a:gdLst>
                  <a:gd name="T0" fmla="*/ 72 w 72"/>
                  <a:gd name="T1" fmla="*/ 9 h 42"/>
                  <a:gd name="T2" fmla="*/ 72 w 72"/>
                  <a:gd name="T3" fmla="*/ 42 h 42"/>
                  <a:gd name="T4" fmla="*/ 15 w 72"/>
                  <a:gd name="T5" fmla="*/ 42 h 42"/>
                  <a:gd name="T6" fmla="*/ 17 w 72"/>
                  <a:gd name="T7" fmla="*/ 30 h 42"/>
                  <a:gd name="T8" fmla="*/ 36 w 72"/>
                  <a:gd name="T9" fmla="*/ 30 h 42"/>
                  <a:gd name="T10" fmla="*/ 0 w 72"/>
                  <a:gd name="T11" fmla="*/ 9 h 42"/>
                  <a:gd name="T12" fmla="*/ 15 w 72"/>
                  <a:gd name="T13" fmla="*/ 0 h 42"/>
                  <a:gd name="T14" fmla="*/ 51 w 72"/>
                  <a:gd name="T15" fmla="*/ 21 h 42"/>
                  <a:gd name="T16" fmla="*/ 51 w 72"/>
                  <a:gd name="T17" fmla="*/ 10 h 42"/>
                  <a:gd name="T18" fmla="*/ 72 w 72"/>
                  <a:gd name="T19" fmla="*/ 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2"/>
                  <a:gd name="T31" fmla="*/ 0 h 42"/>
                  <a:gd name="T32" fmla="*/ 72 w 72"/>
                  <a:gd name="T33" fmla="*/ 42 h 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2" h="42">
                    <a:moveTo>
                      <a:pt x="72" y="9"/>
                    </a:moveTo>
                    <a:cubicBezTo>
                      <a:pt x="72" y="42"/>
                      <a:pt x="72" y="42"/>
                      <a:pt x="72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26" y="30"/>
                      <a:pt x="36" y="3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15"/>
                      <a:pt x="51" y="10"/>
                      <a:pt x="51" y="10"/>
                    </a:cubicBezTo>
                    <a:lnTo>
                      <a:pt x="72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4" name="Freeform 730"/>
              <p:cNvSpPr>
                <a:spLocks/>
              </p:cNvSpPr>
              <p:nvPr/>
            </p:nvSpPr>
            <p:spPr bwMode="auto">
              <a:xfrm>
                <a:off x="3899" y="3286"/>
                <a:ext cx="123" cy="70"/>
              </a:xfrm>
              <a:custGeom>
                <a:avLst/>
                <a:gdLst>
                  <a:gd name="T0" fmla="*/ 72 w 72"/>
                  <a:gd name="T1" fmla="*/ 9 h 41"/>
                  <a:gd name="T2" fmla="*/ 72 w 72"/>
                  <a:gd name="T3" fmla="*/ 41 h 41"/>
                  <a:gd name="T4" fmla="*/ 16 w 72"/>
                  <a:gd name="T5" fmla="*/ 41 h 41"/>
                  <a:gd name="T6" fmla="*/ 17 w 72"/>
                  <a:gd name="T7" fmla="*/ 29 h 41"/>
                  <a:gd name="T8" fmla="*/ 36 w 72"/>
                  <a:gd name="T9" fmla="*/ 29 h 41"/>
                  <a:gd name="T10" fmla="*/ 0 w 72"/>
                  <a:gd name="T11" fmla="*/ 8 h 41"/>
                  <a:gd name="T12" fmla="*/ 15 w 72"/>
                  <a:gd name="T13" fmla="*/ 0 h 41"/>
                  <a:gd name="T14" fmla="*/ 51 w 72"/>
                  <a:gd name="T15" fmla="*/ 20 h 41"/>
                  <a:gd name="T16" fmla="*/ 51 w 72"/>
                  <a:gd name="T17" fmla="*/ 9 h 41"/>
                  <a:gd name="T18" fmla="*/ 72 w 72"/>
                  <a:gd name="T19" fmla="*/ 9 h 41"/>
                  <a:gd name="T20" fmla="*/ 72 w 72"/>
                  <a:gd name="T21" fmla="*/ 9 h 41"/>
                  <a:gd name="T22" fmla="*/ 72 w 72"/>
                  <a:gd name="T23" fmla="*/ 9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2"/>
                  <a:gd name="T37" fmla="*/ 0 h 41"/>
                  <a:gd name="T38" fmla="*/ 72 w 72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2" h="41">
                    <a:moveTo>
                      <a:pt x="72" y="9"/>
                    </a:moveTo>
                    <a:cubicBezTo>
                      <a:pt x="72" y="41"/>
                      <a:pt x="72" y="41"/>
                      <a:pt x="72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9"/>
                      <a:pt x="26" y="29"/>
                      <a:pt x="36" y="2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15"/>
                      <a:pt x="51" y="10"/>
                      <a:pt x="51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5" name="Freeform 731"/>
              <p:cNvSpPr>
                <a:spLocks/>
              </p:cNvSpPr>
              <p:nvPr/>
            </p:nvSpPr>
            <p:spPr bwMode="auto">
              <a:xfrm>
                <a:off x="4005" y="3229"/>
                <a:ext cx="160" cy="93"/>
              </a:xfrm>
              <a:custGeom>
                <a:avLst/>
                <a:gdLst>
                  <a:gd name="T0" fmla="*/ 80 w 160"/>
                  <a:gd name="T1" fmla="*/ 20 h 93"/>
                  <a:gd name="T2" fmla="*/ 160 w 160"/>
                  <a:gd name="T3" fmla="*/ 40 h 93"/>
                  <a:gd name="T4" fmla="*/ 68 w 160"/>
                  <a:gd name="T5" fmla="*/ 93 h 93"/>
                  <a:gd name="T6" fmla="*/ 34 w 160"/>
                  <a:gd name="T7" fmla="*/ 47 h 93"/>
                  <a:gd name="T8" fmla="*/ 0 w 160"/>
                  <a:gd name="T9" fmla="*/ 0 h 93"/>
                  <a:gd name="T10" fmla="*/ 80 w 160"/>
                  <a:gd name="T11" fmla="*/ 20 h 93"/>
                  <a:gd name="T12" fmla="*/ 80 w 160"/>
                  <a:gd name="T13" fmla="*/ 20 h 93"/>
                  <a:gd name="T14" fmla="*/ 80 w 160"/>
                  <a:gd name="T15" fmla="*/ 20 h 93"/>
                  <a:gd name="T16" fmla="*/ 80 w 160"/>
                  <a:gd name="T17" fmla="*/ 2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0"/>
                  <a:gd name="T28" fmla="*/ 0 h 93"/>
                  <a:gd name="T29" fmla="*/ 160 w 160"/>
                  <a:gd name="T30" fmla="*/ 93 h 9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0" h="93">
                    <a:moveTo>
                      <a:pt x="80" y="20"/>
                    </a:moveTo>
                    <a:lnTo>
                      <a:pt x="160" y="40"/>
                    </a:lnTo>
                    <a:lnTo>
                      <a:pt x="68" y="93"/>
                    </a:lnTo>
                    <a:lnTo>
                      <a:pt x="34" y="47"/>
                    </a:lnTo>
                    <a:lnTo>
                      <a:pt x="0" y="0"/>
                    </a:lnTo>
                    <a:lnTo>
                      <a:pt x="8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6" name="Freeform 732"/>
              <p:cNvSpPr>
                <a:spLocks noEditPoints="1"/>
              </p:cNvSpPr>
              <p:nvPr/>
            </p:nvSpPr>
            <p:spPr bwMode="auto">
              <a:xfrm>
                <a:off x="4037" y="3246"/>
                <a:ext cx="67" cy="49"/>
              </a:xfrm>
              <a:custGeom>
                <a:avLst/>
                <a:gdLst>
                  <a:gd name="T0" fmla="*/ 6 w 39"/>
                  <a:gd name="T1" fmla="*/ 1 h 29"/>
                  <a:gd name="T2" fmla="*/ 27 w 39"/>
                  <a:gd name="T3" fmla="*/ 17 h 29"/>
                  <a:gd name="T4" fmla="*/ 27 w 39"/>
                  <a:gd name="T5" fmla="*/ 18 h 29"/>
                  <a:gd name="T6" fmla="*/ 26 w 39"/>
                  <a:gd name="T7" fmla="*/ 19 h 29"/>
                  <a:gd name="T8" fmla="*/ 25 w 39"/>
                  <a:gd name="T9" fmla="*/ 19 h 29"/>
                  <a:gd name="T10" fmla="*/ 3 w 39"/>
                  <a:gd name="T11" fmla="*/ 6 h 29"/>
                  <a:gd name="T12" fmla="*/ 1 w 39"/>
                  <a:gd name="T13" fmla="*/ 2 h 29"/>
                  <a:gd name="T14" fmla="*/ 6 w 39"/>
                  <a:gd name="T15" fmla="*/ 1 h 29"/>
                  <a:gd name="T16" fmla="*/ 33 w 39"/>
                  <a:gd name="T17" fmla="*/ 27 h 29"/>
                  <a:gd name="T18" fmla="*/ 32 w 39"/>
                  <a:gd name="T19" fmla="*/ 22 h 29"/>
                  <a:gd name="T20" fmla="*/ 37 w 39"/>
                  <a:gd name="T21" fmla="*/ 21 h 29"/>
                  <a:gd name="T22" fmla="*/ 38 w 39"/>
                  <a:gd name="T23" fmla="*/ 26 h 29"/>
                  <a:gd name="T24" fmla="*/ 33 w 39"/>
                  <a:gd name="T25" fmla="*/ 27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29"/>
                  <a:gd name="T41" fmla="*/ 39 w 39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29">
                    <a:moveTo>
                      <a:pt x="6" y="1"/>
                    </a:moveTo>
                    <a:cubicBezTo>
                      <a:pt x="7" y="2"/>
                      <a:pt x="22" y="14"/>
                      <a:pt x="27" y="17"/>
                    </a:cubicBezTo>
                    <a:cubicBezTo>
                      <a:pt x="27" y="17"/>
                      <a:pt x="27" y="18"/>
                      <a:pt x="27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5" y="19"/>
                    </a:cubicBezTo>
                    <a:cubicBezTo>
                      <a:pt x="20" y="16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  <a:moveTo>
                      <a:pt x="33" y="27"/>
                    </a:moveTo>
                    <a:cubicBezTo>
                      <a:pt x="32" y="26"/>
                      <a:pt x="30" y="24"/>
                      <a:pt x="32" y="22"/>
                    </a:cubicBezTo>
                    <a:cubicBezTo>
                      <a:pt x="33" y="20"/>
                      <a:pt x="35" y="20"/>
                      <a:pt x="37" y="21"/>
                    </a:cubicBezTo>
                    <a:cubicBezTo>
                      <a:pt x="39" y="22"/>
                      <a:pt x="39" y="24"/>
                      <a:pt x="38" y="26"/>
                    </a:cubicBezTo>
                    <a:cubicBezTo>
                      <a:pt x="38" y="27"/>
                      <a:pt x="35" y="29"/>
                      <a:pt x="33" y="27"/>
                    </a:cubicBezTo>
                    <a:close/>
                  </a:path>
                </a:pathLst>
              </a:custGeom>
              <a:solidFill>
                <a:srgbClr val="15306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17" name="Freeform 733"/>
              <p:cNvSpPr>
                <a:spLocks/>
              </p:cNvSpPr>
              <p:nvPr/>
            </p:nvSpPr>
            <p:spPr bwMode="auto">
              <a:xfrm>
                <a:off x="4088" y="3288"/>
                <a:ext cx="312" cy="180"/>
              </a:xfrm>
              <a:custGeom>
                <a:avLst/>
                <a:gdLst>
                  <a:gd name="T0" fmla="*/ 112 w 183"/>
                  <a:gd name="T1" fmla="*/ 49 h 106"/>
                  <a:gd name="T2" fmla="*/ 137 w 183"/>
                  <a:gd name="T3" fmla="*/ 64 h 106"/>
                  <a:gd name="T4" fmla="*/ 137 w 183"/>
                  <a:gd name="T5" fmla="*/ 54 h 106"/>
                  <a:gd name="T6" fmla="*/ 156 w 183"/>
                  <a:gd name="T7" fmla="*/ 53 h 106"/>
                  <a:gd name="T8" fmla="*/ 156 w 183"/>
                  <a:gd name="T9" fmla="*/ 82 h 106"/>
                  <a:gd name="T10" fmla="*/ 106 w 183"/>
                  <a:gd name="T11" fmla="*/ 82 h 106"/>
                  <a:gd name="T12" fmla="*/ 107 w 183"/>
                  <a:gd name="T13" fmla="*/ 71 h 106"/>
                  <a:gd name="T14" fmla="*/ 124 w 183"/>
                  <a:gd name="T15" fmla="*/ 71 h 106"/>
                  <a:gd name="T16" fmla="*/ 99 w 183"/>
                  <a:gd name="T17" fmla="*/ 57 h 106"/>
                  <a:gd name="T18" fmla="*/ 15 w 183"/>
                  <a:gd name="T19" fmla="*/ 106 h 106"/>
                  <a:gd name="T20" fmla="*/ 0 w 183"/>
                  <a:gd name="T21" fmla="*/ 98 h 106"/>
                  <a:gd name="T22" fmla="*/ 169 w 183"/>
                  <a:gd name="T23" fmla="*/ 0 h 106"/>
                  <a:gd name="T24" fmla="*/ 183 w 183"/>
                  <a:gd name="T25" fmla="*/ 8 h 106"/>
                  <a:gd name="T26" fmla="*/ 183 w 183"/>
                  <a:gd name="T27" fmla="*/ 8 h 106"/>
                  <a:gd name="T28" fmla="*/ 112 w 183"/>
                  <a:gd name="T29" fmla="*/ 49 h 1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83"/>
                  <a:gd name="T46" fmla="*/ 0 h 106"/>
                  <a:gd name="T47" fmla="*/ 183 w 183"/>
                  <a:gd name="T48" fmla="*/ 106 h 10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83" h="106">
                    <a:moveTo>
                      <a:pt x="112" y="49"/>
                    </a:move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59"/>
                      <a:pt x="137" y="54"/>
                      <a:pt x="137" y="54"/>
                    </a:cubicBezTo>
                    <a:cubicBezTo>
                      <a:pt x="156" y="53"/>
                      <a:pt x="156" y="53"/>
                      <a:pt x="156" y="53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06" y="82"/>
                      <a:pt x="106" y="82"/>
                      <a:pt x="106" y="82"/>
                    </a:cubicBezTo>
                    <a:cubicBezTo>
                      <a:pt x="107" y="71"/>
                      <a:pt x="107" y="71"/>
                      <a:pt x="107" y="71"/>
                    </a:cubicBezTo>
                    <a:cubicBezTo>
                      <a:pt x="108" y="71"/>
                      <a:pt x="115" y="71"/>
                      <a:pt x="124" y="71"/>
                    </a:cubicBezTo>
                    <a:cubicBezTo>
                      <a:pt x="99" y="57"/>
                      <a:pt x="99" y="57"/>
                      <a:pt x="99" y="57"/>
                    </a:cubicBezTo>
                    <a:cubicBezTo>
                      <a:pt x="15" y="106"/>
                      <a:pt x="15" y="106"/>
                      <a:pt x="15" y="106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8"/>
                      <a:pt x="183" y="8"/>
                      <a:pt x="183" y="8"/>
                    </a:cubicBezTo>
                    <a:lnTo>
                      <a:pt x="112" y="4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</p:grpSp>
        <p:grpSp>
          <p:nvGrpSpPr>
            <p:cNvPr id="2763" name="Group 535"/>
            <p:cNvGrpSpPr>
              <a:grpSpLocks noChangeAspect="1"/>
            </p:cNvGrpSpPr>
            <p:nvPr/>
          </p:nvGrpSpPr>
          <p:grpSpPr bwMode="auto">
            <a:xfrm>
              <a:off x="3657600" y="1651918"/>
              <a:ext cx="633413" cy="462634"/>
              <a:chOff x="2705" y="1746"/>
              <a:chExt cx="774" cy="566"/>
            </a:xfrm>
          </p:grpSpPr>
          <p:sp>
            <p:nvSpPr>
              <p:cNvPr id="2764" name="AutoShape 534"/>
              <p:cNvSpPr>
                <a:spLocks noChangeAspect="1" noChangeArrowheads="1" noTextEdit="1"/>
              </p:cNvSpPr>
              <p:nvPr/>
            </p:nvSpPr>
            <p:spPr bwMode="auto">
              <a:xfrm>
                <a:off x="2705" y="1748"/>
                <a:ext cx="774" cy="5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65" name="Freeform 536"/>
              <p:cNvSpPr>
                <a:spLocks/>
              </p:cNvSpPr>
              <p:nvPr/>
            </p:nvSpPr>
            <p:spPr bwMode="auto">
              <a:xfrm>
                <a:off x="3093" y="1970"/>
                <a:ext cx="386" cy="340"/>
              </a:xfrm>
              <a:custGeom>
                <a:avLst/>
                <a:gdLst>
                  <a:gd name="T0" fmla="*/ 386 w 386"/>
                  <a:gd name="T1" fmla="*/ 0 h 340"/>
                  <a:gd name="T2" fmla="*/ 386 w 386"/>
                  <a:gd name="T3" fmla="*/ 115 h 340"/>
                  <a:gd name="T4" fmla="*/ 0 w 386"/>
                  <a:gd name="T5" fmla="*/ 340 h 340"/>
                  <a:gd name="T6" fmla="*/ 0 w 386"/>
                  <a:gd name="T7" fmla="*/ 226 h 340"/>
                  <a:gd name="T8" fmla="*/ 386 w 386"/>
                  <a:gd name="T9" fmla="*/ 0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6"/>
                  <a:gd name="T16" fmla="*/ 0 h 340"/>
                  <a:gd name="T17" fmla="*/ 386 w 386"/>
                  <a:gd name="T18" fmla="*/ 340 h 3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6" h="340">
                    <a:moveTo>
                      <a:pt x="386" y="0"/>
                    </a:moveTo>
                    <a:lnTo>
                      <a:pt x="386" y="115"/>
                    </a:lnTo>
                    <a:lnTo>
                      <a:pt x="0" y="340"/>
                    </a:lnTo>
                    <a:lnTo>
                      <a:pt x="0" y="226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rgbClr val="3A4F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66" name="Freeform 537"/>
              <p:cNvSpPr>
                <a:spLocks/>
              </p:cNvSpPr>
              <p:nvPr/>
            </p:nvSpPr>
            <p:spPr bwMode="auto">
              <a:xfrm>
                <a:off x="2705" y="1970"/>
                <a:ext cx="388" cy="340"/>
              </a:xfrm>
              <a:custGeom>
                <a:avLst/>
                <a:gdLst>
                  <a:gd name="T0" fmla="*/ 388 w 388"/>
                  <a:gd name="T1" fmla="*/ 226 h 340"/>
                  <a:gd name="T2" fmla="*/ 388 w 388"/>
                  <a:gd name="T3" fmla="*/ 340 h 340"/>
                  <a:gd name="T4" fmla="*/ 0 w 388"/>
                  <a:gd name="T5" fmla="*/ 115 h 340"/>
                  <a:gd name="T6" fmla="*/ 0 w 388"/>
                  <a:gd name="T7" fmla="*/ 0 h 340"/>
                  <a:gd name="T8" fmla="*/ 388 w 388"/>
                  <a:gd name="T9" fmla="*/ 226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8"/>
                  <a:gd name="T16" fmla="*/ 0 h 340"/>
                  <a:gd name="T17" fmla="*/ 388 w 388"/>
                  <a:gd name="T18" fmla="*/ 340 h 3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8" h="340">
                    <a:moveTo>
                      <a:pt x="388" y="226"/>
                    </a:moveTo>
                    <a:lnTo>
                      <a:pt x="388" y="340"/>
                    </a:lnTo>
                    <a:lnTo>
                      <a:pt x="0" y="115"/>
                    </a:lnTo>
                    <a:lnTo>
                      <a:pt x="0" y="0"/>
                    </a:lnTo>
                    <a:lnTo>
                      <a:pt x="388" y="226"/>
                    </a:lnTo>
                    <a:close/>
                  </a:path>
                </a:pathLst>
              </a:custGeom>
              <a:solidFill>
                <a:srgbClr val="556F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67" name="Freeform 538"/>
              <p:cNvSpPr>
                <a:spLocks/>
              </p:cNvSpPr>
              <p:nvPr/>
            </p:nvSpPr>
            <p:spPr bwMode="auto">
              <a:xfrm>
                <a:off x="2705" y="1746"/>
                <a:ext cx="774" cy="450"/>
              </a:xfrm>
              <a:custGeom>
                <a:avLst/>
                <a:gdLst>
                  <a:gd name="T0" fmla="*/ 774 w 774"/>
                  <a:gd name="T1" fmla="*/ 226 h 450"/>
                  <a:gd name="T2" fmla="*/ 388 w 774"/>
                  <a:gd name="T3" fmla="*/ 450 h 450"/>
                  <a:gd name="T4" fmla="*/ 0 w 774"/>
                  <a:gd name="T5" fmla="*/ 226 h 450"/>
                  <a:gd name="T6" fmla="*/ 386 w 774"/>
                  <a:gd name="T7" fmla="*/ 0 h 450"/>
                  <a:gd name="T8" fmla="*/ 774 w 774"/>
                  <a:gd name="T9" fmla="*/ 226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4"/>
                  <a:gd name="T16" fmla="*/ 0 h 450"/>
                  <a:gd name="T17" fmla="*/ 774 w 774"/>
                  <a:gd name="T18" fmla="*/ 450 h 4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4" h="450">
                    <a:moveTo>
                      <a:pt x="774" y="226"/>
                    </a:moveTo>
                    <a:lnTo>
                      <a:pt x="388" y="450"/>
                    </a:lnTo>
                    <a:lnTo>
                      <a:pt x="0" y="226"/>
                    </a:lnTo>
                    <a:lnTo>
                      <a:pt x="386" y="0"/>
                    </a:lnTo>
                    <a:lnTo>
                      <a:pt x="774" y="226"/>
                    </a:lnTo>
                    <a:close/>
                  </a:path>
                </a:pathLst>
              </a:custGeom>
              <a:solidFill>
                <a:srgbClr val="6F89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68" name="Freeform 539"/>
              <p:cNvSpPr>
                <a:spLocks/>
              </p:cNvSpPr>
              <p:nvPr/>
            </p:nvSpPr>
            <p:spPr bwMode="auto">
              <a:xfrm>
                <a:off x="3026" y="1931"/>
                <a:ext cx="313" cy="183"/>
              </a:xfrm>
              <a:custGeom>
                <a:avLst/>
                <a:gdLst>
                  <a:gd name="T0" fmla="*/ 183 w 183"/>
                  <a:gd name="T1" fmla="*/ 9 h 107"/>
                  <a:gd name="T2" fmla="*/ 112 w 183"/>
                  <a:gd name="T3" fmla="*/ 50 h 107"/>
                  <a:gd name="T4" fmla="*/ 137 w 183"/>
                  <a:gd name="T5" fmla="*/ 64 h 107"/>
                  <a:gd name="T6" fmla="*/ 137 w 183"/>
                  <a:gd name="T7" fmla="*/ 55 h 107"/>
                  <a:gd name="T8" fmla="*/ 156 w 183"/>
                  <a:gd name="T9" fmla="*/ 54 h 107"/>
                  <a:gd name="T10" fmla="*/ 156 w 183"/>
                  <a:gd name="T11" fmla="*/ 83 h 107"/>
                  <a:gd name="T12" fmla="*/ 106 w 183"/>
                  <a:gd name="T13" fmla="*/ 83 h 107"/>
                  <a:gd name="T14" fmla="*/ 107 w 183"/>
                  <a:gd name="T15" fmla="*/ 72 h 107"/>
                  <a:gd name="T16" fmla="*/ 124 w 183"/>
                  <a:gd name="T17" fmla="*/ 72 h 107"/>
                  <a:gd name="T18" fmla="*/ 99 w 183"/>
                  <a:gd name="T19" fmla="*/ 58 h 107"/>
                  <a:gd name="T20" fmla="*/ 14 w 183"/>
                  <a:gd name="T21" fmla="*/ 107 h 107"/>
                  <a:gd name="T22" fmla="*/ 0 w 183"/>
                  <a:gd name="T23" fmla="*/ 99 h 107"/>
                  <a:gd name="T24" fmla="*/ 169 w 183"/>
                  <a:gd name="T25" fmla="*/ 0 h 107"/>
                  <a:gd name="T26" fmla="*/ 183 w 183"/>
                  <a:gd name="T27" fmla="*/ 9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3"/>
                  <a:gd name="T43" fmla="*/ 0 h 107"/>
                  <a:gd name="T44" fmla="*/ 183 w 183"/>
                  <a:gd name="T45" fmla="*/ 107 h 10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3" h="107">
                    <a:moveTo>
                      <a:pt x="183" y="9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59"/>
                      <a:pt x="137" y="55"/>
                      <a:pt x="137" y="55"/>
                    </a:cubicBezTo>
                    <a:cubicBezTo>
                      <a:pt x="156" y="54"/>
                      <a:pt x="156" y="54"/>
                      <a:pt x="156" y="54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107" y="72"/>
                      <a:pt x="107" y="72"/>
                      <a:pt x="107" y="72"/>
                    </a:cubicBezTo>
                    <a:cubicBezTo>
                      <a:pt x="108" y="72"/>
                      <a:pt x="115" y="72"/>
                      <a:pt x="124" y="72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83" y="9"/>
                      <a:pt x="183" y="9"/>
                      <a:pt x="183" y="9"/>
                    </a:cubicBezTo>
                    <a:close/>
                  </a:path>
                </a:pathLst>
              </a:custGeom>
              <a:solidFill>
                <a:srgbClr val="3A4F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69" name="Freeform 540"/>
              <p:cNvSpPr>
                <a:spLocks/>
              </p:cNvSpPr>
              <p:nvPr/>
            </p:nvSpPr>
            <p:spPr bwMode="auto">
              <a:xfrm>
                <a:off x="2820" y="1803"/>
                <a:ext cx="299" cy="177"/>
              </a:xfrm>
              <a:custGeom>
                <a:avLst/>
                <a:gdLst>
                  <a:gd name="T0" fmla="*/ 175 w 175"/>
                  <a:gd name="T1" fmla="*/ 9 h 104"/>
                  <a:gd name="T2" fmla="*/ 154 w 175"/>
                  <a:gd name="T3" fmla="*/ 10 h 104"/>
                  <a:gd name="T4" fmla="*/ 154 w 175"/>
                  <a:gd name="T5" fmla="*/ 21 h 104"/>
                  <a:gd name="T6" fmla="*/ 118 w 175"/>
                  <a:gd name="T7" fmla="*/ 0 h 104"/>
                  <a:gd name="T8" fmla="*/ 102 w 175"/>
                  <a:gd name="T9" fmla="*/ 9 h 104"/>
                  <a:gd name="T10" fmla="*/ 138 w 175"/>
                  <a:gd name="T11" fmla="*/ 30 h 104"/>
                  <a:gd name="T12" fmla="*/ 120 w 175"/>
                  <a:gd name="T13" fmla="*/ 30 h 104"/>
                  <a:gd name="T14" fmla="*/ 118 w 175"/>
                  <a:gd name="T15" fmla="*/ 40 h 104"/>
                  <a:gd name="T16" fmla="*/ 102 w 175"/>
                  <a:gd name="T17" fmla="*/ 41 h 104"/>
                  <a:gd name="T18" fmla="*/ 102 w 175"/>
                  <a:gd name="T19" fmla="*/ 52 h 104"/>
                  <a:gd name="T20" fmla="*/ 66 w 175"/>
                  <a:gd name="T21" fmla="*/ 31 h 104"/>
                  <a:gd name="T22" fmla="*/ 51 w 175"/>
                  <a:gd name="T23" fmla="*/ 40 h 104"/>
                  <a:gd name="T24" fmla="*/ 87 w 175"/>
                  <a:gd name="T25" fmla="*/ 61 h 104"/>
                  <a:gd name="T26" fmla="*/ 68 w 175"/>
                  <a:gd name="T27" fmla="*/ 61 h 104"/>
                  <a:gd name="T28" fmla="*/ 67 w 175"/>
                  <a:gd name="T29" fmla="*/ 71 h 104"/>
                  <a:gd name="T30" fmla="*/ 51 w 175"/>
                  <a:gd name="T31" fmla="*/ 72 h 104"/>
                  <a:gd name="T32" fmla="*/ 51 w 175"/>
                  <a:gd name="T33" fmla="*/ 83 h 104"/>
                  <a:gd name="T34" fmla="*/ 15 w 175"/>
                  <a:gd name="T35" fmla="*/ 62 h 104"/>
                  <a:gd name="T36" fmla="*/ 0 w 175"/>
                  <a:gd name="T37" fmla="*/ 71 h 104"/>
                  <a:gd name="T38" fmla="*/ 36 w 175"/>
                  <a:gd name="T39" fmla="*/ 92 h 104"/>
                  <a:gd name="T40" fmla="*/ 17 w 175"/>
                  <a:gd name="T41" fmla="*/ 92 h 104"/>
                  <a:gd name="T42" fmla="*/ 15 w 175"/>
                  <a:gd name="T43" fmla="*/ 104 h 104"/>
                  <a:gd name="T44" fmla="*/ 72 w 175"/>
                  <a:gd name="T45" fmla="*/ 104 h 104"/>
                  <a:gd name="T46" fmla="*/ 72 w 175"/>
                  <a:gd name="T47" fmla="*/ 73 h 104"/>
                  <a:gd name="T48" fmla="*/ 123 w 175"/>
                  <a:gd name="T49" fmla="*/ 73 h 104"/>
                  <a:gd name="T50" fmla="*/ 123 w 175"/>
                  <a:gd name="T51" fmla="*/ 42 h 104"/>
                  <a:gd name="T52" fmla="*/ 175 w 175"/>
                  <a:gd name="T53" fmla="*/ 42 h 104"/>
                  <a:gd name="T54" fmla="*/ 175 w 175"/>
                  <a:gd name="T55" fmla="*/ 9 h 1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75"/>
                  <a:gd name="T85" fmla="*/ 0 h 104"/>
                  <a:gd name="T86" fmla="*/ 175 w 175"/>
                  <a:gd name="T87" fmla="*/ 104 h 10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75" h="104">
                    <a:moveTo>
                      <a:pt x="175" y="9"/>
                    </a:moveTo>
                    <a:cubicBezTo>
                      <a:pt x="154" y="10"/>
                      <a:pt x="154" y="10"/>
                      <a:pt x="154" y="10"/>
                    </a:cubicBezTo>
                    <a:cubicBezTo>
                      <a:pt x="154" y="10"/>
                      <a:pt x="154" y="15"/>
                      <a:pt x="154" y="21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29" y="30"/>
                      <a:pt x="120" y="30"/>
                      <a:pt x="120" y="30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102" y="41"/>
                      <a:pt x="102" y="46"/>
                      <a:pt x="102" y="52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87" y="61"/>
                      <a:pt x="87" y="61"/>
                      <a:pt x="87" y="61"/>
                    </a:cubicBezTo>
                    <a:cubicBezTo>
                      <a:pt x="77" y="61"/>
                      <a:pt x="69" y="61"/>
                      <a:pt x="68" y="6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72"/>
                      <a:pt x="51" y="77"/>
                      <a:pt x="51" y="8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26" y="92"/>
                      <a:pt x="17" y="92"/>
                      <a:pt x="17" y="92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75" y="42"/>
                      <a:pt x="175" y="42"/>
                      <a:pt x="175" y="42"/>
                    </a:cubicBezTo>
                    <a:lnTo>
                      <a:pt x="175" y="9"/>
                    </a:lnTo>
                    <a:close/>
                  </a:path>
                </a:pathLst>
              </a:custGeom>
              <a:solidFill>
                <a:srgbClr val="3A4F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0" name="Freeform 541"/>
              <p:cNvSpPr>
                <a:spLocks noEditPoints="1"/>
              </p:cNvSpPr>
              <p:nvPr/>
            </p:nvSpPr>
            <p:spPr bwMode="auto">
              <a:xfrm>
                <a:off x="2862" y="1832"/>
                <a:ext cx="444" cy="256"/>
              </a:xfrm>
              <a:custGeom>
                <a:avLst/>
                <a:gdLst>
                  <a:gd name="T0" fmla="*/ 253 w 260"/>
                  <a:gd name="T1" fmla="*/ 46 h 150"/>
                  <a:gd name="T2" fmla="*/ 260 w 260"/>
                  <a:gd name="T3" fmla="*/ 49 h 150"/>
                  <a:gd name="T4" fmla="*/ 85 w 260"/>
                  <a:gd name="T5" fmla="*/ 150 h 150"/>
                  <a:gd name="T6" fmla="*/ 0 w 260"/>
                  <a:gd name="T7" fmla="*/ 101 h 150"/>
                  <a:gd name="T8" fmla="*/ 174 w 260"/>
                  <a:gd name="T9" fmla="*/ 0 h 150"/>
                  <a:gd name="T10" fmla="*/ 253 w 260"/>
                  <a:gd name="T11" fmla="*/ 46 h 150"/>
                  <a:gd name="T12" fmla="*/ 122 w 260"/>
                  <a:gd name="T13" fmla="*/ 115 h 150"/>
                  <a:gd name="T14" fmla="*/ 155 w 260"/>
                  <a:gd name="T15" fmla="*/ 96 h 150"/>
                  <a:gd name="T16" fmla="*/ 94 w 260"/>
                  <a:gd name="T17" fmla="*/ 61 h 150"/>
                  <a:gd name="T18" fmla="*/ 61 w 260"/>
                  <a:gd name="T19" fmla="*/ 80 h 150"/>
                  <a:gd name="T20" fmla="*/ 122 w 260"/>
                  <a:gd name="T21" fmla="*/ 115 h 150"/>
                  <a:gd name="T22" fmla="*/ 166 w 260"/>
                  <a:gd name="T23" fmla="*/ 90 h 150"/>
                  <a:gd name="T24" fmla="*/ 199 w 260"/>
                  <a:gd name="T25" fmla="*/ 70 h 150"/>
                  <a:gd name="T26" fmla="*/ 138 w 260"/>
                  <a:gd name="T27" fmla="*/ 35 h 150"/>
                  <a:gd name="T28" fmla="*/ 105 w 260"/>
                  <a:gd name="T29" fmla="*/ 55 h 150"/>
                  <a:gd name="T30" fmla="*/ 166 w 260"/>
                  <a:gd name="T31" fmla="*/ 90 h 150"/>
                  <a:gd name="T32" fmla="*/ 210 w 260"/>
                  <a:gd name="T33" fmla="*/ 64 h 150"/>
                  <a:gd name="T34" fmla="*/ 233 w 260"/>
                  <a:gd name="T35" fmla="*/ 50 h 150"/>
                  <a:gd name="T36" fmla="*/ 172 w 260"/>
                  <a:gd name="T37" fmla="*/ 15 h 150"/>
                  <a:gd name="T38" fmla="*/ 149 w 260"/>
                  <a:gd name="T39" fmla="*/ 29 h 150"/>
                  <a:gd name="T40" fmla="*/ 210 w 260"/>
                  <a:gd name="T41" fmla="*/ 64 h 150"/>
                  <a:gd name="T42" fmla="*/ 87 w 260"/>
                  <a:gd name="T43" fmla="*/ 135 h 150"/>
                  <a:gd name="T44" fmla="*/ 111 w 260"/>
                  <a:gd name="T45" fmla="*/ 121 h 150"/>
                  <a:gd name="T46" fmla="*/ 50 w 260"/>
                  <a:gd name="T47" fmla="*/ 86 h 150"/>
                  <a:gd name="T48" fmla="*/ 27 w 260"/>
                  <a:gd name="T49" fmla="*/ 100 h 150"/>
                  <a:gd name="T50" fmla="*/ 87 w 260"/>
                  <a:gd name="T51" fmla="*/ 135 h 1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60"/>
                  <a:gd name="T79" fmla="*/ 0 h 150"/>
                  <a:gd name="T80" fmla="*/ 260 w 260"/>
                  <a:gd name="T81" fmla="*/ 150 h 1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60" h="150">
                    <a:moveTo>
                      <a:pt x="253" y="46"/>
                    </a:moveTo>
                    <a:cubicBezTo>
                      <a:pt x="260" y="49"/>
                      <a:pt x="260" y="49"/>
                      <a:pt x="260" y="49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74" y="0"/>
                      <a:pt x="174" y="0"/>
                      <a:pt x="174" y="0"/>
                    </a:cubicBezTo>
                    <a:lnTo>
                      <a:pt x="253" y="46"/>
                    </a:lnTo>
                    <a:close/>
                    <a:moveTo>
                      <a:pt x="122" y="115"/>
                    </a:moveTo>
                    <a:cubicBezTo>
                      <a:pt x="130" y="110"/>
                      <a:pt x="146" y="101"/>
                      <a:pt x="155" y="96"/>
                    </a:cubicBezTo>
                    <a:cubicBezTo>
                      <a:pt x="94" y="61"/>
                      <a:pt x="94" y="61"/>
                      <a:pt x="94" y="61"/>
                    </a:cubicBezTo>
                    <a:cubicBezTo>
                      <a:pt x="85" y="66"/>
                      <a:pt x="69" y="75"/>
                      <a:pt x="61" y="80"/>
                    </a:cubicBezTo>
                    <a:cubicBezTo>
                      <a:pt x="122" y="115"/>
                      <a:pt x="122" y="115"/>
                      <a:pt x="122" y="115"/>
                    </a:cubicBezTo>
                    <a:moveTo>
                      <a:pt x="166" y="90"/>
                    </a:moveTo>
                    <a:cubicBezTo>
                      <a:pt x="175" y="84"/>
                      <a:pt x="191" y="75"/>
                      <a:pt x="199" y="70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0" y="40"/>
                      <a:pt x="114" y="49"/>
                      <a:pt x="105" y="55"/>
                    </a:cubicBezTo>
                    <a:cubicBezTo>
                      <a:pt x="166" y="90"/>
                      <a:pt x="166" y="90"/>
                      <a:pt x="166" y="90"/>
                    </a:cubicBezTo>
                    <a:moveTo>
                      <a:pt x="210" y="64"/>
                    </a:moveTo>
                    <a:cubicBezTo>
                      <a:pt x="223" y="56"/>
                      <a:pt x="230" y="52"/>
                      <a:pt x="233" y="50"/>
                    </a:cubicBezTo>
                    <a:cubicBezTo>
                      <a:pt x="224" y="45"/>
                      <a:pt x="182" y="21"/>
                      <a:pt x="172" y="15"/>
                    </a:cubicBezTo>
                    <a:cubicBezTo>
                      <a:pt x="169" y="17"/>
                      <a:pt x="162" y="21"/>
                      <a:pt x="149" y="29"/>
                    </a:cubicBezTo>
                    <a:cubicBezTo>
                      <a:pt x="210" y="64"/>
                      <a:pt x="210" y="64"/>
                      <a:pt x="210" y="64"/>
                    </a:cubicBezTo>
                    <a:moveTo>
                      <a:pt x="87" y="135"/>
                    </a:moveTo>
                    <a:cubicBezTo>
                      <a:pt x="90" y="133"/>
                      <a:pt x="98" y="129"/>
                      <a:pt x="111" y="121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37" y="94"/>
                      <a:pt x="30" y="98"/>
                      <a:pt x="27" y="100"/>
                    </a:cubicBezTo>
                    <a:cubicBezTo>
                      <a:pt x="36" y="105"/>
                      <a:pt x="78" y="130"/>
                      <a:pt x="87" y="135"/>
                    </a:cubicBezTo>
                  </a:path>
                </a:pathLst>
              </a:custGeom>
              <a:solidFill>
                <a:srgbClr val="910A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1" name="Freeform 542"/>
              <p:cNvSpPr>
                <a:spLocks/>
              </p:cNvSpPr>
              <p:nvPr/>
            </p:nvSpPr>
            <p:spPr bwMode="auto">
              <a:xfrm>
                <a:off x="3154" y="1880"/>
                <a:ext cx="48" cy="27"/>
              </a:xfrm>
              <a:custGeom>
                <a:avLst/>
                <a:gdLst>
                  <a:gd name="T0" fmla="*/ 22 w 28"/>
                  <a:gd name="T1" fmla="*/ 13 h 16"/>
                  <a:gd name="T2" fmla="*/ 28 w 28"/>
                  <a:gd name="T3" fmla="*/ 14 h 16"/>
                  <a:gd name="T4" fmla="*/ 28 w 28"/>
                  <a:gd name="T5" fmla="*/ 15 h 16"/>
                  <a:gd name="T6" fmla="*/ 15 w 28"/>
                  <a:gd name="T7" fmla="*/ 15 h 16"/>
                  <a:gd name="T8" fmla="*/ 14 w 28"/>
                  <a:gd name="T9" fmla="*/ 9 h 16"/>
                  <a:gd name="T10" fmla="*/ 14 w 28"/>
                  <a:gd name="T11" fmla="*/ 3 h 16"/>
                  <a:gd name="T12" fmla="*/ 8 w 28"/>
                  <a:gd name="T13" fmla="*/ 3 h 16"/>
                  <a:gd name="T14" fmla="*/ 5 w 28"/>
                  <a:gd name="T15" fmla="*/ 8 h 16"/>
                  <a:gd name="T16" fmla="*/ 0 w 28"/>
                  <a:gd name="T17" fmla="*/ 7 h 16"/>
                  <a:gd name="T18" fmla="*/ 0 w 28"/>
                  <a:gd name="T19" fmla="*/ 6 h 16"/>
                  <a:gd name="T20" fmla="*/ 2 w 28"/>
                  <a:gd name="T21" fmla="*/ 2 h 16"/>
                  <a:gd name="T22" fmla="*/ 19 w 28"/>
                  <a:gd name="T23" fmla="*/ 3 h 16"/>
                  <a:gd name="T24" fmla="*/ 22 w 28"/>
                  <a:gd name="T25" fmla="*/ 6 h 16"/>
                  <a:gd name="T26" fmla="*/ 22 w 28"/>
                  <a:gd name="T27" fmla="*/ 13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8"/>
                  <a:gd name="T43" fmla="*/ 0 h 16"/>
                  <a:gd name="T44" fmla="*/ 28 w 28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8" h="16">
                    <a:moveTo>
                      <a:pt x="22" y="13"/>
                    </a:moveTo>
                    <a:cubicBezTo>
                      <a:pt x="23" y="14"/>
                      <a:pt x="25" y="14"/>
                      <a:pt x="28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5" y="16"/>
                      <a:pt x="19" y="16"/>
                      <a:pt x="15" y="15"/>
                    </a:cubicBezTo>
                    <a:cubicBezTo>
                      <a:pt x="14" y="14"/>
                      <a:pt x="13" y="12"/>
                      <a:pt x="14" y="9"/>
                    </a:cubicBezTo>
                    <a:cubicBezTo>
                      <a:pt x="15" y="7"/>
                      <a:pt x="16" y="4"/>
                      <a:pt x="14" y="3"/>
                    </a:cubicBezTo>
                    <a:cubicBezTo>
                      <a:pt x="12" y="2"/>
                      <a:pt x="10" y="2"/>
                      <a:pt x="8" y="3"/>
                    </a:cubicBezTo>
                    <a:cubicBezTo>
                      <a:pt x="5" y="5"/>
                      <a:pt x="6" y="7"/>
                      <a:pt x="5" y="8"/>
                    </a:cubicBezTo>
                    <a:cubicBezTo>
                      <a:pt x="5" y="8"/>
                      <a:pt x="2" y="8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6" y="0"/>
                      <a:pt x="15" y="0"/>
                      <a:pt x="19" y="3"/>
                    </a:cubicBezTo>
                    <a:cubicBezTo>
                      <a:pt x="21" y="3"/>
                      <a:pt x="22" y="5"/>
                      <a:pt x="22" y="6"/>
                    </a:cubicBezTo>
                    <a:cubicBezTo>
                      <a:pt x="22" y="8"/>
                      <a:pt x="20" y="11"/>
                      <a:pt x="22" y="13"/>
                    </a:cubicBez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2" name="Freeform 543"/>
              <p:cNvSpPr>
                <a:spLocks/>
              </p:cNvSpPr>
              <p:nvPr/>
            </p:nvSpPr>
            <p:spPr bwMode="auto">
              <a:xfrm>
                <a:off x="3202" y="1907"/>
                <a:ext cx="21" cy="12"/>
              </a:xfrm>
              <a:custGeom>
                <a:avLst/>
                <a:gdLst>
                  <a:gd name="T0" fmla="*/ 9 w 12"/>
                  <a:gd name="T1" fmla="*/ 1 h 7"/>
                  <a:gd name="T2" fmla="*/ 9 w 12"/>
                  <a:gd name="T3" fmla="*/ 6 h 7"/>
                  <a:gd name="T4" fmla="*/ 2 w 12"/>
                  <a:gd name="T5" fmla="*/ 6 h 7"/>
                  <a:gd name="T6" fmla="*/ 2 w 12"/>
                  <a:gd name="T7" fmla="*/ 1 h 7"/>
                  <a:gd name="T8" fmla="*/ 9 w 12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7"/>
                  <a:gd name="T17" fmla="*/ 12 w 1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7">
                    <a:moveTo>
                      <a:pt x="9" y="1"/>
                    </a:moveTo>
                    <a:cubicBezTo>
                      <a:pt x="12" y="3"/>
                      <a:pt x="11" y="4"/>
                      <a:pt x="9" y="6"/>
                    </a:cubicBezTo>
                    <a:cubicBezTo>
                      <a:pt x="7" y="7"/>
                      <a:pt x="5" y="7"/>
                      <a:pt x="2" y="6"/>
                    </a:cubicBezTo>
                    <a:cubicBezTo>
                      <a:pt x="0" y="4"/>
                      <a:pt x="0" y="3"/>
                      <a:pt x="2" y="1"/>
                    </a:cubicBezTo>
                    <a:cubicBezTo>
                      <a:pt x="4" y="0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3" name="Freeform 544"/>
              <p:cNvSpPr>
                <a:spLocks/>
              </p:cNvSpPr>
              <p:nvPr/>
            </p:nvSpPr>
            <p:spPr bwMode="auto">
              <a:xfrm>
                <a:off x="2943" y="2001"/>
                <a:ext cx="47" cy="27"/>
              </a:xfrm>
              <a:custGeom>
                <a:avLst/>
                <a:gdLst>
                  <a:gd name="T0" fmla="*/ 27 w 28"/>
                  <a:gd name="T1" fmla="*/ 14 h 16"/>
                  <a:gd name="T2" fmla="*/ 26 w 28"/>
                  <a:gd name="T3" fmla="*/ 15 h 16"/>
                  <a:gd name="T4" fmla="*/ 5 w 28"/>
                  <a:gd name="T5" fmla="*/ 6 h 16"/>
                  <a:gd name="T6" fmla="*/ 1 w 28"/>
                  <a:gd name="T7" fmla="*/ 4 h 16"/>
                  <a:gd name="T8" fmla="*/ 3 w 28"/>
                  <a:gd name="T9" fmla="*/ 1 h 16"/>
                  <a:gd name="T10" fmla="*/ 8 w 28"/>
                  <a:gd name="T11" fmla="*/ 0 h 16"/>
                  <a:gd name="T12" fmla="*/ 11 w 28"/>
                  <a:gd name="T13" fmla="*/ 3 h 16"/>
                  <a:gd name="T14" fmla="*/ 27 w 28"/>
                  <a:gd name="T15" fmla="*/ 1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"/>
                  <a:gd name="T25" fmla="*/ 0 h 16"/>
                  <a:gd name="T26" fmla="*/ 28 w 28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" h="16">
                    <a:moveTo>
                      <a:pt x="27" y="14"/>
                    </a:moveTo>
                    <a:cubicBezTo>
                      <a:pt x="28" y="15"/>
                      <a:pt x="26" y="16"/>
                      <a:pt x="26" y="1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3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9" y="1"/>
                      <a:pt x="10" y="1"/>
                      <a:pt x="11" y="3"/>
                    </a:cubicBezTo>
                    <a:lnTo>
                      <a:pt x="27" y="14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4" name="Freeform 545"/>
              <p:cNvSpPr>
                <a:spLocks/>
              </p:cNvSpPr>
              <p:nvPr/>
            </p:nvSpPr>
            <p:spPr bwMode="auto">
              <a:xfrm>
                <a:off x="2990" y="2028"/>
                <a:ext cx="19" cy="11"/>
              </a:xfrm>
              <a:custGeom>
                <a:avLst/>
                <a:gdLst>
                  <a:gd name="T0" fmla="*/ 9 w 11"/>
                  <a:gd name="T1" fmla="*/ 1 h 6"/>
                  <a:gd name="T2" fmla="*/ 9 w 11"/>
                  <a:gd name="T3" fmla="*/ 5 h 6"/>
                  <a:gd name="T4" fmla="*/ 2 w 11"/>
                  <a:gd name="T5" fmla="*/ 5 h 6"/>
                  <a:gd name="T6" fmla="*/ 2 w 11"/>
                  <a:gd name="T7" fmla="*/ 1 h 6"/>
                  <a:gd name="T8" fmla="*/ 9 w 11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6"/>
                  <a:gd name="T17" fmla="*/ 11 w 1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6">
                    <a:moveTo>
                      <a:pt x="9" y="1"/>
                    </a:moveTo>
                    <a:cubicBezTo>
                      <a:pt x="11" y="2"/>
                      <a:pt x="11" y="4"/>
                      <a:pt x="9" y="5"/>
                    </a:cubicBezTo>
                    <a:cubicBezTo>
                      <a:pt x="7" y="6"/>
                      <a:pt x="4" y="6"/>
                      <a:pt x="2" y="5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5" name="Freeform 546"/>
              <p:cNvSpPr>
                <a:spLocks noEditPoints="1"/>
              </p:cNvSpPr>
              <p:nvPr/>
            </p:nvSpPr>
            <p:spPr bwMode="auto">
              <a:xfrm>
                <a:off x="3001" y="1955"/>
                <a:ext cx="47" cy="27"/>
              </a:xfrm>
              <a:custGeom>
                <a:avLst/>
                <a:gdLst>
                  <a:gd name="T0" fmla="*/ 23 w 28"/>
                  <a:gd name="T1" fmla="*/ 15 h 16"/>
                  <a:gd name="T2" fmla="*/ 22 w 28"/>
                  <a:gd name="T3" fmla="*/ 15 h 16"/>
                  <a:gd name="T4" fmla="*/ 20 w 28"/>
                  <a:gd name="T5" fmla="*/ 15 h 16"/>
                  <a:gd name="T6" fmla="*/ 14 w 28"/>
                  <a:gd name="T7" fmla="*/ 16 h 16"/>
                  <a:gd name="T8" fmla="*/ 12 w 28"/>
                  <a:gd name="T9" fmla="*/ 15 h 16"/>
                  <a:gd name="T10" fmla="*/ 8 w 28"/>
                  <a:gd name="T11" fmla="*/ 14 h 16"/>
                  <a:gd name="T12" fmla="*/ 3 w 28"/>
                  <a:gd name="T13" fmla="*/ 12 h 16"/>
                  <a:gd name="T14" fmla="*/ 0 w 28"/>
                  <a:gd name="T15" fmla="*/ 7 h 16"/>
                  <a:gd name="T16" fmla="*/ 4 w 28"/>
                  <a:gd name="T17" fmla="*/ 2 h 16"/>
                  <a:gd name="T18" fmla="*/ 13 w 28"/>
                  <a:gd name="T19" fmla="*/ 0 h 16"/>
                  <a:gd name="T20" fmla="*/ 21 w 28"/>
                  <a:gd name="T21" fmla="*/ 1 h 16"/>
                  <a:gd name="T22" fmla="*/ 26 w 28"/>
                  <a:gd name="T23" fmla="*/ 6 h 16"/>
                  <a:gd name="T24" fmla="*/ 26 w 28"/>
                  <a:gd name="T25" fmla="*/ 7 h 16"/>
                  <a:gd name="T26" fmla="*/ 28 w 28"/>
                  <a:gd name="T27" fmla="*/ 8 h 16"/>
                  <a:gd name="T28" fmla="*/ 26 w 28"/>
                  <a:gd name="T29" fmla="*/ 11 h 16"/>
                  <a:gd name="T30" fmla="*/ 27 w 28"/>
                  <a:gd name="T31" fmla="*/ 12 h 16"/>
                  <a:gd name="T32" fmla="*/ 25 w 28"/>
                  <a:gd name="T33" fmla="*/ 14 h 16"/>
                  <a:gd name="T34" fmla="*/ 23 w 28"/>
                  <a:gd name="T35" fmla="*/ 15 h 16"/>
                  <a:gd name="T36" fmla="*/ 11 w 28"/>
                  <a:gd name="T37" fmla="*/ 13 h 16"/>
                  <a:gd name="T38" fmla="*/ 15 w 28"/>
                  <a:gd name="T39" fmla="*/ 13 h 16"/>
                  <a:gd name="T40" fmla="*/ 15 w 28"/>
                  <a:gd name="T41" fmla="*/ 10 h 16"/>
                  <a:gd name="T42" fmla="*/ 10 w 28"/>
                  <a:gd name="T43" fmla="*/ 10 h 16"/>
                  <a:gd name="T44" fmla="*/ 9 w 28"/>
                  <a:gd name="T45" fmla="*/ 11 h 16"/>
                  <a:gd name="T46" fmla="*/ 11 w 28"/>
                  <a:gd name="T47" fmla="*/ 13 h 16"/>
                  <a:gd name="T48" fmla="*/ 20 w 28"/>
                  <a:gd name="T49" fmla="*/ 5 h 16"/>
                  <a:gd name="T50" fmla="*/ 18 w 28"/>
                  <a:gd name="T51" fmla="*/ 6 h 16"/>
                  <a:gd name="T52" fmla="*/ 18 w 28"/>
                  <a:gd name="T53" fmla="*/ 8 h 16"/>
                  <a:gd name="T54" fmla="*/ 23 w 28"/>
                  <a:gd name="T55" fmla="*/ 8 h 16"/>
                  <a:gd name="T56" fmla="*/ 22 w 28"/>
                  <a:gd name="T57" fmla="*/ 6 h 16"/>
                  <a:gd name="T58" fmla="*/ 20 w 28"/>
                  <a:gd name="T59" fmla="*/ 5 h 16"/>
                  <a:gd name="T60" fmla="*/ 21 w 28"/>
                  <a:gd name="T61" fmla="*/ 13 h 16"/>
                  <a:gd name="T62" fmla="*/ 22 w 28"/>
                  <a:gd name="T63" fmla="*/ 12 h 16"/>
                  <a:gd name="T64" fmla="*/ 23 w 28"/>
                  <a:gd name="T65" fmla="*/ 12 h 16"/>
                  <a:gd name="T66" fmla="*/ 23 w 28"/>
                  <a:gd name="T67" fmla="*/ 11 h 16"/>
                  <a:gd name="T68" fmla="*/ 21 w 28"/>
                  <a:gd name="T69" fmla="*/ 11 h 16"/>
                  <a:gd name="T70" fmla="*/ 19 w 28"/>
                  <a:gd name="T71" fmla="*/ 10 h 16"/>
                  <a:gd name="T72" fmla="*/ 19 w 28"/>
                  <a:gd name="T73" fmla="*/ 12 h 16"/>
                  <a:gd name="T74" fmla="*/ 20 w 28"/>
                  <a:gd name="T75" fmla="*/ 13 h 16"/>
                  <a:gd name="T76" fmla="*/ 21 w 28"/>
                  <a:gd name="T77" fmla="*/ 13 h 16"/>
                  <a:gd name="T78" fmla="*/ 21 w 28"/>
                  <a:gd name="T79" fmla="*/ 13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"/>
                  <a:gd name="T121" fmla="*/ 0 h 16"/>
                  <a:gd name="T122" fmla="*/ 28 w 28"/>
                  <a:gd name="T123" fmla="*/ 16 h 1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" h="16">
                    <a:moveTo>
                      <a:pt x="23" y="15"/>
                    </a:moveTo>
                    <a:cubicBezTo>
                      <a:pt x="23" y="15"/>
                      <a:pt x="22" y="15"/>
                      <a:pt x="22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5"/>
                      <a:pt x="10" y="14"/>
                      <a:pt x="8" y="14"/>
                    </a:cubicBezTo>
                    <a:cubicBezTo>
                      <a:pt x="7" y="14"/>
                      <a:pt x="5" y="13"/>
                      <a:pt x="3" y="12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0" y="6"/>
                      <a:pt x="2" y="4"/>
                      <a:pt x="4" y="2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6" y="0"/>
                      <a:pt x="19" y="0"/>
                      <a:pt x="21" y="1"/>
                    </a:cubicBezTo>
                    <a:cubicBezTo>
                      <a:pt x="23" y="3"/>
                      <a:pt x="25" y="4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6" y="13"/>
                      <a:pt x="25" y="14"/>
                    </a:cubicBezTo>
                    <a:cubicBezTo>
                      <a:pt x="24" y="14"/>
                      <a:pt x="24" y="15"/>
                      <a:pt x="23" y="15"/>
                    </a:cubicBezTo>
                    <a:close/>
                    <a:moveTo>
                      <a:pt x="11" y="13"/>
                    </a:moveTo>
                    <a:cubicBezTo>
                      <a:pt x="12" y="14"/>
                      <a:pt x="14" y="14"/>
                      <a:pt x="15" y="13"/>
                    </a:cubicBezTo>
                    <a:cubicBezTo>
                      <a:pt x="17" y="12"/>
                      <a:pt x="17" y="11"/>
                      <a:pt x="15" y="10"/>
                    </a:cubicBezTo>
                    <a:cubicBezTo>
                      <a:pt x="13" y="9"/>
                      <a:pt x="12" y="9"/>
                      <a:pt x="10" y="10"/>
                    </a:cubicBezTo>
                    <a:cubicBezTo>
                      <a:pt x="10" y="10"/>
                      <a:pt x="9" y="11"/>
                      <a:pt x="9" y="11"/>
                    </a:cubicBezTo>
                    <a:cubicBezTo>
                      <a:pt x="9" y="12"/>
                      <a:pt x="10" y="12"/>
                      <a:pt x="11" y="13"/>
                    </a:cubicBezTo>
                    <a:moveTo>
                      <a:pt x="20" y="5"/>
                    </a:moveTo>
                    <a:cubicBezTo>
                      <a:pt x="20" y="5"/>
                      <a:pt x="19" y="5"/>
                      <a:pt x="18" y="6"/>
                    </a:cubicBezTo>
                    <a:cubicBezTo>
                      <a:pt x="17" y="6"/>
                      <a:pt x="17" y="7"/>
                      <a:pt x="18" y="8"/>
                    </a:cubicBezTo>
                    <a:cubicBezTo>
                      <a:pt x="20" y="9"/>
                      <a:pt x="22" y="9"/>
                      <a:pt x="23" y="8"/>
                    </a:cubicBezTo>
                    <a:cubicBezTo>
                      <a:pt x="24" y="8"/>
                      <a:pt x="24" y="7"/>
                      <a:pt x="22" y="6"/>
                    </a:cubicBezTo>
                    <a:cubicBezTo>
                      <a:pt x="22" y="5"/>
                      <a:pt x="21" y="5"/>
                      <a:pt x="20" y="5"/>
                    </a:cubicBezTo>
                    <a:moveTo>
                      <a:pt x="21" y="13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3" y="11"/>
                      <a:pt x="22" y="11"/>
                      <a:pt x="21" y="11"/>
                    </a:cubicBezTo>
                    <a:cubicBezTo>
                      <a:pt x="20" y="11"/>
                      <a:pt x="20" y="11"/>
                      <a:pt x="19" y="10"/>
                    </a:cubicBez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3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6" name="Freeform 547"/>
              <p:cNvSpPr>
                <a:spLocks/>
              </p:cNvSpPr>
              <p:nvPr/>
            </p:nvSpPr>
            <p:spPr bwMode="auto">
              <a:xfrm>
                <a:off x="3033" y="1974"/>
                <a:ext cx="21" cy="12"/>
              </a:xfrm>
              <a:custGeom>
                <a:avLst/>
                <a:gdLst>
                  <a:gd name="T0" fmla="*/ 10 w 12"/>
                  <a:gd name="T1" fmla="*/ 6 h 7"/>
                  <a:gd name="T2" fmla="*/ 6 w 12"/>
                  <a:gd name="T3" fmla="*/ 6 h 7"/>
                  <a:gd name="T4" fmla="*/ 3 w 12"/>
                  <a:gd name="T5" fmla="*/ 6 h 7"/>
                  <a:gd name="T6" fmla="*/ 0 w 12"/>
                  <a:gd name="T7" fmla="*/ 5 h 7"/>
                  <a:gd name="T8" fmla="*/ 0 w 12"/>
                  <a:gd name="T9" fmla="*/ 5 h 7"/>
                  <a:gd name="T10" fmla="*/ 1 w 12"/>
                  <a:gd name="T11" fmla="*/ 5 h 7"/>
                  <a:gd name="T12" fmla="*/ 4 w 12"/>
                  <a:gd name="T13" fmla="*/ 5 h 7"/>
                  <a:gd name="T14" fmla="*/ 7 w 12"/>
                  <a:gd name="T15" fmla="*/ 4 h 7"/>
                  <a:gd name="T16" fmla="*/ 9 w 12"/>
                  <a:gd name="T17" fmla="*/ 2 h 7"/>
                  <a:gd name="T18" fmla="*/ 9 w 12"/>
                  <a:gd name="T19" fmla="*/ 0 h 7"/>
                  <a:gd name="T20" fmla="*/ 8 w 12"/>
                  <a:gd name="T21" fmla="*/ 0 h 7"/>
                  <a:gd name="T22" fmla="*/ 10 w 12"/>
                  <a:gd name="T23" fmla="*/ 0 h 7"/>
                  <a:gd name="T24" fmla="*/ 12 w 12"/>
                  <a:gd name="T25" fmla="*/ 1 h 7"/>
                  <a:gd name="T26" fmla="*/ 11 w 12"/>
                  <a:gd name="T27" fmla="*/ 3 h 7"/>
                  <a:gd name="T28" fmla="*/ 11 w 12"/>
                  <a:gd name="T29" fmla="*/ 5 h 7"/>
                  <a:gd name="T30" fmla="*/ 10 w 12"/>
                  <a:gd name="T31" fmla="*/ 6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"/>
                  <a:gd name="T49" fmla="*/ 0 h 7"/>
                  <a:gd name="T50" fmla="*/ 12 w 12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" h="7">
                    <a:moveTo>
                      <a:pt x="10" y="6"/>
                    </a:moveTo>
                    <a:cubicBezTo>
                      <a:pt x="9" y="6"/>
                      <a:pt x="8" y="7"/>
                      <a:pt x="6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8" y="3"/>
                      <a:pt x="9" y="3"/>
                      <a:pt x="9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11" y="5"/>
                      <a:pt x="11" y="5"/>
                      <a:pt x="10" y="6"/>
                    </a:cubicBez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7" name="Freeform 548"/>
              <p:cNvSpPr>
                <a:spLocks/>
              </p:cNvSpPr>
              <p:nvPr/>
            </p:nvSpPr>
            <p:spPr bwMode="auto">
              <a:xfrm>
                <a:off x="3028" y="1970"/>
                <a:ext cx="68" cy="39"/>
              </a:xfrm>
              <a:custGeom>
                <a:avLst/>
                <a:gdLst>
                  <a:gd name="T0" fmla="*/ 20 w 40"/>
                  <a:gd name="T1" fmla="*/ 19 h 23"/>
                  <a:gd name="T2" fmla="*/ 21 w 40"/>
                  <a:gd name="T3" fmla="*/ 22 h 23"/>
                  <a:gd name="T4" fmla="*/ 17 w 40"/>
                  <a:gd name="T5" fmla="*/ 22 h 23"/>
                  <a:gd name="T6" fmla="*/ 13 w 40"/>
                  <a:gd name="T7" fmla="*/ 23 h 23"/>
                  <a:gd name="T8" fmla="*/ 12 w 40"/>
                  <a:gd name="T9" fmla="*/ 21 h 23"/>
                  <a:gd name="T10" fmla="*/ 16 w 40"/>
                  <a:gd name="T11" fmla="*/ 18 h 23"/>
                  <a:gd name="T12" fmla="*/ 18 w 40"/>
                  <a:gd name="T13" fmla="*/ 13 h 23"/>
                  <a:gd name="T14" fmla="*/ 8 w 40"/>
                  <a:gd name="T15" fmla="*/ 16 h 23"/>
                  <a:gd name="T16" fmla="*/ 7 w 40"/>
                  <a:gd name="T17" fmla="*/ 17 h 23"/>
                  <a:gd name="T18" fmla="*/ 7 w 40"/>
                  <a:gd name="T19" fmla="*/ 17 h 23"/>
                  <a:gd name="T20" fmla="*/ 5 w 40"/>
                  <a:gd name="T21" fmla="*/ 18 h 23"/>
                  <a:gd name="T22" fmla="*/ 4 w 40"/>
                  <a:gd name="T23" fmla="*/ 18 h 23"/>
                  <a:gd name="T24" fmla="*/ 3 w 40"/>
                  <a:gd name="T25" fmla="*/ 16 h 23"/>
                  <a:gd name="T26" fmla="*/ 1 w 40"/>
                  <a:gd name="T27" fmla="*/ 15 h 23"/>
                  <a:gd name="T28" fmla="*/ 1 w 40"/>
                  <a:gd name="T29" fmla="*/ 14 h 23"/>
                  <a:gd name="T30" fmla="*/ 1 w 40"/>
                  <a:gd name="T31" fmla="*/ 13 h 23"/>
                  <a:gd name="T32" fmla="*/ 3 w 40"/>
                  <a:gd name="T33" fmla="*/ 13 h 23"/>
                  <a:gd name="T34" fmla="*/ 8 w 40"/>
                  <a:gd name="T35" fmla="*/ 13 h 23"/>
                  <a:gd name="T36" fmla="*/ 19 w 40"/>
                  <a:gd name="T37" fmla="*/ 11 h 23"/>
                  <a:gd name="T38" fmla="*/ 22 w 40"/>
                  <a:gd name="T39" fmla="*/ 6 h 23"/>
                  <a:gd name="T40" fmla="*/ 22 w 40"/>
                  <a:gd name="T41" fmla="*/ 5 h 23"/>
                  <a:gd name="T42" fmla="*/ 23 w 40"/>
                  <a:gd name="T43" fmla="*/ 2 h 23"/>
                  <a:gd name="T44" fmla="*/ 23 w 40"/>
                  <a:gd name="T45" fmla="*/ 1 h 23"/>
                  <a:gd name="T46" fmla="*/ 24 w 40"/>
                  <a:gd name="T47" fmla="*/ 0 h 23"/>
                  <a:gd name="T48" fmla="*/ 26 w 40"/>
                  <a:gd name="T49" fmla="*/ 1 h 23"/>
                  <a:gd name="T50" fmla="*/ 27 w 40"/>
                  <a:gd name="T51" fmla="*/ 2 h 23"/>
                  <a:gd name="T52" fmla="*/ 30 w 40"/>
                  <a:gd name="T53" fmla="*/ 2 h 23"/>
                  <a:gd name="T54" fmla="*/ 31 w 40"/>
                  <a:gd name="T55" fmla="*/ 3 h 23"/>
                  <a:gd name="T56" fmla="*/ 30 w 40"/>
                  <a:gd name="T57" fmla="*/ 4 h 23"/>
                  <a:gd name="T58" fmla="*/ 29 w 40"/>
                  <a:gd name="T59" fmla="*/ 4 h 23"/>
                  <a:gd name="T60" fmla="*/ 27 w 40"/>
                  <a:gd name="T61" fmla="*/ 5 h 23"/>
                  <a:gd name="T62" fmla="*/ 22 w 40"/>
                  <a:gd name="T63" fmla="*/ 10 h 23"/>
                  <a:gd name="T64" fmla="*/ 24 w 40"/>
                  <a:gd name="T65" fmla="*/ 10 h 23"/>
                  <a:gd name="T66" fmla="*/ 30 w 40"/>
                  <a:gd name="T67" fmla="*/ 9 h 23"/>
                  <a:gd name="T68" fmla="*/ 32 w 40"/>
                  <a:gd name="T69" fmla="*/ 9 h 23"/>
                  <a:gd name="T70" fmla="*/ 39 w 40"/>
                  <a:gd name="T71" fmla="*/ 7 h 23"/>
                  <a:gd name="T72" fmla="*/ 38 w 40"/>
                  <a:gd name="T73" fmla="*/ 10 h 23"/>
                  <a:gd name="T74" fmla="*/ 38 w 40"/>
                  <a:gd name="T75" fmla="*/ 12 h 23"/>
                  <a:gd name="T76" fmla="*/ 34 w 40"/>
                  <a:gd name="T77" fmla="*/ 11 h 23"/>
                  <a:gd name="T78" fmla="*/ 32 w 40"/>
                  <a:gd name="T79" fmla="*/ 11 h 23"/>
                  <a:gd name="T80" fmla="*/ 21 w 40"/>
                  <a:gd name="T81" fmla="*/ 12 h 23"/>
                  <a:gd name="T82" fmla="*/ 20 w 40"/>
                  <a:gd name="T83" fmla="*/ 19 h 2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0"/>
                  <a:gd name="T127" fmla="*/ 0 h 23"/>
                  <a:gd name="T128" fmla="*/ 40 w 40"/>
                  <a:gd name="T129" fmla="*/ 23 h 2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0" h="23">
                    <a:moveTo>
                      <a:pt x="20" y="19"/>
                    </a:moveTo>
                    <a:cubicBezTo>
                      <a:pt x="21" y="20"/>
                      <a:pt x="22" y="21"/>
                      <a:pt x="21" y="22"/>
                    </a:cubicBezTo>
                    <a:cubicBezTo>
                      <a:pt x="20" y="22"/>
                      <a:pt x="19" y="22"/>
                      <a:pt x="17" y="22"/>
                    </a:cubicBezTo>
                    <a:cubicBezTo>
                      <a:pt x="15" y="23"/>
                      <a:pt x="14" y="23"/>
                      <a:pt x="13" y="23"/>
                    </a:cubicBezTo>
                    <a:cubicBezTo>
                      <a:pt x="12" y="22"/>
                      <a:pt x="12" y="22"/>
                      <a:pt x="12" y="21"/>
                    </a:cubicBezTo>
                    <a:cubicBezTo>
                      <a:pt x="13" y="21"/>
                      <a:pt x="14" y="20"/>
                      <a:pt x="16" y="18"/>
                    </a:cubicBezTo>
                    <a:cubicBezTo>
                      <a:pt x="16" y="17"/>
                      <a:pt x="17" y="15"/>
                      <a:pt x="18" y="13"/>
                    </a:cubicBezTo>
                    <a:cubicBezTo>
                      <a:pt x="13" y="14"/>
                      <a:pt x="10" y="15"/>
                      <a:pt x="8" y="16"/>
                    </a:cubicBezTo>
                    <a:cubicBezTo>
                      <a:pt x="8" y="16"/>
                      <a:pt x="8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7"/>
                      <a:pt x="4" y="17"/>
                      <a:pt x="3" y="16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3"/>
                      <a:pt x="6" y="13"/>
                      <a:pt x="8" y="13"/>
                    </a:cubicBezTo>
                    <a:cubicBezTo>
                      <a:pt x="11" y="12"/>
                      <a:pt x="14" y="11"/>
                      <a:pt x="19" y="11"/>
                    </a:cubicBezTo>
                    <a:cubicBezTo>
                      <a:pt x="19" y="10"/>
                      <a:pt x="20" y="8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3"/>
                      <a:pt x="22" y="3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9" y="2"/>
                      <a:pt x="30" y="2"/>
                      <a:pt x="30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4"/>
                      <a:pt x="30" y="4"/>
                    </a:cubicBezTo>
                    <a:cubicBezTo>
                      <a:pt x="30" y="4"/>
                      <a:pt x="30" y="4"/>
                      <a:pt x="29" y="4"/>
                    </a:cubicBezTo>
                    <a:cubicBezTo>
                      <a:pt x="28" y="4"/>
                      <a:pt x="28" y="4"/>
                      <a:pt x="27" y="5"/>
                    </a:cubicBezTo>
                    <a:cubicBezTo>
                      <a:pt x="25" y="6"/>
                      <a:pt x="24" y="8"/>
                      <a:pt x="22" y="10"/>
                    </a:cubicBezTo>
                    <a:cubicBezTo>
                      <a:pt x="23" y="10"/>
                      <a:pt x="23" y="10"/>
                      <a:pt x="24" y="10"/>
                    </a:cubicBezTo>
                    <a:cubicBezTo>
                      <a:pt x="25" y="10"/>
                      <a:pt x="27" y="9"/>
                      <a:pt x="30" y="9"/>
                    </a:cubicBezTo>
                    <a:cubicBezTo>
                      <a:pt x="30" y="9"/>
                      <a:pt x="31" y="9"/>
                      <a:pt x="32" y="9"/>
                    </a:cubicBezTo>
                    <a:cubicBezTo>
                      <a:pt x="36" y="7"/>
                      <a:pt x="38" y="7"/>
                      <a:pt x="39" y="7"/>
                    </a:cubicBezTo>
                    <a:cubicBezTo>
                      <a:pt x="40" y="8"/>
                      <a:pt x="40" y="9"/>
                      <a:pt x="38" y="10"/>
                    </a:cubicBezTo>
                    <a:cubicBezTo>
                      <a:pt x="38" y="11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4" y="11"/>
                    </a:cubicBezTo>
                    <a:cubicBezTo>
                      <a:pt x="33" y="11"/>
                      <a:pt x="33" y="11"/>
                      <a:pt x="32" y="11"/>
                    </a:cubicBezTo>
                    <a:cubicBezTo>
                      <a:pt x="28" y="11"/>
                      <a:pt x="24" y="12"/>
                      <a:pt x="21" y="12"/>
                    </a:cubicBezTo>
                    <a:cubicBezTo>
                      <a:pt x="20" y="15"/>
                      <a:pt x="20" y="17"/>
                      <a:pt x="20" y="19"/>
                    </a:cubicBez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8" name="Freeform 549"/>
              <p:cNvSpPr>
                <a:spLocks/>
              </p:cNvSpPr>
              <p:nvPr/>
            </p:nvSpPr>
            <p:spPr bwMode="auto">
              <a:xfrm>
                <a:off x="3120" y="1909"/>
                <a:ext cx="5" cy="10"/>
              </a:xfrm>
              <a:custGeom>
                <a:avLst/>
                <a:gdLst>
                  <a:gd name="T0" fmla="*/ 2 w 5"/>
                  <a:gd name="T1" fmla="*/ 0 h 10"/>
                  <a:gd name="T2" fmla="*/ 5 w 5"/>
                  <a:gd name="T3" fmla="*/ 10 h 10"/>
                  <a:gd name="T4" fmla="*/ 0 w 5"/>
                  <a:gd name="T5" fmla="*/ 0 h 10"/>
                  <a:gd name="T6" fmla="*/ 2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0"/>
                  <a:gd name="T14" fmla="*/ 5 w 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0">
                    <a:moveTo>
                      <a:pt x="2" y="0"/>
                    </a:moveTo>
                    <a:lnTo>
                      <a:pt x="5" y="1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79" name="Freeform 550"/>
              <p:cNvSpPr>
                <a:spLocks/>
              </p:cNvSpPr>
              <p:nvPr/>
            </p:nvSpPr>
            <p:spPr bwMode="auto">
              <a:xfrm>
                <a:off x="3129" y="1914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5 h 5"/>
                  <a:gd name="T4" fmla="*/ 5 w 7"/>
                  <a:gd name="T5" fmla="*/ 0 h 5"/>
                  <a:gd name="T6" fmla="*/ 7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5"/>
                  <a:gd name="T14" fmla="*/ 7 w 7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5">
                    <a:moveTo>
                      <a:pt x="7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0" name="Freeform 551"/>
              <p:cNvSpPr>
                <a:spLocks/>
              </p:cNvSpPr>
              <p:nvPr/>
            </p:nvSpPr>
            <p:spPr bwMode="auto">
              <a:xfrm>
                <a:off x="3132" y="1919"/>
                <a:ext cx="16" cy="2"/>
              </a:xfrm>
              <a:custGeom>
                <a:avLst/>
                <a:gdLst>
                  <a:gd name="T0" fmla="*/ 14 w 16"/>
                  <a:gd name="T1" fmla="*/ 0 h 2"/>
                  <a:gd name="T2" fmla="*/ 16 w 16"/>
                  <a:gd name="T3" fmla="*/ 2 h 2"/>
                  <a:gd name="T4" fmla="*/ 0 w 16"/>
                  <a:gd name="T5" fmla="*/ 2 h 2"/>
                  <a:gd name="T6" fmla="*/ 14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2"/>
                  <a:gd name="T14" fmla="*/ 16 w 16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2">
                    <a:moveTo>
                      <a:pt x="14" y="0"/>
                    </a:moveTo>
                    <a:lnTo>
                      <a:pt x="16" y="2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1" name="Freeform 552"/>
              <p:cNvSpPr>
                <a:spLocks/>
              </p:cNvSpPr>
              <p:nvPr/>
            </p:nvSpPr>
            <p:spPr bwMode="auto">
              <a:xfrm>
                <a:off x="3132" y="1922"/>
                <a:ext cx="12" cy="5"/>
              </a:xfrm>
              <a:custGeom>
                <a:avLst/>
                <a:gdLst>
                  <a:gd name="T0" fmla="*/ 10 w 12"/>
                  <a:gd name="T1" fmla="*/ 5 h 5"/>
                  <a:gd name="T2" fmla="*/ 0 w 12"/>
                  <a:gd name="T3" fmla="*/ 0 h 5"/>
                  <a:gd name="T4" fmla="*/ 12 w 12"/>
                  <a:gd name="T5" fmla="*/ 4 h 5"/>
                  <a:gd name="T6" fmla="*/ 10 w 12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"/>
                  <a:gd name="T13" fmla="*/ 0 h 5"/>
                  <a:gd name="T14" fmla="*/ 12 w 12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" h="5">
                    <a:moveTo>
                      <a:pt x="10" y="5"/>
                    </a:moveTo>
                    <a:lnTo>
                      <a:pt x="0" y="0"/>
                    </a:lnTo>
                    <a:lnTo>
                      <a:pt x="12" y="4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2" name="Freeform 553"/>
              <p:cNvSpPr>
                <a:spLocks/>
              </p:cNvSpPr>
              <p:nvPr/>
            </p:nvSpPr>
            <p:spPr bwMode="auto">
              <a:xfrm>
                <a:off x="3103" y="1917"/>
                <a:ext cx="17" cy="4"/>
              </a:xfrm>
              <a:custGeom>
                <a:avLst/>
                <a:gdLst>
                  <a:gd name="T0" fmla="*/ 0 w 17"/>
                  <a:gd name="T1" fmla="*/ 0 h 4"/>
                  <a:gd name="T2" fmla="*/ 17 w 17"/>
                  <a:gd name="T3" fmla="*/ 4 h 4"/>
                  <a:gd name="T4" fmla="*/ 2 w 17"/>
                  <a:gd name="T5" fmla="*/ 2 h 4"/>
                  <a:gd name="T6" fmla="*/ 0 w 1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4"/>
                  <a:gd name="T14" fmla="*/ 17 w 17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4">
                    <a:moveTo>
                      <a:pt x="0" y="0"/>
                    </a:moveTo>
                    <a:lnTo>
                      <a:pt x="17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3" name="Freeform 554"/>
              <p:cNvSpPr>
                <a:spLocks/>
              </p:cNvSpPr>
              <p:nvPr/>
            </p:nvSpPr>
            <p:spPr bwMode="auto">
              <a:xfrm>
                <a:off x="3112" y="1912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10 w 10"/>
                  <a:gd name="T3" fmla="*/ 7 h 7"/>
                  <a:gd name="T4" fmla="*/ 0 w 10"/>
                  <a:gd name="T5" fmla="*/ 2 h 7"/>
                  <a:gd name="T6" fmla="*/ 1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7"/>
                  <a:gd name="T14" fmla="*/ 10 w 10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7">
                    <a:moveTo>
                      <a:pt x="1" y="0"/>
                    </a:moveTo>
                    <a:lnTo>
                      <a:pt x="10" y="7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4" name="Freeform 555"/>
              <p:cNvSpPr>
                <a:spLocks/>
              </p:cNvSpPr>
              <p:nvPr/>
            </p:nvSpPr>
            <p:spPr bwMode="auto">
              <a:xfrm>
                <a:off x="3093" y="1921"/>
                <a:ext cx="51" cy="39"/>
              </a:xfrm>
              <a:custGeom>
                <a:avLst/>
                <a:gdLst>
                  <a:gd name="T0" fmla="*/ 29 w 30"/>
                  <a:gd name="T1" fmla="*/ 17 h 23"/>
                  <a:gd name="T2" fmla="*/ 27 w 30"/>
                  <a:gd name="T3" fmla="*/ 22 h 23"/>
                  <a:gd name="T4" fmla="*/ 18 w 30"/>
                  <a:gd name="T5" fmla="*/ 23 h 23"/>
                  <a:gd name="T6" fmla="*/ 9 w 30"/>
                  <a:gd name="T7" fmla="*/ 20 h 23"/>
                  <a:gd name="T8" fmla="*/ 4 w 30"/>
                  <a:gd name="T9" fmla="*/ 11 h 23"/>
                  <a:gd name="T10" fmla="*/ 2 w 30"/>
                  <a:gd name="T11" fmla="*/ 10 h 23"/>
                  <a:gd name="T12" fmla="*/ 3 w 30"/>
                  <a:gd name="T13" fmla="*/ 8 h 23"/>
                  <a:gd name="T14" fmla="*/ 2 w 30"/>
                  <a:gd name="T15" fmla="*/ 8 h 23"/>
                  <a:gd name="T16" fmla="*/ 0 w 30"/>
                  <a:gd name="T17" fmla="*/ 6 h 23"/>
                  <a:gd name="T18" fmla="*/ 1 w 30"/>
                  <a:gd name="T19" fmla="*/ 4 h 23"/>
                  <a:gd name="T20" fmla="*/ 9 w 30"/>
                  <a:gd name="T21" fmla="*/ 3 h 23"/>
                  <a:gd name="T22" fmla="*/ 10 w 30"/>
                  <a:gd name="T23" fmla="*/ 3 h 23"/>
                  <a:gd name="T24" fmla="*/ 18 w 30"/>
                  <a:gd name="T25" fmla="*/ 2 h 23"/>
                  <a:gd name="T26" fmla="*/ 19 w 30"/>
                  <a:gd name="T27" fmla="*/ 1 h 23"/>
                  <a:gd name="T28" fmla="*/ 19 w 30"/>
                  <a:gd name="T29" fmla="*/ 1 h 23"/>
                  <a:gd name="T30" fmla="*/ 20 w 30"/>
                  <a:gd name="T31" fmla="*/ 1 h 23"/>
                  <a:gd name="T32" fmla="*/ 21 w 30"/>
                  <a:gd name="T33" fmla="*/ 2 h 23"/>
                  <a:gd name="T34" fmla="*/ 20 w 30"/>
                  <a:gd name="T35" fmla="*/ 3 h 23"/>
                  <a:gd name="T36" fmla="*/ 11 w 30"/>
                  <a:gd name="T37" fmla="*/ 4 h 23"/>
                  <a:gd name="T38" fmla="*/ 9 w 30"/>
                  <a:gd name="T39" fmla="*/ 4 h 23"/>
                  <a:gd name="T40" fmla="*/ 3 w 30"/>
                  <a:gd name="T41" fmla="*/ 5 h 23"/>
                  <a:gd name="T42" fmla="*/ 4 w 30"/>
                  <a:gd name="T43" fmla="*/ 8 h 23"/>
                  <a:gd name="T44" fmla="*/ 7 w 30"/>
                  <a:gd name="T45" fmla="*/ 7 h 23"/>
                  <a:gd name="T46" fmla="*/ 9 w 30"/>
                  <a:gd name="T47" fmla="*/ 9 h 23"/>
                  <a:gd name="T48" fmla="*/ 24 w 30"/>
                  <a:gd name="T49" fmla="*/ 11 h 23"/>
                  <a:gd name="T50" fmla="*/ 29 w 30"/>
                  <a:gd name="T51" fmla="*/ 17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0"/>
                  <a:gd name="T79" fmla="*/ 0 h 23"/>
                  <a:gd name="T80" fmla="*/ 30 w 30"/>
                  <a:gd name="T81" fmla="*/ 23 h 2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0" h="23">
                    <a:moveTo>
                      <a:pt x="29" y="17"/>
                    </a:moveTo>
                    <a:cubicBezTo>
                      <a:pt x="30" y="19"/>
                      <a:pt x="29" y="20"/>
                      <a:pt x="27" y="22"/>
                    </a:cubicBezTo>
                    <a:cubicBezTo>
                      <a:pt x="25" y="23"/>
                      <a:pt x="22" y="23"/>
                      <a:pt x="18" y="23"/>
                    </a:cubicBezTo>
                    <a:cubicBezTo>
                      <a:pt x="15" y="23"/>
                      <a:pt x="12" y="22"/>
                      <a:pt x="9" y="20"/>
                    </a:cubicBezTo>
                    <a:cubicBezTo>
                      <a:pt x="4" y="18"/>
                      <a:pt x="3" y="15"/>
                      <a:pt x="4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5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3"/>
                      <a:pt x="17" y="3"/>
                      <a:pt x="18" y="2"/>
                    </a:cubicBezTo>
                    <a:cubicBezTo>
                      <a:pt x="18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0"/>
                      <a:pt x="20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0" y="3"/>
                      <a:pt x="20" y="3"/>
                    </a:cubicBezTo>
                    <a:cubicBezTo>
                      <a:pt x="18" y="4"/>
                      <a:pt x="15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1" y="5"/>
                      <a:pt x="2" y="6"/>
                      <a:pt x="4" y="8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5" y="8"/>
                      <a:pt x="20" y="9"/>
                      <a:pt x="24" y="11"/>
                    </a:cubicBezTo>
                    <a:cubicBezTo>
                      <a:pt x="27" y="13"/>
                      <a:pt x="29" y="15"/>
                      <a:pt x="29" y="17"/>
                    </a:cubicBezTo>
                    <a:close/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5" name="Freeform 556"/>
              <p:cNvSpPr>
                <a:spLocks/>
              </p:cNvSpPr>
              <p:nvPr/>
            </p:nvSpPr>
            <p:spPr bwMode="auto">
              <a:xfrm>
                <a:off x="2943" y="1999"/>
                <a:ext cx="47" cy="28"/>
              </a:xfrm>
              <a:custGeom>
                <a:avLst/>
                <a:gdLst>
                  <a:gd name="T0" fmla="*/ 27 w 28"/>
                  <a:gd name="T1" fmla="*/ 15 h 16"/>
                  <a:gd name="T2" fmla="*/ 26 w 28"/>
                  <a:gd name="T3" fmla="*/ 16 h 16"/>
                  <a:gd name="T4" fmla="*/ 5 w 28"/>
                  <a:gd name="T5" fmla="*/ 6 h 16"/>
                  <a:gd name="T6" fmla="*/ 1 w 28"/>
                  <a:gd name="T7" fmla="*/ 4 h 16"/>
                  <a:gd name="T8" fmla="*/ 3 w 28"/>
                  <a:gd name="T9" fmla="*/ 1 h 16"/>
                  <a:gd name="T10" fmla="*/ 8 w 28"/>
                  <a:gd name="T11" fmla="*/ 0 h 16"/>
                  <a:gd name="T12" fmla="*/ 11 w 28"/>
                  <a:gd name="T13" fmla="*/ 3 h 16"/>
                  <a:gd name="T14" fmla="*/ 27 w 28"/>
                  <a:gd name="T15" fmla="*/ 1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"/>
                  <a:gd name="T25" fmla="*/ 0 h 16"/>
                  <a:gd name="T26" fmla="*/ 28 w 28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" h="16">
                    <a:moveTo>
                      <a:pt x="27" y="15"/>
                    </a:moveTo>
                    <a:cubicBezTo>
                      <a:pt x="28" y="15"/>
                      <a:pt x="26" y="16"/>
                      <a:pt x="26" y="1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3" y="1"/>
                    </a:cubicBezTo>
                    <a:cubicBezTo>
                      <a:pt x="5" y="0"/>
                      <a:pt x="7" y="0"/>
                      <a:pt x="8" y="0"/>
                    </a:cubicBezTo>
                    <a:cubicBezTo>
                      <a:pt x="9" y="1"/>
                      <a:pt x="10" y="2"/>
                      <a:pt x="11" y="3"/>
                    </a:cubicBez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6" name="Freeform 557"/>
              <p:cNvSpPr>
                <a:spLocks/>
              </p:cNvSpPr>
              <p:nvPr/>
            </p:nvSpPr>
            <p:spPr bwMode="auto">
              <a:xfrm>
                <a:off x="2990" y="2027"/>
                <a:ext cx="19" cy="12"/>
              </a:xfrm>
              <a:custGeom>
                <a:avLst/>
                <a:gdLst>
                  <a:gd name="T0" fmla="*/ 9 w 11"/>
                  <a:gd name="T1" fmla="*/ 1 h 7"/>
                  <a:gd name="T2" fmla="*/ 9 w 11"/>
                  <a:gd name="T3" fmla="*/ 5 h 7"/>
                  <a:gd name="T4" fmla="*/ 2 w 11"/>
                  <a:gd name="T5" fmla="*/ 5 h 7"/>
                  <a:gd name="T6" fmla="*/ 2 w 11"/>
                  <a:gd name="T7" fmla="*/ 1 h 7"/>
                  <a:gd name="T8" fmla="*/ 9 w 11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7"/>
                  <a:gd name="T17" fmla="*/ 11 w 11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7">
                    <a:moveTo>
                      <a:pt x="9" y="1"/>
                    </a:moveTo>
                    <a:cubicBezTo>
                      <a:pt x="11" y="2"/>
                      <a:pt x="11" y="4"/>
                      <a:pt x="9" y="5"/>
                    </a:cubicBezTo>
                    <a:cubicBezTo>
                      <a:pt x="7" y="6"/>
                      <a:pt x="4" y="7"/>
                      <a:pt x="2" y="5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7" name="Freeform 558"/>
              <p:cNvSpPr>
                <a:spLocks/>
              </p:cNvSpPr>
              <p:nvPr/>
            </p:nvSpPr>
            <p:spPr bwMode="auto">
              <a:xfrm>
                <a:off x="3154" y="1878"/>
                <a:ext cx="48" cy="27"/>
              </a:xfrm>
              <a:custGeom>
                <a:avLst/>
                <a:gdLst>
                  <a:gd name="T0" fmla="*/ 22 w 28"/>
                  <a:gd name="T1" fmla="*/ 13 h 16"/>
                  <a:gd name="T2" fmla="*/ 28 w 28"/>
                  <a:gd name="T3" fmla="*/ 14 h 16"/>
                  <a:gd name="T4" fmla="*/ 28 w 28"/>
                  <a:gd name="T5" fmla="*/ 15 h 16"/>
                  <a:gd name="T6" fmla="*/ 15 w 28"/>
                  <a:gd name="T7" fmla="*/ 15 h 16"/>
                  <a:gd name="T8" fmla="*/ 14 w 28"/>
                  <a:gd name="T9" fmla="*/ 9 h 16"/>
                  <a:gd name="T10" fmla="*/ 14 w 28"/>
                  <a:gd name="T11" fmla="*/ 3 h 16"/>
                  <a:gd name="T12" fmla="*/ 8 w 28"/>
                  <a:gd name="T13" fmla="*/ 3 h 16"/>
                  <a:gd name="T14" fmla="*/ 5 w 28"/>
                  <a:gd name="T15" fmla="*/ 8 h 16"/>
                  <a:gd name="T16" fmla="*/ 0 w 28"/>
                  <a:gd name="T17" fmla="*/ 7 h 16"/>
                  <a:gd name="T18" fmla="*/ 0 w 28"/>
                  <a:gd name="T19" fmla="*/ 6 h 16"/>
                  <a:gd name="T20" fmla="*/ 2 w 28"/>
                  <a:gd name="T21" fmla="*/ 2 h 16"/>
                  <a:gd name="T22" fmla="*/ 19 w 28"/>
                  <a:gd name="T23" fmla="*/ 3 h 16"/>
                  <a:gd name="T24" fmla="*/ 22 w 28"/>
                  <a:gd name="T25" fmla="*/ 7 h 16"/>
                  <a:gd name="T26" fmla="*/ 22 w 28"/>
                  <a:gd name="T27" fmla="*/ 13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8"/>
                  <a:gd name="T43" fmla="*/ 0 h 16"/>
                  <a:gd name="T44" fmla="*/ 28 w 28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8" h="16">
                    <a:moveTo>
                      <a:pt x="22" y="13"/>
                    </a:moveTo>
                    <a:cubicBezTo>
                      <a:pt x="23" y="14"/>
                      <a:pt x="25" y="14"/>
                      <a:pt x="28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5" y="16"/>
                      <a:pt x="19" y="16"/>
                      <a:pt x="15" y="15"/>
                    </a:cubicBezTo>
                    <a:cubicBezTo>
                      <a:pt x="14" y="14"/>
                      <a:pt x="13" y="12"/>
                      <a:pt x="14" y="9"/>
                    </a:cubicBezTo>
                    <a:cubicBezTo>
                      <a:pt x="15" y="7"/>
                      <a:pt x="16" y="4"/>
                      <a:pt x="14" y="3"/>
                    </a:cubicBezTo>
                    <a:cubicBezTo>
                      <a:pt x="12" y="2"/>
                      <a:pt x="10" y="2"/>
                      <a:pt x="8" y="3"/>
                    </a:cubicBezTo>
                    <a:cubicBezTo>
                      <a:pt x="5" y="5"/>
                      <a:pt x="6" y="8"/>
                      <a:pt x="5" y="8"/>
                    </a:cubicBezTo>
                    <a:cubicBezTo>
                      <a:pt x="5" y="8"/>
                      <a:pt x="2" y="8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6" y="0"/>
                      <a:pt x="15" y="0"/>
                      <a:pt x="19" y="3"/>
                    </a:cubicBezTo>
                    <a:cubicBezTo>
                      <a:pt x="21" y="4"/>
                      <a:pt x="22" y="5"/>
                      <a:pt x="22" y="7"/>
                    </a:cubicBezTo>
                    <a:cubicBezTo>
                      <a:pt x="22" y="8"/>
                      <a:pt x="20" y="12"/>
                      <a:pt x="2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8" name="Freeform 559"/>
              <p:cNvSpPr>
                <a:spLocks/>
              </p:cNvSpPr>
              <p:nvPr/>
            </p:nvSpPr>
            <p:spPr bwMode="auto">
              <a:xfrm>
                <a:off x="3202" y="1905"/>
                <a:ext cx="21" cy="12"/>
              </a:xfrm>
              <a:custGeom>
                <a:avLst/>
                <a:gdLst>
                  <a:gd name="T0" fmla="*/ 9 w 12"/>
                  <a:gd name="T1" fmla="*/ 2 h 7"/>
                  <a:gd name="T2" fmla="*/ 9 w 12"/>
                  <a:gd name="T3" fmla="*/ 6 h 7"/>
                  <a:gd name="T4" fmla="*/ 2 w 12"/>
                  <a:gd name="T5" fmla="*/ 6 h 7"/>
                  <a:gd name="T6" fmla="*/ 2 w 12"/>
                  <a:gd name="T7" fmla="*/ 2 h 7"/>
                  <a:gd name="T8" fmla="*/ 9 w 1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7"/>
                  <a:gd name="T17" fmla="*/ 12 w 1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7">
                    <a:moveTo>
                      <a:pt x="9" y="2"/>
                    </a:moveTo>
                    <a:cubicBezTo>
                      <a:pt x="12" y="3"/>
                      <a:pt x="11" y="5"/>
                      <a:pt x="9" y="6"/>
                    </a:cubicBezTo>
                    <a:cubicBezTo>
                      <a:pt x="7" y="7"/>
                      <a:pt x="5" y="7"/>
                      <a:pt x="2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89" name="Freeform 560"/>
              <p:cNvSpPr>
                <a:spLocks noEditPoints="1"/>
              </p:cNvSpPr>
              <p:nvPr/>
            </p:nvSpPr>
            <p:spPr bwMode="auto">
              <a:xfrm>
                <a:off x="3001" y="1953"/>
                <a:ext cx="47" cy="27"/>
              </a:xfrm>
              <a:custGeom>
                <a:avLst/>
                <a:gdLst>
                  <a:gd name="T0" fmla="*/ 23 w 28"/>
                  <a:gd name="T1" fmla="*/ 15 h 16"/>
                  <a:gd name="T2" fmla="*/ 22 w 28"/>
                  <a:gd name="T3" fmla="*/ 15 h 16"/>
                  <a:gd name="T4" fmla="*/ 20 w 28"/>
                  <a:gd name="T5" fmla="*/ 15 h 16"/>
                  <a:gd name="T6" fmla="*/ 14 w 28"/>
                  <a:gd name="T7" fmla="*/ 16 h 16"/>
                  <a:gd name="T8" fmla="*/ 12 w 28"/>
                  <a:gd name="T9" fmla="*/ 15 h 16"/>
                  <a:gd name="T10" fmla="*/ 8 w 28"/>
                  <a:gd name="T11" fmla="*/ 14 h 16"/>
                  <a:gd name="T12" fmla="*/ 3 w 28"/>
                  <a:gd name="T13" fmla="*/ 12 h 16"/>
                  <a:gd name="T14" fmla="*/ 0 w 28"/>
                  <a:gd name="T15" fmla="*/ 7 h 16"/>
                  <a:gd name="T16" fmla="*/ 4 w 28"/>
                  <a:gd name="T17" fmla="*/ 2 h 16"/>
                  <a:gd name="T18" fmla="*/ 13 w 28"/>
                  <a:gd name="T19" fmla="*/ 0 h 16"/>
                  <a:gd name="T20" fmla="*/ 21 w 28"/>
                  <a:gd name="T21" fmla="*/ 2 h 16"/>
                  <a:gd name="T22" fmla="*/ 26 w 28"/>
                  <a:gd name="T23" fmla="*/ 6 h 16"/>
                  <a:gd name="T24" fmla="*/ 26 w 28"/>
                  <a:gd name="T25" fmla="*/ 7 h 16"/>
                  <a:gd name="T26" fmla="*/ 28 w 28"/>
                  <a:gd name="T27" fmla="*/ 8 h 16"/>
                  <a:gd name="T28" fmla="*/ 26 w 28"/>
                  <a:gd name="T29" fmla="*/ 11 h 16"/>
                  <a:gd name="T30" fmla="*/ 27 w 28"/>
                  <a:gd name="T31" fmla="*/ 12 h 16"/>
                  <a:gd name="T32" fmla="*/ 25 w 28"/>
                  <a:gd name="T33" fmla="*/ 14 h 16"/>
                  <a:gd name="T34" fmla="*/ 23 w 28"/>
                  <a:gd name="T35" fmla="*/ 15 h 16"/>
                  <a:gd name="T36" fmla="*/ 11 w 28"/>
                  <a:gd name="T37" fmla="*/ 13 h 16"/>
                  <a:gd name="T38" fmla="*/ 15 w 28"/>
                  <a:gd name="T39" fmla="*/ 13 h 16"/>
                  <a:gd name="T40" fmla="*/ 15 w 28"/>
                  <a:gd name="T41" fmla="*/ 10 h 16"/>
                  <a:gd name="T42" fmla="*/ 10 w 28"/>
                  <a:gd name="T43" fmla="*/ 10 h 16"/>
                  <a:gd name="T44" fmla="*/ 9 w 28"/>
                  <a:gd name="T45" fmla="*/ 11 h 16"/>
                  <a:gd name="T46" fmla="*/ 11 w 28"/>
                  <a:gd name="T47" fmla="*/ 13 h 16"/>
                  <a:gd name="T48" fmla="*/ 20 w 28"/>
                  <a:gd name="T49" fmla="*/ 5 h 16"/>
                  <a:gd name="T50" fmla="*/ 18 w 28"/>
                  <a:gd name="T51" fmla="*/ 6 h 16"/>
                  <a:gd name="T52" fmla="*/ 18 w 28"/>
                  <a:gd name="T53" fmla="*/ 8 h 16"/>
                  <a:gd name="T54" fmla="*/ 23 w 28"/>
                  <a:gd name="T55" fmla="*/ 9 h 16"/>
                  <a:gd name="T56" fmla="*/ 22 w 28"/>
                  <a:gd name="T57" fmla="*/ 6 h 16"/>
                  <a:gd name="T58" fmla="*/ 20 w 28"/>
                  <a:gd name="T59" fmla="*/ 5 h 16"/>
                  <a:gd name="T60" fmla="*/ 21 w 28"/>
                  <a:gd name="T61" fmla="*/ 13 h 16"/>
                  <a:gd name="T62" fmla="*/ 22 w 28"/>
                  <a:gd name="T63" fmla="*/ 12 h 16"/>
                  <a:gd name="T64" fmla="*/ 23 w 28"/>
                  <a:gd name="T65" fmla="*/ 12 h 16"/>
                  <a:gd name="T66" fmla="*/ 23 w 28"/>
                  <a:gd name="T67" fmla="*/ 11 h 16"/>
                  <a:gd name="T68" fmla="*/ 21 w 28"/>
                  <a:gd name="T69" fmla="*/ 11 h 16"/>
                  <a:gd name="T70" fmla="*/ 19 w 28"/>
                  <a:gd name="T71" fmla="*/ 11 h 16"/>
                  <a:gd name="T72" fmla="*/ 19 w 28"/>
                  <a:gd name="T73" fmla="*/ 12 h 16"/>
                  <a:gd name="T74" fmla="*/ 20 w 28"/>
                  <a:gd name="T75" fmla="*/ 13 h 16"/>
                  <a:gd name="T76" fmla="*/ 21 w 28"/>
                  <a:gd name="T77" fmla="*/ 13 h 16"/>
                  <a:gd name="T78" fmla="*/ 21 w 28"/>
                  <a:gd name="T79" fmla="*/ 13 h 1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"/>
                  <a:gd name="T121" fmla="*/ 0 h 16"/>
                  <a:gd name="T122" fmla="*/ 28 w 28"/>
                  <a:gd name="T123" fmla="*/ 16 h 1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" h="16">
                    <a:moveTo>
                      <a:pt x="23" y="15"/>
                    </a:moveTo>
                    <a:cubicBezTo>
                      <a:pt x="23" y="15"/>
                      <a:pt x="22" y="15"/>
                      <a:pt x="22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5"/>
                      <a:pt x="10" y="15"/>
                      <a:pt x="8" y="14"/>
                    </a:cubicBezTo>
                    <a:cubicBezTo>
                      <a:pt x="7" y="14"/>
                      <a:pt x="5" y="13"/>
                      <a:pt x="3" y="12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0" y="6"/>
                      <a:pt x="2" y="4"/>
                      <a:pt x="4" y="2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6" y="0"/>
                      <a:pt x="19" y="0"/>
                      <a:pt x="21" y="2"/>
                    </a:cubicBezTo>
                    <a:cubicBezTo>
                      <a:pt x="23" y="3"/>
                      <a:pt x="25" y="4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6" y="13"/>
                      <a:pt x="25" y="14"/>
                    </a:cubicBezTo>
                    <a:cubicBezTo>
                      <a:pt x="24" y="14"/>
                      <a:pt x="24" y="15"/>
                      <a:pt x="23" y="15"/>
                    </a:cubicBezTo>
                    <a:close/>
                    <a:moveTo>
                      <a:pt x="11" y="13"/>
                    </a:moveTo>
                    <a:cubicBezTo>
                      <a:pt x="12" y="14"/>
                      <a:pt x="14" y="14"/>
                      <a:pt x="15" y="13"/>
                    </a:cubicBezTo>
                    <a:cubicBezTo>
                      <a:pt x="17" y="12"/>
                      <a:pt x="17" y="11"/>
                      <a:pt x="15" y="10"/>
                    </a:cubicBezTo>
                    <a:cubicBezTo>
                      <a:pt x="13" y="9"/>
                      <a:pt x="12" y="9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2"/>
                      <a:pt x="10" y="12"/>
                      <a:pt x="11" y="13"/>
                    </a:cubicBezTo>
                    <a:moveTo>
                      <a:pt x="20" y="5"/>
                    </a:moveTo>
                    <a:cubicBezTo>
                      <a:pt x="20" y="5"/>
                      <a:pt x="19" y="5"/>
                      <a:pt x="18" y="6"/>
                    </a:cubicBezTo>
                    <a:cubicBezTo>
                      <a:pt x="17" y="7"/>
                      <a:pt x="17" y="7"/>
                      <a:pt x="18" y="8"/>
                    </a:cubicBezTo>
                    <a:cubicBezTo>
                      <a:pt x="20" y="9"/>
                      <a:pt x="22" y="9"/>
                      <a:pt x="23" y="9"/>
                    </a:cubicBezTo>
                    <a:cubicBezTo>
                      <a:pt x="24" y="8"/>
                      <a:pt x="24" y="7"/>
                      <a:pt x="22" y="6"/>
                    </a:cubicBezTo>
                    <a:cubicBezTo>
                      <a:pt x="22" y="5"/>
                      <a:pt x="21" y="5"/>
                      <a:pt x="20" y="5"/>
                    </a:cubicBezTo>
                    <a:moveTo>
                      <a:pt x="21" y="13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3" y="11"/>
                      <a:pt x="22" y="11"/>
                      <a:pt x="21" y="11"/>
                    </a:cubicBezTo>
                    <a:cubicBezTo>
                      <a:pt x="20" y="11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3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0" name="Freeform 561"/>
              <p:cNvSpPr>
                <a:spLocks/>
              </p:cNvSpPr>
              <p:nvPr/>
            </p:nvSpPr>
            <p:spPr bwMode="auto">
              <a:xfrm>
                <a:off x="3033" y="1972"/>
                <a:ext cx="21" cy="12"/>
              </a:xfrm>
              <a:custGeom>
                <a:avLst/>
                <a:gdLst>
                  <a:gd name="T0" fmla="*/ 10 w 12"/>
                  <a:gd name="T1" fmla="*/ 6 h 7"/>
                  <a:gd name="T2" fmla="*/ 6 w 12"/>
                  <a:gd name="T3" fmla="*/ 6 h 7"/>
                  <a:gd name="T4" fmla="*/ 3 w 12"/>
                  <a:gd name="T5" fmla="*/ 7 h 7"/>
                  <a:gd name="T6" fmla="*/ 0 w 12"/>
                  <a:gd name="T7" fmla="*/ 5 h 7"/>
                  <a:gd name="T8" fmla="*/ 0 w 12"/>
                  <a:gd name="T9" fmla="*/ 5 h 7"/>
                  <a:gd name="T10" fmla="*/ 1 w 12"/>
                  <a:gd name="T11" fmla="*/ 5 h 7"/>
                  <a:gd name="T12" fmla="*/ 4 w 12"/>
                  <a:gd name="T13" fmla="*/ 5 h 7"/>
                  <a:gd name="T14" fmla="*/ 7 w 12"/>
                  <a:gd name="T15" fmla="*/ 4 h 7"/>
                  <a:gd name="T16" fmla="*/ 9 w 12"/>
                  <a:gd name="T17" fmla="*/ 2 h 7"/>
                  <a:gd name="T18" fmla="*/ 9 w 12"/>
                  <a:gd name="T19" fmla="*/ 1 h 7"/>
                  <a:gd name="T20" fmla="*/ 8 w 12"/>
                  <a:gd name="T21" fmla="*/ 0 h 7"/>
                  <a:gd name="T22" fmla="*/ 10 w 12"/>
                  <a:gd name="T23" fmla="*/ 0 h 7"/>
                  <a:gd name="T24" fmla="*/ 12 w 12"/>
                  <a:gd name="T25" fmla="*/ 2 h 7"/>
                  <a:gd name="T26" fmla="*/ 11 w 12"/>
                  <a:gd name="T27" fmla="*/ 3 h 7"/>
                  <a:gd name="T28" fmla="*/ 11 w 12"/>
                  <a:gd name="T29" fmla="*/ 5 h 7"/>
                  <a:gd name="T30" fmla="*/ 10 w 12"/>
                  <a:gd name="T31" fmla="*/ 6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"/>
                  <a:gd name="T49" fmla="*/ 0 h 7"/>
                  <a:gd name="T50" fmla="*/ 12 w 12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" h="7">
                    <a:moveTo>
                      <a:pt x="10" y="6"/>
                    </a:moveTo>
                    <a:cubicBezTo>
                      <a:pt x="9" y="6"/>
                      <a:pt x="8" y="7"/>
                      <a:pt x="6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8" y="3"/>
                      <a:pt x="9" y="3"/>
                      <a:pt x="9" y="2"/>
                    </a:cubicBezTo>
                    <a:cubicBezTo>
                      <a:pt x="10" y="2"/>
                      <a:pt x="9" y="1"/>
                      <a:pt x="9" y="1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11" y="5"/>
                      <a:pt x="11" y="5"/>
                      <a:pt x="1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1" name="Freeform 562"/>
              <p:cNvSpPr>
                <a:spLocks/>
              </p:cNvSpPr>
              <p:nvPr/>
            </p:nvSpPr>
            <p:spPr bwMode="auto">
              <a:xfrm>
                <a:off x="3028" y="1968"/>
                <a:ext cx="68" cy="40"/>
              </a:xfrm>
              <a:custGeom>
                <a:avLst/>
                <a:gdLst>
                  <a:gd name="T0" fmla="*/ 20 w 40"/>
                  <a:gd name="T1" fmla="*/ 19 h 23"/>
                  <a:gd name="T2" fmla="*/ 21 w 40"/>
                  <a:gd name="T3" fmla="*/ 22 h 23"/>
                  <a:gd name="T4" fmla="*/ 17 w 40"/>
                  <a:gd name="T5" fmla="*/ 22 h 23"/>
                  <a:gd name="T6" fmla="*/ 13 w 40"/>
                  <a:gd name="T7" fmla="*/ 23 h 23"/>
                  <a:gd name="T8" fmla="*/ 12 w 40"/>
                  <a:gd name="T9" fmla="*/ 21 h 23"/>
                  <a:gd name="T10" fmla="*/ 16 w 40"/>
                  <a:gd name="T11" fmla="*/ 18 h 23"/>
                  <a:gd name="T12" fmla="*/ 18 w 40"/>
                  <a:gd name="T13" fmla="*/ 13 h 23"/>
                  <a:gd name="T14" fmla="*/ 8 w 40"/>
                  <a:gd name="T15" fmla="*/ 16 h 23"/>
                  <a:gd name="T16" fmla="*/ 7 w 40"/>
                  <a:gd name="T17" fmla="*/ 17 h 23"/>
                  <a:gd name="T18" fmla="*/ 7 w 40"/>
                  <a:gd name="T19" fmla="*/ 18 h 23"/>
                  <a:gd name="T20" fmla="*/ 5 w 40"/>
                  <a:gd name="T21" fmla="*/ 18 h 23"/>
                  <a:gd name="T22" fmla="*/ 4 w 40"/>
                  <a:gd name="T23" fmla="*/ 18 h 23"/>
                  <a:gd name="T24" fmla="*/ 3 w 40"/>
                  <a:gd name="T25" fmla="*/ 16 h 23"/>
                  <a:gd name="T26" fmla="*/ 1 w 40"/>
                  <a:gd name="T27" fmla="*/ 15 h 23"/>
                  <a:gd name="T28" fmla="*/ 1 w 40"/>
                  <a:gd name="T29" fmla="*/ 14 h 23"/>
                  <a:gd name="T30" fmla="*/ 1 w 40"/>
                  <a:gd name="T31" fmla="*/ 13 h 23"/>
                  <a:gd name="T32" fmla="*/ 3 w 40"/>
                  <a:gd name="T33" fmla="*/ 13 h 23"/>
                  <a:gd name="T34" fmla="*/ 8 w 40"/>
                  <a:gd name="T35" fmla="*/ 13 h 23"/>
                  <a:gd name="T36" fmla="*/ 19 w 40"/>
                  <a:gd name="T37" fmla="*/ 11 h 23"/>
                  <a:gd name="T38" fmla="*/ 22 w 40"/>
                  <a:gd name="T39" fmla="*/ 6 h 23"/>
                  <a:gd name="T40" fmla="*/ 22 w 40"/>
                  <a:gd name="T41" fmla="*/ 5 h 23"/>
                  <a:gd name="T42" fmla="*/ 23 w 40"/>
                  <a:gd name="T43" fmla="*/ 2 h 23"/>
                  <a:gd name="T44" fmla="*/ 23 w 40"/>
                  <a:gd name="T45" fmla="*/ 1 h 23"/>
                  <a:gd name="T46" fmla="*/ 24 w 40"/>
                  <a:gd name="T47" fmla="*/ 0 h 23"/>
                  <a:gd name="T48" fmla="*/ 26 w 40"/>
                  <a:gd name="T49" fmla="*/ 1 h 23"/>
                  <a:gd name="T50" fmla="*/ 27 w 40"/>
                  <a:gd name="T51" fmla="*/ 2 h 23"/>
                  <a:gd name="T52" fmla="*/ 30 w 40"/>
                  <a:gd name="T53" fmla="*/ 3 h 23"/>
                  <a:gd name="T54" fmla="*/ 31 w 40"/>
                  <a:gd name="T55" fmla="*/ 3 h 23"/>
                  <a:gd name="T56" fmla="*/ 30 w 40"/>
                  <a:gd name="T57" fmla="*/ 4 h 23"/>
                  <a:gd name="T58" fmla="*/ 29 w 40"/>
                  <a:gd name="T59" fmla="*/ 4 h 23"/>
                  <a:gd name="T60" fmla="*/ 27 w 40"/>
                  <a:gd name="T61" fmla="*/ 5 h 23"/>
                  <a:gd name="T62" fmla="*/ 22 w 40"/>
                  <a:gd name="T63" fmla="*/ 10 h 23"/>
                  <a:gd name="T64" fmla="*/ 24 w 40"/>
                  <a:gd name="T65" fmla="*/ 10 h 23"/>
                  <a:gd name="T66" fmla="*/ 30 w 40"/>
                  <a:gd name="T67" fmla="*/ 9 h 23"/>
                  <a:gd name="T68" fmla="*/ 32 w 40"/>
                  <a:gd name="T69" fmla="*/ 9 h 23"/>
                  <a:gd name="T70" fmla="*/ 39 w 40"/>
                  <a:gd name="T71" fmla="*/ 8 h 23"/>
                  <a:gd name="T72" fmla="*/ 38 w 40"/>
                  <a:gd name="T73" fmla="*/ 10 h 23"/>
                  <a:gd name="T74" fmla="*/ 38 w 40"/>
                  <a:gd name="T75" fmla="*/ 12 h 23"/>
                  <a:gd name="T76" fmla="*/ 34 w 40"/>
                  <a:gd name="T77" fmla="*/ 12 h 23"/>
                  <a:gd name="T78" fmla="*/ 32 w 40"/>
                  <a:gd name="T79" fmla="*/ 11 h 23"/>
                  <a:gd name="T80" fmla="*/ 21 w 40"/>
                  <a:gd name="T81" fmla="*/ 12 h 23"/>
                  <a:gd name="T82" fmla="*/ 20 w 40"/>
                  <a:gd name="T83" fmla="*/ 19 h 2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0"/>
                  <a:gd name="T127" fmla="*/ 0 h 23"/>
                  <a:gd name="T128" fmla="*/ 40 w 40"/>
                  <a:gd name="T129" fmla="*/ 23 h 2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0" h="23">
                    <a:moveTo>
                      <a:pt x="20" y="19"/>
                    </a:moveTo>
                    <a:cubicBezTo>
                      <a:pt x="21" y="20"/>
                      <a:pt x="22" y="21"/>
                      <a:pt x="21" y="22"/>
                    </a:cubicBezTo>
                    <a:cubicBezTo>
                      <a:pt x="20" y="22"/>
                      <a:pt x="19" y="22"/>
                      <a:pt x="17" y="22"/>
                    </a:cubicBezTo>
                    <a:cubicBezTo>
                      <a:pt x="15" y="23"/>
                      <a:pt x="14" y="23"/>
                      <a:pt x="13" y="23"/>
                    </a:cubicBezTo>
                    <a:cubicBezTo>
                      <a:pt x="12" y="22"/>
                      <a:pt x="12" y="22"/>
                      <a:pt x="12" y="21"/>
                    </a:cubicBezTo>
                    <a:cubicBezTo>
                      <a:pt x="13" y="21"/>
                      <a:pt x="14" y="20"/>
                      <a:pt x="16" y="18"/>
                    </a:cubicBezTo>
                    <a:cubicBezTo>
                      <a:pt x="16" y="17"/>
                      <a:pt x="17" y="15"/>
                      <a:pt x="18" y="13"/>
                    </a:cubicBezTo>
                    <a:cubicBezTo>
                      <a:pt x="13" y="14"/>
                      <a:pt x="10" y="15"/>
                      <a:pt x="8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7" y="17"/>
                      <a:pt x="7" y="17"/>
                      <a:pt x="7" y="18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3"/>
                      <a:pt x="6" y="13"/>
                      <a:pt x="8" y="13"/>
                    </a:cubicBezTo>
                    <a:cubicBezTo>
                      <a:pt x="11" y="12"/>
                      <a:pt x="14" y="11"/>
                      <a:pt x="19" y="11"/>
                    </a:cubicBezTo>
                    <a:cubicBezTo>
                      <a:pt x="19" y="10"/>
                      <a:pt x="20" y="8"/>
                      <a:pt x="22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3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9" y="2"/>
                      <a:pt x="30" y="2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4"/>
                      <a:pt x="30" y="4"/>
                    </a:cubicBezTo>
                    <a:cubicBezTo>
                      <a:pt x="30" y="4"/>
                      <a:pt x="30" y="4"/>
                      <a:pt x="29" y="4"/>
                    </a:cubicBezTo>
                    <a:cubicBezTo>
                      <a:pt x="28" y="4"/>
                      <a:pt x="28" y="5"/>
                      <a:pt x="27" y="5"/>
                    </a:cubicBezTo>
                    <a:cubicBezTo>
                      <a:pt x="25" y="6"/>
                      <a:pt x="24" y="8"/>
                      <a:pt x="22" y="10"/>
                    </a:cubicBezTo>
                    <a:cubicBezTo>
                      <a:pt x="23" y="10"/>
                      <a:pt x="23" y="10"/>
                      <a:pt x="24" y="10"/>
                    </a:cubicBezTo>
                    <a:cubicBezTo>
                      <a:pt x="25" y="10"/>
                      <a:pt x="27" y="9"/>
                      <a:pt x="30" y="9"/>
                    </a:cubicBezTo>
                    <a:cubicBezTo>
                      <a:pt x="30" y="9"/>
                      <a:pt x="31" y="9"/>
                      <a:pt x="32" y="9"/>
                    </a:cubicBezTo>
                    <a:cubicBezTo>
                      <a:pt x="36" y="7"/>
                      <a:pt x="38" y="7"/>
                      <a:pt x="39" y="8"/>
                    </a:cubicBezTo>
                    <a:cubicBezTo>
                      <a:pt x="40" y="8"/>
                      <a:pt x="40" y="9"/>
                      <a:pt x="38" y="10"/>
                    </a:cubicBezTo>
                    <a:cubicBezTo>
                      <a:pt x="38" y="11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4" y="12"/>
                    </a:cubicBezTo>
                    <a:cubicBezTo>
                      <a:pt x="33" y="12"/>
                      <a:pt x="33" y="11"/>
                      <a:pt x="32" y="11"/>
                    </a:cubicBezTo>
                    <a:cubicBezTo>
                      <a:pt x="28" y="12"/>
                      <a:pt x="24" y="12"/>
                      <a:pt x="21" y="12"/>
                    </a:cubicBezTo>
                    <a:cubicBezTo>
                      <a:pt x="20" y="15"/>
                      <a:pt x="20" y="17"/>
                      <a:pt x="2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2" name="Freeform 563"/>
              <p:cNvSpPr>
                <a:spLocks/>
              </p:cNvSpPr>
              <p:nvPr/>
            </p:nvSpPr>
            <p:spPr bwMode="auto">
              <a:xfrm>
                <a:off x="3120" y="1907"/>
                <a:ext cx="5" cy="10"/>
              </a:xfrm>
              <a:custGeom>
                <a:avLst/>
                <a:gdLst>
                  <a:gd name="T0" fmla="*/ 2 w 5"/>
                  <a:gd name="T1" fmla="*/ 0 h 10"/>
                  <a:gd name="T2" fmla="*/ 5 w 5"/>
                  <a:gd name="T3" fmla="*/ 10 h 10"/>
                  <a:gd name="T4" fmla="*/ 0 w 5"/>
                  <a:gd name="T5" fmla="*/ 0 h 10"/>
                  <a:gd name="T6" fmla="*/ 2 w 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10"/>
                  <a:gd name="T14" fmla="*/ 5 w 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10">
                    <a:moveTo>
                      <a:pt x="2" y="0"/>
                    </a:moveTo>
                    <a:lnTo>
                      <a:pt x="5" y="1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3" name="Freeform 564"/>
              <p:cNvSpPr>
                <a:spLocks/>
              </p:cNvSpPr>
              <p:nvPr/>
            </p:nvSpPr>
            <p:spPr bwMode="auto">
              <a:xfrm>
                <a:off x="3129" y="1912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5 h 5"/>
                  <a:gd name="T4" fmla="*/ 5 w 7"/>
                  <a:gd name="T5" fmla="*/ 0 h 5"/>
                  <a:gd name="T6" fmla="*/ 7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"/>
                  <a:gd name="T13" fmla="*/ 0 h 5"/>
                  <a:gd name="T14" fmla="*/ 7 w 7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" h="5">
                    <a:moveTo>
                      <a:pt x="7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4" name="Freeform 565"/>
              <p:cNvSpPr>
                <a:spLocks/>
              </p:cNvSpPr>
              <p:nvPr/>
            </p:nvSpPr>
            <p:spPr bwMode="auto">
              <a:xfrm>
                <a:off x="3132" y="1917"/>
                <a:ext cx="16" cy="2"/>
              </a:xfrm>
              <a:custGeom>
                <a:avLst/>
                <a:gdLst>
                  <a:gd name="T0" fmla="*/ 14 w 16"/>
                  <a:gd name="T1" fmla="*/ 0 h 2"/>
                  <a:gd name="T2" fmla="*/ 16 w 16"/>
                  <a:gd name="T3" fmla="*/ 2 h 2"/>
                  <a:gd name="T4" fmla="*/ 0 w 16"/>
                  <a:gd name="T5" fmla="*/ 2 h 2"/>
                  <a:gd name="T6" fmla="*/ 14 w 1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2"/>
                  <a:gd name="T14" fmla="*/ 16 w 16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2">
                    <a:moveTo>
                      <a:pt x="14" y="0"/>
                    </a:moveTo>
                    <a:lnTo>
                      <a:pt x="16" y="2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5" name="Freeform 566"/>
              <p:cNvSpPr>
                <a:spLocks/>
              </p:cNvSpPr>
              <p:nvPr/>
            </p:nvSpPr>
            <p:spPr bwMode="auto">
              <a:xfrm>
                <a:off x="3132" y="1922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0 h 4"/>
                  <a:gd name="T4" fmla="*/ 12 w 12"/>
                  <a:gd name="T5" fmla="*/ 2 h 4"/>
                  <a:gd name="T6" fmla="*/ 10 w 12"/>
                  <a:gd name="T7" fmla="*/ 4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"/>
                  <a:gd name="T13" fmla="*/ 0 h 4"/>
                  <a:gd name="T14" fmla="*/ 12 w 12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" h="4">
                    <a:moveTo>
                      <a:pt x="10" y="4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6" name="Freeform 567"/>
              <p:cNvSpPr>
                <a:spLocks/>
              </p:cNvSpPr>
              <p:nvPr/>
            </p:nvSpPr>
            <p:spPr bwMode="auto">
              <a:xfrm>
                <a:off x="3103" y="1915"/>
                <a:ext cx="17" cy="4"/>
              </a:xfrm>
              <a:custGeom>
                <a:avLst/>
                <a:gdLst>
                  <a:gd name="T0" fmla="*/ 0 w 17"/>
                  <a:gd name="T1" fmla="*/ 0 h 4"/>
                  <a:gd name="T2" fmla="*/ 17 w 17"/>
                  <a:gd name="T3" fmla="*/ 4 h 4"/>
                  <a:gd name="T4" fmla="*/ 2 w 17"/>
                  <a:gd name="T5" fmla="*/ 2 h 4"/>
                  <a:gd name="T6" fmla="*/ 0 w 1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4"/>
                  <a:gd name="T14" fmla="*/ 17 w 17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4">
                    <a:moveTo>
                      <a:pt x="0" y="0"/>
                    </a:moveTo>
                    <a:lnTo>
                      <a:pt x="17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7" name="Freeform 568"/>
              <p:cNvSpPr>
                <a:spLocks/>
              </p:cNvSpPr>
              <p:nvPr/>
            </p:nvSpPr>
            <p:spPr bwMode="auto">
              <a:xfrm>
                <a:off x="3112" y="1910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10 w 10"/>
                  <a:gd name="T3" fmla="*/ 7 h 7"/>
                  <a:gd name="T4" fmla="*/ 0 w 10"/>
                  <a:gd name="T5" fmla="*/ 2 h 7"/>
                  <a:gd name="T6" fmla="*/ 1 w 10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7"/>
                  <a:gd name="T14" fmla="*/ 10 w 10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7">
                    <a:moveTo>
                      <a:pt x="1" y="0"/>
                    </a:moveTo>
                    <a:lnTo>
                      <a:pt x="10" y="7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8" name="Freeform 569"/>
              <p:cNvSpPr>
                <a:spLocks/>
              </p:cNvSpPr>
              <p:nvPr/>
            </p:nvSpPr>
            <p:spPr bwMode="auto">
              <a:xfrm>
                <a:off x="3093" y="1919"/>
                <a:ext cx="51" cy="39"/>
              </a:xfrm>
              <a:custGeom>
                <a:avLst/>
                <a:gdLst>
                  <a:gd name="T0" fmla="*/ 29 w 30"/>
                  <a:gd name="T1" fmla="*/ 17 h 23"/>
                  <a:gd name="T2" fmla="*/ 27 w 30"/>
                  <a:gd name="T3" fmla="*/ 22 h 23"/>
                  <a:gd name="T4" fmla="*/ 18 w 30"/>
                  <a:gd name="T5" fmla="*/ 23 h 23"/>
                  <a:gd name="T6" fmla="*/ 9 w 30"/>
                  <a:gd name="T7" fmla="*/ 20 h 23"/>
                  <a:gd name="T8" fmla="*/ 4 w 30"/>
                  <a:gd name="T9" fmla="*/ 12 h 23"/>
                  <a:gd name="T10" fmla="*/ 2 w 30"/>
                  <a:gd name="T11" fmla="*/ 10 h 23"/>
                  <a:gd name="T12" fmla="*/ 3 w 30"/>
                  <a:gd name="T13" fmla="*/ 9 h 23"/>
                  <a:gd name="T14" fmla="*/ 2 w 30"/>
                  <a:gd name="T15" fmla="*/ 8 h 23"/>
                  <a:gd name="T16" fmla="*/ 0 w 30"/>
                  <a:gd name="T17" fmla="*/ 6 h 23"/>
                  <a:gd name="T18" fmla="*/ 1 w 30"/>
                  <a:gd name="T19" fmla="*/ 4 h 23"/>
                  <a:gd name="T20" fmla="*/ 9 w 30"/>
                  <a:gd name="T21" fmla="*/ 3 h 23"/>
                  <a:gd name="T22" fmla="*/ 10 w 30"/>
                  <a:gd name="T23" fmla="*/ 3 h 23"/>
                  <a:gd name="T24" fmla="*/ 18 w 30"/>
                  <a:gd name="T25" fmla="*/ 2 h 23"/>
                  <a:gd name="T26" fmla="*/ 19 w 30"/>
                  <a:gd name="T27" fmla="*/ 1 h 23"/>
                  <a:gd name="T28" fmla="*/ 19 w 30"/>
                  <a:gd name="T29" fmla="*/ 1 h 23"/>
                  <a:gd name="T30" fmla="*/ 20 w 30"/>
                  <a:gd name="T31" fmla="*/ 1 h 23"/>
                  <a:gd name="T32" fmla="*/ 21 w 30"/>
                  <a:gd name="T33" fmla="*/ 2 h 23"/>
                  <a:gd name="T34" fmla="*/ 20 w 30"/>
                  <a:gd name="T35" fmla="*/ 3 h 23"/>
                  <a:gd name="T36" fmla="*/ 11 w 30"/>
                  <a:gd name="T37" fmla="*/ 4 h 23"/>
                  <a:gd name="T38" fmla="*/ 9 w 30"/>
                  <a:gd name="T39" fmla="*/ 4 h 23"/>
                  <a:gd name="T40" fmla="*/ 3 w 30"/>
                  <a:gd name="T41" fmla="*/ 5 h 23"/>
                  <a:gd name="T42" fmla="*/ 4 w 30"/>
                  <a:gd name="T43" fmla="*/ 8 h 23"/>
                  <a:gd name="T44" fmla="*/ 7 w 30"/>
                  <a:gd name="T45" fmla="*/ 7 h 23"/>
                  <a:gd name="T46" fmla="*/ 9 w 30"/>
                  <a:gd name="T47" fmla="*/ 9 h 23"/>
                  <a:gd name="T48" fmla="*/ 24 w 30"/>
                  <a:gd name="T49" fmla="*/ 11 h 23"/>
                  <a:gd name="T50" fmla="*/ 29 w 30"/>
                  <a:gd name="T51" fmla="*/ 17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0"/>
                  <a:gd name="T79" fmla="*/ 0 h 23"/>
                  <a:gd name="T80" fmla="*/ 30 w 30"/>
                  <a:gd name="T81" fmla="*/ 23 h 2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0" h="23">
                    <a:moveTo>
                      <a:pt x="29" y="17"/>
                    </a:moveTo>
                    <a:cubicBezTo>
                      <a:pt x="30" y="19"/>
                      <a:pt x="29" y="20"/>
                      <a:pt x="27" y="22"/>
                    </a:cubicBezTo>
                    <a:cubicBezTo>
                      <a:pt x="25" y="23"/>
                      <a:pt x="22" y="23"/>
                      <a:pt x="18" y="23"/>
                    </a:cubicBezTo>
                    <a:cubicBezTo>
                      <a:pt x="15" y="23"/>
                      <a:pt x="12" y="22"/>
                      <a:pt x="9" y="20"/>
                    </a:cubicBezTo>
                    <a:cubicBezTo>
                      <a:pt x="4" y="18"/>
                      <a:pt x="3" y="15"/>
                      <a:pt x="4" y="12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3"/>
                      <a:pt x="5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3"/>
                      <a:pt x="17" y="3"/>
                      <a:pt x="18" y="2"/>
                    </a:cubicBezTo>
                    <a:cubicBezTo>
                      <a:pt x="18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0"/>
                      <a:pt x="20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0" y="3"/>
                      <a:pt x="20" y="3"/>
                    </a:cubicBezTo>
                    <a:cubicBezTo>
                      <a:pt x="18" y="4"/>
                      <a:pt x="15" y="4"/>
                      <a:pt x="11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1" y="6"/>
                      <a:pt x="2" y="7"/>
                      <a:pt x="4" y="8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5" y="8"/>
                      <a:pt x="20" y="9"/>
                      <a:pt x="24" y="11"/>
                    </a:cubicBezTo>
                    <a:cubicBezTo>
                      <a:pt x="27" y="13"/>
                      <a:pt x="29" y="15"/>
                      <a:pt x="2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799" name="Freeform 570"/>
              <p:cNvSpPr>
                <a:spLocks/>
              </p:cNvSpPr>
              <p:nvPr/>
            </p:nvSpPr>
            <p:spPr bwMode="auto">
              <a:xfrm>
                <a:off x="3026" y="1927"/>
                <a:ext cx="313" cy="183"/>
              </a:xfrm>
              <a:custGeom>
                <a:avLst/>
                <a:gdLst>
                  <a:gd name="T0" fmla="*/ 183 w 183"/>
                  <a:gd name="T1" fmla="*/ 8 h 107"/>
                  <a:gd name="T2" fmla="*/ 112 w 183"/>
                  <a:gd name="T3" fmla="*/ 50 h 107"/>
                  <a:gd name="T4" fmla="*/ 137 w 183"/>
                  <a:gd name="T5" fmla="*/ 64 h 107"/>
                  <a:gd name="T6" fmla="*/ 137 w 183"/>
                  <a:gd name="T7" fmla="*/ 55 h 107"/>
                  <a:gd name="T8" fmla="*/ 156 w 183"/>
                  <a:gd name="T9" fmla="*/ 54 h 107"/>
                  <a:gd name="T10" fmla="*/ 156 w 183"/>
                  <a:gd name="T11" fmla="*/ 83 h 107"/>
                  <a:gd name="T12" fmla="*/ 106 w 183"/>
                  <a:gd name="T13" fmla="*/ 83 h 107"/>
                  <a:gd name="T14" fmla="*/ 107 w 183"/>
                  <a:gd name="T15" fmla="*/ 72 h 107"/>
                  <a:gd name="T16" fmla="*/ 124 w 183"/>
                  <a:gd name="T17" fmla="*/ 72 h 107"/>
                  <a:gd name="T18" fmla="*/ 99 w 183"/>
                  <a:gd name="T19" fmla="*/ 58 h 107"/>
                  <a:gd name="T20" fmla="*/ 14 w 183"/>
                  <a:gd name="T21" fmla="*/ 107 h 107"/>
                  <a:gd name="T22" fmla="*/ 0 w 183"/>
                  <a:gd name="T23" fmla="*/ 98 h 107"/>
                  <a:gd name="T24" fmla="*/ 169 w 183"/>
                  <a:gd name="T25" fmla="*/ 0 h 107"/>
                  <a:gd name="T26" fmla="*/ 183 w 183"/>
                  <a:gd name="T27" fmla="*/ 8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3"/>
                  <a:gd name="T43" fmla="*/ 0 h 107"/>
                  <a:gd name="T44" fmla="*/ 183 w 183"/>
                  <a:gd name="T45" fmla="*/ 107 h 10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3" h="107">
                    <a:moveTo>
                      <a:pt x="183" y="8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59"/>
                      <a:pt x="137" y="55"/>
                      <a:pt x="137" y="55"/>
                    </a:cubicBezTo>
                    <a:cubicBezTo>
                      <a:pt x="156" y="54"/>
                      <a:pt x="156" y="54"/>
                      <a:pt x="156" y="54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107" y="72"/>
                      <a:pt x="107" y="72"/>
                      <a:pt x="107" y="72"/>
                    </a:cubicBezTo>
                    <a:cubicBezTo>
                      <a:pt x="108" y="72"/>
                      <a:pt x="115" y="72"/>
                      <a:pt x="124" y="72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83" y="8"/>
                      <a:pt x="183" y="8"/>
                      <a:pt x="18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0" name="Freeform 571"/>
              <p:cNvSpPr>
                <a:spLocks/>
              </p:cNvSpPr>
              <p:nvPr/>
            </p:nvSpPr>
            <p:spPr bwMode="auto">
              <a:xfrm>
                <a:off x="2820" y="1799"/>
                <a:ext cx="299" cy="178"/>
              </a:xfrm>
              <a:custGeom>
                <a:avLst/>
                <a:gdLst>
                  <a:gd name="T0" fmla="*/ 175 w 175"/>
                  <a:gd name="T1" fmla="*/ 9 h 104"/>
                  <a:gd name="T2" fmla="*/ 154 w 175"/>
                  <a:gd name="T3" fmla="*/ 10 h 104"/>
                  <a:gd name="T4" fmla="*/ 154 w 175"/>
                  <a:gd name="T5" fmla="*/ 21 h 104"/>
                  <a:gd name="T6" fmla="*/ 118 w 175"/>
                  <a:gd name="T7" fmla="*/ 0 h 104"/>
                  <a:gd name="T8" fmla="*/ 102 w 175"/>
                  <a:gd name="T9" fmla="*/ 9 h 104"/>
                  <a:gd name="T10" fmla="*/ 138 w 175"/>
                  <a:gd name="T11" fmla="*/ 30 h 104"/>
                  <a:gd name="T12" fmla="*/ 120 w 175"/>
                  <a:gd name="T13" fmla="*/ 30 h 104"/>
                  <a:gd name="T14" fmla="*/ 118 w 175"/>
                  <a:gd name="T15" fmla="*/ 40 h 104"/>
                  <a:gd name="T16" fmla="*/ 102 w 175"/>
                  <a:gd name="T17" fmla="*/ 41 h 104"/>
                  <a:gd name="T18" fmla="*/ 102 w 175"/>
                  <a:gd name="T19" fmla="*/ 52 h 104"/>
                  <a:gd name="T20" fmla="*/ 66 w 175"/>
                  <a:gd name="T21" fmla="*/ 31 h 104"/>
                  <a:gd name="T22" fmla="*/ 51 w 175"/>
                  <a:gd name="T23" fmla="*/ 40 h 104"/>
                  <a:gd name="T24" fmla="*/ 87 w 175"/>
                  <a:gd name="T25" fmla="*/ 61 h 104"/>
                  <a:gd name="T26" fmla="*/ 68 w 175"/>
                  <a:gd name="T27" fmla="*/ 61 h 104"/>
                  <a:gd name="T28" fmla="*/ 67 w 175"/>
                  <a:gd name="T29" fmla="*/ 71 h 104"/>
                  <a:gd name="T30" fmla="*/ 51 w 175"/>
                  <a:gd name="T31" fmla="*/ 72 h 104"/>
                  <a:gd name="T32" fmla="*/ 51 w 175"/>
                  <a:gd name="T33" fmla="*/ 83 h 104"/>
                  <a:gd name="T34" fmla="*/ 15 w 175"/>
                  <a:gd name="T35" fmla="*/ 62 h 104"/>
                  <a:gd name="T36" fmla="*/ 0 w 175"/>
                  <a:gd name="T37" fmla="*/ 71 h 104"/>
                  <a:gd name="T38" fmla="*/ 36 w 175"/>
                  <a:gd name="T39" fmla="*/ 92 h 104"/>
                  <a:gd name="T40" fmla="*/ 17 w 175"/>
                  <a:gd name="T41" fmla="*/ 92 h 104"/>
                  <a:gd name="T42" fmla="*/ 15 w 175"/>
                  <a:gd name="T43" fmla="*/ 104 h 104"/>
                  <a:gd name="T44" fmla="*/ 72 w 175"/>
                  <a:gd name="T45" fmla="*/ 104 h 104"/>
                  <a:gd name="T46" fmla="*/ 72 w 175"/>
                  <a:gd name="T47" fmla="*/ 73 h 104"/>
                  <a:gd name="T48" fmla="*/ 123 w 175"/>
                  <a:gd name="T49" fmla="*/ 73 h 104"/>
                  <a:gd name="T50" fmla="*/ 123 w 175"/>
                  <a:gd name="T51" fmla="*/ 42 h 104"/>
                  <a:gd name="T52" fmla="*/ 175 w 175"/>
                  <a:gd name="T53" fmla="*/ 42 h 104"/>
                  <a:gd name="T54" fmla="*/ 175 w 175"/>
                  <a:gd name="T55" fmla="*/ 9 h 1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75"/>
                  <a:gd name="T85" fmla="*/ 0 h 104"/>
                  <a:gd name="T86" fmla="*/ 175 w 175"/>
                  <a:gd name="T87" fmla="*/ 104 h 10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75" h="104">
                    <a:moveTo>
                      <a:pt x="175" y="9"/>
                    </a:moveTo>
                    <a:cubicBezTo>
                      <a:pt x="154" y="10"/>
                      <a:pt x="154" y="10"/>
                      <a:pt x="154" y="10"/>
                    </a:cubicBezTo>
                    <a:cubicBezTo>
                      <a:pt x="154" y="10"/>
                      <a:pt x="154" y="15"/>
                      <a:pt x="154" y="21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29" y="30"/>
                      <a:pt x="120" y="30"/>
                      <a:pt x="120" y="30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102" y="41"/>
                      <a:pt x="102" y="46"/>
                      <a:pt x="102" y="52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87" y="61"/>
                      <a:pt x="87" y="61"/>
                      <a:pt x="87" y="61"/>
                    </a:cubicBezTo>
                    <a:cubicBezTo>
                      <a:pt x="77" y="61"/>
                      <a:pt x="69" y="61"/>
                      <a:pt x="68" y="6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72"/>
                      <a:pt x="51" y="77"/>
                      <a:pt x="51" y="83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26" y="92"/>
                      <a:pt x="17" y="92"/>
                      <a:pt x="17" y="92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75" y="42"/>
                      <a:pt x="175" y="42"/>
                      <a:pt x="175" y="42"/>
                    </a:cubicBezTo>
                    <a:lnTo>
                      <a:pt x="175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  <p:sp>
            <p:nvSpPr>
              <p:cNvPr id="2801" name="Freeform 572"/>
              <p:cNvSpPr>
                <a:spLocks noEditPoints="1"/>
              </p:cNvSpPr>
              <p:nvPr/>
            </p:nvSpPr>
            <p:spPr bwMode="auto">
              <a:xfrm>
                <a:off x="2862" y="1830"/>
                <a:ext cx="444" cy="256"/>
              </a:xfrm>
              <a:custGeom>
                <a:avLst/>
                <a:gdLst>
                  <a:gd name="T0" fmla="*/ 253 w 260"/>
                  <a:gd name="T1" fmla="*/ 45 h 150"/>
                  <a:gd name="T2" fmla="*/ 260 w 260"/>
                  <a:gd name="T3" fmla="*/ 49 h 150"/>
                  <a:gd name="T4" fmla="*/ 85 w 260"/>
                  <a:gd name="T5" fmla="*/ 150 h 150"/>
                  <a:gd name="T6" fmla="*/ 0 w 260"/>
                  <a:gd name="T7" fmla="*/ 101 h 150"/>
                  <a:gd name="T8" fmla="*/ 174 w 260"/>
                  <a:gd name="T9" fmla="*/ 0 h 150"/>
                  <a:gd name="T10" fmla="*/ 253 w 260"/>
                  <a:gd name="T11" fmla="*/ 45 h 150"/>
                  <a:gd name="T12" fmla="*/ 122 w 260"/>
                  <a:gd name="T13" fmla="*/ 115 h 150"/>
                  <a:gd name="T14" fmla="*/ 155 w 260"/>
                  <a:gd name="T15" fmla="*/ 96 h 150"/>
                  <a:gd name="T16" fmla="*/ 94 w 260"/>
                  <a:gd name="T17" fmla="*/ 60 h 150"/>
                  <a:gd name="T18" fmla="*/ 61 w 260"/>
                  <a:gd name="T19" fmla="*/ 80 h 150"/>
                  <a:gd name="T20" fmla="*/ 122 w 260"/>
                  <a:gd name="T21" fmla="*/ 115 h 150"/>
                  <a:gd name="T22" fmla="*/ 166 w 260"/>
                  <a:gd name="T23" fmla="*/ 89 h 150"/>
                  <a:gd name="T24" fmla="*/ 199 w 260"/>
                  <a:gd name="T25" fmla="*/ 70 h 150"/>
                  <a:gd name="T26" fmla="*/ 138 w 260"/>
                  <a:gd name="T27" fmla="*/ 35 h 150"/>
                  <a:gd name="T28" fmla="*/ 105 w 260"/>
                  <a:gd name="T29" fmla="*/ 54 h 150"/>
                  <a:gd name="T30" fmla="*/ 166 w 260"/>
                  <a:gd name="T31" fmla="*/ 89 h 150"/>
                  <a:gd name="T32" fmla="*/ 210 w 260"/>
                  <a:gd name="T33" fmla="*/ 64 h 150"/>
                  <a:gd name="T34" fmla="*/ 233 w 260"/>
                  <a:gd name="T35" fmla="*/ 50 h 150"/>
                  <a:gd name="T36" fmla="*/ 172 w 260"/>
                  <a:gd name="T37" fmla="*/ 15 h 150"/>
                  <a:gd name="T38" fmla="*/ 149 w 260"/>
                  <a:gd name="T39" fmla="*/ 29 h 150"/>
                  <a:gd name="T40" fmla="*/ 210 w 260"/>
                  <a:gd name="T41" fmla="*/ 64 h 150"/>
                  <a:gd name="T42" fmla="*/ 87 w 260"/>
                  <a:gd name="T43" fmla="*/ 135 h 150"/>
                  <a:gd name="T44" fmla="*/ 111 w 260"/>
                  <a:gd name="T45" fmla="*/ 121 h 150"/>
                  <a:gd name="T46" fmla="*/ 50 w 260"/>
                  <a:gd name="T47" fmla="*/ 86 h 150"/>
                  <a:gd name="T48" fmla="*/ 27 w 260"/>
                  <a:gd name="T49" fmla="*/ 100 h 150"/>
                  <a:gd name="T50" fmla="*/ 87 w 260"/>
                  <a:gd name="T51" fmla="*/ 135 h 1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60"/>
                  <a:gd name="T79" fmla="*/ 0 h 150"/>
                  <a:gd name="T80" fmla="*/ 260 w 260"/>
                  <a:gd name="T81" fmla="*/ 150 h 1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60" h="150">
                    <a:moveTo>
                      <a:pt x="253" y="45"/>
                    </a:moveTo>
                    <a:cubicBezTo>
                      <a:pt x="260" y="49"/>
                      <a:pt x="260" y="49"/>
                      <a:pt x="260" y="49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74" y="0"/>
                      <a:pt x="174" y="0"/>
                      <a:pt x="174" y="0"/>
                    </a:cubicBezTo>
                    <a:lnTo>
                      <a:pt x="253" y="45"/>
                    </a:lnTo>
                    <a:close/>
                    <a:moveTo>
                      <a:pt x="122" y="115"/>
                    </a:moveTo>
                    <a:cubicBezTo>
                      <a:pt x="130" y="110"/>
                      <a:pt x="146" y="101"/>
                      <a:pt x="155" y="96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85" y="66"/>
                      <a:pt x="69" y="75"/>
                      <a:pt x="61" y="80"/>
                    </a:cubicBezTo>
                    <a:cubicBezTo>
                      <a:pt x="122" y="115"/>
                      <a:pt x="122" y="115"/>
                      <a:pt x="122" y="115"/>
                    </a:cubicBezTo>
                    <a:moveTo>
                      <a:pt x="166" y="89"/>
                    </a:moveTo>
                    <a:cubicBezTo>
                      <a:pt x="175" y="84"/>
                      <a:pt x="191" y="75"/>
                      <a:pt x="199" y="70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0" y="40"/>
                      <a:pt x="114" y="49"/>
                      <a:pt x="105" y="54"/>
                    </a:cubicBezTo>
                    <a:cubicBezTo>
                      <a:pt x="166" y="89"/>
                      <a:pt x="166" y="89"/>
                      <a:pt x="166" y="89"/>
                    </a:cubicBezTo>
                    <a:moveTo>
                      <a:pt x="210" y="64"/>
                    </a:moveTo>
                    <a:cubicBezTo>
                      <a:pt x="223" y="56"/>
                      <a:pt x="230" y="52"/>
                      <a:pt x="233" y="50"/>
                    </a:cubicBezTo>
                    <a:cubicBezTo>
                      <a:pt x="224" y="45"/>
                      <a:pt x="182" y="20"/>
                      <a:pt x="172" y="15"/>
                    </a:cubicBezTo>
                    <a:cubicBezTo>
                      <a:pt x="169" y="17"/>
                      <a:pt x="162" y="21"/>
                      <a:pt x="149" y="29"/>
                    </a:cubicBezTo>
                    <a:cubicBezTo>
                      <a:pt x="210" y="64"/>
                      <a:pt x="210" y="64"/>
                      <a:pt x="210" y="64"/>
                    </a:cubicBezTo>
                    <a:moveTo>
                      <a:pt x="87" y="135"/>
                    </a:moveTo>
                    <a:cubicBezTo>
                      <a:pt x="90" y="133"/>
                      <a:pt x="98" y="129"/>
                      <a:pt x="111" y="121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37" y="94"/>
                      <a:pt x="30" y="98"/>
                      <a:pt x="27" y="100"/>
                    </a:cubicBezTo>
                    <a:cubicBezTo>
                      <a:pt x="36" y="105"/>
                      <a:pt x="78" y="129"/>
                      <a:pt x="87" y="135"/>
                    </a:cubicBezTo>
                  </a:path>
                </a:pathLst>
              </a:custGeom>
              <a:solidFill>
                <a:srgbClr val="E7251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zh-CN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charset="0"/>
                    <a:ea typeface="宋体" charset="-122"/>
                    <a:cs typeface="+mn-cs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宋体" charset="-122"/>
                  <a:cs typeface="+mn-cs"/>
                </a:endParaRPr>
              </a:p>
            </p:txBody>
          </p:sp>
        </p:grpSp>
      </p:grpSp>
      <p:cxnSp>
        <p:nvCxnSpPr>
          <p:cNvPr id="2818" name="直接连接符 2817"/>
          <p:cNvCxnSpPr>
            <a:stCxn id="2871" idx="2"/>
          </p:cNvCxnSpPr>
          <p:nvPr/>
        </p:nvCxnSpPr>
        <p:spPr bwMode="auto">
          <a:xfrm flipH="1">
            <a:off x="5111756" y="2103471"/>
            <a:ext cx="921591" cy="642880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2819" name="直接连接符 2818"/>
          <p:cNvCxnSpPr>
            <a:stCxn id="2872" idx="1"/>
          </p:cNvCxnSpPr>
          <p:nvPr/>
        </p:nvCxnSpPr>
        <p:spPr bwMode="auto">
          <a:xfrm flipH="1">
            <a:off x="4406906" y="2103471"/>
            <a:ext cx="1626441" cy="64287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 type="none" w="med" len="med"/>
            <a:tailEnd type="none" w="med" len="med"/>
          </a:ln>
          <a:effectLst/>
        </p:spPr>
      </p:cxnSp>
      <p:sp>
        <p:nvSpPr>
          <p:cNvPr id="2820" name="Freeform 2982"/>
          <p:cNvSpPr>
            <a:spLocks/>
          </p:cNvSpPr>
          <p:nvPr/>
        </p:nvSpPr>
        <p:spPr bwMode="auto">
          <a:xfrm rot="7406218" flipH="1">
            <a:off x="5661450" y="1007017"/>
            <a:ext cx="333375" cy="907068"/>
          </a:xfrm>
          <a:custGeom>
            <a:avLst/>
            <a:gdLst>
              <a:gd name="T0" fmla="*/ 2147483647 w 404"/>
              <a:gd name="T1" fmla="*/ 2147483647 h 1294"/>
              <a:gd name="T2" fmla="*/ 2147483647 w 404"/>
              <a:gd name="T3" fmla="*/ 0 h 1294"/>
              <a:gd name="T4" fmla="*/ 2147483647 w 404"/>
              <a:gd name="T5" fmla="*/ 2147483647 h 1294"/>
              <a:gd name="T6" fmla="*/ 0 w 404"/>
              <a:gd name="T7" fmla="*/ 2147483647 h 1294"/>
              <a:gd name="T8" fmla="*/ 2147483647 w 404"/>
              <a:gd name="T9" fmla="*/ 2147483647 h 1294"/>
              <a:gd name="T10" fmla="*/ 2147483647 w 404"/>
              <a:gd name="T11" fmla="*/ 2147483647 h 1294"/>
              <a:gd name="T12" fmla="*/ 2147483647 w 404"/>
              <a:gd name="T13" fmla="*/ 2147483647 h 129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04"/>
              <a:gd name="T22" fmla="*/ 0 h 1294"/>
              <a:gd name="T23" fmla="*/ 404 w 404"/>
              <a:gd name="T24" fmla="*/ 1294 h 129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04" h="1294">
                <a:moveTo>
                  <a:pt x="404" y="771"/>
                </a:moveTo>
                <a:lnTo>
                  <a:pt x="87" y="0"/>
                </a:lnTo>
                <a:lnTo>
                  <a:pt x="224" y="574"/>
                </a:lnTo>
                <a:lnTo>
                  <a:pt x="0" y="466"/>
                </a:lnTo>
                <a:lnTo>
                  <a:pt x="301" y="1294"/>
                </a:lnTo>
                <a:lnTo>
                  <a:pt x="155" y="686"/>
                </a:lnTo>
                <a:lnTo>
                  <a:pt x="404" y="771"/>
                </a:lnTo>
                <a:close/>
              </a:path>
            </a:pathLst>
          </a:custGeom>
          <a:solidFill>
            <a:srgbClr val="FFCC66"/>
          </a:solidFill>
          <a:ln w="9525">
            <a:solidFill>
              <a:srgbClr val="ECF6A2"/>
            </a:solidFill>
            <a:round/>
            <a:headEnd/>
            <a:tailEnd/>
          </a:ln>
        </p:spPr>
        <p:txBody>
          <a:bodyPr wrap="none" anchor="ctr"/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宋体" charset="-122"/>
              <a:cs typeface="+mn-cs"/>
            </a:endParaRPr>
          </a:p>
        </p:txBody>
      </p:sp>
      <p:sp>
        <p:nvSpPr>
          <p:cNvPr id="2821" name="TextBox 8198"/>
          <p:cNvSpPr txBox="1"/>
          <p:nvPr/>
        </p:nvSpPr>
        <p:spPr>
          <a:xfrm>
            <a:off x="6303979" y="1714488"/>
            <a:ext cx="696913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lang="en-US" altLang="zh-CN" sz="1000" dirty="0">
                <a:latin typeface="+mn-ea"/>
                <a:ea typeface="+mn-ea"/>
              </a:rPr>
              <a:t>VPN </a:t>
            </a:r>
            <a:r>
              <a:rPr lang="zh-CN" altLang="en-US" sz="1000" dirty="0">
                <a:latin typeface="+mn-ea"/>
                <a:ea typeface="+mn-ea"/>
              </a:rPr>
              <a:t>网关</a:t>
            </a:r>
            <a:endParaRPr lang="en-US" altLang="zh-CN" sz="1000" dirty="0">
              <a:latin typeface="+mn-ea"/>
              <a:ea typeface="+mn-ea"/>
            </a:endParaRPr>
          </a:p>
          <a:p>
            <a:pPr algn="ctr">
              <a:defRPr/>
            </a:pPr>
            <a:endParaRPr lang="en-US" altLang="zh-CN" sz="1000" dirty="0">
              <a:latin typeface="+mn-ea"/>
              <a:ea typeface="+mn-ea"/>
            </a:endParaRPr>
          </a:p>
        </p:txBody>
      </p:sp>
      <p:grpSp>
        <p:nvGrpSpPr>
          <p:cNvPr id="2822" name="Group 24"/>
          <p:cNvGrpSpPr>
            <a:grpSpLocks/>
          </p:cNvGrpSpPr>
          <p:nvPr/>
        </p:nvGrpSpPr>
        <p:grpSpPr bwMode="auto">
          <a:xfrm>
            <a:off x="1428728" y="2000240"/>
            <a:ext cx="1143008" cy="438174"/>
            <a:chOff x="1488" y="1392"/>
            <a:chExt cx="1248" cy="459"/>
          </a:xfrm>
        </p:grpSpPr>
        <p:sp>
          <p:nvSpPr>
            <p:cNvPr id="2823" name="AutoShape 25"/>
            <p:cNvSpPr>
              <a:spLocks noChangeArrowheads="1"/>
            </p:cNvSpPr>
            <p:nvPr/>
          </p:nvSpPr>
          <p:spPr bwMode="auto">
            <a:xfrm>
              <a:off x="1488" y="1536"/>
              <a:ext cx="1248" cy="315"/>
            </a:xfrm>
            <a:prstGeom prst="parallelogram">
              <a:avLst>
                <a:gd name="adj" fmla="val 78691"/>
              </a:avLst>
            </a:prstGeom>
            <a:solidFill>
              <a:srgbClr val="DDDDDD"/>
            </a:solidFill>
            <a:ln w="9525">
              <a:noFill/>
              <a:miter lim="800000"/>
              <a:headEnd/>
              <a:tailEnd/>
            </a:ln>
            <a:effectLst>
              <a:outerShdw dist="40161" dir="4293903" algn="ctr" rotWithShape="0">
                <a:srgbClr val="808080"/>
              </a:outerShdw>
            </a:effectLst>
          </p:spPr>
          <p:txBody>
            <a:bodyPr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4" name="Line 26"/>
            <p:cNvSpPr>
              <a:spLocks noChangeShapeType="1"/>
            </p:cNvSpPr>
            <p:nvPr/>
          </p:nvSpPr>
          <p:spPr bwMode="auto">
            <a:xfrm>
              <a:off x="1680" y="1739"/>
              <a:ext cx="56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5" name="Line 27"/>
            <p:cNvSpPr>
              <a:spLocks noChangeShapeType="1"/>
            </p:cNvSpPr>
            <p:nvPr/>
          </p:nvSpPr>
          <p:spPr bwMode="auto">
            <a:xfrm flipH="1">
              <a:off x="1807" y="1632"/>
              <a:ext cx="65" cy="1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6" name="Line 28"/>
            <p:cNvSpPr>
              <a:spLocks noChangeShapeType="1"/>
            </p:cNvSpPr>
            <p:nvPr/>
          </p:nvSpPr>
          <p:spPr bwMode="auto">
            <a:xfrm flipV="1">
              <a:off x="2064" y="1628"/>
              <a:ext cx="52" cy="11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827" name="Group 29"/>
            <p:cNvGrpSpPr>
              <a:grpSpLocks/>
            </p:cNvGrpSpPr>
            <p:nvPr/>
          </p:nvGrpSpPr>
          <p:grpSpPr bwMode="auto">
            <a:xfrm>
              <a:off x="1776" y="1480"/>
              <a:ext cx="166" cy="216"/>
              <a:chOff x="2976" y="3264"/>
              <a:chExt cx="720" cy="577"/>
            </a:xfrm>
          </p:grpSpPr>
          <p:grpSp>
            <p:nvGrpSpPr>
              <p:cNvPr id="2850" name="Group 30"/>
              <p:cNvGrpSpPr>
                <a:grpSpLocks/>
              </p:cNvGrpSpPr>
              <p:nvPr/>
            </p:nvGrpSpPr>
            <p:grpSpPr bwMode="auto">
              <a:xfrm>
                <a:off x="2976" y="3616"/>
                <a:ext cx="720" cy="225"/>
                <a:chOff x="2304" y="2166"/>
                <a:chExt cx="288" cy="90"/>
              </a:xfrm>
            </p:grpSpPr>
            <p:sp>
              <p:nvSpPr>
                <p:cNvPr id="2866" name="Oval 31"/>
                <p:cNvSpPr>
                  <a:spLocks noChangeArrowheads="1"/>
                </p:cNvSpPr>
                <p:nvPr/>
              </p:nvSpPr>
              <p:spPr bwMode="auto">
                <a:xfrm>
                  <a:off x="2304" y="2170"/>
                  <a:ext cx="288" cy="8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AFD8"/>
                    </a:gs>
                    <a:gs pos="50000">
                      <a:srgbClr val="7575AD"/>
                    </a:gs>
                    <a:gs pos="100000">
                      <a:srgbClr val="00AFD8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67" name="Oval 32"/>
                <p:cNvSpPr>
                  <a:spLocks noChangeArrowheads="1"/>
                </p:cNvSpPr>
                <p:nvPr/>
              </p:nvSpPr>
              <p:spPr bwMode="auto">
                <a:xfrm>
                  <a:off x="2304" y="2166"/>
                  <a:ext cx="288" cy="7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7DFFF"/>
                    </a:gs>
                    <a:gs pos="50000">
                      <a:srgbClr val="00AFD8"/>
                    </a:gs>
                    <a:gs pos="100000">
                      <a:srgbClr val="57D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51" name="Group 33"/>
              <p:cNvGrpSpPr>
                <a:grpSpLocks/>
              </p:cNvGrpSpPr>
              <p:nvPr/>
            </p:nvGrpSpPr>
            <p:grpSpPr bwMode="auto">
              <a:xfrm>
                <a:off x="2976" y="3552"/>
                <a:ext cx="720" cy="225"/>
                <a:chOff x="2304" y="2166"/>
                <a:chExt cx="288" cy="90"/>
              </a:xfrm>
            </p:grpSpPr>
            <p:sp>
              <p:nvSpPr>
                <p:cNvPr id="2864" name="Oval 34"/>
                <p:cNvSpPr>
                  <a:spLocks noChangeArrowheads="1"/>
                </p:cNvSpPr>
                <p:nvPr/>
              </p:nvSpPr>
              <p:spPr bwMode="auto">
                <a:xfrm>
                  <a:off x="2304" y="2170"/>
                  <a:ext cx="288" cy="8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AFD8"/>
                    </a:gs>
                    <a:gs pos="50000">
                      <a:srgbClr val="7575AD"/>
                    </a:gs>
                    <a:gs pos="100000">
                      <a:srgbClr val="00AFD8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65" name="Oval 35"/>
                <p:cNvSpPr>
                  <a:spLocks noChangeArrowheads="1"/>
                </p:cNvSpPr>
                <p:nvPr/>
              </p:nvSpPr>
              <p:spPr bwMode="auto">
                <a:xfrm>
                  <a:off x="2304" y="2166"/>
                  <a:ext cx="288" cy="7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7DFFF"/>
                    </a:gs>
                    <a:gs pos="50000">
                      <a:srgbClr val="00AFD8"/>
                    </a:gs>
                    <a:gs pos="100000">
                      <a:srgbClr val="57D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52" name="Group 36"/>
              <p:cNvGrpSpPr>
                <a:grpSpLocks/>
              </p:cNvGrpSpPr>
              <p:nvPr/>
            </p:nvGrpSpPr>
            <p:grpSpPr bwMode="auto">
              <a:xfrm>
                <a:off x="2976" y="3489"/>
                <a:ext cx="720" cy="225"/>
                <a:chOff x="2304" y="2166"/>
                <a:chExt cx="288" cy="90"/>
              </a:xfrm>
            </p:grpSpPr>
            <p:sp>
              <p:nvSpPr>
                <p:cNvPr id="2862" name="Oval 37"/>
                <p:cNvSpPr>
                  <a:spLocks noChangeArrowheads="1"/>
                </p:cNvSpPr>
                <p:nvPr/>
              </p:nvSpPr>
              <p:spPr bwMode="auto">
                <a:xfrm>
                  <a:off x="2304" y="2170"/>
                  <a:ext cx="288" cy="8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AFD8"/>
                    </a:gs>
                    <a:gs pos="50000">
                      <a:srgbClr val="7575AD"/>
                    </a:gs>
                    <a:gs pos="100000">
                      <a:srgbClr val="00AFD8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63" name="Oval 38"/>
                <p:cNvSpPr>
                  <a:spLocks noChangeArrowheads="1"/>
                </p:cNvSpPr>
                <p:nvPr/>
              </p:nvSpPr>
              <p:spPr bwMode="auto">
                <a:xfrm>
                  <a:off x="2304" y="2166"/>
                  <a:ext cx="288" cy="7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7DFFF"/>
                    </a:gs>
                    <a:gs pos="50000">
                      <a:srgbClr val="00AFD8"/>
                    </a:gs>
                    <a:gs pos="100000">
                      <a:srgbClr val="57D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53" name="Group 39"/>
              <p:cNvGrpSpPr>
                <a:grpSpLocks/>
              </p:cNvGrpSpPr>
              <p:nvPr/>
            </p:nvGrpSpPr>
            <p:grpSpPr bwMode="auto">
              <a:xfrm>
                <a:off x="2976" y="3419"/>
                <a:ext cx="720" cy="225"/>
                <a:chOff x="2304" y="2166"/>
                <a:chExt cx="288" cy="90"/>
              </a:xfrm>
            </p:grpSpPr>
            <p:sp>
              <p:nvSpPr>
                <p:cNvPr id="2860" name="Oval 40"/>
                <p:cNvSpPr>
                  <a:spLocks noChangeArrowheads="1"/>
                </p:cNvSpPr>
                <p:nvPr/>
              </p:nvSpPr>
              <p:spPr bwMode="auto">
                <a:xfrm>
                  <a:off x="2304" y="2170"/>
                  <a:ext cx="288" cy="8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AFD8"/>
                    </a:gs>
                    <a:gs pos="50000">
                      <a:srgbClr val="7575AD"/>
                    </a:gs>
                    <a:gs pos="100000">
                      <a:srgbClr val="00AFD8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61" name="Oval 41"/>
                <p:cNvSpPr>
                  <a:spLocks noChangeArrowheads="1"/>
                </p:cNvSpPr>
                <p:nvPr/>
              </p:nvSpPr>
              <p:spPr bwMode="auto">
                <a:xfrm>
                  <a:off x="2304" y="2166"/>
                  <a:ext cx="288" cy="7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7DFFF"/>
                    </a:gs>
                    <a:gs pos="50000">
                      <a:srgbClr val="00AFD8"/>
                    </a:gs>
                    <a:gs pos="100000">
                      <a:srgbClr val="57D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54" name="Group 42"/>
              <p:cNvGrpSpPr>
                <a:grpSpLocks/>
              </p:cNvGrpSpPr>
              <p:nvPr/>
            </p:nvGrpSpPr>
            <p:grpSpPr bwMode="auto">
              <a:xfrm>
                <a:off x="2976" y="3349"/>
                <a:ext cx="720" cy="225"/>
                <a:chOff x="2304" y="2166"/>
                <a:chExt cx="288" cy="90"/>
              </a:xfrm>
            </p:grpSpPr>
            <p:sp>
              <p:nvSpPr>
                <p:cNvPr id="2858" name="Oval 43"/>
                <p:cNvSpPr>
                  <a:spLocks noChangeArrowheads="1"/>
                </p:cNvSpPr>
                <p:nvPr/>
              </p:nvSpPr>
              <p:spPr bwMode="auto">
                <a:xfrm>
                  <a:off x="2304" y="2170"/>
                  <a:ext cx="288" cy="8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0AFD8"/>
                    </a:gs>
                    <a:gs pos="50000">
                      <a:srgbClr val="7575AD"/>
                    </a:gs>
                    <a:gs pos="100000">
                      <a:srgbClr val="00AFD8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59" name="Oval 44"/>
                <p:cNvSpPr>
                  <a:spLocks noChangeArrowheads="1"/>
                </p:cNvSpPr>
                <p:nvPr/>
              </p:nvSpPr>
              <p:spPr bwMode="auto">
                <a:xfrm>
                  <a:off x="2304" y="2166"/>
                  <a:ext cx="288" cy="7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7DFFF"/>
                    </a:gs>
                    <a:gs pos="50000">
                      <a:srgbClr val="00AFD8"/>
                    </a:gs>
                    <a:gs pos="100000">
                      <a:srgbClr val="57D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55" name="Group 45"/>
              <p:cNvGrpSpPr>
                <a:grpSpLocks/>
              </p:cNvGrpSpPr>
              <p:nvPr/>
            </p:nvGrpSpPr>
            <p:grpSpPr bwMode="auto">
              <a:xfrm>
                <a:off x="2976" y="3264"/>
                <a:ext cx="720" cy="225"/>
                <a:chOff x="2304" y="2112"/>
                <a:chExt cx="288" cy="90"/>
              </a:xfrm>
            </p:grpSpPr>
            <p:sp>
              <p:nvSpPr>
                <p:cNvPr id="2856" name="Oval 46"/>
                <p:cNvSpPr>
                  <a:spLocks noChangeArrowheads="1"/>
                </p:cNvSpPr>
                <p:nvPr/>
              </p:nvSpPr>
              <p:spPr bwMode="auto">
                <a:xfrm>
                  <a:off x="2304" y="2116"/>
                  <a:ext cx="288" cy="8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57DFFF"/>
                    </a:gs>
                    <a:gs pos="50000">
                      <a:srgbClr val="008EB0"/>
                    </a:gs>
                    <a:gs pos="100000">
                      <a:srgbClr val="57D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57" name="Oval 47"/>
                <p:cNvSpPr>
                  <a:spLocks noChangeArrowheads="1"/>
                </p:cNvSpPr>
                <p:nvPr/>
              </p:nvSpPr>
              <p:spPr bwMode="auto">
                <a:xfrm>
                  <a:off x="2304" y="2112"/>
                  <a:ext cx="288" cy="7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CCFFFF"/>
                    </a:gs>
                    <a:gs pos="50000">
                      <a:srgbClr val="57DFFF"/>
                    </a:gs>
                    <a:gs pos="100000">
                      <a:srgbClr val="CCFFFF"/>
                    </a:gs>
                  </a:gsLst>
                  <a:lin ang="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828" name="Group 48"/>
            <p:cNvGrpSpPr>
              <a:grpSpLocks/>
            </p:cNvGrpSpPr>
            <p:nvPr/>
          </p:nvGrpSpPr>
          <p:grpSpPr bwMode="auto">
            <a:xfrm>
              <a:off x="2208" y="1392"/>
              <a:ext cx="385" cy="402"/>
              <a:chOff x="3960" y="12396"/>
              <a:chExt cx="614" cy="690"/>
            </a:xfrm>
          </p:grpSpPr>
          <p:pic>
            <p:nvPicPr>
              <p:cNvPr id="2848" name="Picture 49" descr="server"/>
              <p:cNvPicPr>
                <a:picLocks noChangeAspect="1" noChangeArrowheads="1"/>
              </p:cNvPicPr>
              <p:nvPr/>
            </p:nvPicPr>
            <p:blipFill>
              <a:blip r:embed="rId3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/>
              <a:stretch>
                <a:fillRect/>
              </a:stretch>
            </p:blipFill>
            <p:spPr bwMode="auto">
              <a:xfrm>
                <a:off x="4166" y="12396"/>
                <a:ext cx="408" cy="6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9" name="Picture 50" descr="PC Blue"/>
              <p:cNvPicPr>
                <a:picLocks noChangeAspect="1" noChangeArrowheads="1"/>
              </p:cNvPicPr>
              <p:nvPr/>
            </p:nvPicPr>
            <p:blipFill>
              <a:blip r:embed="rId4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/>
              <a:stretch>
                <a:fillRect/>
              </a:stretch>
            </p:blipFill>
            <p:spPr bwMode="auto">
              <a:xfrm>
                <a:off x="3960" y="12710"/>
                <a:ext cx="368" cy="3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29" name="Group 51"/>
            <p:cNvGrpSpPr>
              <a:grpSpLocks/>
            </p:cNvGrpSpPr>
            <p:nvPr/>
          </p:nvGrpSpPr>
          <p:grpSpPr bwMode="auto">
            <a:xfrm>
              <a:off x="2014" y="1512"/>
              <a:ext cx="176" cy="205"/>
              <a:chOff x="432" y="3360"/>
              <a:chExt cx="432" cy="469"/>
            </a:xfrm>
          </p:grpSpPr>
          <p:grpSp>
            <p:nvGrpSpPr>
              <p:cNvPr id="2830" name="Group 52"/>
              <p:cNvGrpSpPr>
                <a:grpSpLocks/>
              </p:cNvGrpSpPr>
              <p:nvPr/>
            </p:nvGrpSpPr>
            <p:grpSpPr bwMode="auto">
              <a:xfrm>
                <a:off x="432" y="3600"/>
                <a:ext cx="432" cy="229"/>
                <a:chOff x="432" y="287"/>
                <a:chExt cx="1488" cy="373"/>
              </a:xfrm>
            </p:grpSpPr>
            <p:sp>
              <p:nvSpPr>
                <p:cNvPr id="2846" name="Oval 53"/>
                <p:cNvSpPr>
                  <a:spLocks noChangeArrowheads="1"/>
                </p:cNvSpPr>
                <p:nvPr/>
              </p:nvSpPr>
              <p:spPr bwMode="auto">
                <a:xfrm>
                  <a:off x="432" y="324"/>
                  <a:ext cx="1488" cy="336"/>
                </a:xfrm>
                <a:prstGeom prst="ellipse">
                  <a:avLst/>
                </a:prstGeom>
                <a:solidFill>
                  <a:srgbClr val="99CC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47" name="Oval 54"/>
                <p:cNvSpPr>
                  <a:spLocks noChangeArrowheads="1"/>
                </p:cNvSpPr>
                <p:nvPr/>
              </p:nvSpPr>
              <p:spPr bwMode="auto">
                <a:xfrm>
                  <a:off x="434" y="287"/>
                  <a:ext cx="1486" cy="33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99CC00"/>
                    </a:gs>
                    <a:gs pos="100000">
                      <a:srgbClr val="99CC00">
                        <a:gamma/>
                        <a:shade val="66275"/>
                        <a:invGamma/>
                      </a:srgbClr>
                    </a:gs>
                  </a:gsLst>
                  <a:lin ang="2700000" scaled="1"/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31" name="Group 55"/>
              <p:cNvGrpSpPr>
                <a:grpSpLocks/>
              </p:cNvGrpSpPr>
              <p:nvPr/>
            </p:nvGrpSpPr>
            <p:grpSpPr bwMode="auto">
              <a:xfrm>
                <a:off x="432" y="3550"/>
                <a:ext cx="432" cy="229"/>
                <a:chOff x="432" y="286"/>
                <a:chExt cx="1488" cy="374"/>
              </a:xfrm>
            </p:grpSpPr>
            <p:sp>
              <p:nvSpPr>
                <p:cNvPr id="2844" name="Oval 56"/>
                <p:cNvSpPr>
                  <a:spLocks noChangeArrowheads="1"/>
                </p:cNvSpPr>
                <p:nvPr/>
              </p:nvSpPr>
              <p:spPr bwMode="auto">
                <a:xfrm>
                  <a:off x="432" y="324"/>
                  <a:ext cx="1488" cy="336"/>
                </a:xfrm>
                <a:prstGeom prst="ellipse">
                  <a:avLst/>
                </a:prstGeom>
                <a:solidFill>
                  <a:srgbClr val="99CC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45" name="Oval 57"/>
                <p:cNvSpPr>
                  <a:spLocks noChangeArrowheads="1"/>
                </p:cNvSpPr>
                <p:nvPr/>
              </p:nvSpPr>
              <p:spPr bwMode="auto">
                <a:xfrm>
                  <a:off x="434" y="286"/>
                  <a:ext cx="1486" cy="33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99CC00"/>
                    </a:gs>
                    <a:gs pos="100000">
                      <a:srgbClr val="99CC00">
                        <a:gamma/>
                        <a:shade val="66275"/>
                        <a:invGamma/>
                      </a:srgbClr>
                    </a:gs>
                  </a:gsLst>
                  <a:lin ang="2700000" scaled="1"/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32" name="Group 58"/>
              <p:cNvGrpSpPr>
                <a:grpSpLocks/>
              </p:cNvGrpSpPr>
              <p:nvPr/>
            </p:nvGrpSpPr>
            <p:grpSpPr bwMode="auto">
              <a:xfrm>
                <a:off x="432" y="3494"/>
                <a:ext cx="432" cy="238"/>
                <a:chOff x="432" y="272"/>
                <a:chExt cx="1488" cy="388"/>
              </a:xfrm>
            </p:grpSpPr>
            <p:sp>
              <p:nvSpPr>
                <p:cNvPr id="2842" name="Oval 59"/>
                <p:cNvSpPr>
                  <a:spLocks noChangeArrowheads="1"/>
                </p:cNvSpPr>
                <p:nvPr/>
              </p:nvSpPr>
              <p:spPr bwMode="auto">
                <a:xfrm>
                  <a:off x="432" y="324"/>
                  <a:ext cx="1488" cy="336"/>
                </a:xfrm>
                <a:prstGeom prst="ellipse">
                  <a:avLst/>
                </a:prstGeom>
                <a:solidFill>
                  <a:srgbClr val="99CC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43" name="Oval 60"/>
                <p:cNvSpPr>
                  <a:spLocks noChangeArrowheads="1"/>
                </p:cNvSpPr>
                <p:nvPr/>
              </p:nvSpPr>
              <p:spPr bwMode="auto">
                <a:xfrm>
                  <a:off x="434" y="272"/>
                  <a:ext cx="1486" cy="33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99CC00"/>
                    </a:gs>
                    <a:gs pos="100000">
                      <a:srgbClr val="99CC00">
                        <a:gamma/>
                        <a:shade val="66275"/>
                        <a:invGamma/>
                      </a:srgbClr>
                    </a:gs>
                  </a:gsLst>
                  <a:lin ang="2700000" scaled="1"/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33" name="Group 61"/>
              <p:cNvGrpSpPr>
                <a:grpSpLocks/>
              </p:cNvGrpSpPr>
              <p:nvPr/>
            </p:nvGrpSpPr>
            <p:grpSpPr bwMode="auto">
              <a:xfrm>
                <a:off x="432" y="3456"/>
                <a:ext cx="432" cy="227"/>
                <a:chOff x="432" y="289"/>
                <a:chExt cx="1488" cy="371"/>
              </a:xfrm>
            </p:grpSpPr>
            <p:sp>
              <p:nvSpPr>
                <p:cNvPr id="2840" name="Oval 62"/>
                <p:cNvSpPr>
                  <a:spLocks noChangeArrowheads="1"/>
                </p:cNvSpPr>
                <p:nvPr/>
              </p:nvSpPr>
              <p:spPr bwMode="auto">
                <a:xfrm>
                  <a:off x="432" y="324"/>
                  <a:ext cx="1488" cy="336"/>
                </a:xfrm>
                <a:prstGeom prst="ellipse">
                  <a:avLst/>
                </a:prstGeom>
                <a:solidFill>
                  <a:srgbClr val="99CC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41" name="Oval 63"/>
                <p:cNvSpPr>
                  <a:spLocks noChangeArrowheads="1"/>
                </p:cNvSpPr>
                <p:nvPr/>
              </p:nvSpPr>
              <p:spPr bwMode="auto">
                <a:xfrm>
                  <a:off x="434" y="289"/>
                  <a:ext cx="1486" cy="33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99CC00"/>
                    </a:gs>
                    <a:gs pos="100000">
                      <a:srgbClr val="99CC00">
                        <a:gamma/>
                        <a:shade val="66275"/>
                        <a:invGamma/>
                      </a:srgbClr>
                    </a:gs>
                  </a:gsLst>
                  <a:lin ang="2700000" scaled="1"/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34" name="Group 64"/>
              <p:cNvGrpSpPr>
                <a:grpSpLocks/>
              </p:cNvGrpSpPr>
              <p:nvPr/>
            </p:nvGrpSpPr>
            <p:grpSpPr bwMode="auto">
              <a:xfrm>
                <a:off x="432" y="3408"/>
                <a:ext cx="432" cy="227"/>
                <a:chOff x="432" y="289"/>
                <a:chExt cx="1488" cy="371"/>
              </a:xfrm>
            </p:grpSpPr>
            <p:sp>
              <p:nvSpPr>
                <p:cNvPr id="2838" name="Oval 65"/>
                <p:cNvSpPr>
                  <a:spLocks noChangeArrowheads="1"/>
                </p:cNvSpPr>
                <p:nvPr/>
              </p:nvSpPr>
              <p:spPr bwMode="auto">
                <a:xfrm>
                  <a:off x="432" y="324"/>
                  <a:ext cx="1488" cy="336"/>
                </a:xfrm>
                <a:prstGeom prst="ellipse">
                  <a:avLst/>
                </a:prstGeom>
                <a:solidFill>
                  <a:srgbClr val="99CC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39" name="Oval 66"/>
                <p:cNvSpPr>
                  <a:spLocks noChangeArrowheads="1"/>
                </p:cNvSpPr>
                <p:nvPr/>
              </p:nvSpPr>
              <p:spPr bwMode="auto">
                <a:xfrm>
                  <a:off x="434" y="289"/>
                  <a:ext cx="1486" cy="33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99CC00"/>
                    </a:gs>
                    <a:gs pos="100000">
                      <a:srgbClr val="99CC00">
                        <a:gamma/>
                        <a:shade val="66275"/>
                        <a:invGamma/>
                      </a:srgbClr>
                    </a:gs>
                  </a:gsLst>
                  <a:lin ang="2700000" scaled="1"/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835" name="Group 67"/>
              <p:cNvGrpSpPr>
                <a:grpSpLocks/>
              </p:cNvGrpSpPr>
              <p:nvPr/>
            </p:nvGrpSpPr>
            <p:grpSpPr bwMode="auto">
              <a:xfrm>
                <a:off x="432" y="3360"/>
                <a:ext cx="432" cy="228"/>
                <a:chOff x="432" y="288"/>
                <a:chExt cx="1488" cy="372"/>
              </a:xfrm>
            </p:grpSpPr>
            <p:sp>
              <p:nvSpPr>
                <p:cNvPr id="2836" name="Oval 68"/>
                <p:cNvSpPr>
                  <a:spLocks noChangeArrowheads="1"/>
                </p:cNvSpPr>
                <p:nvPr/>
              </p:nvSpPr>
              <p:spPr bwMode="auto">
                <a:xfrm>
                  <a:off x="432" y="324"/>
                  <a:ext cx="1488" cy="336"/>
                </a:xfrm>
                <a:prstGeom prst="ellipse">
                  <a:avLst/>
                </a:prstGeom>
                <a:solidFill>
                  <a:srgbClr val="99CC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37" name="Oval 69"/>
                <p:cNvSpPr>
                  <a:spLocks noChangeArrowheads="1"/>
                </p:cNvSpPr>
                <p:nvPr/>
              </p:nvSpPr>
              <p:spPr bwMode="auto">
                <a:xfrm>
                  <a:off x="434" y="288"/>
                  <a:ext cx="1486" cy="33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99CC00"/>
                    </a:gs>
                    <a:gs pos="100000">
                      <a:srgbClr val="99CC00">
                        <a:gamma/>
                        <a:shade val="66275"/>
                        <a:invGamma/>
                      </a:srgbClr>
                    </a:gs>
                  </a:gsLst>
                  <a:lin ang="2700000" scaled="1"/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2868" name="Group 653"/>
          <p:cNvGrpSpPr>
            <a:grpSpLocks noChangeAspect="1"/>
          </p:cNvGrpSpPr>
          <p:nvPr/>
        </p:nvGrpSpPr>
        <p:grpSpPr bwMode="auto">
          <a:xfrm>
            <a:off x="5715008" y="1643050"/>
            <a:ext cx="633412" cy="460421"/>
            <a:chOff x="2702" y="3107"/>
            <a:chExt cx="776" cy="564"/>
          </a:xfrm>
        </p:grpSpPr>
        <p:sp>
          <p:nvSpPr>
            <p:cNvPr id="2869" name="AutoShape 652"/>
            <p:cNvSpPr>
              <a:spLocks noChangeAspect="1" noChangeArrowheads="1" noTextEdit="1"/>
            </p:cNvSpPr>
            <p:nvPr/>
          </p:nvSpPr>
          <p:spPr bwMode="auto">
            <a:xfrm>
              <a:off x="2702" y="3107"/>
              <a:ext cx="776" cy="5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0" name="Freeform 654"/>
            <p:cNvSpPr>
              <a:spLocks/>
            </p:cNvSpPr>
            <p:nvPr/>
          </p:nvSpPr>
          <p:spPr bwMode="auto">
            <a:xfrm>
              <a:off x="2704" y="3109"/>
              <a:ext cx="772" cy="448"/>
            </a:xfrm>
            <a:custGeom>
              <a:avLst/>
              <a:gdLst>
                <a:gd name="T0" fmla="*/ 772 w 772"/>
                <a:gd name="T1" fmla="*/ 225 h 448"/>
                <a:gd name="T2" fmla="*/ 388 w 772"/>
                <a:gd name="T3" fmla="*/ 448 h 448"/>
                <a:gd name="T4" fmla="*/ 0 w 772"/>
                <a:gd name="T5" fmla="*/ 225 h 448"/>
                <a:gd name="T6" fmla="*/ 384 w 772"/>
                <a:gd name="T7" fmla="*/ 0 h 448"/>
                <a:gd name="T8" fmla="*/ 772 w 772"/>
                <a:gd name="T9" fmla="*/ 225 h 448"/>
                <a:gd name="T10" fmla="*/ 772 w 772"/>
                <a:gd name="T11" fmla="*/ 225 h 448"/>
                <a:gd name="T12" fmla="*/ 772 w 772"/>
                <a:gd name="T13" fmla="*/ 225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2"/>
                <a:gd name="T22" fmla="*/ 0 h 448"/>
                <a:gd name="T23" fmla="*/ 772 w 772"/>
                <a:gd name="T24" fmla="*/ 448 h 44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2" h="448">
                  <a:moveTo>
                    <a:pt x="772" y="225"/>
                  </a:moveTo>
                  <a:lnTo>
                    <a:pt x="388" y="448"/>
                  </a:lnTo>
                  <a:lnTo>
                    <a:pt x="0" y="225"/>
                  </a:lnTo>
                  <a:lnTo>
                    <a:pt x="384" y="0"/>
                  </a:lnTo>
                  <a:lnTo>
                    <a:pt x="772" y="225"/>
                  </a:lnTo>
                  <a:close/>
                </a:path>
              </a:pathLst>
            </a:custGeom>
            <a:solidFill>
              <a:srgbClr val="6F89C1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1" name="Freeform 655"/>
            <p:cNvSpPr>
              <a:spLocks/>
            </p:cNvSpPr>
            <p:nvPr/>
          </p:nvSpPr>
          <p:spPr bwMode="auto">
            <a:xfrm>
              <a:off x="3092" y="3334"/>
              <a:ext cx="384" cy="337"/>
            </a:xfrm>
            <a:custGeom>
              <a:avLst/>
              <a:gdLst>
                <a:gd name="T0" fmla="*/ 384 w 384"/>
                <a:gd name="T1" fmla="*/ 0 h 337"/>
                <a:gd name="T2" fmla="*/ 384 w 384"/>
                <a:gd name="T3" fmla="*/ 114 h 337"/>
                <a:gd name="T4" fmla="*/ 0 w 384"/>
                <a:gd name="T5" fmla="*/ 337 h 337"/>
                <a:gd name="T6" fmla="*/ 0 w 384"/>
                <a:gd name="T7" fmla="*/ 223 h 337"/>
                <a:gd name="T8" fmla="*/ 384 w 384"/>
                <a:gd name="T9" fmla="*/ 0 h 337"/>
                <a:gd name="T10" fmla="*/ 384 w 384"/>
                <a:gd name="T11" fmla="*/ 0 h 337"/>
                <a:gd name="T12" fmla="*/ 384 w 384"/>
                <a:gd name="T13" fmla="*/ 0 h 3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4"/>
                <a:gd name="T22" fmla="*/ 0 h 337"/>
                <a:gd name="T23" fmla="*/ 384 w 384"/>
                <a:gd name="T24" fmla="*/ 337 h 3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4" h="337">
                  <a:moveTo>
                    <a:pt x="384" y="0"/>
                  </a:moveTo>
                  <a:lnTo>
                    <a:pt x="384" y="114"/>
                  </a:lnTo>
                  <a:lnTo>
                    <a:pt x="0" y="337"/>
                  </a:lnTo>
                  <a:lnTo>
                    <a:pt x="0" y="223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3D487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2" name="Freeform 656"/>
            <p:cNvSpPr>
              <a:spLocks/>
            </p:cNvSpPr>
            <p:nvPr/>
          </p:nvSpPr>
          <p:spPr bwMode="auto">
            <a:xfrm>
              <a:off x="2704" y="3334"/>
              <a:ext cx="388" cy="337"/>
            </a:xfrm>
            <a:custGeom>
              <a:avLst/>
              <a:gdLst>
                <a:gd name="T0" fmla="*/ 388 w 388"/>
                <a:gd name="T1" fmla="*/ 223 h 337"/>
                <a:gd name="T2" fmla="*/ 388 w 388"/>
                <a:gd name="T3" fmla="*/ 337 h 337"/>
                <a:gd name="T4" fmla="*/ 0 w 388"/>
                <a:gd name="T5" fmla="*/ 114 h 337"/>
                <a:gd name="T6" fmla="*/ 0 w 388"/>
                <a:gd name="T7" fmla="*/ 0 h 337"/>
                <a:gd name="T8" fmla="*/ 388 w 388"/>
                <a:gd name="T9" fmla="*/ 223 h 337"/>
                <a:gd name="T10" fmla="*/ 388 w 388"/>
                <a:gd name="T11" fmla="*/ 223 h 337"/>
                <a:gd name="T12" fmla="*/ 388 w 388"/>
                <a:gd name="T13" fmla="*/ 223 h 3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8"/>
                <a:gd name="T22" fmla="*/ 0 h 337"/>
                <a:gd name="T23" fmla="*/ 388 w 388"/>
                <a:gd name="T24" fmla="*/ 337 h 3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8" h="337">
                  <a:moveTo>
                    <a:pt x="388" y="223"/>
                  </a:moveTo>
                  <a:lnTo>
                    <a:pt x="388" y="337"/>
                  </a:lnTo>
                  <a:lnTo>
                    <a:pt x="0" y="114"/>
                  </a:lnTo>
                  <a:lnTo>
                    <a:pt x="0" y="0"/>
                  </a:lnTo>
                  <a:lnTo>
                    <a:pt x="388" y="223"/>
                  </a:lnTo>
                  <a:close/>
                </a:path>
              </a:pathLst>
            </a:custGeom>
            <a:solidFill>
              <a:srgbClr val="5768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3" name="Freeform 657"/>
            <p:cNvSpPr>
              <a:spLocks/>
            </p:cNvSpPr>
            <p:nvPr/>
          </p:nvSpPr>
          <p:spPr bwMode="auto">
            <a:xfrm>
              <a:off x="2967" y="3415"/>
              <a:ext cx="254" cy="5"/>
            </a:xfrm>
            <a:custGeom>
              <a:avLst/>
              <a:gdLst>
                <a:gd name="T0" fmla="*/ 254 w 254"/>
                <a:gd name="T1" fmla="*/ 0 h 5"/>
                <a:gd name="T2" fmla="*/ 254 w 254"/>
                <a:gd name="T3" fmla="*/ 5 h 5"/>
                <a:gd name="T4" fmla="*/ 0 w 254"/>
                <a:gd name="T5" fmla="*/ 5 h 5"/>
                <a:gd name="T6" fmla="*/ 0 w 254"/>
                <a:gd name="T7" fmla="*/ 0 h 5"/>
                <a:gd name="T8" fmla="*/ 254 w 254"/>
                <a:gd name="T9" fmla="*/ 0 h 5"/>
                <a:gd name="T10" fmla="*/ 254 w 254"/>
                <a:gd name="T11" fmla="*/ 0 h 5"/>
                <a:gd name="T12" fmla="*/ 254 w 254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4"/>
                <a:gd name="T22" fmla="*/ 0 h 5"/>
                <a:gd name="T23" fmla="*/ 254 w 254"/>
                <a:gd name="T24" fmla="*/ 5 h 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4" h="5">
                  <a:moveTo>
                    <a:pt x="254" y="0"/>
                  </a:moveTo>
                  <a:lnTo>
                    <a:pt x="254" y="5"/>
                  </a:lnTo>
                  <a:lnTo>
                    <a:pt x="0" y="5"/>
                  </a:lnTo>
                  <a:lnTo>
                    <a:pt x="0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10A00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4" name="Freeform 658"/>
            <p:cNvSpPr>
              <a:spLocks/>
            </p:cNvSpPr>
            <p:nvPr/>
          </p:nvSpPr>
          <p:spPr bwMode="auto">
            <a:xfrm>
              <a:off x="2986" y="3237"/>
              <a:ext cx="215" cy="6"/>
            </a:xfrm>
            <a:custGeom>
              <a:avLst/>
              <a:gdLst>
                <a:gd name="T0" fmla="*/ 126 w 126"/>
                <a:gd name="T1" fmla="*/ 0 h 4"/>
                <a:gd name="T2" fmla="*/ 126 w 126"/>
                <a:gd name="T3" fmla="*/ 4 h 4"/>
                <a:gd name="T4" fmla="*/ 0 w 126"/>
                <a:gd name="T5" fmla="*/ 4 h 4"/>
                <a:gd name="T6" fmla="*/ 0 w 126"/>
                <a:gd name="T7" fmla="*/ 0 h 4"/>
                <a:gd name="T8" fmla="*/ 126 w 126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6"/>
                <a:gd name="T16" fmla="*/ 0 h 4"/>
                <a:gd name="T17" fmla="*/ 126 w 126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6" h="4">
                  <a:moveTo>
                    <a:pt x="126" y="0"/>
                  </a:moveTo>
                  <a:cubicBezTo>
                    <a:pt x="126" y="4"/>
                    <a:pt x="126" y="4"/>
                    <a:pt x="126" y="4"/>
                  </a:cubicBezTo>
                  <a:cubicBezTo>
                    <a:pt x="116" y="4"/>
                    <a:pt x="1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0"/>
                    <a:pt x="116" y="0"/>
                    <a:pt x="126" y="0"/>
                  </a:cubicBezTo>
                </a:path>
              </a:pathLst>
            </a:custGeom>
            <a:solidFill>
              <a:srgbClr val="910A00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5" name="Freeform 659"/>
            <p:cNvSpPr>
              <a:spLocks noEditPoints="1"/>
            </p:cNvSpPr>
            <p:nvPr/>
          </p:nvSpPr>
          <p:spPr bwMode="auto">
            <a:xfrm>
              <a:off x="3143" y="3252"/>
              <a:ext cx="41" cy="34"/>
            </a:xfrm>
            <a:custGeom>
              <a:avLst/>
              <a:gdLst>
                <a:gd name="T0" fmla="*/ 22 w 24"/>
                <a:gd name="T1" fmla="*/ 18 h 20"/>
                <a:gd name="T2" fmla="*/ 12 w 24"/>
                <a:gd name="T3" fmla="*/ 20 h 20"/>
                <a:gd name="T4" fmla="*/ 6 w 24"/>
                <a:gd name="T5" fmla="*/ 19 h 20"/>
                <a:gd name="T6" fmla="*/ 4 w 24"/>
                <a:gd name="T7" fmla="*/ 18 h 20"/>
                <a:gd name="T8" fmla="*/ 2 w 24"/>
                <a:gd name="T9" fmla="*/ 17 h 20"/>
                <a:gd name="T10" fmla="*/ 1 w 24"/>
                <a:gd name="T11" fmla="*/ 14 h 20"/>
                <a:gd name="T12" fmla="*/ 0 w 24"/>
                <a:gd name="T13" fmla="*/ 10 h 20"/>
                <a:gd name="T14" fmla="*/ 3 w 24"/>
                <a:gd name="T15" fmla="*/ 3 h 20"/>
                <a:gd name="T16" fmla="*/ 12 w 24"/>
                <a:gd name="T17" fmla="*/ 0 h 20"/>
                <a:gd name="T18" fmla="*/ 17 w 24"/>
                <a:gd name="T19" fmla="*/ 1 h 20"/>
                <a:gd name="T20" fmla="*/ 20 w 24"/>
                <a:gd name="T21" fmla="*/ 2 h 20"/>
                <a:gd name="T22" fmla="*/ 22 w 24"/>
                <a:gd name="T23" fmla="*/ 4 h 20"/>
                <a:gd name="T24" fmla="*/ 23 w 24"/>
                <a:gd name="T25" fmla="*/ 6 h 20"/>
                <a:gd name="T26" fmla="*/ 24 w 24"/>
                <a:gd name="T27" fmla="*/ 10 h 20"/>
                <a:gd name="T28" fmla="*/ 22 w 24"/>
                <a:gd name="T29" fmla="*/ 18 h 20"/>
                <a:gd name="T30" fmla="*/ 22 w 24"/>
                <a:gd name="T31" fmla="*/ 18 h 20"/>
                <a:gd name="T32" fmla="*/ 12 w 24"/>
                <a:gd name="T33" fmla="*/ 16 h 20"/>
                <a:gd name="T34" fmla="*/ 14 w 24"/>
                <a:gd name="T35" fmla="*/ 16 h 20"/>
                <a:gd name="T36" fmla="*/ 16 w 24"/>
                <a:gd name="T37" fmla="*/ 14 h 20"/>
                <a:gd name="T38" fmla="*/ 16 w 24"/>
                <a:gd name="T39" fmla="*/ 10 h 20"/>
                <a:gd name="T40" fmla="*/ 15 w 24"/>
                <a:gd name="T41" fmla="*/ 5 h 20"/>
                <a:gd name="T42" fmla="*/ 14 w 24"/>
                <a:gd name="T43" fmla="*/ 4 h 20"/>
                <a:gd name="T44" fmla="*/ 12 w 24"/>
                <a:gd name="T45" fmla="*/ 4 h 20"/>
                <a:gd name="T46" fmla="*/ 9 w 24"/>
                <a:gd name="T47" fmla="*/ 5 h 20"/>
                <a:gd name="T48" fmla="*/ 8 w 24"/>
                <a:gd name="T49" fmla="*/ 10 h 20"/>
                <a:gd name="T50" fmla="*/ 9 w 24"/>
                <a:gd name="T51" fmla="*/ 15 h 20"/>
                <a:gd name="T52" fmla="*/ 10 w 24"/>
                <a:gd name="T53" fmla="*/ 16 h 20"/>
                <a:gd name="T54" fmla="*/ 12 w 24"/>
                <a:gd name="T55" fmla="*/ 16 h 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4"/>
                <a:gd name="T85" fmla="*/ 0 h 20"/>
                <a:gd name="T86" fmla="*/ 24 w 24"/>
                <a:gd name="T87" fmla="*/ 20 h 2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4" h="20">
                  <a:moveTo>
                    <a:pt x="22" y="18"/>
                  </a:moveTo>
                  <a:cubicBezTo>
                    <a:pt x="20" y="19"/>
                    <a:pt x="17" y="20"/>
                    <a:pt x="12" y="20"/>
                  </a:cubicBezTo>
                  <a:cubicBezTo>
                    <a:pt x="10" y="20"/>
                    <a:pt x="8" y="20"/>
                    <a:pt x="6" y="19"/>
                  </a:cubicBezTo>
                  <a:cubicBezTo>
                    <a:pt x="5" y="19"/>
                    <a:pt x="4" y="19"/>
                    <a:pt x="4" y="18"/>
                  </a:cubicBezTo>
                  <a:cubicBezTo>
                    <a:pt x="3" y="18"/>
                    <a:pt x="3" y="17"/>
                    <a:pt x="2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4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7" y="1"/>
                  </a:cubicBezTo>
                  <a:cubicBezTo>
                    <a:pt x="18" y="1"/>
                    <a:pt x="20" y="2"/>
                    <a:pt x="20" y="2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4" y="7"/>
                    <a:pt x="24" y="9"/>
                    <a:pt x="24" y="10"/>
                  </a:cubicBezTo>
                  <a:cubicBezTo>
                    <a:pt x="24" y="14"/>
                    <a:pt x="23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6"/>
                  </a:cubicBezTo>
                  <a:cubicBezTo>
                    <a:pt x="15" y="16"/>
                    <a:pt x="15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8"/>
                    <a:pt x="16" y="6"/>
                    <a:pt x="15" y="5"/>
                  </a:cubicBezTo>
                  <a:cubicBezTo>
                    <a:pt x="15" y="5"/>
                    <a:pt x="15" y="5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8" y="6"/>
                    <a:pt x="8" y="8"/>
                    <a:pt x="8" y="10"/>
                  </a:cubicBezTo>
                  <a:cubicBezTo>
                    <a:pt x="8" y="13"/>
                    <a:pt x="9" y="14"/>
                    <a:pt x="9" y="15"/>
                  </a:cubicBezTo>
                  <a:cubicBezTo>
                    <a:pt x="9" y="15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6" name="Freeform 660"/>
            <p:cNvSpPr>
              <a:spLocks noEditPoints="1"/>
            </p:cNvSpPr>
            <p:nvPr/>
          </p:nvSpPr>
          <p:spPr bwMode="auto">
            <a:xfrm>
              <a:off x="3002" y="3306"/>
              <a:ext cx="42" cy="34"/>
            </a:xfrm>
            <a:custGeom>
              <a:avLst/>
              <a:gdLst>
                <a:gd name="T0" fmla="*/ 22 w 25"/>
                <a:gd name="T1" fmla="*/ 18 h 20"/>
                <a:gd name="T2" fmla="*/ 12 w 25"/>
                <a:gd name="T3" fmla="*/ 20 h 20"/>
                <a:gd name="T4" fmla="*/ 6 w 25"/>
                <a:gd name="T5" fmla="*/ 19 h 20"/>
                <a:gd name="T6" fmla="*/ 4 w 25"/>
                <a:gd name="T7" fmla="*/ 18 h 20"/>
                <a:gd name="T8" fmla="*/ 3 w 25"/>
                <a:gd name="T9" fmla="*/ 17 h 20"/>
                <a:gd name="T10" fmla="*/ 1 w 25"/>
                <a:gd name="T11" fmla="*/ 14 h 20"/>
                <a:gd name="T12" fmla="*/ 0 w 25"/>
                <a:gd name="T13" fmla="*/ 10 h 20"/>
                <a:gd name="T14" fmla="*/ 3 w 25"/>
                <a:gd name="T15" fmla="*/ 2 h 20"/>
                <a:gd name="T16" fmla="*/ 13 w 25"/>
                <a:gd name="T17" fmla="*/ 0 h 20"/>
                <a:gd name="T18" fmla="*/ 17 w 25"/>
                <a:gd name="T19" fmla="*/ 1 h 20"/>
                <a:gd name="T20" fmla="*/ 21 w 25"/>
                <a:gd name="T21" fmla="*/ 2 h 20"/>
                <a:gd name="T22" fmla="*/ 23 w 25"/>
                <a:gd name="T23" fmla="*/ 4 h 20"/>
                <a:gd name="T24" fmla="*/ 24 w 25"/>
                <a:gd name="T25" fmla="*/ 5 h 20"/>
                <a:gd name="T26" fmla="*/ 25 w 25"/>
                <a:gd name="T27" fmla="*/ 10 h 20"/>
                <a:gd name="T28" fmla="*/ 22 w 25"/>
                <a:gd name="T29" fmla="*/ 18 h 20"/>
                <a:gd name="T30" fmla="*/ 22 w 25"/>
                <a:gd name="T31" fmla="*/ 18 h 20"/>
                <a:gd name="T32" fmla="*/ 12 w 25"/>
                <a:gd name="T33" fmla="*/ 16 h 20"/>
                <a:gd name="T34" fmla="*/ 15 w 25"/>
                <a:gd name="T35" fmla="*/ 16 h 20"/>
                <a:gd name="T36" fmla="*/ 16 w 25"/>
                <a:gd name="T37" fmla="*/ 14 h 20"/>
                <a:gd name="T38" fmla="*/ 16 w 25"/>
                <a:gd name="T39" fmla="*/ 10 h 20"/>
                <a:gd name="T40" fmla="*/ 15 w 25"/>
                <a:gd name="T41" fmla="*/ 5 h 20"/>
                <a:gd name="T42" fmla="*/ 14 w 25"/>
                <a:gd name="T43" fmla="*/ 4 h 20"/>
                <a:gd name="T44" fmla="*/ 12 w 25"/>
                <a:gd name="T45" fmla="*/ 4 h 20"/>
                <a:gd name="T46" fmla="*/ 9 w 25"/>
                <a:gd name="T47" fmla="*/ 5 h 20"/>
                <a:gd name="T48" fmla="*/ 8 w 25"/>
                <a:gd name="T49" fmla="*/ 10 h 20"/>
                <a:gd name="T50" fmla="*/ 9 w 25"/>
                <a:gd name="T51" fmla="*/ 15 h 20"/>
                <a:gd name="T52" fmla="*/ 10 w 25"/>
                <a:gd name="T53" fmla="*/ 16 h 20"/>
                <a:gd name="T54" fmla="*/ 12 w 25"/>
                <a:gd name="T55" fmla="*/ 16 h 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5"/>
                <a:gd name="T85" fmla="*/ 0 h 20"/>
                <a:gd name="T86" fmla="*/ 25 w 25"/>
                <a:gd name="T87" fmla="*/ 20 h 2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5" h="20">
                  <a:moveTo>
                    <a:pt x="22" y="18"/>
                  </a:moveTo>
                  <a:cubicBezTo>
                    <a:pt x="20" y="19"/>
                    <a:pt x="17" y="20"/>
                    <a:pt x="12" y="20"/>
                  </a:cubicBezTo>
                  <a:cubicBezTo>
                    <a:pt x="10" y="20"/>
                    <a:pt x="8" y="20"/>
                    <a:pt x="6" y="19"/>
                  </a:cubicBezTo>
                  <a:cubicBezTo>
                    <a:pt x="5" y="19"/>
                    <a:pt x="5" y="18"/>
                    <a:pt x="4" y="18"/>
                  </a:cubicBezTo>
                  <a:cubicBezTo>
                    <a:pt x="3" y="18"/>
                    <a:pt x="3" y="17"/>
                    <a:pt x="3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8" y="0"/>
                    <a:pt x="13" y="0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9" y="1"/>
                    <a:pt x="20" y="1"/>
                    <a:pt x="21" y="2"/>
                  </a:cubicBezTo>
                  <a:cubicBezTo>
                    <a:pt x="21" y="2"/>
                    <a:pt x="22" y="3"/>
                    <a:pt x="23" y="4"/>
                  </a:cubicBezTo>
                  <a:cubicBezTo>
                    <a:pt x="23" y="4"/>
                    <a:pt x="23" y="5"/>
                    <a:pt x="24" y="5"/>
                  </a:cubicBezTo>
                  <a:cubicBezTo>
                    <a:pt x="24" y="7"/>
                    <a:pt x="25" y="8"/>
                    <a:pt x="25" y="10"/>
                  </a:cubicBezTo>
                  <a:cubicBezTo>
                    <a:pt x="25" y="13"/>
                    <a:pt x="24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5" y="16"/>
                  </a:cubicBezTo>
                  <a:cubicBezTo>
                    <a:pt x="15" y="15"/>
                    <a:pt x="16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8"/>
                    <a:pt x="16" y="6"/>
                    <a:pt x="15" y="5"/>
                  </a:cubicBezTo>
                  <a:cubicBezTo>
                    <a:pt x="15" y="5"/>
                    <a:pt x="15" y="5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8" y="12"/>
                    <a:pt x="9" y="14"/>
                    <a:pt x="9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6"/>
                    <a:pt x="12" y="16"/>
                    <a:pt x="12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7" name="Freeform 661"/>
            <p:cNvSpPr>
              <a:spLocks/>
            </p:cNvSpPr>
            <p:nvPr/>
          </p:nvSpPr>
          <p:spPr bwMode="auto">
            <a:xfrm>
              <a:off x="3051" y="3252"/>
              <a:ext cx="29" cy="34"/>
            </a:xfrm>
            <a:custGeom>
              <a:avLst/>
              <a:gdLst>
                <a:gd name="T0" fmla="*/ 17 w 17"/>
                <a:gd name="T1" fmla="*/ 0 h 20"/>
                <a:gd name="T2" fmla="*/ 17 w 17"/>
                <a:gd name="T3" fmla="*/ 20 h 20"/>
                <a:gd name="T4" fmla="*/ 9 w 17"/>
                <a:gd name="T5" fmla="*/ 20 h 20"/>
                <a:gd name="T6" fmla="*/ 9 w 17"/>
                <a:gd name="T7" fmla="*/ 7 h 20"/>
                <a:gd name="T8" fmla="*/ 5 w 17"/>
                <a:gd name="T9" fmla="*/ 9 h 20"/>
                <a:gd name="T10" fmla="*/ 0 w 17"/>
                <a:gd name="T11" fmla="*/ 10 h 20"/>
                <a:gd name="T12" fmla="*/ 0 w 17"/>
                <a:gd name="T13" fmla="*/ 6 h 20"/>
                <a:gd name="T14" fmla="*/ 7 w 17"/>
                <a:gd name="T15" fmla="*/ 3 h 20"/>
                <a:gd name="T16" fmla="*/ 11 w 17"/>
                <a:gd name="T17" fmla="*/ 0 h 20"/>
                <a:gd name="T18" fmla="*/ 17 w 17"/>
                <a:gd name="T19" fmla="*/ 0 h 20"/>
                <a:gd name="T20" fmla="*/ 17 w 1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0"/>
                <a:gd name="T35" fmla="*/ 17 w 17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0">
                  <a:moveTo>
                    <a:pt x="17" y="0"/>
                  </a:move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8"/>
                    <a:pt x="6" y="8"/>
                    <a:pt x="5" y="9"/>
                  </a:cubicBezTo>
                  <a:cubicBezTo>
                    <a:pt x="4" y="9"/>
                    <a:pt x="2" y="9"/>
                    <a:pt x="0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3"/>
                    <a:pt x="10" y="2"/>
                    <a:pt x="1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8" name="Freeform 662"/>
            <p:cNvSpPr>
              <a:spLocks noEditPoints="1"/>
            </p:cNvSpPr>
            <p:nvPr/>
          </p:nvSpPr>
          <p:spPr bwMode="auto">
            <a:xfrm>
              <a:off x="3095" y="3252"/>
              <a:ext cx="43" cy="34"/>
            </a:xfrm>
            <a:custGeom>
              <a:avLst/>
              <a:gdLst>
                <a:gd name="T0" fmla="*/ 22 w 25"/>
                <a:gd name="T1" fmla="*/ 18 h 20"/>
                <a:gd name="T2" fmla="*/ 13 w 25"/>
                <a:gd name="T3" fmla="*/ 20 h 20"/>
                <a:gd name="T4" fmla="*/ 6 w 25"/>
                <a:gd name="T5" fmla="*/ 19 h 20"/>
                <a:gd name="T6" fmla="*/ 4 w 25"/>
                <a:gd name="T7" fmla="*/ 18 h 20"/>
                <a:gd name="T8" fmla="*/ 3 w 25"/>
                <a:gd name="T9" fmla="*/ 17 h 20"/>
                <a:gd name="T10" fmla="*/ 1 w 25"/>
                <a:gd name="T11" fmla="*/ 14 h 20"/>
                <a:gd name="T12" fmla="*/ 0 w 25"/>
                <a:gd name="T13" fmla="*/ 10 h 20"/>
                <a:gd name="T14" fmla="*/ 3 w 25"/>
                <a:gd name="T15" fmla="*/ 3 h 20"/>
                <a:gd name="T16" fmla="*/ 13 w 25"/>
                <a:gd name="T17" fmla="*/ 0 h 20"/>
                <a:gd name="T18" fmla="*/ 18 w 25"/>
                <a:gd name="T19" fmla="*/ 1 h 20"/>
                <a:gd name="T20" fmla="*/ 21 w 25"/>
                <a:gd name="T21" fmla="*/ 2 h 20"/>
                <a:gd name="T22" fmla="*/ 23 w 25"/>
                <a:gd name="T23" fmla="*/ 4 h 20"/>
                <a:gd name="T24" fmla="*/ 24 w 25"/>
                <a:gd name="T25" fmla="*/ 6 h 20"/>
                <a:gd name="T26" fmla="*/ 25 w 25"/>
                <a:gd name="T27" fmla="*/ 10 h 20"/>
                <a:gd name="T28" fmla="*/ 22 w 25"/>
                <a:gd name="T29" fmla="*/ 18 h 20"/>
                <a:gd name="T30" fmla="*/ 22 w 25"/>
                <a:gd name="T31" fmla="*/ 18 h 20"/>
                <a:gd name="T32" fmla="*/ 12 w 25"/>
                <a:gd name="T33" fmla="*/ 16 h 20"/>
                <a:gd name="T34" fmla="*/ 15 w 25"/>
                <a:gd name="T35" fmla="*/ 16 h 20"/>
                <a:gd name="T36" fmla="*/ 16 w 25"/>
                <a:gd name="T37" fmla="*/ 14 h 20"/>
                <a:gd name="T38" fmla="*/ 16 w 25"/>
                <a:gd name="T39" fmla="*/ 10 h 20"/>
                <a:gd name="T40" fmla="*/ 15 w 25"/>
                <a:gd name="T41" fmla="*/ 5 h 20"/>
                <a:gd name="T42" fmla="*/ 15 w 25"/>
                <a:gd name="T43" fmla="*/ 4 h 20"/>
                <a:gd name="T44" fmla="*/ 12 w 25"/>
                <a:gd name="T45" fmla="*/ 4 h 20"/>
                <a:gd name="T46" fmla="*/ 9 w 25"/>
                <a:gd name="T47" fmla="*/ 5 h 20"/>
                <a:gd name="T48" fmla="*/ 9 w 25"/>
                <a:gd name="T49" fmla="*/ 10 h 20"/>
                <a:gd name="T50" fmla="*/ 10 w 25"/>
                <a:gd name="T51" fmla="*/ 15 h 20"/>
                <a:gd name="T52" fmla="*/ 10 w 25"/>
                <a:gd name="T53" fmla="*/ 16 h 20"/>
                <a:gd name="T54" fmla="*/ 12 w 25"/>
                <a:gd name="T55" fmla="*/ 16 h 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5"/>
                <a:gd name="T85" fmla="*/ 0 h 20"/>
                <a:gd name="T86" fmla="*/ 25 w 25"/>
                <a:gd name="T87" fmla="*/ 20 h 2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5" h="20">
                  <a:moveTo>
                    <a:pt x="22" y="18"/>
                  </a:moveTo>
                  <a:cubicBezTo>
                    <a:pt x="20" y="19"/>
                    <a:pt x="17" y="20"/>
                    <a:pt x="13" y="20"/>
                  </a:cubicBezTo>
                  <a:cubicBezTo>
                    <a:pt x="10" y="20"/>
                    <a:pt x="8" y="20"/>
                    <a:pt x="6" y="19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1" y="13"/>
                    <a:pt x="0" y="12"/>
                    <a:pt x="0" y="10"/>
                  </a:cubicBezTo>
                  <a:cubicBezTo>
                    <a:pt x="0" y="7"/>
                    <a:pt x="1" y="4"/>
                    <a:pt x="3" y="3"/>
                  </a:cubicBezTo>
                  <a:cubicBezTo>
                    <a:pt x="5" y="1"/>
                    <a:pt x="8" y="0"/>
                    <a:pt x="13" y="0"/>
                  </a:cubicBezTo>
                  <a:cubicBezTo>
                    <a:pt x="15" y="0"/>
                    <a:pt x="16" y="1"/>
                    <a:pt x="18" y="1"/>
                  </a:cubicBezTo>
                  <a:cubicBezTo>
                    <a:pt x="19" y="1"/>
                    <a:pt x="20" y="2"/>
                    <a:pt x="21" y="2"/>
                  </a:cubicBezTo>
                  <a:cubicBezTo>
                    <a:pt x="22" y="3"/>
                    <a:pt x="22" y="3"/>
                    <a:pt x="23" y="4"/>
                  </a:cubicBezTo>
                  <a:cubicBezTo>
                    <a:pt x="23" y="4"/>
                    <a:pt x="23" y="5"/>
                    <a:pt x="24" y="6"/>
                  </a:cubicBezTo>
                  <a:cubicBezTo>
                    <a:pt x="24" y="7"/>
                    <a:pt x="25" y="9"/>
                    <a:pt x="25" y="10"/>
                  </a:cubicBezTo>
                  <a:cubicBezTo>
                    <a:pt x="25" y="14"/>
                    <a:pt x="24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5" y="16"/>
                  </a:cubicBezTo>
                  <a:cubicBezTo>
                    <a:pt x="15" y="16"/>
                    <a:pt x="16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8"/>
                    <a:pt x="16" y="6"/>
                    <a:pt x="15" y="5"/>
                  </a:cubicBezTo>
                  <a:cubicBezTo>
                    <a:pt x="15" y="5"/>
                    <a:pt x="15" y="5"/>
                    <a:pt x="15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9" y="6"/>
                    <a:pt x="9" y="8"/>
                    <a:pt x="9" y="10"/>
                  </a:cubicBezTo>
                  <a:cubicBezTo>
                    <a:pt x="9" y="13"/>
                    <a:pt x="9" y="14"/>
                    <a:pt x="10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6"/>
                    <a:pt x="12" y="16"/>
                    <a:pt x="12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79" name="Freeform 663"/>
            <p:cNvSpPr>
              <a:spLocks noEditPoints="1"/>
            </p:cNvSpPr>
            <p:nvPr/>
          </p:nvSpPr>
          <p:spPr bwMode="auto">
            <a:xfrm>
              <a:off x="3002" y="3252"/>
              <a:ext cx="40" cy="34"/>
            </a:xfrm>
            <a:custGeom>
              <a:avLst/>
              <a:gdLst>
                <a:gd name="T0" fmla="*/ 22 w 24"/>
                <a:gd name="T1" fmla="*/ 18 h 20"/>
                <a:gd name="T2" fmla="*/ 12 w 24"/>
                <a:gd name="T3" fmla="*/ 20 h 20"/>
                <a:gd name="T4" fmla="*/ 6 w 24"/>
                <a:gd name="T5" fmla="*/ 19 h 20"/>
                <a:gd name="T6" fmla="*/ 4 w 24"/>
                <a:gd name="T7" fmla="*/ 18 h 20"/>
                <a:gd name="T8" fmla="*/ 2 w 24"/>
                <a:gd name="T9" fmla="*/ 17 h 20"/>
                <a:gd name="T10" fmla="*/ 1 w 24"/>
                <a:gd name="T11" fmla="*/ 14 h 20"/>
                <a:gd name="T12" fmla="*/ 0 w 24"/>
                <a:gd name="T13" fmla="*/ 10 h 20"/>
                <a:gd name="T14" fmla="*/ 3 w 24"/>
                <a:gd name="T15" fmla="*/ 3 h 20"/>
                <a:gd name="T16" fmla="*/ 12 w 24"/>
                <a:gd name="T17" fmla="*/ 0 h 20"/>
                <a:gd name="T18" fmla="*/ 17 w 24"/>
                <a:gd name="T19" fmla="*/ 1 h 20"/>
                <a:gd name="T20" fmla="*/ 20 w 24"/>
                <a:gd name="T21" fmla="*/ 2 h 20"/>
                <a:gd name="T22" fmla="*/ 21 w 24"/>
                <a:gd name="T23" fmla="*/ 2 h 20"/>
                <a:gd name="T24" fmla="*/ 22 w 24"/>
                <a:gd name="T25" fmla="*/ 4 h 20"/>
                <a:gd name="T26" fmla="*/ 23 w 24"/>
                <a:gd name="T27" fmla="*/ 6 h 20"/>
                <a:gd name="T28" fmla="*/ 24 w 24"/>
                <a:gd name="T29" fmla="*/ 10 h 20"/>
                <a:gd name="T30" fmla="*/ 22 w 24"/>
                <a:gd name="T31" fmla="*/ 18 h 20"/>
                <a:gd name="T32" fmla="*/ 22 w 24"/>
                <a:gd name="T33" fmla="*/ 18 h 20"/>
                <a:gd name="T34" fmla="*/ 12 w 24"/>
                <a:gd name="T35" fmla="*/ 16 h 20"/>
                <a:gd name="T36" fmla="*/ 14 w 24"/>
                <a:gd name="T37" fmla="*/ 16 h 20"/>
                <a:gd name="T38" fmla="*/ 16 w 24"/>
                <a:gd name="T39" fmla="*/ 14 h 20"/>
                <a:gd name="T40" fmla="*/ 16 w 24"/>
                <a:gd name="T41" fmla="*/ 10 h 20"/>
                <a:gd name="T42" fmla="*/ 15 w 24"/>
                <a:gd name="T43" fmla="*/ 5 h 20"/>
                <a:gd name="T44" fmla="*/ 14 w 24"/>
                <a:gd name="T45" fmla="*/ 4 h 20"/>
                <a:gd name="T46" fmla="*/ 12 w 24"/>
                <a:gd name="T47" fmla="*/ 4 h 20"/>
                <a:gd name="T48" fmla="*/ 9 w 24"/>
                <a:gd name="T49" fmla="*/ 5 h 20"/>
                <a:gd name="T50" fmla="*/ 8 w 24"/>
                <a:gd name="T51" fmla="*/ 10 h 20"/>
                <a:gd name="T52" fmla="*/ 9 w 24"/>
                <a:gd name="T53" fmla="*/ 15 h 20"/>
                <a:gd name="T54" fmla="*/ 10 w 24"/>
                <a:gd name="T55" fmla="*/ 16 h 20"/>
                <a:gd name="T56" fmla="*/ 12 w 24"/>
                <a:gd name="T57" fmla="*/ 16 h 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20"/>
                <a:gd name="T89" fmla="*/ 24 w 24"/>
                <a:gd name="T90" fmla="*/ 20 h 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20">
                  <a:moveTo>
                    <a:pt x="22" y="18"/>
                  </a:moveTo>
                  <a:cubicBezTo>
                    <a:pt x="20" y="19"/>
                    <a:pt x="17" y="20"/>
                    <a:pt x="12" y="20"/>
                  </a:cubicBezTo>
                  <a:cubicBezTo>
                    <a:pt x="10" y="20"/>
                    <a:pt x="8" y="20"/>
                    <a:pt x="6" y="19"/>
                  </a:cubicBezTo>
                  <a:cubicBezTo>
                    <a:pt x="5" y="19"/>
                    <a:pt x="5" y="19"/>
                    <a:pt x="4" y="18"/>
                  </a:cubicBezTo>
                  <a:cubicBezTo>
                    <a:pt x="3" y="18"/>
                    <a:pt x="3" y="17"/>
                    <a:pt x="2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4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7" y="1"/>
                  </a:cubicBezTo>
                  <a:cubicBezTo>
                    <a:pt x="19" y="1"/>
                    <a:pt x="20" y="2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4" y="7"/>
                    <a:pt x="24" y="9"/>
                    <a:pt x="24" y="10"/>
                  </a:cubicBezTo>
                  <a:cubicBezTo>
                    <a:pt x="24" y="14"/>
                    <a:pt x="23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6"/>
                  </a:cubicBezTo>
                  <a:cubicBezTo>
                    <a:pt x="15" y="16"/>
                    <a:pt x="15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8"/>
                    <a:pt x="16" y="6"/>
                    <a:pt x="15" y="5"/>
                  </a:cubicBezTo>
                  <a:cubicBezTo>
                    <a:pt x="15" y="5"/>
                    <a:pt x="15" y="5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8" y="13"/>
                    <a:pt x="9" y="14"/>
                    <a:pt x="9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0" name="Freeform 664"/>
            <p:cNvSpPr>
              <a:spLocks noEditPoints="1"/>
            </p:cNvSpPr>
            <p:nvPr/>
          </p:nvSpPr>
          <p:spPr bwMode="auto">
            <a:xfrm>
              <a:off x="3143" y="3306"/>
              <a:ext cx="41" cy="34"/>
            </a:xfrm>
            <a:custGeom>
              <a:avLst/>
              <a:gdLst>
                <a:gd name="T0" fmla="*/ 22 w 24"/>
                <a:gd name="T1" fmla="*/ 18 h 20"/>
                <a:gd name="T2" fmla="*/ 12 w 24"/>
                <a:gd name="T3" fmla="*/ 20 h 20"/>
                <a:gd name="T4" fmla="*/ 6 w 24"/>
                <a:gd name="T5" fmla="*/ 19 h 20"/>
                <a:gd name="T6" fmla="*/ 4 w 24"/>
                <a:gd name="T7" fmla="*/ 18 h 20"/>
                <a:gd name="T8" fmla="*/ 2 w 24"/>
                <a:gd name="T9" fmla="*/ 17 h 20"/>
                <a:gd name="T10" fmla="*/ 1 w 24"/>
                <a:gd name="T11" fmla="*/ 14 h 20"/>
                <a:gd name="T12" fmla="*/ 0 w 24"/>
                <a:gd name="T13" fmla="*/ 10 h 20"/>
                <a:gd name="T14" fmla="*/ 3 w 24"/>
                <a:gd name="T15" fmla="*/ 2 h 20"/>
                <a:gd name="T16" fmla="*/ 12 w 24"/>
                <a:gd name="T17" fmla="*/ 0 h 20"/>
                <a:gd name="T18" fmla="*/ 17 w 24"/>
                <a:gd name="T19" fmla="*/ 1 h 20"/>
                <a:gd name="T20" fmla="*/ 20 w 24"/>
                <a:gd name="T21" fmla="*/ 2 h 20"/>
                <a:gd name="T22" fmla="*/ 21 w 24"/>
                <a:gd name="T23" fmla="*/ 2 h 20"/>
                <a:gd name="T24" fmla="*/ 22 w 24"/>
                <a:gd name="T25" fmla="*/ 4 h 20"/>
                <a:gd name="T26" fmla="*/ 24 w 24"/>
                <a:gd name="T27" fmla="*/ 5 h 20"/>
                <a:gd name="T28" fmla="*/ 24 w 24"/>
                <a:gd name="T29" fmla="*/ 10 h 20"/>
                <a:gd name="T30" fmla="*/ 22 w 24"/>
                <a:gd name="T31" fmla="*/ 18 h 20"/>
                <a:gd name="T32" fmla="*/ 22 w 24"/>
                <a:gd name="T33" fmla="*/ 18 h 20"/>
                <a:gd name="T34" fmla="*/ 12 w 24"/>
                <a:gd name="T35" fmla="*/ 16 h 20"/>
                <a:gd name="T36" fmla="*/ 14 w 24"/>
                <a:gd name="T37" fmla="*/ 16 h 20"/>
                <a:gd name="T38" fmla="*/ 16 w 24"/>
                <a:gd name="T39" fmla="*/ 14 h 20"/>
                <a:gd name="T40" fmla="*/ 16 w 24"/>
                <a:gd name="T41" fmla="*/ 10 h 20"/>
                <a:gd name="T42" fmla="*/ 15 w 24"/>
                <a:gd name="T43" fmla="*/ 5 h 20"/>
                <a:gd name="T44" fmla="*/ 14 w 24"/>
                <a:gd name="T45" fmla="*/ 4 h 20"/>
                <a:gd name="T46" fmla="*/ 12 w 24"/>
                <a:gd name="T47" fmla="*/ 4 h 20"/>
                <a:gd name="T48" fmla="*/ 9 w 24"/>
                <a:gd name="T49" fmla="*/ 5 h 20"/>
                <a:gd name="T50" fmla="*/ 8 w 24"/>
                <a:gd name="T51" fmla="*/ 10 h 20"/>
                <a:gd name="T52" fmla="*/ 9 w 24"/>
                <a:gd name="T53" fmla="*/ 15 h 20"/>
                <a:gd name="T54" fmla="*/ 10 w 24"/>
                <a:gd name="T55" fmla="*/ 16 h 20"/>
                <a:gd name="T56" fmla="*/ 12 w 24"/>
                <a:gd name="T57" fmla="*/ 16 h 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20"/>
                <a:gd name="T89" fmla="*/ 24 w 24"/>
                <a:gd name="T90" fmla="*/ 20 h 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20">
                  <a:moveTo>
                    <a:pt x="22" y="18"/>
                  </a:moveTo>
                  <a:cubicBezTo>
                    <a:pt x="20" y="19"/>
                    <a:pt x="17" y="20"/>
                    <a:pt x="12" y="20"/>
                  </a:cubicBezTo>
                  <a:cubicBezTo>
                    <a:pt x="10" y="20"/>
                    <a:pt x="8" y="20"/>
                    <a:pt x="6" y="19"/>
                  </a:cubicBezTo>
                  <a:cubicBezTo>
                    <a:pt x="5" y="19"/>
                    <a:pt x="5" y="18"/>
                    <a:pt x="4" y="18"/>
                  </a:cubicBezTo>
                  <a:cubicBezTo>
                    <a:pt x="3" y="18"/>
                    <a:pt x="3" y="17"/>
                    <a:pt x="2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0"/>
                    <a:pt x="17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3" y="5"/>
                    <a:pt x="24" y="5"/>
                  </a:cubicBezTo>
                  <a:cubicBezTo>
                    <a:pt x="24" y="7"/>
                    <a:pt x="24" y="8"/>
                    <a:pt x="24" y="10"/>
                  </a:cubicBezTo>
                  <a:cubicBezTo>
                    <a:pt x="24" y="13"/>
                    <a:pt x="24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6"/>
                  </a:cubicBezTo>
                  <a:cubicBezTo>
                    <a:pt x="15" y="15"/>
                    <a:pt x="16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8"/>
                    <a:pt x="16" y="6"/>
                    <a:pt x="15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8" y="12"/>
                    <a:pt x="9" y="14"/>
                    <a:pt x="9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1" name="Freeform 665"/>
            <p:cNvSpPr>
              <a:spLocks noEditPoints="1"/>
            </p:cNvSpPr>
            <p:nvPr/>
          </p:nvSpPr>
          <p:spPr bwMode="auto">
            <a:xfrm>
              <a:off x="3095" y="3306"/>
              <a:ext cx="43" cy="34"/>
            </a:xfrm>
            <a:custGeom>
              <a:avLst/>
              <a:gdLst>
                <a:gd name="T0" fmla="*/ 22 w 25"/>
                <a:gd name="T1" fmla="*/ 18 h 20"/>
                <a:gd name="T2" fmla="*/ 13 w 25"/>
                <a:gd name="T3" fmla="*/ 20 h 20"/>
                <a:gd name="T4" fmla="*/ 7 w 25"/>
                <a:gd name="T5" fmla="*/ 19 h 20"/>
                <a:gd name="T6" fmla="*/ 4 w 25"/>
                <a:gd name="T7" fmla="*/ 18 h 20"/>
                <a:gd name="T8" fmla="*/ 3 w 25"/>
                <a:gd name="T9" fmla="*/ 17 h 20"/>
                <a:gd name="T10" fmla="*/ 1 w 25"/>
                <a:gd name="T11" fmla="*/ 14 h 20"/>
                <a:gd name="T12" fmla="*/ 1 w 25"/>
                <a:gd name="T13" fmla="*/ 10 h 20"/>
                <a:gd name="T14" fmla="*/ 4 w 25"/>
                <a:gd name="T15" fmla="*/ 2 h 20"/>
                <a:gd name="T16" fmla="*/ 13 w 25"/>
                <a:gd name="T17" fmla="*/ 0 h 20"/>
                <a:gd name="T18" fmla="*/ 18 w 25"/>
                <a:gd name="T19" fmla="*/ 1 h 20"/>
                <a:gd name="T20" fmla="*/ 21 w 25"/>
                <a:gd name="T21" fmla="*/ 2 h 20"/>
                <a:gd name="T22" fmla="*/ 21 w 25"/>
                <a:gd name="T23" fmla="*/ 2 h 20"/>
                <a:gd name="T24" fmla="*/ 23 w 25"/>
                <a:gd name="T25" fmla="*/ 4 h 20"/>
                <a:gd name="T26" fmla="*/ 24 w 25"/>
                <a:gd name="T27" fmla="*/ 5 h 20"/>
                <a:gd name="T28" fmla="*/ 25 w 25"/>
                <a:gd name="T29" fmla="*/ 10 h 20"/>
                <a:gd name="T30" fmla="*/ 22 w 25"/>
                <a:gd name="T31" fmla="*/ 18 h 20"/>
                <a:gd name="T32" fmla="*/ 22 w 25"/>
                <a:gd name="T33" fmla="*/ 18 h 20"/>
                <a:gd name="T34" fmla="*/ 13 w 25"/>
                <a:gd name="T35" fmla="*/ 16 h 20"/>
                <a:gd name="T36" fmla="*/ 15 w 25"/>
                <a:gd name="T37" fmla="*/ 16 h 20"/>
                <a:gd name="T38" fmla="*/ 16 w 25"/>
                <a:gd name="T39" fmla="*/ 14 h 20"/>
                <a:gd name="T40" fmla="*/ 17 w 25"/>
                <a:gd name="T41" fmla="*/ 10 h 20"/>
                <a:gd name="T42" fmla="*/ 16 w 25"/>
                <a:gd name="T43" fmla="*/ 5 h 20"/>
                <a:gd name="T44" fmla="*/ 15 w 25"/>
                <a:gd name="T45" fmla="*/ 4 h 20"/>
                <a:gd name="T46" fmla="*/ 13 w 25"/>
                <a:gd name="T47" fmla="*/ 4 h 20"/>
                <a:gd name="T48" fmla="*/ 10 w 25"/>
                <a:gd name="T49" fmla="*/ 5 h 20"/>
                <a:gd name="T50" fmla="*/ 9 w 25"/>
                <a:gd name="T51" fmla="*/ 10 h 20"/>
                <a:gd name="T52" fmla="*/ 10 w 25"/>
                <a:gd name="T53" fmla="*/ 15 h 20"/>
                <a:gd name="T54" fmla="*/ 11 w 25"/>
                <a:gd name="T55" fmla="*/ 16 h 20"/>
                <a:gd name="T56" fmla="*/ 13 w 25"/>
                <a:gd name="T57" fmla="*/ 16 h 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5"/>
                <a:gd name="T88" fmla="*/ 0 h 20"/>
                <a:gd name="T89" fmla="*/ 25 w 25"/>
                <a:gd name="T90" fmla="*/ 20 h 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5" h="20">
                  <a:moveTo>
                    <a:pt x="22" y="18"/>
                  </a:moveTo>
                  <a:cubicBezTo>
                    <a:pt x="20" y="19"/>
                    <a:pt x="17" y="20"/>
                    <a:pt x="13" y="20"/>
                  </a:cubicBezTo>
                  <a:cubicBezTo>
                    <a:pt x="10" y="20"/>
                    <a:pt x="8" y="20"/>
                    <a:pt x="7" y="19"/>
                  </a:cubicBezTo>
                  <a:cubicBezTo>
                    <a:pt x="6" y="19"/>
                    <a:pt x="5" y="18"/>
                    <a:pt x="4" y="18"/>
                  </a:cubicBezTo>
                  <a:cubicBezTo>
                    <a:pt x="4" y="18"/>
                    <a:pt x="3" y="17"/>
                    <a:pt x="3" y="17"/>
                  </a:cubicBezTo>
                  <a:cubicBezTo>
                    <a:pt x="2" y="16"/>
                    <a:pt x="2" y="15"/>
                    <a:pt x="1" y="14"/>
                  </a:cubicBezTo>
                  <a:cubicBezTo>
                    <a:pt x="1" y="13"/>
                    <a:pt x="1" y="11"/>
                    <a:pt x="1" y="10"/>
                  </a:cubicBezTo>
                  <a:cubicBezTo>
                    <a:pt x="0" y="6"/>
                    <a:pt x="2" y="4"/>
                    <a:pt x="4" y="2"/>
                  </a:cubicBezTo>
                  <a:cubicBezTo>
                    <a:pt x="6" y="1"/>
                    <a:pt x="9" y="0"/>
                    <a:pt x="13" y="0"/>
                  </a:cubicBezTo>
                  <a:cubicBezTo>
                    <a:pt x="15" y="0"/>
                    <a:pt x="16" y="0"/>
                    <a:pt x="18" y="1"/>
                  </a:cubicBezTo>
                  <a:cubicBezTo>
                    <a:pt x="19" y="1"/>
                    <a:pt x="20" y="1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3"/>
                    <a:pt x="22" y="3"/>
                    <a:pt x="23" y="4"/>
                  </a:cubicBezTo>
                  <a:cubicBezTo>
                    <a:pt x="23" y="4"/>
                    <a:pt x="24" y="5"/>
                    <a:pt x="24" y="5"/>
                  </a:cubicBezTo>
                  <a:cubicBezTo>
                    <a:pt x="24" y="7"/>
                    <a:pt x="25" y="8"/>
                    <a:pt x="25" y="10"/>
                  </a:cubicBezTo>
                  <a:cubicBezTo>
                    <a:pt x="25" y="13"/>
                    <a:pt x="24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3" y="16"/>
                  </a:moveTo>
                  <a:cubicBezTo>
                    <a:pt x="13" y="16"/>
                    <a:pt x="14" y="16"/>
                    <a:pt x="15" y="16"/>
                  </a:cubicBezTo>
                  <a:cubicBezTo>
                    <a:pt x="15" y="15"/>
                    <a:pt x="16" y="15"/>
                    <a:pt x="16" y="14"/>
                  </a:cubicBezTo>
                  <a:cubicBezTo>
                    <a:pt x="16" y="13"/>
                    <a:pt x="17" y="12"/>
                    <a:pt x="17" y="10"/>
                  </a:cubicBezTo>
                  <a:cubicBezTo>
                    <a:pt x="17" y="8"/>
                    <a:pt x="16" y="6"/>
                    <a:pt x="16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1" y="4"/>
                    <a:pt x="10" y="4"/>
                    <a:pt x="10" y="5"/>
                  </a:cubicBezTo>
                  <a:cubicBezTo>
                    <a:pt x="9" y="6"/>
                    <a:pt x="9" y="8"/>
                    <a:pt x="9" y="10"/>
                  </a:cubicBezTo>
                  <a:cubicBezTo>
                    <a:pt x="9" y="12"/>
                    <a:pt x="9" y="14"/>
                    <a:pt x="10" y="15"/>
                  </a:cubicBezTo>
                  <a:cubicBezTo>
                    <a:pt x="10" y="15"/>
                    <a:pt x="10" y="16"/>
                    <a:pt x="11" y="16"/>
                  </a:cubicBezTo>
                  <a:cubicBezTo>
                    <a:pt x="11" y="16"/>
                    <a:pt x="12" y="16"/>
                    <a:pt x="13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2" name="Freeform 666"/>
            <p:cNvSpPr>
              <a:spLocks/>
            </p:cNvSpPr>
            <p:nvPr/>
          </p:nvSpPr>
          <p:spPr bwMode="auto">
            <a:xfrm>
              <a:off x="3146" y="3361"/>
              <a:ext cx="29" cy="32"/>
            </a:xfrm>
            <a:custGeom>
              <a:avLst/>
              <a:gdLst>
                <a:gd name="T0" fmla="*/ 17 w 17"/>
                <a:gd name="T1" fmla="*/ 0 h 19"/>
                <a:gd name="T2" fmla="*/ 17 w 17"/>
                <a:gd name="T3" fmla="*/ 19 h 19"/>
                <a:gd name="T4" fmla="*/ 9 w 17"/>
                <a:gd name="T5" fmla="*/ 19 h 19"/>
                <a:gd name="T6" fmla="*/ 9 w 17"/>
                <a:gd name="T7" fmla="*/ 7 h 19"/>
                <a:gd name="T8" fmla="*/ 5 w 17"/>
                <a:gd name="T9" fmla="*/ 8 h 19"/>
                <a:gd name="T10" fmla="*/ 0 w 17"/>
                <a:gd name="T11" fmla="*/ 9 h 19"/>
                <a:gd name="T12" fmla="*/ 0 w 17"/>
                <a:gd name="T13" fmla="*/ 5 h 19"/>
                <a:gd name="T14" fmla="*/ 7 w 17"/>
                <a:gd name="T15" fmla="*/ 3 h 19"/>
                <a:gd name="T16" fmla="*/ 10 w 17"/>
                <a:gd name="T17" fmla="*/ 0 h 19"/>
                <a:gd name="T18" fmla="*/ 17 w 17"/>
                <a:gd name="T19" fmla="*/ 0 h 19"/>
                <a:gd name="T20" fmla="*/ 17 w 17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19"/>
                <a:gd name="T35" fmla="*/ 17 w 17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19">
                  <a:moveTo>
                    <a:pt x="17" y="0"/>
                  </a:moveTo>
                  <a:cubicBezTo>
                    <a:pt x="17" y="19"/>
                    <a:pt x="17" y="19"/>
                    <a:pt x="17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3" name="Freeform 667"/>
            <p:cNvSpPr>
              <a:spLocks/>
            </p:cNvSpPr>
            <p:nvPr/>
          </p:nvSpPr>
          <p:spPr bwMode="auto">
            <a:xfrm>
              <a:off x="3099" y="3361"/>
              <a:ext cx="28" cy="32"/>
            </a:xfrm>
            <a:custGeom>
              <a:avLst/>
              <a:gdLst>
                <a:gd name="T0" fmla="*/ 17 w 17"/>
                <a:gd name="T1" fmla="*/ 0 h 19"/>
                <a:gd name="T2" fmla="*/ 17 w 17"/>
                <a:gd name="T3" fmla="*/ 19 h 19"/>
                <a:gd name="T4" fmla="*/ 9 w 17"/>
                <a:gd name="T5" fmla="*/ 19 h 19"/>
                <a:gd name="T6" fmla="*/ 9 w 17"/>
                <a:gd name="T7" fmla="*/ 7 h 19"/>
                <a:gd name="T8" fmla="*/ 5 w 17"/>
                <a:gd name="T9" fmla="*/ 8 h 19"/>
                <a:gd name="T10" fmla="*/ 0 w 17"/>
                <a:gd name="T11" fmla="*/ 9 h 19"/>
                <a:gd name="T12" fmla="*/ 0 w 17"/>
                <a:gd name="T13" fmla="*/ 5 h 19"/>
                <a:gd name="T14" fmla="*/ 7 w 17"/>
                <a:gd name="T15" fmla="*/ 3 h 19"/>
                <a:gd name="T16" fmla="*/ 11 w 17"/>
                <a:gd name="T17" fmla="*/ 0 h 19"/>
                <a:gd name="T18" fmla="*/ 17 w 17"/>
                <a:gd name="T19" fmla="*/ 0 h 19"/>
                <a:gd name="T20" fmla="*/ 17 w 17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19"/>
                <a:gd name="T35" fmla="*/ 17 w 17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19">
                  <a:moveTo>
                    <a:pt x="17" y="0"/>
                  </a:moveTo>
                  <a:cubicBezTo>
                    <a:pt x="17" y="19"/>
                    <a:pt x="17" y="19"/>
                    <a:pt x="17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6" y="8"/>
                    <a:pt x="5" y="8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2"/>
                    <a:pt x="10" y="1"/>
                    <a:pt x="1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4" name="Freeform 668"/>
            <p:cNvSpPr>
              <a:spLocks/>
            </p:cNvSpPr>
            <p:nvPr/>
          </p:nvSpPr>
          <p:spPr bwMode="auto">
            <a:xfrm>
              <a:off x="3005" y="3361"/>
              <a:ext cx="29" cy="32"/>
            </a:xfrm>
            <a:custGeom>
              <a:avLst/>
              <a:gdLst>
                <a:gd name="T0" fmla="*/ 17 w 17"/>
                <a:gd name="T1" fmla="*/ 0 h 19"/>
                <a:gd name="T2" fmla="*/ 17 w 17"/>
                <a:gd name="T3" fmla="*/ 19 h 19"/>
                <a:gd name="T4" fmla="*/ 9 w 17"/>
                <a:gd name="T5" fmla="*/ 19 h 19"/>
                <a:gd name="T6" fmla="*/ 9 w 17"/>
                <a:gd name="T7" fmla="*/ 7 h 19"/>
                <a:gd name="T8" fmla="*/ 5 w 17"/>
                <a:gd name="T9" fmla="*/ 8 h 19"/>
                <a:gd name="T10" fmla="*/ 0 w 17"/>
                <a:gd name="T11" fmla="*/ 9 h 19"/>
                <a:gd name="T12" fmla="*/ 0 w 17"/>
                <a:gd name="T13" fmla="*/ 5 h 19"/>
                <a:gd name="T14" fmla="*/ 7 w 17"/>
                <a:gd name="T15" fmla="*/ 3 h 19"/>
                <a:gd name="T16" fmla="*/ 10 w 17"/>
                <a:gd name="T17" fmla="*/ 0 h 19"/>
                <a:gd name="T18" fmla="*/ 17 w 17"/>
                <a:gd name="T19" fmla="*/ 0 h 19"/>
                <a:gd name="T20" fmla="*/ 17 w 17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19"/>
                <a:gd name="T35" fmla="*/ 17 w 17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19">
                  <a:moveTo>
                    <a:pt x="17" y="0"/>
                  </a:moveTo>
                  <a:cubicBezTo>
                    <a:pt x="17" y="19"/>
                    <a:pt x="17" y="19"/>
                    <a:pt x="17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2"/>
                    <a:pt x="9" y="1"/>
                    <a:pt x="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5" name="Freeform 669"/>
            <p:cNvSpPr>
              <a:spLocks noEditPoints="1"/>
            </p:cNvSpPr>
            <p:nvPr/>
          </p:nvSpPr>
          <p:spPr bwMode="auto">
            <a:xfrm>
              <a:off x="3049" y="3361"/>
              <a:ext cx="41" cy="34"/>
            </a:xfrm>
            <a:custGeom>
              <a:avLst/>
              <a:gdLst>
                <a:gd name="T0" fmla="*/ 22 w 24"/>
                <a:gd name="T1" fmla="*/ 17 h 20"/>
                <a:gd name="T2" fmla="*/ 12 w 24"/>
                <a:gd name="T3" fmla="*/ 20 h 20"/>
                <a:gd name="T4" fmla="*/ 6 w 24"/>
                <a:gd name="T5" fmla="*/ 19 h 20"/>
                <a:gd name="T6" fmla="*/ 4 w 24"/>
                <a:gd name="T7" fmla="*/ 18 h 20"/>
                <a:gd name="T8" fmla="*/ 2 w 24"/>
                <a:gd name="T9" fmla="*/ 17 h 20"/>
                <a:gd name="T10" fmla="*/ 1 w 24"/>
                <a:gd name="T11" fmla="*/ 14 h 20"/>
                <a:gd name="T12" fmla="*/ 0 w 24"/>
                <a:gd name="T13" fmla="*/ 10 h 20"/>
                <a:gd name="T14" fmla="*/ 3 w 24"/>
                <a:gd name="T15" fmla="*/ 2 h 20"/>
                <a:gd name="T16" fmla="*/ 12 w 24"/>
                <a:gd name="T17" fmla="*/ 0 h 20"/>
                <a:gd name="T18" fmla="*/ 17 w 24"/>
                <a:gd name="T19" fmla="*/ 1 h 20"/>
                <a:gd name="T20" fmla="*/ 20 w 24"/>
                <a:gd name="T21" fmla="*/ 2 h 20"/>
                <a:gd name="T22" fmla="*/ 21 w 24"/>
                <a:gd name="T23" fmla="*/ 2 h 20"/>
                <a:gd name="T24" fmla="*/ 22 w 24"/>
                <a:gd name="T25" fmla="*/ 3 h 20"/>
                <a:gd name="T26" fmla="*/ 23 w 24"/>
                <a:gd name="T27" fmla="*/ 5 h 20"/>
                <a:gd name="T28" fmla="*/ 24 w 24"/>
                <a:gd name="T29" fmla="*/ 10 h 20"/>
                <a:gd name="T30" fmla="*/ 22 w 24"/>
                <a:gd name="T31" fmla="*/ 17 h 20"/>
                <a:gd name="T32" fmla="*/ 22 w 24"/>
                <a:gd name="T33" fmla="*/ 17 h 20"/>
                <a:gd name="T34" fmla="*/ 12 w 24"/>
                <a:gd name="T35" fmla="*/ 16 h 20"/>
                <a:gd name="T36" fmla="*/ 14 w 24"/>
                <a:gd name="T37" fmla="*/ 16 h 20"/>
                <a:gd name="T38" fmla="*/ 16 w 24"/>
                <a:gd name="T39" fmla="*/ 14 h 20"/>
                <a:gd name="T40" fmla="*/ 16 w 24"/>
                <a:gd name="T41" fmla="*/ 10 h 20"/>
                <a:gd name="T42" fmla="*/ 15 w 24"/>
                <a:gd name="T43" fmla="*/ 5 h 20"/>
                <a:gd name="T44" fmla="*/ 14 w 24"/>
                <a:gd name="T45" fmla="*/ 4 h 20"/>
                <a:gd name="T46" fmla="*/ 12 w 24"/>
                <a:gd name="T47" fmla="*/ 4 h 20"/>
                <a:gd name="T48" fmla="*/ 9 w 24"/>
                <a:gd name="T49" fmla="*/ 5 h 20"/>
                <a:gd name="T50" fmla="*/ 8 w 24"/>
                <a:gd name="T51" fmla="*/ 10 h 20"/>
                <a:gd name="T52" fmla="*/ 9 w 24"/>
                <a:gd name="T53" fmla="*/ 15 h 20"/>
                <a:gd name="T54" fmla="*/ 10 w 24"/>
                <a:gd name="T55" fmla="*/ 16 h 20"/>
                <a:gd name="T56" fmla="*/ 12 w 24"/>
                <a:gd name="T57" fmla="*/ 16 h 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20"/>
                <a:gd name="T89" fmla="*/ 24 w 24"/>
                <a:gd name="T90" fmla="*/ 20 h 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20">
                  <a:moveTo>
                    <a:pt x="22" y="17"/>
                  </a:moveTo>
                  <a:cubicBezTo>
                    <a:pt x="20" y="19"/>
                    <a:pt x="17" y="20"/>
                    <a:pt x="12" y="20"/>
                  </a:cubicBezTo>
                  <a:cubicBezTo>
                    <a:pt x="10" y="20"/>
                    <a:pt x="8" y="19"/>
                    <a:pt x="6" y="19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3" y="18"/>
                    <a:pt x="3" y="17"/>
                    <a:pt x="2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0"/>
                    <a:pt x="17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2" y="3"/>
                    <a:pt x="22" y="3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24" y="7"/>
                    <a:pt x="24" y="8"/>
                    <a:pt x="24" y="10"/>
                  </a:cubicBezTo>
                  <a:cubicBezTo>
                    <a:pt x="24" y="13"/>
                    <a:pt x="23" y="16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6"/>
                  </a:cubicBezTo>
                  <a:cubicBezTo>
                    <a:pt x="15" y="15"/>
                    <a:pt x="15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7"/>
                    <a:pt x="16" y="6"/>
                    <a:pt x="15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9" y="6"/>
                    <a:pt x="8" y="7"/>
                    <a:pt x="8" y="10"/>
                  </a:cubicBezTo>
                  <a:cubicBezTo>
                    <a:pt x="8" y="12"/>
                    <a:pt x="9" y="14"/>
                    <a:pt x="9" y="15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6" name="Freeform 670"/>
            <p:cNvSpPr>
              <a:spLocks noEditPoints="1"/>
            </p:cNvSpPr>
            <p:nvPr/>
          </p:nvSpPr>
          <p:spPr bwMode="auto">
            <a:xfrm>
              <a:off x="3143" y="3248"/>
              <a:ext cx="41" cy="33"/>
            </a:xfrm>
            <a:custGeom>
              <a:avLst/>
              <a:gdLst>
                <a:gd name="T0" fmla="*/ 22 w 24"/>
                <a:gd name="T1" fmla="*/ 17 h 19"/>
                <a:gd name="T2" fmla="*/ 12 w 24"/>
                <a:gd name="T3" fmla="*/ 19 h 19"/>
                <a:gd name="T4" fmla="*/ 6 w 24"/>
                <a:gd name="T5" fmla="*/ 19 h 19"/>
                <a:gd name="T6" fmla="*/ 4 w 24"/>
                <a:gd name="T7" fmla="*/ 17 h 19"/>
                <a:gd name="T8" fmla="*/ 2 w 24"/>
                <a:gd name="T9" fmla="*/ 16 h 19"/>
                <a:gd name="T10" fmla="*/ 1 w 24"/>
                <a:gd name="T11" fmla="*/ 13 h 19"/>
                <a:gd name="T12" fmla="*/ 0 w 24"/>
                <a:gd name="T13" fmla="*/ 9 h 19"/>
                <a:gd name="T14" fmla="*/ 3 w 24"/>
                <a:gd name="T15" fmla="*/ 2 h 19"/>
                <a:gd name="T16" fmla="*/ 12 w 24"/>
                <a:gd name="T17" fmla="*/ 0 h 19"/>
                <a:gd name="T18" fmla="*/ 17 w 24"/>
                <a:gd name="T19" fmla="*/ 0 h 19"/>
                <a:gd name="T20" fmla="*/ 20 w 24"/>
                <a:gd name="T21" fmla="*/ 1 h 19"/>
                <a:gd name="T22" fmla="*/ 22 w 24"/>
                <a:gd name="T23" fmla="*/ 3 h 19"/>
                <a:gd name="T24" fmla="*/ 23 w 24"/>
                <a:gd name="T25" fmla="*/ 5 h 19"/>
                <a:gd name="T26" fmla="*/ 24 w 24"/>
                <a:gd name="T27" fmla="*/ 9 h 19"/>
                <a:gd name="T28" fmla="*/ 22 w 24"/>
                <a:gd name="T29" fmla="*/ 17 h 19"/>
                <a:gd name="T30" fmla="*/ 22 w 24"/>
                <a:gd name="T31" fmla="*/ 17 h 19"/>
                <a:gd name="T32" fmla="*/ 12 w 24"/>
                <a:gd name="T33" fmla="*/ 16 h 19"/>
                <a:gd name="T34" fmla="*/ 14 w 24"/>
                <a:gd name="T35" fmla="*/ 15 h 19"/>
                <a:gd name="T36" fmla="*/ 16 w 24"/>
                <a:gd name="T37" fmla="*/ 13 h 19"/>
                <a:gd name="T38" fmla="*/ 16 w 24"/>
                <a:gd name="T39" fmla="*/ 10 h 19"/>
                <a:gd name="T40" fmla="*/ 15 w 24"/>
                <a:gd name="T41" fmla="*/ 5 h 19"/>
                <a:gd name="T42" fmla="*/ 14 w 24"/>
                <a:gd name="T43" fmla="*/ 4 h 19"/>
                <a:gd name="T44" fmla="*/ 12 w 24"/>
                <a:gd name="T45" fmla="*/ 3 h 19"/>
                <a:gd name="T46" fmla="*/ 9 w 24"/>
                <a:gd name="T47" fmla="*/ 5 h 19"/>
                <a:gd name="T48" fmla="*/ 8 w 24"/>
                <a:gd name="T49" fmla="*/ 9 h 19"/>
                <a:gd name="T50" fmla="*/ 9 w 24"/>
                <a:gd name="T51" fmla="*/ 14 h 19"/>
                <a:gd name="T52" fmla="*/ 10 w 24"/>
                <a:gd name="T53" fmla="*/ 15 h 19"/>
                <a:gd name="T54" fmla="*/ 12 w 24"/>
                <a:gd name="T55" fmla="*/ 16 h 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4"/>
                <a:gd name="T85" fmla="*/ 0 h 19"/>
                <a:gd name="T86" fmla="*/ 24 w 24"/>
                <a:gd name="T87" fmla="*/ 19 h 1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4" h="19">
                  <a:moveTo>
                    <a:pt x="22" y="17"/>
                  </a:moveTo>
                  <a:cubicBezTo>
                    <a:pt x="20" y="19"/>
                    <a:pt x="17" y="19"/>
                    <a:pt x="12" y="19"/>
                  </a:cubicBezTo>
                  <a:cubicBezTo>
                    <a:pt x="10" y="19"/>
                    <a:pt x="8" y="19"/>
                    <a:pt x="6" y="19"/>
                  </a:cubicBezTo>
                  <a:cubicBezTo>
                    <a:pt x="5" y="18"/>
                    <a:pt x="4" y="18"/>
                    <a:pt x="4" y="17"/>
                  </a:cubicBezTo>
                  <a:cubicBezTo>
                    <a:pt x="3" y="17"/>
                    <a:pt x="3" y="17"/>
                    <a:pt x="2" y="16"/>
                  </a:cubicBezTo>
                  <a:cubicBezTo>
                    <a:pt x="2" y="16"/>
                    <a:pt x="1" y="15"/>
                    <a:pt x="1" y="13"/>
                  </a:cubicBezTo>
                  <a:cubicBezTo>
                    <a:pt x="0" y="12"/>
                    <a:pt x="0" y="11"/>
                    <a:pt x="0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2" y="0"/>
                  </a:cubicBezTo>
                  <a:cubicBezTo>
                    <a:pt x="14" y="0"/>
                    <a:pt x="16" y="0"/>
                    <a:pt x="17" y="0"/>
                  </a:cubicBezTo>
                  <a:cubicBezTo>
                    <a:pt x="18" y="0"/>
                    <a:pt x="20" y="1"/>
                    <a:pt x="20" y="1"/>
                  </a:cubicBezTo>
                  <a:cubicBezTo>
                    <a:pt x="21" y="2"/>
                    <a:pt x="22" y="2"/>
                    <a:pt x="22" y="3"/>
                  </a:cubicBezTo>
                  <a:cubicBezTo>
                    <a:pt x="23" y="4"/>
                    <a:pt x="23" y="4"/>
                    <a:pt x="23" y="5"/>
                  </a:cubicBezTo>
                  <a:cubicBezTo>
                    <a:pt x="24" y="6"/>
                    <a:pt x="24" y="8"/>
                    <a:pt x="24" y="9"/>
                  </a:cubicBezTo>
                  <a:cubicBezTo>
                    <a:pt x="24" y="13"/>
                    <a:pt x="23" y="15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5"/>
                  </a:cubicBezTo>
                  <a:cubicBezTo>
                    <a:pt x="15" y="15"/>
                    <a:pt x="15" y="14"/>
                    <a:pt x="16" y="13"/>
                  </a:cubicBezTo>
                  <a:cubicBezTo>
                    <a:pt x="16" y="13"/>
                    <a:pt x="16" y="11"/>
                    <a:pt x="16" y="10"/>
                  </a:cubicBezTo>
                  <a:cubicBezTo>
                    <a:pt x="16" y="7"/>
                    <a:pt x="16" y="5"/>
                    <a:pt x="15" y="5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1" y="3"/>
                    <a:pt x="10" y="4"/>
                    <a:pt x="9" y="5"/>
                  </a:cubicBezTo>
                  <a:cubicBezTo>
                    <a:pt x="8" y="5"/>
                    <a:pt x="8" y="7"/>
                    <a:pt x="8" y="9"/>
                  </a:cubicBezTo>
                  <a:cubicBezTo>
                    <a:pt x="8" y="12"/>
                    <a:pt x="9" y="14"/>
                    <a:pt x="9" y="14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7" name="Freeform 671"/>
            <p:cNvSpPr>
              <a:spLocks noEditPoints="1"/>
            </p:cNvSpPr>
            <p:nvPr/>
          </p:nvSpPr>
          <p:spPr bwMode="auto">
            <a:xfrm>
              <a:off x="3002" y="3303"/>
              <a:ext cx="42" cy="32"/>
            </a:xfrm>
            <a:custGeom>
              <a:avLst/>
              <a:gdLst>
                <a:gd name="T0" fmla="*/ 22 w 25"/>
                <a:gd name="T1" fmla="*/ 17 h 19"/>
                <a:gd name="T2" fmla="*/ 12 w 25"/>
                <a:gd name="T3" fmla="*/ 19 h 19"/>
                <a:gd name="T4" fmla="*/ 6 w 25"/>
                <a:gd name="T5" fmla="*/ 18 h 19"/>
                <a:gd name="T6" fmla="*/ 4 w 25"/>
                <a:gd name="T7" fmla="*/ 17 h 19"/>
                <a:gd name="T8" fmla="*/ 3 w 25"/>
                <a:gd name="T9" fmla="*/ 16 h 19"/>
                <a:gd name="T10" fmla="*/ 1 w 25"/>
                <a:gd name="T11" fmla="*/ 13 h 19"/>
                <a:gd name="T12" fmla="*/ 0 w 25"/>
                <a:gd name="T13" fmla="*/ 9 h 19"/>
                <a:gd name="T14" fmla="*/ 3 w 25"/>
                <a:gd name="T15" fmla="*/ 2 h 19"/>
                <a:gd name="T16" fmla="*/ 13 w 25"/>
                <a:gd name="T17" fmla="*/ 0 h 19"/>
                <a:gd name="T18" fmla="*/ 17 w 25"/>
                <a:gd name="T19" fmla="*/ 0 h 19"/>
                <a:gd name="T20" fmla="*/ 21 w 25"/>
                <a:gd name="T21" fmla="*/ 1 h 19"/>
                <a:gd name="T22" fmla="*/ 23 w 25"/>
                <a:gd name="T23" fmla="*/ 3 h 19"/>
                <a:gd name="T24" fmla="*/ 24 w 25"/>
                <a:gd name="T25" fmla="*/ 5 h 19"/>
                <a:gd name="T26" fmla="*/ 25 w 25"/>
                <a:gd name="T27" fmla="*/ 9 h 19"/>
                <a:gd name="T28" fmla="*/ 22 w 25"/>
                <a:gd name="T29" fmla="*/ 17 h 19"/>
                <a:gd name="T30" fmla="*/ 22 w 25"/>
                <a:gd name="T31" fmla="*/ 17 h 19"/>
                <a:gd name="T32" fmla="*/ 12 w 25"/>
                <a:gd name="T33" fmla="*/ 16 h 19"/>
                <a:gd name="T34" fmla="*/ 15 w 25"/>
                <a:gd name="T35" fmla="*/ 15 h 19"/>
                <a:gd name="T36" fmla="*/ 16 w 25"/>
                <a:gd name="T37" fmla="*/ 13 h 19"/>
                <a:gd name="T38" fmla="*/ 16 w 25"/>
                <a:gd name="T39" fmla="*/ 9 h 19"/>
                <a:gd name="T40" fmla="*/ 15 w 25"/>
                <a:gd name="T41" fmla="*/ 4 h 19"/>
                <a:gd name="T42" fmla="*/ 14 w 25"/>
                <a:gd name="T43" fmla="*/ 4 h 19"/>
                <a:gd name="T44" fmla="*/ 12 w 25"/>
                <a:gd name="T45" fmla="*/ 3 h 19"/>
                <a:gd name="T46" fmla="*/ 9 w 25"/>
                <a:gd name="T47" fmla="*/ 4 h 19"/>
                <a:gd name="T48" fmla="*/ 8 w 25"/>
                <a:gd name="T49" fmla="*/ 9 h 19"/>
                <a:gd name="T50" fmla="*/ 9 w 25"/>
                <a:gd name="T51" fmla="*/ 14 h 19"/>
                <a:gd name="T52" fmla="*/ 10 w 25"/>
                <a:gd name="T53" fmla="*/ 15 h 19"/>
                <a:gd name="T54" fmla="*/ 12 w 25"/>
                <a:gd name="T55" fmla="*/ 16 h 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5"/>
                <a:gd name="T85" fmla="*/ 0 h 19"/>
                <a:gd name="T86" fmla="*/ 25 w 25"/>
                <a:gd name="T87" fmla="*/ 19 h 1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5" h="19">
                  <a:moveTo>
                    <a:pt x="22" y="17"/>
                  </a:moveTo>
                  <a:cubicBezTo>
                    <a:pt x="20" y="18"/>
                    <a:pt x="17" y="19"/>
                    <a:pt x="12" y="19"/>
                  </a:cubicBezTo>
                  <a:cubicBezTo>
                    <a:pt x="10" y="19"/>
                    <a:pt x="8" y="19"/>
                    <a:pt x="6" y="18"/>
                  </a:cubicBezTo>
                  <a:cubicBezTo>
                    <a:pt x="5" y="18"/>
                    <a:pt x="5" y="18"/>
                    <a:pt x="4" y="17"/>
                  </a:cubicBezTo>
                  <a:cubicBezTo>
                    <a:pt x="3" y="17"/>
                    <a:pt x="3" y="17"/>
                    <a:pt x="3" y="16"/>
                  </a:cubicBezTo>
                  <a:cubicBezTo>
                    <a:pt x="2" y="15"/>
                    <a:pt x="1" y="15"/>
                    <a:pt x="1" y="13"/>
                  </a:cubicBezTo>
                  <a:cubicBezTo>
                    <a:pt x="0" y="12"/>
                    <a:pt x="0" y="11"/>
                    <a:pt x="0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3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0" y="1"/>
                    <a:pt x="21" y="1"/>
                  </a:cubicBezTo>
                  <a:cubicBezTo>
                    <a:pt x="21" y="2"/>
                    <a:pt x="22" y="2"/>
                    <a:pt x="23" y="3"/>
                  </a:cubicBezTo>
                  <a:cubicBezTo>
                    <a:pt x="23" y="3"/>
                    <a:pt x="23" y="4"/>
                    <a:pt x="24" y="5"/>
                  </a:cubicBezTo>
                  <a:cubicBezTo>
                    <a:pt x="24" y="6"/>
                    <a:pt x="25" y="8"/>
                    <a:pt x="25" y="9"/>
                  </a:cubicBezTo>
                  <a:cubicBezTo>
                    <a:pt x="25" y="13"/>
                    <a:pt x="24" y="15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5"/>
                    <a:pt x="15" y="15"/>
                  </a:cubicBezTo>
                  <a:cubicBezTo>
                    <a:pt x="15" y="15"/>
                    <a:pt x="16" y="14"/>
                    <a:pt x="16" y="13"/>
                  </a:cubicBezTo>
                  <a:cubicBezTo>
                    <a:pt x="16" y="12"/>
                    <a:pt x="16" y="11"/>
                    <a:pt x="16" y="9"/>
                  </a:cubicBezTo>
                  <a:cubicBezTo>
                    <a:pt x="16" y="7"/>
                    <a:pt x="16" y="5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5"/>
                    <a:pt x="8" y="7"/>
                    <a:pt x="8" y="9"/>
                  </a:cubicBezTo>
                  <a:cubicBezTo>
                    <a:pt x="8" y="12"/>
                    <a:pt x="9" y="13"/>
                    <a:pt x="9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2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8" name="Freeform 672"/>
            <p:cNvSpPr>
              <a:spLocks/>
            </p:cNvSpPr>
            <p:nvPr/>
          </p:nvSpPr>
          <p:spPr bwMode="auto">
            <a:xfrm>
              <a:off x="3051" y="3248"/>
              <a:ext cx="29" cy="33"/>
            </a:xfrm>
            <a:custGeom>
              <a:avLst/>
              <a:gdLst>
                <a:gd name="T0" fmla="*/ 17 w 17"/>
                <a:gd name="T1" fmla="*/ 0 h 19"/>
                <a:gd name="T2" fmla="*/ 17 w 17"/>
                <a:gd name="T3" fmla="*/ 19 h 19"/>
                <a:gd name="T4" fmla="*/ 9 w 17"/>
                <a:gd name="T5" fmla="*/ 19 h 19"/>
                <a:gd name="T6" fmla="*/ 9 w 17"/>
                <a:gd name="T7" fmla="*/ 6 h 19"/>
                <a:gd name="T8" fmla="*/ 5 w 17"/>
                <a:gd name="T9" fmla="*/ 8 h 19"/>
                <a:gd name="T10" fmla="*/ 0 w 17"/>
                <a:gd name="T11" fmla="*/ 9 h 19"/>
                <a:gd name="T12" fmla="*/ 0 w 17"/>
                <a:gd name="T13" fmla="*/ 5 h 19"/>
                <a:gd name="T14" fmla="*/ 7 w 17"/>
                <a:gd name="T15" fmla="*/ 3 h 19"/>
                <a:gd name="T16" fmla="*/ 11 w 17"/>
                <a:gd name="T17" fmla="*/ 0 h 19"/>
                <a:gd name="T18" fmla="*/ 17 w 17"/>
                <a:gd name="T19" fmla="*/ 0 h 19"/>
                <a:gd name="T20" fmla="*/ 17 w 17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19"/>
                <a:gd name="T35" fmla="*/ 17 w 17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19">
                  <a:moveTo>
                    <a:pt x="17" y="0"/>
                  </a:moveTo>
                  <a:cubicBezTo>
                    <a:pt x="17" y="19"/>
                    <a:pt x="17" y="19"/>
                    <a:pt x="17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7"/>
                    <a:pt x="6" y="8"/>
                    <a:pt x="5" y="8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4"/>
                    <a:pt x="5" y="4"/>
                    <a:pt x="7" y="3"/>
                  </a:cubicBezTo>
                  <a:cubicBezTo>
                    <a:pt x="8" y="2"/>
                    <a:pt x="10" y="1"/>
                    <a:pt x="1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89" name="Freeform 673"/>
            <p:cNvSpPr>
              <a:spLocks noEditPoints="1"/>
            </p:cNvSpPr>
            <p:nvPr/>
          </p:nvSpPr>
          <p:spPr bwMode="auto">
            <a:xfrm>
              <a:off x="3095" y="3248"/>
              <a:ext cx="43" cy="33"/>
            </a:xfrm>
            <a:custGeom>
              <a:avLst/>
              <a:gdLst>
                <a:gd name="T0" fmla="*/ 22 w 25"/>
                <a:gd name="T1" fmla="*/ 17 h 19"/>
                <a:gd name="T2" fmla="*/ 13 w 25"/>
                <a:gd name="T3" fmla="*/ 19 h 19"/>
                <a:gd name="T4" fmla="*/ 6 w 25"/>
                <a:gd name="T5" fmla="*/ 19 h 19"/>
                <a:gd name="T6" fmla="*/ 4 w 25"/>
                <a:gd name="T7" fmla="*/ 17 h 19"/>
                <a:gd name="T8" fmla="*/ 3 w 25"/>
                <a:gd name="T9" fmla="*/ 16 h 19"/>
                <a:gd name="T10" fmla="*/ 1 w 25"/>
                <a:gd name="T11" fmla="*/ 13 h 19"/>
                <a:gd name="T12" fmla="*/ 0 w 25"/>
                <a:gd name="T13" fmla="*/ 9 h 19"/>
                <a:gd name="T14" fmla="*/ 3 w 25"/>
                <a:gd name="T15" fmla="*/ 2 h 19"/>
                <a:gd name="T16" fmla="*/ 13 w 25"/>
                <a:gd name="T17" fmla="*/ 0 h 19"/>
                <a:gd name="T18" fmla="*/ 18 w 25"/>
                <a:gd name="T19" fmla="*/ 0 h 19"/>
                <a:gd name="T20" fmla="*/ 21 w 25"/>
                <a:gd name="T21" fmla="*/ 1 h 19"/>
                <a:gd name="T22" fmla="*/ 23 w 25"/>
                <a:gd name="T23" fmla="*/ 3 h 19"/>
                <a:gd name="T24" fmla="*/ 24 w 25"/>
                <a:gd name="T25" fmla="*/ 5 h 19"/>
                <a:gd name="T26" fmla="*/ 25 w 25"/>
                <a:gd name="T27" fmla="*/ 9 h 19"/>
                <a:gd name="T28" fmla="*/ 22 w 25"/>
                <a:gd name="T29" fmla="*/ 17 h 19"/>
                <a:gd name="T30" fmla="*/ 22 w 25"/>
                <a:gd name="T31" fmla="*/ 17 h 19"/>
                <a:gd name="T32" fmla="*/ 12 w 25"/>
                <a:gd name="T33" fmla="*/ 16 h 19"/>
                <a:gd name="T34" fmla="*/ 15 w 25"/>
                <a:gd name="T35" fmla="*/ 15 h 19"/>
                <a:gd name="T36" fmla="*/ 16 w 25"/>
                <a:gd name="T37" fmla="*/ 13 h 19"/>
                <a:gd name="T38" fmla="*/ 16 w 25"/>
                <a:gd name="T39" fmla="*/ 10 h 19"/>
                <a:gd name="T40" fmla="*/ 15 w 25"/>
                <a:gd name="T41" fmla="*/ 4 h 19"/>
                <a:gd name="T42" fmla="*/ 15 w 25"/>
                <a:gd name="T43" fmla="*/ 4 h 19"/>
                <a:gd name="T44" fmla="*/ 12 w 25"/>
                <a:gd name="T45" fmla="*/ 3 h 19"/>
                <a:gd name="T46" fmla="*/ 9 w 25"/>
                <a:gd name="T47" fmla="*/ 5 h 19"/>
                <a:gd name="T48" fmla="*/ 9 w 25"/>
                <a:gd name="T49" fmla="*/ 9 h 19"/>
                <a:gd name="T50" fmla="*/ 10 w 25"/>
                <a:gd name="T51" fmla="*/ 14 h 19"/>
                <a:gd name="T52" fmla="*/ 10 w 25"/>
                <a:gd name="T53" fmla="*/ 15 h 19"/>
                <a:gd name="T54" fmla="*/ 12 w 25"/>
                <a:gd name="T55" fmla="*/ 16 h 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5"/>
                <a:gd name="T85" fmla="*/ 0 h 19"/>
                <a:gd name="T86" fmla="*/ 25 w 25"/>
                <a:gd name="T87" fmla="*/ 19 h 1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5" h="19">
                  <a:moveTo>
                    <a:pt x="22" y="17"/>
                  </a:moveTo>
                  <a:cubicBezTo>
                    <a:pt x="20" y="19"/>
                    <a:pt x="17" y="19"/>
                    <a:pt x="13" y="19"/>
                  </a:cubicBezTo>
                  <a:cubicBezTo>
                    <a:pt x="10" y="19"/>
                    <a:pt x="8" y="19"/>
                    <a:pt x="6" y="19"/>
                  </a:cubicBezTo>
                  <a:cubicBezTo>
                    <a:pt x="6" y="18"/>
                    <a:pt x="5" y="18"/>
                    <a:pt x="4" y="17"/>
                  </a:cubicBezTo>
                  <a:cubicBezTo>
                    <a:pt x="4" y="17"/>
                    <a:pt x="3" y="17"/>
                    <a:pt x="3" y="16"/>
                  </a:cubicBezTo>
                  <a:cubicBezTo>
                    <a:pt x="2" y="16"/>
                    <a:pt x="1" y="15"/>
                    <a:pt x="1" y="13"/>
                  </a:cubicBezTo>
                  <a:cubicBezTo>
                    <a:pt x="1" y="12"/>
                    <a:pt x="0" y="11"/>
                    <a:pt x="0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3" y="0"/>
                  </a:cubicBezTo>
                  <a:cubicBezTo>
                    <a:pt x="15" y="0"/>
                    <a:pt x="16" y="0"/>
                    <a:pt x="18" y="0"/>
                  </a:cubicBezTo>
                  <a:cubicBezTo>
                    <a:pt x="19" y="0"/>
                    <a:pt x="20" y="1"/>
                    <a:pt x="21" y="1"/>
                  </a:cubicBezTo>
                  <a:cubicBezTo>
                    <a:pt x="22" y="2"/>
                    <a:pt x="22" y="2"/>
                    <a:pt x="23" y="3"/>
                  </a:cubicBezTo>
                  <a:cubicBezTo>
                    <a:pt x="23" y="4"/>
                    <a:pt x="23" y="4"/>
                    <a:pt x="24" y="5"/>
                  </a:cubicBezTo>
                  <a:cubicBezTo>
                    <a:pt x="24" y="6"/>
                    <a:pt x="25" y="8"/>
                    <a:pt x="25" y="9"/>
                  </a:cubicBezTo>
                  <a:cubicBezTo>
                    <a:pt x="25" y="13"/>
                    <a:pt x="24" y="15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5" y="15"/>
                  </a:cubicBezTo>
                  <a:cubicBezTo>
                    <a:pt x="15" y="15"/>
                    <a:pt x="16" y="14"/>
                    <a:pt x="16" y="13"/>
                  </a:cubicBezTo>
                  <a:cubicBezTo>
                    <a:pt x="16" y="13"/>
                    <a:pt x="16" y="11"/>
                    <a:pt x="16" y="10"/>
                  </a:cubicBezTo>
                  <a:cubicBezTo>
                    <a:pt x="16" y="7"/>
                    <a:pt x="16" y="5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1" y="3"/>
                    <a:pt x="10" y="4"/>
                    <a:pt x="9" y="5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9" y="12"/>
                    <a:pt x="9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6"/>
                    <a:pt x="12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0" name="Freeform 674"/>
            <p:cNvSpPr>
              <a:spLocks noEditPoints="1"/>
            </p:cNvSpPr>
            <p:nvPr/>
          </p:nvSpPr>
          <p:spPr bwMode="auto">
            <a:xfrm>
              <a:off x="3002" y="3248"/>
              <a:ext cx="40" cy="33"/>
            </a:xfrm>
            <a:custGeom>
              <a:avLst/>
              <a:gdLst>
                <a:gd name="T0" fmla="*/ 22 w 24"/>
                <a:gd name="T1" fmla="*/ 17 h 19"/>
                <a:gd name="T2" fmla="*/ 12 w 24"/>
                <a:gd name="T3" fmla="*/ 19 h 19"/>
                <a:gd name="T4" fmla="*/ 6 w 24"/>
                <a:gd name="T5" fmla="*/ 19 h 19"/>
                <a:gd name="T6" fmla="*/ 4 w 24"/>
                <a:gd name="T7" fmla="*/ 17 h 19"/>
                <a:gd name="T8" fmla="*/ 2 w 24"/>
                <a:gd name="T9" fmla="*/ 16 h 19"/>
                <a:gd name="T10" fmla="*/ 1 w 24"/>
                <a:gd name="T11" fmla="*/ 13 h 19"/>
                <a:gd name="T12" fmla="*/ 0 w 24"/>
                <a:gd name="T13" fmla="*/ 9 h 19"/>
                <a:gd name="T14" fmla="*/ 3 w 24"/>
                <a:gd name="T15" fmla="*/ 2 h 19"/>
                <a:gd name="T16" fmla="*/ 12 w 24"/>
                <a:gd name="T17" fmla="*/ 0 h 19"/>
                <a:gd name="T18" fmla="*/ 17 w 24"/>
                <a:gd name="T19" fmla="*/ 0 h 19"/>
                <a:gd name="T20" fmla="*/ 20 w 24"/>
                <a:gd name="T21" fmla="*/ 1 h 19"/>
                <a:gd name="T22" fmla="*/ 21 w 24"/>
                <a:gd name="T23" fmla="*/ 2 h 19"/>
                <a:gd name="T24" fmla="*/ 22 w 24"/>
                <a:gd name="T25" fmla="*/ 3 h 19"/>
                <a:gd name="T26" fmla="*/ 23 w 24"/>
                <a:gd name="T27" fmla="*/ 5 h 19"/>
                <a:gd name="T28" fmla="*/ 24 w 24"/>
                <a:gd name="T29" fmla="*/ 9 h 19"/>
                <a:gd name="T30" fmla="*/ 22 w 24"/>
                <a:gd name="T31" fmla="*/ 17 h 19"/>
                <a:gd name="T32" fmla="*/ 22 w 24"/>
                <a:gd name="T33" fmla="*/ 17 h 19"/>
                <a:gd name="T34" fmla="*/ 12 w 24"/>
                <a:gd name="T35" fmla="*/ 16 h 19"/>
                <a:gd name="T36" fmla="*/ 14 w 24"/>
                <a:gd name="T37" fmla="*/ 15 h 19"/>
                <a:gd name="T38" fmla="*/ 16 w 24"/>
                <a:gd name="T39" fmla="*/ 13 h 19"/>
                <a:gd name="T40" fmla="*/ 16 w 24"/>
                <a:gd name="T41" fmla="*/ 10 h 19"/>
                <a:gd name="T42" fmla="*/ 15 w 24"/>
                <a:gd name="T43" fmla="*/ 4 h 19"/>
                <a:gd name="T44" fmla="*/ 14 w 24"/>
                <a:gd name="T45" fmla="*/ 4 h 19"/>
                <a:gd name="T46" fmla="*/ 12 w 24"/>
                <a:gd name="T47" fmla="*/ 3 h 19"/>
                <a:gd name="T48" fmla="*/ 9 w 24"/>
                <a:gd name="T49" fmla="*/ 5 h 19"/>
                <a:gd name="T50" fmla="*/ 8 w 24"/>
                <a:gd name="T51" fmla="*/ 9 h 19"/>
                <a:gd name="T52" fmla="*/ 9 w 24"/>
                <a:gd name="T53" fmla="*/ 14 h 19"/>
                <a:gd name="T54" fmla="*/ 10 w 24"/>
                <a:gd name="T55" fmla="*/ 15 h 19"/>
                <a:gd name="T56" fmla="*/ 12 w 24"/>
                <a:gd name="T57" fmla="*/ 16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19"/>
                <a:gd name="T89" fmla="*/ 24 w 24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19">
                  <a:moveTo>
                    <a:pt x="22" y="17"/>
                  </a:moveTo>
                  <a:cubicBezTo>
                    <a:pt x="20" y="19"/>
                    <a:pt x="17" y="19"/>
                    <a:pt x="12" y="19"/>
                  </a:cubicBezTo>
                  <a:cubicBezTo>
                    <a:pt x="10" y="19"/>
                    <a:pt x="8" y="19"/>
                    <a:pt x="6" y="19"/>
                  </a:cubicBezTo>
                  <a:cubicBezTo>
                    <a:pt x="5" y="18"/>
                    <a:pt x="5" y="18"/>
                    <a:pt x="4" y="17"/>
                  </a:cubicBezTo>
                  <a:cubicBezTo>
                    <a:pt x="3" y="17"/>
                    <a:pt x="3" y="17"/>
                    <a:pt x="2" y="16"/>
                  </a:cubicBezTo>
                  <a:cubicBezTo>
                    <a:pt x="2" y="16"/>
                    <a:pt x="1" y="15"/>
                    <a:pt x="1" y="13"/>
                  </a:cubicBezTo>
                  <a:cubicBezTo>
                    <a:pt x="0" y="12"/>
                    <a:pt x="0" y="11"/>
                    <a:pt x="0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2" y="0"/>
                  </a:cubicBezTo>
                  <a:cubicBezTo>
                    <a:pt x="14" y="0"/>
                    <a:pt x="16" y="0"/>
                    <a:pt x="17" y="0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2" y="2"/>
                    <a:pt x="22" y="3"/>
                  </a:cubicBezTo>
                  <a:cubicBezTo>
                    <a:pt x="23" y="4"/>
                    <a:pt x="23" y="4"/>
                    <a:pt x="23" y="5"/>
                  </a:cubicBezTo>
                  <a:cubicBezTo>
                    <a:pt x="24" y="6"/>
                    <a:pt x="24" y="8"/>
                    <a:pt x="24" y="9"/>
                  </a:cubicBezTo>
                  <a:cubicBezTo>
                    <a:pt x="24" y="13"/>
                    <a:pt x="23" y="15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5"/>
                  </a:cubicBezTo>
                  <a:cubicBezTo>
                    <a:pt x="15" y="15"/>
                    <a:pt x="15" y="14"/>
                    <a:pt x="16" y="13"/>
                  </a:cubicBezTo>
                  <a:cubicBezTo>
                    <a:pt x="16" y="13"/>
                    <a:pt x="16" y="11"/>
                    <a:pt x="16" y="10"/>
                  </a:cubicBezTo>
                  <a:cubicBezTo>
                    <a:pt x="16" y="7"/>
                    <a:pt x="16" y="5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1" y="3"/>
                    <a:pt x="10" y="4"/>
                    <a:pt x="9" y="5"/>
                  </a:cubicBezTo>
                  <a:cubicBezTo>
                    <a:pt x="9" y="5"/>
                    <a:pt x="8" y="7"/>
                    <a:pt x="8" y="9"/>
                  </a:cubicBezTo>
                  <a:cubicBezTo>
                    <a:pt x="8" y="12"/>
                    <a:pt x="9" y="14"/>
                    <a:pt x="9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1" name="Freeform 675"/>
            <p:cNvSpPr>
              <a:spLocks noEditPoints="1"/>
            </p:cNvSpPr>
            <p:nvPr/>
          </p:nvSpPr>
          <p:spPr bwMode="auto">
            <a:xfrm>
              <a:off x="3143" y="3303"/>
              <a:ext cx="41" cy="32"/>
            </a:xfrm>
            <a:custGeom>
              <a:avLst/>
              <a:gdLst>
                <a:gd name="T0" fmla="*/ 22 w 24"/>
                <a:gd name="T1" fmla="*/ 17 h 19"/>
                <a:gd name="T2" fmla="*/ 12 w 24"/>
                <a:gd name="T3" fmla="*/ 19 h 19"/>
                <a:gd name="T4" fmla="*/ 6 w 24"/>
                <a:gd name="T5" fmla="*/ 18 h 19"/>
                <a:gd name="T6" fmla="*/ 4 w 24"/>
                <a:gd name="T7" fmla="*/ 17 h 19"/>
                <a:gd name="T8" fmla="*/ 2 w 24"/>
                <a:gd name="T9" fmla="*/ 16 h 19"/>
                <a:gd name="T10" fmla="*/ 1 w 24"/>
                <a:gd name="T11" fmla="*/ 13 h 19"/>
                <a:gd name="T12" fmla="*/ 0 w 24"/>
                <a:gd name="T13" fmla="*/ 9 h 19"/>
                <a:gd name="T14" fmla="*/ 3 w 24"/>
                <a:gd name="T15" fmla="*/ 2 h 19"/>
                <a:gd name="T16" fmla="*/ 12 w 24"/>
                <a:gd name="T17" fmla="*/ 0 h 19"/>
                <a:gd name="T18" fmla="*/ 17 w 24"/>
                <a:gd name="T19" fmla="*/ 0 h 19"/>
                <a:gd name="T20" fmla="*/ 20 w 24"/>
                <a:gd name="T21" fmla="*/ 1 h 19"/>
                <a:gd name="T22" fmla="*/ 21 w 24"/>
                <a:gd name="T23" fmla="*/ 1 h 19"/>
                <a:gd name="T24" fmla="*/ 22 w 24"/>
                <a:gd name="T25" fmla="*/ 3 h 19"/>
                <a:gd name="T26" fmla="*/ 24 w 24"/>
                <a:gd name="T27" fmla="*/ 5 h 19"/>
                <a:gd name="T28" fmla="*/ 24 w 24"/>
                <a:gd name="T29" fmla="*/ 9 h 19"/>
                <a:gd name="T30" fmla="*/ 22 w 24"/>
                <a:gd name="T31" fmla="*/ 17 h 19"/>
                <a:gd name="T32" fmla="*/ 22 w 24"/>
                <a:gd name="T33" fmla="*/ 17 h 19"/>
                <a:gd name="T34" fmla="*/ 12 w 24"/>
                <a:gd name="T35" fmla="*/ 16 h 19"/>
                <a:gd name="T36" fmla="*/ 14 w 24"/>
                <a:gd name="T37" fmla="*/ 15 h 19"/>
                <a:gd name="T38" fmla="*/ 16 w 24"/>
                <a:gd name="T39" fmla="*/ 13 h 19"/>
                <a:gd name="T40" fmla="*/ 16 w 24"/>
                <a:gd name="T41" fmla="*/ 9 h 19"/>
                <a:gd name="T42" fmla="*/ 15 w 24"/>
                <a:gd name="T43" fmla="*/ 4 h 19"/>
                <a:gd name="T44" fmla="*/ 14 w 24"/>
                <a:gd name="T45" fmla="*/ 4 h 19"/>
                <a:gd name="T46" fmla="*/ 12 w 24"/>
                <a:gd name="T47" fmla="*/ 3 h 19"/>
                <a:gd name="T48" fmla="*/ 9 w 24"/>
                <a:gd name="T49" fmla="*/ 4 h 19"/>
                <a:gd name="T50" fmla="*/ 8 w 24"/>
                <a:gd name="T51" fmla="*/ 9 h 19"/>
                <a:gd name="T52" fmla="*/ 9 w 24"/>
                <a:gd name="T53" fmla="*/ 14 h 19"/>
                <a:gd name="T54" fmla="*/ 10 w 24"/>
                <a:gd name="T55" fmla="*/ 15 h 19"/>
                <a:gd name="T56" fmla="*/ 12 w 24"/>
                <a:gd name="T57" fmla="*/ 16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19"/>
                <a:gd name="T89" fmla="*/ 24 w 24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19">
                  <a:moveTo>
                    <a:pt x="22" y="17"/>
                  </a:moveTo>
                  <a:cubicBezTo>
                    <a:pt x="20" y="18"/>
                    <a:pt x="17" y="19"/>
                    <a:pt x="12" y="19"/>
                  </a:cubicBezTo>
                  <a:cubicBezTo>
                    <a:pt x="10" y="19"/>
                    <a:pt x="8" y="19"/>
                    <a:pt x="6" y="18"/>
                  </a:cubicBezTo>
                  <a:cubicBezTo>
                    <a:pt x="5" y="18"/>
                    <a:pt x="5" y="18"/>
                    <a:pt x="4" y="17"/>
                  </a:cubicBezTo>
                  <a:cubicBezTo>
                    <a:pt x="3" y="17"/>
                    <a:pt x="3" y="17"/>
                    <a:pt x="2" y="16"/>
                  </a:cubicBezTo>
                  <a:cubicBezTo>
                    <a:pt x="2" y="15"/>
                    <a:pt x="1" y="15"/>
                    <a:pt x="1" y="13"/>
                  </a:cubicBezTo>
                  <a:cubicBezTo>
                    <a:pt x="0" y="12"/>
                    <a:pt x="0" y="11"/>
                    <a:pt x="0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2" y="0"/>
                  </a:cubicBezTo>
                  <a:cubicBezTo>
                    <a:pt x="14" y="0"/>
                    <a:pt x="16" y="0"/>
                    <a:pt x="17" y="0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2" y="2"/>
                    <a:pt x="22" y="3"/>
                  </a:cubicBezTo>
                  <a:cubicBezTo>
                    <a:pt x="23" y="3"/>
                    <a:pt x="23" y="4"/>
                    <a:pt x="24" y="5"/>
                  </a:cubicBezTo>
                  <a:cubicBezTo>
                    <a:pt x="24" y="6"/>
                    <a:pt x="24" y="8"/>
                    <a:pt x="24" y="9"/>
                  </a:cubicBezTo>
                  <a:cubicBezTo>
                    <a:pt x="24" y="13"/>
                    <a:pt x="24" y="15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5"/>
                    <a:pt x="14" y="15"/>
                  </a:cubicBezTo>
                  <a:cubicBezTo>
                    <a:pt x="15" y="15"/>
                    <a:pt x="16" y="14"/>
                    <a:pt x="16" y="13"/>
                  </a:cubicBezTo>
                  <a:cubicBezTo>
                    <a:pt x="16" y="12"/>
                    <a:pt x="16" y="11"/>
                    <a:pt x="16" y="9"/>
                  </a:cubicBezTo>
                  <a:cubicBezTo>
                    <a:pt x="16" y="7"/>
                    <a:pt x="16" y="5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5"/>
                    <a:pt x="8" y="7"/>
                    <a:pt x="8" y="9"/>
                  </a:cubicBezTo>
                  <a:cubicBezTo>
                    <a:pt x="8" y="12"/>
                    <a:pt x="9" y="13"/>
                    <a:pt x="9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2" name="Freeform 676"/>
            <p:cNvSpPr>
              <a:spLocks noEditPoints="1"/>
            </p:cNvSpPr>
            <p:nvPr/>
          </p:nvSpPr>
          <p:spPr bwMode="auto">
            <a:xfrm>
              <a:off x="3095" y="3303"/>
              <a:ext cx="43" cy="32"/>
            </a:xfrm>
            <a:custGeom>
              <a:avLst/>
              <a:gdLst>
                <a:gd name="T0" fmla="*/ 22 w 25"/>
                <a:gd name="T1" fmla="*/ 17 h 19"/>
                <a:gd name="T2" fmla="*/ 13 w 25"/>
                <a:gd name="T3" fmla="*/ 19 h 19"/>
                <a:gd name="T4" fmla="*/ 7 w 25"/>
                <a:gd name="T5" fmla="*/ 18 h 19"/>
                <a:gd name="T6" fmla="*/ 4 w 25"/>
                <a:gd name="T7" fmla="*/ 17 h 19"/>
                <a:gd name="T8" fmla="*/ 3 w 25"/>
                <a:gd name="T9" fmla="*/ 16 h 19"/>
                <a:gd name="T10" fmla="*/ 1 w 25"/>
                <a:gd name="T11" fmla="*/ 13 h 19"/>
                <a:gd name="T12" fmla="*/ 1 w 25"/>
                <a:gd name="T13" fmla="*/ 9 h 19"/>
                <a:gd name="T14" fmla="*/ 4 w 25"/>
                <a:gd name="T15" fmla="*/ 2 h 19"/>
                <a:gd name="T16" fmla="*/ 13 w 25"/>
                <a:gd name="T17" fmla="*/ 0 h 19"/>
                <a:gd name="T18" fmla="*/ 18 w 25"/>
                <a:gd name="T19" fmla="*/ 0 h 19"/>
                <a:gd name="T20" fmla="*/ 21 w 25"/>
                <a:gd name="T21" fmla="*/ 1 h 19"/>
                <a:gd name="T22" fmla="*/ 21 w 25"/>
                <a:gd name="T23" fmla="*/ 1 h 19"/>
                <a:gd name="T24" fmla="*/ 23 w 25"/>
                <a:gd name="T25" fmla="*/ 3 h 19"/>
                <a:gd name="T26" fmla="*/ 24 w 25"/>
                <a:gd name="T27" fmla="*/ 5 h 19"/>
                <a:gd name="T28" fmla="*/ 25 w 25"/>
                <a:gd name="T29" fmla="*/ 9 h 19"/>
                <a:gd name="T30" fmla="*/ 22 w 25"/>
                <a:gd name="T31" fmla="*/ 17 h 19"/>
                <a:gd name="T32" fmla="*/ 22 w 25"/>
                <a:gd name="T33" fmla="*/ 17 h 19"/>
                <a:gd name="T34" fmla="*/ 13 w 25"/>
                <a:gd name="T35" fmla="*/ 16 h 19"/>
                <a:gd name="T36" fmla="*/ 15 w 25"/>
                <a:gd name="T37" fmla="*/ 15 h 19"/>
                <a:gd name="T38" fmla="*/ 16 w 25"/>
                <a:gd name="T39" fmla="*/ 13 h 19"/>
                <a:gd name="T40" fmla="*/ 17 w 25"/>
                <a:gd name="T41" fmla="*/ 9 h 19"/>
                <a:gd name="T42" fmla="*/ 16 w 25"/>
                <a:gd name="T43" fmla="*/ 4 h 19"/>
                <a:gd name="T44" fmla="*/ 15 w 25"/>
                <a:gd name="T45" fmla="*/ 4 h 19"/>
                <a:gd name="T46" fmla="*/ 13 w 25"/>
                <a:gd name="T47" fmla="*/ 3 h 19"/>
                <a:gd name="T48" fmla="*/ 10 w 25"/>
                <a:gd name="T49" fmla="*/ 4 h 19"/>
                <a:gd name="T50" fmla="*/ 9 w 25"/>
                <a:gd name="T51" fmla="*/ 9 h 19"/>
                <a:gd name="T52" fmla="*/ 10 w 25"/>
                <a:gd name="T53" fmla="*/ 14 h 19"/>
                <a:gd name="T54" fmla="*/ 11 w 25"/>
                <a:gd name="T55" fmla="*/ 15 h 19"/>
                <a:gd name="T56" fmla="*/ 13 w 25"/>
                <a:gd name="T57" fmla="*/ 16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5"/>
                <a:gd name="T88" fmla="*/ 0 h 19"/>
                <a:gd name="T89" fmla="*/ 25 w 25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5" h="19">
                  <a:moveTo>
                    <a:pt x="22" y="17"/>
                  </a:moveTo>
                  <a:cubicBezTo>
                    <a:pt x="20" y="18"/>
                    <a:pt x="17" y="19"/>
                    <a:pt x="13" y="19"/>
                  </a:cubicBezTo>
                  <a:cubicBezTo>
                    <a:pt x="10" y="19"/>
                    <a:pt x="8" y="19"/>
                    <a:pt x="7" y="18"/>
                  </a:cubicBezTo>
                  <a:cubicBezTo>
                    <a:pt x="6" y="18"/>
                    <a:pt x="5" y="18"/>
                    <a:pt x="4" y="17"/>
                  </a:cubicBezTo>
                  <a:cubicBezTo>
                    <a:pt x="4" y="17"/>
                    <a:pt x="3" y="17"/>
                    <a:pt x="3" y="16"/>
                  </a:cubicBezTo>
                  <a:cubicBezTo>
                    <a:pt x="2" y="15"/>
                    <a:pt x="2" y="15"/>
                    <a:pt x="1" y="13"/>
                  </a:cubicBezTo>
                  <a:cubicBezTo>
                    <a:pt x="1" y="12"/>
                    <a:pt x="1" y="11"/>
                    <a:pt x="1" y="9"/>
                  </a:cubicBezTo>
                  <a:cubicBezTo>
                    <a:pt x="0" y="6"/>
                    <a:pt x="2" y="3"/>
                    <a:pt x="4" y="2"/>
                  </a:cubicBezTo>
                  <a:cubicBezTo>
                    <a:pt x="6" y="0"/>
                    <a:pt x="9" y="0"/>
                    <a:pt x="13" y="0"/>
                  </a:cubicBezTo>
                  <a:cubicBezTo>
                    <a:pt x="15" y="0"/>
                    <a:pt x="16" y="0"/>
                    <a:pt x="18" y="0"/>
                  </a:cubicBezTo>
                  <a:cubicBezTo>
                    <a:pt x="19" y="0"/>
                    <a:pt x="20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2" y="2"/>
                    <a:pt x="22" y="2"/>
                    <a:pt x="23" y="3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4" y="6"/>
                    <a:pt x="25" y="8"/>
                    <a:pt x="25" y="9"/>
                  </a:cubicBezTo>
                  <a:cubicBezTo>
                    <a:pt x="25" y="13"/>
                    <a:pt x="24" y="15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13" y="16"/>
                  </a:moveTo>
                  <a:cubicBezTo>
                    <a:pt x="13" y="16"/>
                    <a:pt x="14" y="15"/>
                    <a:pt x="15" y="15"/>
                  </a:cubicBezTo>
                  <a:cubicBezTo>
                    <a:pt x="15" y="15"/>
                    <a:pt x="16" y="14"/>
                    <a:pt x="16" y="13"/>
                  </a:cubicBezTo>
                  <a:cubicBezTo>
                    <a:pt x="16" y="12"/>
                    <a:pt x="17" y="11"/>
                    <a:pt x="17" y="9"/>
                  </a:cubicBezTo>
                  <a:cubicBezTo>
                    <a:pt x="17" y="7"/>
                    <a:pt x="16" y="5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1" y="3"/>
                    <a:pt x="10" y="3"/>
                    <a:pt x="10" y="4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9" y="12"/>
                    <a:pt x="9" y="13"/>
                    <a:pt x="10" y="14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2" y="16"/>
                    <a:pt x="13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3" name="Freeform 677"/>
            <p:cNvSpPr>
              <a:spLocks/>
            </p:cNvSpPr>
            <p:nvPr/>
          </p:nvSpPr>
          <p:spPr bwMode="auto">
            <a:xfrm>
              <a:off x="3146" y="3356"/>
              <a:ext cx="29" cy="34"/>
            </a:xfrm>
            <a:custGeom>
              <a:avLst/>
              <a:gdLst>
                <a:gd name="T0" fmla="*/ 17 w 17"/>
                <a:gd name="T1" fmla="*/ 0 h 20"/>
                <a:gd name="T2" fmla="*/ 17 w 17"/>
                <a:gd name="T3" fmla="*/ 20 h 20"/>
                <a:gd name="T4" fmla="*/ 9 w 17"/>
                <a:gd name="T5" fmla="*/ 20 h 20"/>
                <a:gd name="T6" fmla="*/ 9 w 17"/>
                <a:gd name="T7" fmla="*/ 7 h 20"/>
                <a:gd name="T8" fmla="*/ 5 w 17"/>
                <a:gd name="T9" fmla="*/ 9 h 20"/>
                <a:gd name="T10" fmla="*/ 0 w 17"/>
                <a:gd name="T11" fmla="*/ 10 h 20"/>
                <a:gd name="T12" fmla="*/ 0 w 17"/>
                <a:gd name="T13" fmla="*/ 5 h 20"/>
                <a:gd name="T14" fmla="*/ 7 w 17"/>
                <a:gd name="T15" fmla="*/ 3 h 20"/>
                <a:gd name="T16" fmla="*/ 10 w 17"/>
                <a:gd name="T17" fmla="*/ 0 h 20"/>
                <a:gd name="T18" fmla="*/ 17 w 17"/>
                <a:gd name="T19" fmla="*/ 0 h 20"/>
                <a:gd name="T20" fmla="*/ 17 w 1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0"/>
                <a:gd name="T35" fmla="*/ 17 w 17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0">
                  <a:moveTo>
                    <a:pt x="17" y="0"/>
                  </a:move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8"/>
                    <a:pt x="6" y="8"/>
                    <a:pt x="5" y="9"/>
                  </a:cubicBezTo>
                  <a:cubicBezTo>
                    <a:pt x="4" y="9"/>
                    <a:pt x="2" y="9"/>
                    <a:pt x="0" y="1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3"/>
                    <a:pt x="9" y="2"/>
                    <a:pt x="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4" name="Freeform 678"/>
            <p:cNvSpPr>
              <a:spLocks/>
            </p:cNvSpPr>
            <p:nvPr/>
          </p:nvSpPr>
          <p:spPr bwMode="auto">
            <a:xfrm>
              <a:off x="3099" y="3356"/>
              <a:ext cx="28" cy="34"/>
            </a:xfrm>
            <a:custGeom>
              <a:avLst/>
              <a:gdLst>
                <a:gd name="T0" fmla="*/ 17 w 17"/>
                <a:gd name="T1" fmla="*/ 0 h 20"/>
                <a:gd name="T2" fmla="*/ 17 w 17"/>
                <a:gd name="T3" fmla="*/ 20 h 20"/>
                <a:gd name="T4" fmla="*/ 9 w 17"/>
                <a:gd name="T5" fmla="*/ 20 h 20"/>
                <a:gd name="T6" fmla="*/ 9 w 17"/>
                <a:gd name="T7" fmla="*/ 7 h 20"/>
                <a:gd name="T8" fmla="*/ 5 w 17"/>
                <a:gd name="T9" fmla="*/ 9 h 20"/>
                <a:gd name="T10" fmla="*/ 0 w 17"/>
                <a:gd name="T11" fmla="*/ 10 h 20"/>
                <a:gd name="T12" fmla="*/ 0 w 17"/>
                <a:gd name="T13" fmla="*/ 5 h 20"/>
                <a:gd name="T14" fmla="*/ 7 w 17"/>
                <a:gd name="T15" fmla="*/ 3 h 20"/>
                <a:gd name="T16" fmla="*/ 11 w 17"/>
                <a:gd name="T17" fmla="*/ 0 h 20"/>
                <a:gd name="T18" fmla="*/ 17 w 17"/>
                <a:gd name="T19" fmla="*/ 0 h 20"/>
                <a:gd name="T20" fmla="*/ 17 w 1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0"/>
                <a:gd name="T35" fmla="*/ 17 w 17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0">
                  <a:moveTo>
                    <a:pt x="17" y="0"/>
                  </a:move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8"/>
                    <a:pt x="6" y="8"/>
                    <a:pt x="5" y="9"/>
                  </a:cubicBezTo>
                  <a:cubicBezTo>
                    <a:pt x="4" y="9"/>
                    <a:pt x="2" y="9"/>
                    <a:pt x="0" y="1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3"/>
                    <a:pt x="10" y="2"/>
                    <a:pt x="1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5" name="Freeform 679"/>
            <p:cNvSpPr>
              <a:spLocks/>
            </p:cNvSpPr>
            <p:nvPr/>
          </p:nvSpPr>
          <p:spPr bwMode="auto">
            <a:xfrm>
              <a:off x="3005" y="3356"/>
              <a:ext cx="29" cy="34"/>
            </a:xfrm>
            <a:custGeom>
              <a:avLst/>
              <a:gdLst>
                <a:gd name="T0" fmla="*/ 17 w 17"/>
                <a:gd name="T1" fmla="*/ 0 h 20"/>
                <a:gd name="T2" fmla="*/ 17 w 17"/>
                <a:gd name="T3" fmla="*/ 20 h 20"/>
                <a:gd name="T4" fmla="*/ 9 w 17"/>
                <a:gd name="T5" fmla="*/ 20 h 20"/>
                <a:gd name="T6" fmla="*/ 9 w 17"/>
                <a:gd name="T7" fmla="*/ 7 h 20"/>
                <a:gd name="T8" fmla="*/ 5 w 17"/>
                <a:gd name="T9" fmla="*/ 9 h 20"/>
                <a:gd name="T10" fmla="*/ 0 w 17"/>
                <a:gd name="T11" fmla="*/ 10 h 20"/>
                <a:gd name="T12" fmla="*/ 0 w 17"/>
                <a:gd name="T13" fmla="*/ 5 h 20"/>
                <a:gd name="T14" fmla="*/ 7 w 17"/>
                <a:gd name="T15" fmla="*/ 3 h 20"/>
                <a:gd name="T16" fmla="*/ 10 w 17"/>
                <a:gd name="T17" fmla="*/ 0 h 20"/>
                <a:gd name="T18" fmla="*/ 17 w 17"/>
                <a:gd name="T19" fmla="*/ 0 h 20"/>
                <a:gd name="T20" fmla="*/ 17 w 1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0"/>
                <a:gd name="T35" fmla="*/ 17 w 17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0">
                  <a:moveTo>
                    <a:pt x="17" y="0"/>
                  </a:moveTo>
                  <a:cubicBezTo>
                    <a:pt x="17" y="20"/>
                    <a:pt x="17" y="20"/>
                    <a:pt x="1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8"/>
                    <a:pt x="6" y="8"/>
                    <a:pt x="5" y="9"/>
                  </a:cubicBezTo>
                  <a:cubicBezTo>
                    <a:pt x="4" y="9"/>
                    <a:pt x="2" y="9"/>
                    <a:pt x="0" y="1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5"/>
                    <a:pt x="5" y="4"/>
                    <a:pt x="7" y="3"/>
                  </a:cubicBezTo>
                  <a:cubicBezTo>
                    <a:pt x="8" y="3"/>
                    <a:pt x="9" y="2"/>
                    <a:pt x="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6" name="Freeform 680"/>
            <p:cNvSpPr>
              <a:spLocks noEditPoints="1"/>
            </p:cNvSpPr>
            <p:nvPr/>
          </p:nvSpPr>
          <p:spPr bwMode="auto">
            <a:xfrm>
              <a:off x="3049" y="3356"/>
              <a:ext cx="41" cy="34"/>
            </a:xfrm>
            <a:custGeom>
              <a:avLst/>
              <a:gdLst>
                <a:gd name="T0" fmla="*/ 22 w 24"/>
                <a:gd name="T1" fmla="*/ 18 h 20"/>
                <a:gd name="T2" fmla="*/ 12 w 24"/>
                <a:gd name="T3" fmla="*/ 20 h 20"/>
                <a:gd name="T4" fmla="*/ 6 w 24"/>
                <a:gd name="T5" fmla="*/ 19 h 20"/>
                <a:gd name="T6" fmla="*/ 4 w 24"/>
                <a:gd name="T7" fmla="*/ 18 h 20"/>
                <a:gd name="T8" fmla="*/ 2 w 24"/>
                <a:gd name="T9" fmla="*/ 17 h 20"/>
                <a:gd name="T10" fmla="*/ 1 w 24"/>
                <a:gd name="T11" fmla="*/ 14 h 20"/>
                <a:gd name="T12" fmla="*/ 0 w 24"/>
                <a:gd name="T13" fmla="*/ 10 h 20"/>
                <a:gd name="T14" fmla="*/ 3 w 24"/>
                <a:gd name="T15" fmla="*/ 3 h 20"/>
                <a:gd name="T16" fmla="*/ 12 w 24"/>
                <a:gd name="T17" fmla="*/ 0 h 20"/>
                <a:gd name="T18" fmla="*/ 17 w 24"/>
                <a:gd name="T19" fmla="*/ 1 h 20"/>
                <a:gd name="T20" fmla="*/ 20 w 24"/>
                <a:gd name="T21" fmla="*/ 2 h 20"/>
                <a:gd name="T22" fmla="*/ 21 w 24"/>
                <a:gd name="T23" fmla="*/ 2 h 20"/>
                <a:gd name="T24" fmla="*/ 22 w 24"/>
                <a:gd name="T25" fmla="*/ 4 h 20"/>
                <a:gd name="T26" fmla="*/ 23 w 24"/>
                <a:gd name="T27" fmla="*/ 6 h 20"/>
                <a:gd name="T28" fmla="*/ 24 w 24"/>
                <a:gd name="T29" fmla="*/ 10 h 20"/>
                <a:gd name="T30" fmla="*/ 22 w 24"/>
                <a:gd name="T31" fmla="*/ 18 h 20"/>
                <a:gd name="T32" fmla="*/ 22 w 24"/>
                <a:gd name="T33" fmla="*/ 18 h 20"/>
                <a:gd name="T34" fmla="*/ 12 w 24"/>
                <a:gd name="T35" fmla="*/ 16 h 20"/>
                <a:gd name="T36" fmla="*/ 14 w 24"/>
                <a:gd name="T37" fmla="*/ 16 h 20"/>
                <a:gd name="T38" fmla="*/ 16 w 24"/>
                <a:gd name="T39" fmla="*/ 14 h 20"/>
                <a:gd name="T40" fmla="*/ 16 w 24"/>
                <a:gd name="T41" fmla="*/ 10 h 20"/>
                <a:gd name="T42" fmla="*/ 15 w 24"/>
                <a:gd name="T43" fmla="*/ 5 h 20"/>
                <a:gd name="T44" fmla="*/ 14 w 24"/>
                <a:gd name="T45" fmla="*/ 4 h 20"/>
                <a:gd name="T46" fmla="*/ 12 w 24"/>
                <a:gd name="T47" fmla="*/ 4 h 20"/>
                <a:gd name="T48" fmla="*/ 9 w 24"/>
                <a:gd name="T49" fmla="*/ 5 h 20"/>
                <a:gd name="T50" fmla="*/ 8 w 24"/>
                <a:gd name="T51" fmla="*/ 10 h 20"/>
                <a:gd name="T52" fmla="*/ 9 w 24"/>
                <a:gd name="T53" fmla="*/ 15 h 20"/>
                <a:gd name="T54" fmla="*/ 10 w 24"/>
                <a:gd name="T55" fmla="*/ 16 h 20"/>
                <a:gd name="T56" fmla="*/ 12 w 24"/>
                <a:gd name="T57" fmla="*/ 16 h 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20"/>
                <a:gd name="T89" fmla="*/ 24 w 24"/>
                <a:gd name="T90" fmla="*/ 20 h 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20">
                  <a:moveTo>
                    <a:pt x="22" y="18"/>
                  </a:moveTo>
                  <a:cubicBezTo>
                    <a:pt x="20" y="19"/>
                    <a:pt x="17" y="20"/>
                    <a:pt x="12" y="20"/>
                  </a:cubicBezTo>
                  <a:cubicBezTo>
                    <a:pt x="10" y="20"/>
                    <a:pt x="8" y="20"/>
                    <a:pt x="6" y="19"/>
                  </a:cubicBezTo>
                  <a:cubicBezTo>
                    <a:pt x="5" y="19"/>
                    <a:pt x="4" y="19"/>
                    <a:pt x="4" y="18"/>
                  </a:cubicBezTo>
                  <a:cubicBezTo>
                    <a:pt x="3" y="18"/>
                    <a:pt x="3" y="17"/>
                    <a:pt x="2" y="17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7" y="1"/>
                  </a:cubicBezTo>
                  <a:cubicBezTo>
                    <a:pt x="19" y="1"/>
                    <a:pt x="20" y="2"/>
                    <a:pt x="20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4" y="7"/>
                    <a:pt x="24" y="9"/>
                    <a:pt x="24" y="10"/>
                  </a:cubicBezTo>
                  <a:cubicBezTo>
                    <a:pt x="24" y="13"/>
                    <a:pt x="23" y="16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6"/>
                    <a:pt x="14" y="16"/>
                  </a:cubicBezTo>
                  <a:cubicBezTo>
                    <a:pt x="15" y="15"/>
                    <a:pt x="15" y="15"/>
                    <a:pt x="16" y="14"/>
                  </a:cubicBezTo>
                  <a:cubicBezTo>
                    <a:pt x="16" y="13"/>
                    <a:pt x="16" y="12"/>
                    <a:pt x="16" y="10"/>
                  </a:cubicBezTo>
                  <a:cubicBezTo>
                    <a:pt x="16" y="8"/>
                    <a:pt x="16" y="6"/>
                    <a:pt x="15" y="5"/>
                  </a:cubicBezTo>
                  <a:cubicBezTo>
                    <a:pt x="15" y="5"/>
                    <a:pt x="15" y="5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9" y="6"/>
                    <a:pt x="8" y="8"/>
                    <a:pt x="8" y="10"/>
                  </a:cubicBezTo>
                  <a:cubicBezTo>
                    <a:pt x="8" y="13"/>
                    <a:pt x="9" y="14"/>
                    <a:pt x="9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7" name="Freeform 681"/>
            <p:cNvSpPr>
              <a:spLocks noEditPoints="1"/>
            </p:cNvSpPr>
            <p:nvPr/>
          </p:nvSpPr>
          <p:spPr bwMode="auto">
            <a:xfrm>
              <a:off x="2966" y="3225"/>
              <a:ext cx="255" cy="190"/>
            </a:xfrm>
            <a:custGeom>
              <a:avLst/>
              <a:gdLst>
                <a:gd name="T0" fmla="*/ 149 w 150"/>
                <a:gd name="T1" fmla="*/ 0 h 112"/>
                <a:gd name="T2" fmla="*/ 150 w 150"/>
                <a:gd name="T3" fmla="*/ 112 h 112"/>
                <a:gd name="T4" fmla="*/ 1 w 150"/>
                <a:gd name="T5" fmla="*/ 112 h 112"/>
                <a:gd name="T6" fmla="*/ 0 w 150"/>
                <a:gd name="T7" fmla="*/ 0 h 112"/>
                <a:gd name="T8" fmla="*/ 144 w 150"/>
                <a:gd name="T9" fmla="*/ 0 h 112"/>
                <a:gd name="T10" fmla="*/ 149 w 150"/>
                <a:gd name="T11" fmla="*/ 0 h 112"/>
                <a:gd name="T12" fmla="*/ 149 w 150"/>
                <a:gd name="T13" fmla="*/ 0 h 112"/>
                <a:gd name="T14" fmla="*/ 12 w 150"/>
                <a:gd name="T15" fmla="*/ 105 h 112"/>
                <a:gd name="T16" fmla="*/ 138 w 150"/>
                <a:gd name="T17" fmla="*/ 105 h 112"/>
                <a:gd name="T18" fmla="*/ 138 w 150"/>
                <a:gd name="T19" fmla="*/ 7 h 112"/>
                <a:gd name="T20" fmla="*/ 12 w 150"/>
                <a:gd name="T21" fmla="*/ 7 h 112"/>
                <a:gd name="T22" fmla="*/ 12 w 150"/>
                <a:gd name="T23" fmla="*/ 105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50"/>
                <a:gd name="T37" fmla="*/ 0 h 112"/>
                <a:gd name="T38" fmla="*/ 150 w 150"/>
                <a:gd name="T39" fmla="*/ 112 h 1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50" h="112">
                  <a:moveTo>
                    <a:pt x="149" y="0"/>
                  </a:moveTo>
                  <a:cubicBezTo>
                    <a:pt x="150" y="112"/>
                    <a:pt x="150" y="112"/>
                    <a:pt x="150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lose/>
                  <a:moveTo>
                    <a:pt x="12" y="105"/>
                  </a:moveTo>
                  <a:cubicBezTo>
                    <a:pt x="22" y="105"/>
                    <a:pt x="128" y="105"/>
                    <a:pt x="138" y="105"/>
                  </a:cubicBezTo>
                  <a:cubicBezTo>
                    <a:pt x="138" y="99"/>
                    <a:pt x="138" y="13"/>
                    <a:pt x="138" y="7"/>
                  </a:cubicBezTo>
                  <a:cubicBezTo>
                    <a:pt x="128" y="7"/>
                    <a:pt x="22" y="7"/>
                    <a:pt x="12" y="7"/>
                  </a:cubicBezTo>
                  <a:cubicBezTo>
                    <a:pt x="12" y="13"/>
                    <a:pt x="12" y="99"/>
                    <a:pt x="12" y="105"/>
                  </a:cubicBezTo>
                </a:path>
              </a:pathLst>
            </a:custGeom>
            <a:solidFill>
              <a:srgbClr val="E72510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8" name="Freeform 682"/>
            <p:cNvSpPr>
              <a:spLocks noEditPoints="1"/>
            </p:cNvSpPr>
            <p:nvPr/>
          </p:nvSpPr>
          <p:spPr bwMode="auto">
            <a:xfrm>
              <a:off x="3049" y="3303"/>
              <a:ext cx="41" cy="32"/>
            </a:xfrm>
            <a:custGeom>
              <a:avLst/>
              <a:gdLst>
                <a:gd name="T0" fmla="*/ 21 w 24"/>
                <a:gd name="T1" fmla="*/ 17 h 19"/>
                <a:gd name="T2" fmla="*/ 12 w 24"/>
                <a:gd name="T3" fmla="*/ 19 h 19"/>
                <a:gd name="T4" fmla="*/ 6 w 24"/>
                <a:gd name="T5" fmla="*/ 18 h 19"/>
                <a:gd name="T6" fmla="*/ 4 w 24"/>
                <a:gd name="T7" fmla="*/ 17 h 19"/>
                <a:gd name="T8" fmla="*/ 2 w 24"/>
                <a:gd name="T9" fmla="*/ 16 h 19"/>
                <a:gd name="T10" fmla="*/ 1 w 24"/>
                <a:gd name="T11" fmla="*/ 13 h 19"/>
                <a:gd name="T12" fmla="*/ 0 w 24"/>
                <a:gd name="T13" fmla="*/ 9 h 19"/>
                <a:gd name="T14" fmla="*/ 3 w 24"/>
                <a:gd name="T15" fmla="*/ 2 h 19"/>
                <a:gd name="T16" fmla="*/ 12 w 24"/>
                <a:gd name="T17" fmla="*/ 0 h 19"/>
                <a:gd name="T18" fmla="*/ 17 w 24"/>
                <a:gd name="T19" fmla="*/ 0 h 19"/>
                <a:gd name="T20" fmla="*/ 20 w 24"/>
                <a:gd name="T21" fmla="*/ 1 h 19"/>
                <a:gd name="T22" fmla="*/ 22 w 24"/>
                <a:gd name="T23" fmla="*/ 3 h 19"/>
                <a:gd name="T24" fmla="*/ 23 w 24"/>
                <a:gd name="T25" fmla="*/ 5 h 19"/>
                <a:gd name="T26" fmla="*/ 24 w 24"/>
                <a:gd name="T27" fmla="*/ 9 h 19"/>
                <a:gd name="T28" fmla="*/ 21 w 24"/>
                <a:gd name="T29" fmla="*/ 17 h 19"/>
                <a:gd name="T30" fmla="*/ 21 w 24"/>
                <a:gd name="T31" fmla="*/ 17 h 19"/>
                <a:gd name="T32" fmla="*/ 12 w 24"/>
                <a:gd name="T33" fmla="*/ 16 h 19"/>
                <a:gd name="T34" fmla="*/ 14 w 24"/>
                <a:gd name="T35" fmla="*/ 15 h 19"/>
                <a:gd name="T36" fmla="*/ 16 w 24"/>
                <a:gd name="T37" fmla="*/ 13 h 19"/>
                <a:gd name="T38" fmla="*/ 16 w 24"/>
                <a:gd name="T39" fmla="*/ 9 h 19"/>
                <a:gd name="T40" fmla="*/ 15 w 24"/>
                <a:gd name="T41" fmla="*/ 4 h 19"/>
                <a:gd name="T42" fmla="*/ 14 w 24"/>
                <a:gd name="T43" fmla="*/ 4 h 19"/>
                <a:gd name="T44" fmla="*/ 12 w 24"/>
                <a:gd name="T45" fmla="*/ 3 h 19"/>
                <a:gd name="T46" fmla="*/ 9 w 24"/>
                <a:gd name="T47" fmla="*/ 4 h 19"/>
                <a:gd name="T48" fmla="*/ 8 w 24"/>
                <a:gd name="T49" fmla="*/ 9 h 19"/>
                <a:gd name="T50" fmla="*/ 9 w 24"/>
                <a:gd name="T51" fmla="*/ 14 h 19"/>
                <a:gd name="T52" fmla="*/ 10 w 24"/>
                <a:gd name="T53" fmla="*/ 15 h 19"/>
                <a:gd name="T54" fmla="*/ 12 w 24"/>
                <a:gd name="T55" fmla="*/ 16 h 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4"/>
                <a:gd name="T85" fmla="*/ 0 h 19"/>
                <a:gd name="T86" fmla="*/ 24 w 24"/>
                <a:gd name="T87" fmla="*/ 19 h 1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4" h="19">
                  <a:moveTo>
                    <a:pt x="21" y="17"/>
                  </a:moveTo>
                  <a:cubicBezTo>
                    <a:pt x="20" y="18"/>
                    <a:pt x="16" y="19"/>
                    <a:pt x="12" y="19"/>
                  </a:cubicBezTo>
                  <a:cubicBezTo>
                    <a:pt x="10" y="19"/>
                    <a:pt x="8" y="19"/>
                    <a:pt x="6" y="18"/>
                  </a:cubicBezTo>
                  <a:cubicBezTo>
                    <a:pt x="5" y="18"/>
                    <a:pt x="4" y="18"/>
                    <a:pt x="4" y="17"/>
                  </a:cubicBezTo>
                  <a:cubicBezTo>
                    <a:pt x="3" y="17"/>
                    <a:pt x="3" y="17"/>
                    <a:pt x="2" y="16"/>
                  </a:cubicBezTo>
                  <a:cubicBezTo>
                    <a:pt x="1" y="15"/>
                    <a:pt x="1" y="15"/>
                    <a:pt x="1" y="13"/>
                  </a:cubicBezTo>
                  <a:cubicBezTo>
                    <a:pt x="0" y="12"/>
                    <a:pt x="0" y="11"/>
                    <a:pt x="0" y="9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8" y="0"/>
                    <a:pt x="12" y="0"/>
                  </a:cubicBezTo>
                  <a:cubicBezTo>
                    <a:pt x="14" y="0"/>
                    <a:pt x="16" y="0"/>
                    <a:pt x="17" y="0"/>
                  </a:cubicBezTo>
                  <a:cubicBezTo>
                    <a:pt x="18" y="0"/>
                    <a:pt x="19" y="1"/>
                    <a:pt x="20" y="1"/>
                  </a:cubicBezTo>
                  <a:cubicBezTo>
                    <a:pt x="21" y="2"/>
                    <a:pt x="22" y="2"/>
                    <a:pt x="22" y="3"/>
                  </a:cubicBezTo>
                  <a:cubicBezTo>
                    <a:pt x="23" y="3"/>
                    <a:pt x="23" y="4"/>
                    <a:pt x="23" y="5"/>
                  </a:cubicBezTo>
                  <a:cubicBezTo>
                    <a:pt x="24" y="6"/>
                    <a:pt x="24" y="8"/>
                    <a:pt x="24" y="9"/>
                  </a:cubicBezTo>
                  <a:cubicBezTo>
                    <a:pt x="24" y="13"/>
                    <a:pt x="23" y="15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lose/>
                  <a:moveTo>
                    <a:pt x="12" y="16"/>
                  </a:moveTo>
                  <a:cubicBezTo>
                    <a:pt x="13" y="16"/>
                    <a:pt x="14" y="15"/>
                    <a:pt x="14" y="15"/>
                  </a:cubicBezTo>
                  <a:cubicBezTo>
                    <a:pt x="15" y="15"/>
                    <a:pt x="15" y="14"/>
                    <a:pt x="16" y="13"/>
                  </a:cubicBezTo>
                  <a:cubicBezTo>
                    <a:pt x="16" y="12"/>
                    <a:pt x="16" y="11"/>
                    <a:pt x="16" y="9"/>
                  </a:cubicBezTo>
                  <a:cubicBezTo>
                    <a:pt x="16" y="7"/>
                    <a:pt x="16" y="5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8" y="5"/>
                    <a:pt x="8" y="7"/>
                    <a:pt x="8" y="9"/>
                  </a:cubicBezTo>
                  <a:cubicBezTo>
                    <a:pt x="8" y="12"/>
                    <a:pt x="8" y="13"/>
                    <a:pt x="9" y="14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0" y="15"/>
                    <a:pt x="11" y="16"/>
                    <a:pt x="12" y="16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899" name="Freeform 683"/>
            <p:cNvSpPr>
              <a:spLocks/>
            </p:cNvSpPr>
            <p:nvPr/>
          </p:nvSpPr>
          <p:spPr bwMode="auto">
            <a:xfrm>
              <a:off x="3063" y="3432"/>
              <a:ext cx="68" cy="16"/>
            </a:xfrm>
            <a:custGeom>
              <a:avLst/>
              <a:gdLst>
                <a:gd name="T0" fmla="*/ 40 w 40"/>
                <a:gd name="T1" fmla="*/ 0 h 9"/>
                <a:gd name="T2" fmla="*/ 40 w 40"/>
                <a:gd name="T3" fmla="*/ 4 h 9"/>
                <a:gd name="T4" fmla="*/ 20 w 40"/>
                <a:gd name="T5" fmla="*/ 9 h 9"/>
                <a:gd name="T6" fmla="*/ 0 w 40"/>
                <a:gd name="T7" fmla="*/ 4 h 9"/>
                <a:gd name="T8" fmla="*/ 0 w 40"/>
                <a:gd name="T9" fmla="*/ 0 h 9"/>
                <a:gd name="T10" fmla="*/ 20 w 40"/>
                <a:gd name="T11" fmla="*/ 5 h 9"/>
                <a:gd name="T12" fmla="*/ 40 w 40"/>
                <a:gd name="T13" fmla="*/ 0 h 9"/>
                <a:gd name="T14" fmla="*/ 40 w 40"/>
                <a:gd name="T15" fmla="*/ 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0"/>
                <a:gd name="T25" fmla="*/ 0 h 9"/>
                <a:gd name="T26" fmla="*/ 40 w 40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0" h="9">
                  <a:moveTo>
                    <a:pt x="40" y="0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35" y="7"/>
                    <a:pt x="28" y="9"/>
                    <a:pt x="20" y="9"/>
                  </a:cubicBezTo>
                  <a:cubicBezTo>
                    <a:pt x="12" y="9"/>
                    <a:pt x="5" y="7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3"/>
                    <a:pt x="12" y="5"/>
                    <a:pt x="20" y="5"/>
                  </a:cubicBezTo>
                  <a:cubicBezTo>
                    <a:pt x="28" y="5"/>
                    <a:pt x="35" y="3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5A679A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0" name="Freeform 684"/>
            <p:cNvSpPr>
              <a:spLocks/>
            </p:cNvSpPr>
            <p:nvPr/>
          </p:nvSpPr>
          <p:spPr bwMode="auto">
            <a:xfrm>
              <a:off x="3063" y="3422"/>
              <a:ext cx="68" cy="19"/>
            </a:xfrm>
            <a:custGeom>
              <a:avLst/>
              <a:gdLst>
                <a:gd name="T0" fmla="*/ 40 w 40"/>
                <a:gd name="T1" fmla="*/ 6 h 11"/>
                <a:gd name="T2" fmla="*/ 20 w 40"/>
                <a:gd name="T3" fmla="*/ 11 h 11"/>
                <a:gd name="T4" fmla="*/ 0 w 40"/>
                <a:gd name="T5" fmla="*/ 6 h 11"/>
                <a:gd name="T6" fmla="*/ 10 w 40"/>
                <a:gd name="T7" fmla="*/ 0 h 11"/>
                <a:gd name="T8" fmla="*/ 20 w 40"/>
                <a:gd name="T9" fmla="*/ 2 h 11"/>
                <a:gd name="T10" fmla="*/ 30 w 40"/>
                <a:gd name="T11" fmla="*/ 0 h 11"/>
                <a:gd name="T12" fmla="*/ 40 w 40"/>
                <a:gd name="T13" fmla="*/ 6 h 11"/>
                <a:gd name="T14" fmla="*/ 40 w 40"/>
                <a:gd name="T15" fmla="*/ 6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0"/>
                <a:gd name="T25" fmla="*/ 0 h 11"/>
                <a:gd name="T26" fmla="*/ 40 w 40"/>
                <a:gd name="T27" fmla="*/ 11 h 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0" h="11">
                  <a:moveTo>
                    <a:pt x="40" y="6"/>
                  </a:moveTo>
                  <a:cubicBezTo>
                    <a:pt x="35" y="9"/>
                    <a:pt x="28" y="11"/>
                    <a:pt x="20" y="11"/>
                  </a:cubicBezTo>
                  <a:cubicBezTo>
                    <a:pt x="12" y="11"/>
                    <a:pt x="5" y="9"/>
                    <a:pt x="0" y="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3" y="1"/>
                    <a:pt x="16" y="2"/>
                    <a:pt x="20" y="2"/>
                  </a:cubicBezTo>
                  <a:cubicBezTo>
                    <a:pt x="24" y="2"/>
                    <a:pt x="27" y="1"/>
                    <a:pt x="30" y="0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1" name="Freeform 685"/>
            <p:cNvSpPr>
              <a:spLocks/>
            </p:cNvSpPr>
            <p:nvPr/>
          </p:nvSpPr>
          <p:spPr bwMode="auto">
            <a:xfrm>
              <a:off x="3034" y="3451"/>
              <a:ext cx="126" cy="22"/>
            </a:xfrm>
            <a:custGeom>
              <a:avLst/>
              <a:gdLst>
                <a:gd name="T0" fmla="*/ 74 w 74"/>
                <a:gd name="T1" fmla="*/ 0 h 13"/>
                <a:gd name="T2" fmla="*/ 74 w 74"/>
                <a:gd name="T3" fmla="*/ 4 h 13"/>
                <a:gd name="T4" fmla="*/ 37 w 74"/>
                <a:gd name="T5" fmla="*/ 13 h 13"/>
                <a:gd name="T6" fmla="*/ 0 w 74"/>
                <a:gd name="T7" fmla="*/ 4 h 13"/>
                <a:gd name="T8" fmla="*/ 0 w 74"/>
                <a:gd name="T9" fmla="*/ 0 h 13"/>
                <a:gd name="T10" fmla="*/ 37 w 74"/>
                <a:gd name="T11" fmla="*/ 10 h 13"/>
                <a:gd name="T12" fmla="*/ 74 w 74"/>
                <a:gd name="T13" fmla="*/ 0 h 13"/>
                <a:gd name="T14" fmla="*/ 74 w 74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4"/>
                <a:gd name="T25" fmla="*/ 0 h 13"/>
                <a:gd name="T26" fmla="*/ 74 w 74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4" h="13">
                  <a:moveTo>
                    <a:pt x="74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65" y="10"/>
                    <a:pt x="52" y="13"/>
                    <a:pt x="37" y="13"/>
                  </a:cubicBezTo>
                  <a:cubicBezTo>
                    <a:pt x="23" y="13"/>
                    <a:pt x="10" y="10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6"/>
                    <a:pt x="23" y="10"/>
                    <a:pt x="37" y="10"/>
                  </a:cubicBezTo>
                  <a:cubicBezTo>
                    <a:pt x="52" y="10"/>
                    <a:pt x="65" y="6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lose/>
                </a:path>
              </a:pathLst>
            </a:custGeom>
            <a:solidFill>
              <a:srgbClr val="5A679A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2" name="Freeform 686"/>
            <p:cNvSpPr>
              <a:spLocks/>
            </p:cNvSpPr>
            <p:nvPr/>
          </p:nvSpPr>
          <p:spPr bwMode="auto">
            <a:xfrm>
              <a:off x="3034" y="3441"/>
              <a:ext cx="126" cy="27"/>
            </a:xfrm>
            <a:custGeom>
              <a:avLst/>
              <a:gdLst>
                <a:gd name="T0" fmla="*/ 74 w 74"/>
                <a:gd name="T1" fmla="*/ 6 h 16"/>
                <a:gd name="T2" fmla="*/ 37 w 74"/>
                <a:gd name="T3" fmla="*/ 16 h 16"/>
                <a:gd name="T4" fmla="*/ 0 w 74"/>
                <a:gd name="T5" fmla="*/ 6 h 16"/>
                <a:gd name="T6" fmla="*/ 10 w 74"/>
                <a:gd name="T7" fmla="*/ 0 h 16"/>
                <a:gd name="T8" fmla="*/ 37 w 74"/>
                <a:gd name="T9" fmla="*/ 7 h 16"/>
                <a:gd name="T10" fmla="*/ 64 w 74"/>
                <a:gd name="T11" fmla="*/ 0 h 16"/>
                <a:gd name="T12" fmla="*/ 74 w 74"/>
                <a:gd name="T13" fmla="*/ 6 h 16"/>
                <a:gd name="T14" fmla="*/ 74 w 74"/>
                <a:gd name="T15" fmla="*/ 6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4"/>
                <a:gd name="T25" fmla="*/ 0 h 16"/>
                <a:gd name="T26" fmla="*/ 74 w 74"/>
                <a:gd name="T27" fmla="*/ 16 h 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4" h="16">
                  <a:moveTo>
                    <a:pt x="74" y="6"/>
                  </a:moveTo>
                  <a:cubicBezTo>
                    <a:pt x="65" y="12"/>
                    <a:pt x="52" y="16"/>
                    <a:pt x="37" y="16"/>
                  </a:cubicBezTo>
                  <a:cubicBezTo>
                    <a:pt x="23" y="16"/>
                    <a:pt x="10" y="12"/>
                    <a:pt x="0" y="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4"/>
                    <a:pt x="27" y="7"/>
                    <a:pt x="37" y="7"/>
                  </a:cubicBezTo>
                  <a:cubicBezTo>
                    <a:pt x="48" y="7"/>
                    <a:pt x="57" y="4"/>
                    <a:pt x="64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3" name="Freeform 687"/>
            <p:cNvSpPr>
              <a:spLocks/>
            </p:cNvSpPr>
            <p:nvPr/>
          </p:nvSpPr>
          <p:spPr bwMode="auto">
            <a:xfrm>
              <a:off x="3007" y="3468"/>
              <a:ext cx="180" cy="31"/>
            </a:xfrm>
            <a:custGeom>
              <a:avLst/>
              <a:gdLst>
                <a:gd name="T0" fmla="*/ 106 w 106"/>
                <a:gd name="T1" fmla="*/ 0 h 18"/>
                <a:gd name="T2" fmla="*/ 106 w 106"/>
                <a:gd name="T3" fmla="*/ 4 h 18"/>
                <a:gd name="T4" fmla="*/ 53 w 106"/>
                <a:gd name="T5" fmla="*/ 18 h 18"/>
                <a:gd name="T6" fmla="*/ 0 w 106"/>
                <a:gd name="T7" fmla="*/ 4 h 18"/>
                <a:gd name="T8" fmla="*/ 0 w 106"/>
                <a:gd name="T9" fmla="*/ 0 h 18"/>
                <a:gd name="T10" fmla="*/ 53 w 106"/>
                <a:gd name="T11" fmla="*/ 14 h 18"/>
                <a:gd name="T12" fmla="*/ 106 w 106"/>
                <a:gd name="T13" fmla="*/ 0 h 18"/>
                <a:gd name="T14" fmla="*/ 106 w 106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6"/>
                <a:gd name="T25" fmla="*/ 0 h 18"/>
                <a:gd name="T26" fmla="*/ 106 w 106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6" h="18">
                  <a:moveTo>
                    <a:pt x="106" y="0"/>
                  </a:moveTo>
                  <a:cubicBezTo>
                    <a:pt x="106" y="4"/>
                    <a:pt x="106" y="4"/>
                    <a:pt x="106" y="4"/>
                  </a:cubicBezTo>
                  <a:cubicBezTo>
                    <a:pt x="93" y="13"/>
                    <a:pt x="74" y="18"/>
                    <a:pt x="53" y="18"/>
                  </a:cubicBezTo>
                  <a:cubicBezTo>
                    <a:pt x="33" y="18"/>
                    <a:pt x="14" y="13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9"/>
                    <a:pt x="33" y="14"/>
                    <a:pt x="53" y="14"/>
                  </a:cubicBezTo>
                  <a:cubicBezTo>
                    <a:pt x="74" y="14"/>
                    <a:pt x="93" y="9"/>
                    <a:pt x="106" y="0"/>
                  </a:cubicBezTo>
                  <a:cubicBezTo>
                    <a:pt x="106" y="0"/>
                    <a:pt x="106" y="0"/>
                    <a:pt x="106" y="0"/>
                  </a:cubicBezTo>
                  <a:close/>
                </a:path>
              </a:pathLst>
            </a:custGeom>
            <a:solidFill>
              <a:srgbClr val="5A679A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4" name="Freeform 688"/>
            <p:cNvSpPr>
              <a:spLocks/>
            </p:cNvSpPr>
            <p:nvPr/>
          </p:nvSpPr>
          <p:spPr bwMode="auto">
            <a:xfrm>
              <a:off x="3007" y="3458"/>
              <a:ext cx="180" cy="34"/>
            </a:xfrm>
            <a:custGeom>
              <a:avLst/>
              <a:gdLst>
                <a:gd name="T0" fmla="*/ 106 w 106"/>
                <a:gd name="T1" fmla="*/ 6 h 20"/>
                <a:gd name="T2" fmla="*/ 53 w 106"/>
                <a:gd name="T3" fmla="*/ 20 h 20"/>
                <a:gd name="T4" fmla="*/ 0 w 106"/>
                <a:gd name="T5" fmla="*/ 6 h 20"/>
                <a:gd name="T6" fmla="*/ 10 w 106"/>
                <a:gd name="T7" fmla="*/ 0 h 20"/>
                <a:gd name="T8" fmla="*/ 53 w 106"/>
                <a:gd name="T9" fmla="*/ 11 h 20"/>
                <a:gd name="T10" fmla="*/ 96 w 106"/>
                <a:gd name="T11" fmla="*/ 0 h 20"/>
                <a:gd name="T12" fmla="*/ 106 w 106"/>
                <a:gd name="T13" fmla="*/ 6 h 20"/>
                <a:gd name="T14" fmla="*/ 106 w 106"/>
                <a:gd name="T15" fmla="*/ 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6"/>
                <a:gd name="T25" fmla="*/ 0 h 20"/>
                <a:gd name="T26" fmla="*/ 106 w 106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6" h="20">
                  <a:moveTo>
                    <a:pt x="106" y="6"/>
                  </a:moveTo>
                  <a:cubicBezTo>
                    <a:pt x="93" y="15"/>
                    <a:pt x="74" y="20"/>
                    <a:pt x="53" y="20"/>
                  </a:cubicBezTo>
                  <a:cubicBezTo>
                    <a:pt x="33" y="20"/>
                    <a:pt x="14" y="15"/>
                    <a:pt x="0" y="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1" y="7"/>
                    <a:pt x="36" y="11"/>
                    <a:pt x="53" y="11"/>
                  </a:cubicBezTo>
                  <a:cubicBezTo>
                    <a:pt x="70" y="11"/>
                    <a:pt x="85" y="7"/>
                    <a:pt x="96" y="0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6"/>
                    <a:pt x="106" y="6"/>
                    <a:pt x="106" y="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5" name="Freeform 689"/>
            <p:cNvSpPr>
              <a:spLocks/>
            </p:cNvSpPr>
            <p:nvPr/>
          </p:nvSpPr>
          <p:spPr bwMode="auto">
            <a:xfrm>
              <a:off x="2884" y="3301"/>
              <a:ext cx="15" cy="7"/>
            </a:xfrm>
            <a:custGeom>
              <a:avLst/>
              <a:gdLst>
                <a:gd name="T0" fmla="*/ 15 w 15"/>
                <a:gd name="T1" fmla="*/ 0 h 7"/>
                <a:gd name="T2" fmla="*/ 15 w 15"/>
                <a:gd name="T3" fmla="*/ 7 h 7"/>
                <a:gd name="T4" fmla="*/ 0 w 15"/>
                <a:gd name="T5" fmla="*/ 7 h 7"/>
                <a:gd name="T6" fmla="*/ 0 w 15"/>
                <a:gd name="T7" fmla="*/ 0 h 7"/>
                <a:gd name="T8" fmla="*/ 15 w 15"/>
                <a:gd name="T9" fmla="*/ 0 h 7"/>
                <a:gd name="T10" fmla="*/ 15 w 15"/>
                <a:gd name="T11" fmla="*/ 0 h 7"/>
                <a:gd name="T12" fmla="*/ 15 w 15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7"/>
                <a:gd name="T23" fmla="*/ 15 w 1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7">
                  <a:moveTo>
                    <a:pt x="15" y="0"/>
                  </a:moveTo>
                  <a:lnTo>
                    <a:pt x="15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6" name="Freeform 690"/>
            <p:cNvSpPr>
              <a:spLocks/>
            </p:cNvSpPr>
            <p:nvPr/>
          </p:nvSpPr>
          <p:spPr bwMode="auto">
            <a:xfrm>
              <a:off x="2821" y="3301"/>
              <a:ext cx="24" cy="7"/>
            </a:xfrm>
            <a:custGeom>
              <a:avLst/>
              <a:gdLst>
                <a:gd name="T0" fmla="*/ 24 w 24"/>
                <a:gd name="T1" fmla="*/ 0 h 7"/>
                <a:gd name="T2" fmla="*/ 24 w 24"/>
                <a:gd name="T3" fmla="*/ 7 h 7"/>
                <a:gd name="T4" fmla="*/ 0 w 24"/>
                <a:gd name="T5" fmla="*/ 7 h 7"/>
                <a:gd name="T6" fmla="*/ 0 w 24"/>
                <a:gd name="T7" fmla="*/ 0 h 7"/>
                <a:gd name="T8" fmla="*/ 24 w 24"/>
                <a:gd name="T9" fmla="*/ 0 h 7"/>
                <a:gd name="T10" fmla="*/ 24 w 24"/>
                <a:gd name="T11" fmla="*/ 0 h 7"/>
                <a:gd name="T12" fmla="*/ 24 w 2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7"/>
                <a:gd name="T23" fmla="*/ 24 w 24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7">
                  <a:moveTo>
                    <a:pt x="24" y="0"/>
                  </a:moveTo>
                  <a:lnTo>
                    <a:pt x="24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7" name="Freeform 691"/>
            <p:cNvSpPr>
              <a:spLocks/>
            </p:cNvSpPr>
            <p:nvPr/>
          </p:nvSpPr>
          <p:spPr bwMode="auto">
            <a:xfrm>
              <a:off x="2821" y="3272"/>
              <a:ext cx="24" cy="29"/>
            </a:xfrm>
            <a:custGeom>
              <a:avLst/>
              <a:gdLst>
                <a:gd name="T0" fmla="*/ 0 w 24"/>
                <a:gd name="T1" fmla="*/ 0 h 29"/>
                <a:gd name="T2" fmla="*/ 24 w 24"/>
                <a:gd name="T3" fmla="*/ 0 h 29"/>
                <a:gd name="T4" fmla="*/ 24 w 24"/>
                <a:gd name="T5" fmla="*/ 29 h 29"/>
                <a:gd name="T6" fmla="*/ 0 w 24"/>
                <a:gd name="T7" fmla="*/ 29 h 29"/>
                <a:gd name="T8" fmla="*/ 0 w 24"/>
                <a:gd name="T9" fmla="*/ 0 h 29"/>
                <a:gd name="T10" fmla="*/ 0 w 24"/>
                <a:gd name="T11" fmla="*/ 0 h 29"/>
                <a:gd name="T12" fmla="*/ 0 w 24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0" y="0"/>
                  </a:moveTo>
                  <a:lnTo>
                    <a:pt x="24" y="0"/>
                  </a:lnTo>
                  <a:lnTo>
                    <a:pt x="24" y="29"/>
                  </a:lnTo>
                  <a:lnTo>
                    <a:pt x="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8" name="Freeform 692"/>
            <p:cNvSpPr>
              <a:spLocks/>
            </p:cNvSpPr>
            <p:nvPr/>
          </p:nvSpPr>
          <p:spPr bwMode="auto">
            <a:xfrm>
              <a:off x="2853" y="3301"/>
              <a:ext cx="24" cy="7"/>
            </a:xfrm>
            <a:custGeom>
              <a:avLst/>
              <a:gdLst>
                <a:gd name="T0" fmla="*/ 24 w 24"/>
                <a:gd name="T1" fmla="*/ 0 h 7"/>
                <a:gd name="T2" fmla="*/ 24 w 24"/>
                <a:gd name="T3" fmla="*/ 7 h 7"/>
                <a:gd name="T4" fmla="*/ 0 w 24"/>
                <a:gd name="T5" fmla="*/ 7 h 7"/>
                <a:gd name="T6" fmla="*/ 0 w 24"/>
                <a:gd name="T7" fmla="*/ 0 h 7"/>
                <a:gd name="T8" fmla="*/ 24 w 24"/>
                <a:gd name="T9" fmla="*/ 0 h 7"/>
                <a:gd name="T10" fmla="*/ 24 w 24"/>
                <a:gd name="T11" fmla="*/ 0 h 7"/>
                <a:gd name="T12" fmla="*/ 24 w 2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7"/>
                <a:gd name="T23" fmla="*/ 24 w 24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7">
                  <a:moveTo>
                    <a:pt x="24" y="0"/>
                  </a:moveTo>
                  <a:lnTo>
                    <a:pt x="24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09" name="Freeform 693"/>
            <p:cNvSpPr>
              <a:spLocks/>
            </p:cNvSpPr>
            <p:nvPr/>
          </p:nvSpPr>
          <p:spPr bwMode="auto">
            <a:xfrm>
              <a:off x="2853" y="3272"/>
              <a:ext cx="24" cy="29"/>
            </a:xfrm>
            <a:custGeom>
              <a:avLst/>
              <a:gdLst>
                <a:gd name="T0" fmla="*/ 0 w 24"/>
                <a:gd name="T1" fmla="*/ 0 h 29"/>
                <a:gd name="T2" fmla="*/ 24 w 24"/>
                <a:gd name="T3" fmla="*/ 0 h 29"/>
                <a:gd name="T4" fmla="*/ 24 w 24"/>
                <a:gd name="T5" fmla="*/ 29 h 29"/>
                <a:gd name="T6" fmla="*/ 0 w 24"/>
                <a:gd name="T7" fmla="*/ 29 h 29"/>
                <a:gd name="T8" fmla="*/ 0 w 24"/>
                <a:gd name="T9" fmla="*/ 0 h 29"/>
                <a:gd name="T10" fmla="*/ 0 w 24"/>
                <a:gd name="T11" fmla="*/ 0 h 29"/>
                <a:gd name="T12" fmla="*/ 0 w 24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0" y="0"/>
                  </a:moveTo>
                  <a:lnTo>
                    <a:pt x="24" y="0"/>
                  </a:lnTo>
                  <a:lnTo>
                    <a:pt x="24" y="29"/>
                  </a:lnTo>
                  <a:lnTo>
                    <a:pt x="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0" name="Freeform 694"/>
            <p:cNvSpPr>
              <a:spLocks/>
            </p:cNvSpPr>
            <p:nvPr/>
          </p:nvSpPr>
          <p:spPr bwMode="auto">
            <a:xfrm>
              <a:off x="2899" y="3288"/>
              <a:ext cx="68" cy="37"/>
            </a:xfrm>
            <a:custGeom>
              <a:avLst/>
              <a:gdLst>
                <a:gd name="T0" fmla="*/ 68 w 68"/>
                <a:gd name="T1" fmla="*/ 0 h 37"/>
                <a:gd name="T2" fmla="*/ 68 w 68"/>
                <a:gd name="T3" fmla="*/ 6 h 37"/>
                <a:gd name="T4" fmla="*/ 0 w 68"/>
                <a:gd name="T5" fmla="*/ 37 h 37"/>
                <a:gd name="T6" fmla="*/ 0 w 68"/>
                <a:gd name="T7" fmla="*/ 29 h 37"/>
                <a:gd name="T8" fmla="*/ 68 w 68"/>
                <a:gd name="T9" fmla="*/ 0 h 37"/>
                <a:gd name="T10" fmla="*/ 68 w 68"/>
                <a:gd name="T11" fmla="*/ 0 h 37"/>
                <a:gd name="T12" fmla="*/ 68 w 6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8"/>
                <a:gd name="T22" fmla="*/ 0 h 37"/>
                <a:gd name="T23" fmla="*/ 68 w 68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8" h="37">
                  <a:moveTo>
                    <a:pt x="68" y="0"/>
                  </a:moveTo>
                  <a:lnTo>
                    <a:pt x="68" y="6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6370A2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1" name="Freeform 695"/>
            <p:cNvSpPr>
              <a:spLocks/>
            </p:cNvSpPr>
            <p:nvPr/>
          </p:nvSpPr>
          <p:spPr bwMode="auto">
            <a:xfrm>
              <a:off x="2884" y="3257"/>
              <a:ext cx="83" cy="60"/>
            </a:xfrm>
            <a:custGeom>
              <a:avLst/>
              <a:gdLst>
                <a:gd name="T0" fmla="*/ 15 w 83"/>
                <a:gd name="T1" fmla="*/ 0 h 60"/>
                <a:gd name="T2" fmla="*/ 83 w 83"/>
                <a:gd name="T3" fmla="*/ 29 h 60"/>
                <a:gd name="T4" fmla="*/ 15 w 83"/>
                <a:gd name="T5" fmla="*/ 60 h 60"/>
                <a:gd name="T6" fmla="*/ 15 w 83"/>
                <a:gd name="T7" fmla="*/ 44 h 60"/>
                <a:gd name="T8" fmla="*/ 0 w 83"/>
                <a:gd name="T9" fmla="*/ 44 h 60"/>
                <a:gd name="T10" fmla="*/ 0 w 83"/>
                <a:gd name="T11" fmla="*/ 15 h 60"/>
                <a:gd name="T12" fmla="*/ 15 w 83"/>
                <a:gd name="T13" fmla="*/ 15 h 60"/>
                <a:gd name="T14" fmla="*/ 15 w 83"/>
                <a:gd name="T15" fmla="*/ 0 h 60"/>
                <a:gd name="T16" fmla="*/ 15 w 83"/>
                <a:gd name="T17" fmla="*/ 0 h 60"/>
                <a:gd name="T18" fmla="*/ 15 w 83"/>
                <a:gd name="T19" fmla="*/ 0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3"/>
                <a:gd name="T31" fmla="*/ 0 h 60"/>
                <a:gd name="T32" fmla="*/ 83 w 83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3" h="60">
                  <a:moveTo>
                    <a:pt x="15" y="0"/>
                  </a:moveTo>
                  <a:lnTo>
                    <a:pt x="83" y="29"/>
                  </a:lnTo>
                  <a:lnTo>
                    <a:pt x="15" y="60"/>
                  </a:lnTo>
                  <a:lnTo>
                    <a:pt x="15" y="44"/>
                  </a:lnTo>
                  <a:lnTo>
                    <a:pt x="0" y="44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2" name="Freeform 696"/>
            <p:cNvSpPr>
              <a:spLocks/>
            </p:cNvSpPr>
            <p:nvPr/>
          </p:nvSpPr>
          <p:spPr bwMode="auto">
            <a:xfrm>
              <a:off x="3284" y="3301"/>
              <a:ext cx="15" cy="7"/>
            </a:xfrm>
            <a:custGeom>
              <a:avLst/>
              <a:gdLst>
                <a:gd name="T0" fmla="*/ 15 w 15"/>
                <a:gd name="T1" fmla="*/ 0 h 7"/>
                <a:gd name="T2" fmla="*/ 15 w 15"/>
                <a:gd name="T3" fmla="*/ 7 h 7"/>
                <a:gd name="T4" fmla="*/ 0 w 15"/>
                <a:gd name="T5" fmla="*/ 7 h 7"/>
                <a:gd name="T6" fmla="*/ 0 w 15"/>
                <a:gd name="T7" fmla="*/ 0 h 7"/>
                <a:gd name="T8" fmla="*/ 15 w 15"/>
                <a:gd name="T9" fmla="*/ 0 h 7"/>
                <a:gd name="T10" fmla="*/ 15 w 15"/>
                <a:gd name="T11" fmla="*/ 0 h 7"/>
                <a:gd name="T12" fmla="*/ 15 w 15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7"/>
                <a:gd name="T23" fmla="*/ 15 w 1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7">
                  <a:moveTo>
                    <a:pt x="15" y="0"/>
                  </a:moveTo>
                  <a:lnTo>
                    <a:pt x="15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3" name="Freeform 697"/>
            <p:cNvSpPr>
              <a:spLocks/>
            </p:cNvSpPr>
            <p:nvPr/>
          </p:nvSpPr>
          <p:spPr bwMode="auto">
            <a:xfrm>
              <a:off x="3221" y="3301"/>
              <a:ext cx="24" cy="7"/>
            </a:xfrm>
            <a:custGeom>
              <a:avLst/>
              <a:gdLst>
                <a:gd name="T0" fmla="*/ 24 w 24"/>
                <a:gd name="T1" fmla="*/ 0 h 7"/>
                <a:gd name="T2" fmla="*/ 24 w 24"/>
                <a:gd name="T3" fmla="*/ 7 h 7"/>
                <a:gd name="T4" fmla="*/ 0 w 24"/>
                <a:gd name="T5" fmla="*/ 7 h 7"/>
                <a:gd name="T6" fmla="*/ 0 w 24"/>
                <a:gd name="T7" fmla="*/ 0 h 7"/>
                <a:gd name="T8" fmla="*/ 24 w 24"/>
                <a:gd name="T9" fmla="*/ 0 h 7"/>
                <a:gd name="T10" fmla="*/ 24 w 24"/>
                <a:gd name="T11" fmla="*/ 0 h 7"/>
                <a:gd name="T12" fmla="*/ 24 w 2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7"/>
                <a:gd name="T23" fmla="*/ 24 w 24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7">
                  <a:moveTo>
                    <a:pt x="24" y="0"/>
                  </a:moveTo>
                  <a:lnTo>
                    <a:pt x="24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4" name="Freeform 698"/>
            <p:cNvSpPr>
              <a:spLocks/>
            </p:cNvSpPr>
            <p:nvPr/>
          </p:nvSpPr>
          <p:spPr bwMode="auto">
            <a:xfrm>
              <a:off x="3221" y="3272"/>
              <a:ext cx="24" cy="29"/>
            </a:xfrm>
            <a:custGeom>
              <a:avLst/>
              <a:gdLst>
                <a:gd name="T0" fmla="*/ 0 w 24"/>
                <a:gd name="T1" fmla="*/ 0 h 29"/>
                <a:gd name="T2" fmla="*/ 24 w 24"/>
                <a:gd name="T3" fmla="*/ 0 h 29"/>
                <a:gd name="T4" fmla="*/ 24 w 24"/>
                <a:gd name="T5" fmla="*/ 29 h 29"/>
                <a:gd name="T6" fmla="*/ 0 w 24"/>
                <a:gd name="T7" fmla="*/ 29 h 29"/>
                <a:gd name="T8" fmla="*/ 0 w 24"/>
                <a:gd name="T9" fmla="*/ 0 h 29"/>
                <a:gd name="T10" fmla="*/ 0 w 24"/>
                <a:gd name="T11" fmla="*/ 0 h 29"/>
                <a:gd name="T12" fmla="*/ 0 w 24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0" y="0"/>
                  </a:moveTo>
                  <a:lnTo>
                    <a:pt x="24" y="0"/>
                  </a:lnTo>
                  <a:lnTo>
                    <a:pt x="24" y="29"/>
                  </a:lnTo>
                  <a:lnTo>
                    <a:pt x="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5" name="Freeform 699"/>
            <p:cNvSpPr>
              <a:spLocks/>
            </p:cNvSpPr>
            <p:nvPr/>
          </p:nvSpPr>
          <p:spPr bwMode="auto">
            <a:xfrm>
              <a:off x="3253" y="3301"/>
              <a:ext cx="24" cy="7"/>
            </a:xfrm>
            <a:custGeom>
              <a:avLst/>
              <a:gdLst>
                <a:gd name="T0" fmla="*/ 24 w 24"/>
                <a:gd name="T1" fmla="*/ 0 h 7"/>
                <a:gd name="T2" fmla="*/ 24 w 24"/>
                <a:gd name="T3" fmla="*/ 7 h 7"/>
                <a:gd name="T4" fmla="*/ 0 w 24"/>
                <a:gd name="T5" fmla="*/ 7 h 7"/>
                <a:gd name="T6" fmla="*/ 0 w 24"/>
                <a:gd name="T7" fmla="*/ 0 h 7"/>
                <a:gd name="T8" fmla="*/ 24 w 24"/>
                <a:gd name="T9" fmla="*/ 0 h 7"/>
                <a:gd name="T10" fmla="*/ 24 w 24"/>
                <a:gd name="T11" fmla="*/ 0 h 7"/>
                <a:gd name="T12" fmla="*/ 24 w 2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7"/>
                <a:gd name="T23" fmla="*/ 24 w 24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7">
                  <a:moveTo>
                    <a:pt x="24" y="0"/>
                  </a:moveTo>
                  <a:lnTo>
                    <a:pt x="24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6" name="Freeform 700"/>
            <p:cNvSpPr>
              <a:spLocks/>
            </p:cNvSpPr>
            <p:nvPr/>
          </p:nvSpPr>
          <p:spPr bwMode="auto">
            <a:xfrm>
              <a:off x="3253" y="3272"/>
              <a:ext cx="24" cy="29"/>
            </a:xfrm>
            <a:custGeom>
              <a:avLst/>
              <a:gdLst>
                <a:gd name="T0" fmla="*/ 0 w 24"/>
                <a:gd name="T1" fmla="*/ 0 h 29"/>
                <a:gd name="T2" fmla="*/ 24 w 24"/>
                <a:gd name="T3" fmla="*/ 0 h 29"/>
                <a:gd name="T4" fmla="*/ 24 w 24"/>
                <a:gd name="T5" fmla="*/ 29 h 29"/>
                <a:gd name="T6" fmla="*/ 0 w 24"/>
                <a:gd name="T7" fmla="*/ 29 h 29"/>
                <a:gd name="T8" fmla="*/ 0 w 24"/>
                <a:gd name="T9" fmla="*/ 0 h 29"/>
                <a:gd name="T10" fmla="*/ 0 w 24"/>
                <a:gd name="T11" fmla="*/ 0 h 29"/>
                <a:gd name="T12" fmla="*/ 0 w 24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0" y="0"/>
                  </a:moveTo>
                  <a:lnTo>
                    <a:pt x="24" y="0"/>
                  </a:lnTo>
                  <a:lnTo>
                    <a:pt x="24" y="29"/>
                  </a:lnTo>
                  <a:lnTo>
                    <a:pt x="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7" name="Freeform 701"/>
            <p:cNvSpPr>
              <a:spLocks/>
            </p:cNvSpPr>
            <p:nvPr/>
          </p:nvSpPr>
          <p:spPr bwMode="auto">
            <a:xfrm>
              <a:off x="3299" y="3288"/>
              <a:ext cx="68" cy="37"/>
            </a:xfrm>
            <a:custGeom>
              <a:avLst/>
              <a:gdLst>
                <a:gd name="T0" fmla="*/ 68 w 68"/>
                <a:gd name="T1" fmla="*/ 0 h 37"/>
                <a:gd name="T2" fmla="*/ 68 w 68"/>
                <a:gd name="T3" fmla="*/ 6 h 37"/>
                <a:gd name="T4" fmla="*/ 0 w 68"/>
                <a:gd name="T5" fmla="*/ 37 h 37"/>
                <a:gd name="T6" fmla="*/ 0 w 68"/>
                <a:gd name="T7" fmla="*/ 29 h 37"/>
                <a:gd name="T8" fmla="*/ 68 w 68"/>
                <a:gd name="T9" fmla="*/ 0 h 37"/>
                <a:gd name="T10" fmla="*/ 68 w 68"/>
                <a:gd name="T11" fmla="*/ 0 h 37"/>
                <a:gd name="T12" fmla="*/ 68 w 6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8"/>
                <a:gd name="T22" fmla="*/ 0 h 37"/>
                <a:gd name="T23" fmla="*/ 68 w 68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8" h="37">
                  <a:moveTo>
                    <a:pt x="68" y="0"/>
                  </a:moveTo>
                  <a:lnTo>
                    <a:pt x="68" y="6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6370A2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8" name="Freeform 702"/>
            <p:cNvSpPr>
              <a:spLocks/>
            </p:cNvSpPr>
            <p:nvPr/>
          </p:nvSpPr>
          <p:spPr bwMode="auto">
            <a:xfrm>
              <a:off x="3284" y="3257"/>
              <a:ext cx="83" cy="60"/>
            </a:xfrm>
            <a:custGeom>
              <a:avLst/>
              <a:gdLst>
                <a:gd name="T0" fmla="*/ 15 w 83"/>
                <a:gd name="T1" fmla="*/ 0 h 60"/>
                <a:gd name="T2" fmla="*/ 83 w 83"/>
                <a:gd name="T3" fmla="*/ 29 h 60"/>
                <a:gd name="T4" fmla="*/ 15 w 83"/>
                <a:gd name="T5" fmla="*/ 60 h 60"/>
                <a:gd name="T6" fmla="*/ 15 w 83"/>
                <a:gd name="T7" fmla="*/ 44 h 60"/>
                <a:gd name="T8" fmla="*/ 0 w 83"/>
                <a:gd name="T9" fmla="*/ 44 h 60"/>
                <a:gd name="T10" fmla="*/ 0 w 83"/>
                <a:gd name="T11" fmla="*/ 15 h 60"/>
                <a:gd name="T12" fmla="*/ 15 w 83"/>
                <a:gd name="T13" fmla="*/ 15 h 60"/>
                <a:gd name="T14" fmla="*/ 15 w 83"/>
                <a:gd name="T15" fmla="*/ 0 h 60"/>
                <a:gd name="T16" fmla="*/ 15 w 83"/>
                <a:gd name="T17" fmla="*/ 0 h 60"/>
                <a:gd name="T18" fmla="*/ 15 w 83"/>
                <a:gd name="T19" fmla="*/ 0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3"/>
                <a:gd name="T31" fmla="*/ 0 h 60"/>
                <a:gd name="T32" fmla="*/ 83 w 83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3" h="60">
                  <a:moveTo>
                    <a:pt x="15" y="0"/>
                  </a:moveTo>
                  <a:lnTo>
                    <a:pt x="83" y="29"/>
                  </a:lnTo>
                  <a:lnTo>
                    <a:pt x="15" y="60"/>
                  </a:lnTo>
                  <a:lnTo>
                    <a:pt x="15" y="44"/>
                  </a:lnTo>
                  <a:lnTo>
                    <a:pt x="0" y="44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19" name="Freeform 703"/>
            <p:cNvSpPr>
              <a:spLocks/>
            </p:cNvSpPr>
            <p:nvPr/>
          </p:nvSpPr>
          <p:spPr bwMode="auto">
            <a:xfrm>
              <a:off x="3289" y="3378"/>
              <a:ext cx="15" cy="7"/>
            </a:xfrm>
            <a:custGeom>
              <a:avLst/>
              <a:gdLst>
                <a:gd name="T0" fmla="*/ 0 w 15"/>
                <a:gd name="T1" fmla="*/ 0 h 7"/>
                <a:gd name="T2" fmla="*/ 0 w 15"/>
                <a:gd name="T3" fmla="*/ 7 h 7"/>
                <a:gd name="T4" fmla="*/ 15 w 15"/>
                <a:gd name="T5" fmla="*/ 7 h 7"/>
                <a:gd name="T6" fmla="*/ 15 w 15"/>
                <a:gd name="T7" fmla="*/ 0 h 7"/>
                <a:gd name="T8" fmla="*/ 0 w 15"/>
                <a:gd name="T9" fmla="*/ 0 h 7"/>
                <a:gd name="T10" fmla="*/ 0 w 15"/>
                <a:gd name="T11" fmla="*/ 0 h 7"/>
                <a:gd name="T12" fmla="*/ 0 w 15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7"/>
                <a:gd name="T23" fmla="*/ 15 w 1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7">
                  <a:moveTo>
                    <a:pt x="0" y="0"/>
                  </a:moveTo>
                  <a:lnTo>
                    <a:pt x="0" y="7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0" name="Freeform 704"/>
            <p:cNvSpPr>
              <a:spLocks/>
            </p:cNvSpPr>
            <p:nvPr/>
          </p:nvSpPr>
          <p:spPr bwMode="auto">
            <a:xfrm>
              <a:off x="3344" y="3378"/>
              <a:ext cx="23" cy="7"/>
            </a:xfrm>
            <a:custGeom>
              <a:avLst/>
              <a:gdLst>
                <a:gd name="T0" fmla="*/ 0 w 23"/>
                <a:gd name="T1" fmla="*/ 0 h 7"/>
                <a:gd name="T2" fmla="*/ 0 w 23"/>
                <a:gd name="T3" fmla="*/ 7 h 7"/>
                <a:gd name="T4" fmla="*/ 23 w 23"/>
                <a:gd name="T5" fmla="*/ 7 h 7"/>
                <a:gd name="T6" fmla="*/ 23 w 23"/>
                <a:gd name="T7" fmla="*/ 0 h 7"/>
                <a:gd name="T8" fmla="*/ 0 w 23"/>
                <a:gd name="T9" fmla="*/ 0 h 7"/>
                <a:gd name="T10" fmla="*/ 0 w 23"/>
                <a:gd name="T11" fmla="*/ 0 h 7"/>
                <a:gd name="T12" fmla="*/ 0 w 23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7"/>
                <a:gd name="T23" fmla="*/ 23 w 23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7">
                  <a:moveTo>
                    <a:pt x="0" y="0"/>
                  </a:moveTo>
                  <a:lnTo>
                    <a:pt x="0" y="7"/>
                  </a:lnTo>
                  <a:lnTo>
                    <a:pt x="23" y="7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1" name="Freeform 705"/>
            <p:cNvSpPr>
              <a:spLocks/>
            </p:cNvSpPr>
            <p:nvPr/>
          </p:nvSpPr>
          <p:spPr bwMode="auto">
            <a:xfrm>
              <a:off x="3344" y="3349"/>
              <a:ext cx="23" cy="29"/>
            </a:xfrm>
            <a:custGeom>
              <a:avLst/>
              <a:gdLst>
                <a:gd name="T0" fmla="*/ 23 w 23"/>
                <a:gd name="T1" fmla="*/ 0 h 29"/>
                <a:gd name="T2" fmla="*/ 0 w 23"/>
                <a:gd name="T3" fmla="*/ 0 h 29"/>
                <a:gd name="T4" fmla="*/ 0 w 23"/>
                <a:gd name="T5" fmla="*/ 29 h 29"/>
                <a:gd name="T6" fmla="*/ 23 w 23"/>
                <a:gd name="T7" fmla="*/ 29 h 29"/>
                <a:gd name="T8" fmla="*/ 23 w 23"/>
                <a:gd name="T9" fmla="*/ 0 h 29"/>
                <a:gd name="T10" fmla="*/ 23 w 23"/>
                <a:gd name="T11" fmla="*/ 0 h 29"/>
                <a:gd name="T12" fmla="*/ 23 w 2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29"/>
                <a:gd name="T23" fmla="*/ 23 w 23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29">
                  <a:moveTo>
                    <a:pt x="23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3" y="2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2" name="Freeform 706"/>
            <p:cNvSpPr>
              <a:spLocks/>
            </p:cNvSpPr>
            <p:nvPr/>
          </p:nvSpPr>
          <p:spPr bwMode="auto">
            <a:xfrm>
              <a:off x="3313" y="3378"/>
              <a:ext cx="22" cy="7"/>
            </a:xfrm>
            <a:custGeom>
              <a:avLst/>
              <a:gdLst>
                <a:gd name="T0" fmla="*/ 0 w 22"/>
                <a:gd name="T1" fmla="*/ 0 h 7"/>
                <a:gd name="T2" fmla="*/ 0 w 22"/>
                <a:gd name="T3" fmla="*/ 7 h 7"/>
                <a:gd name="T4" fmla="*/ 22 w 22"/>
                <a:gd name="T5" fmla="*/ 7 h 7"/>
                <a:gd name="T6" fmla="*/ 22 w 22"/>
                <a:gd name="T7" fmla="*/ 0 h 7"/>
                <a:gd name="T8" fmla="*/ 0 w 22"/>
                <a:gd name="T9" fmla="*/ 0 h 7"/>
                <a:gd name="T10" fmla="*/ 0 w 22"/>
                <a:gd name="T11" fmla="*/ 0 h 7"/>
                <a:gd name="T12" fmla="*/ 0 w 22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7"/>
                <a:gd name="T23" fmla="*/ 22 w 22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7">
                  <a:moveTo>
                    <a:pt x="0" y="0"/>
                  </a:moveTo>
                  <a:lnTo>
                    <a:pt x="0" y="7"/>
                  </a:lnTo>
                  <a:lnTo>
                    <a:pt x="22" y="7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3" name="Freeform 707"/>
            <p:cNvSpPr>
              <a:spLocks/>
            </p:cNvSpPr>
            <p:nvPr/>
          </p:nvSpPr>
          <p:spPr bwMode="auto">
            <a:xfrm>
              <a:off x="3313" y="3349"/>
              <a:ext cx="22" cy="29"/>
            </a:xfrm>
            <a:custGeom>
              <a:avLst/>
              <a:gdLst>
                <a:gd name="T0" fmla="*/ 22 w 22"/>
                <a:gd name="T1" fmla="*/ 0 h 29"/>
                <a:gd name="T2" fmla="*/ 0 w 22"/>
                <a:gd name="T3" fmla="*/ 0 h 29"/>
                <a:gd name="T4" fmla="*/ 0 w 22"/>
                <a:gd name="T5" fmla="*/ 29 h 29"/>
                <a:gd name="T6" fmla="*/ 22 w 22"/>
                <a:gd name="T7" fmla="*/ 29 h 29"/>
                <a:gd name="T8" fmla="*/ 22 w 22"/>
                <a:gd name="T9" fmla="*/ 0 h 29"/>
                <a:gd name="T10" fmla="*/ 22 w 22"/>
                <a:gd name="T11" fmla="*/ 0 h 29"/>
                <a:gd name="T12" fmla="*/ 22 w 22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29"/>
                <a:gd name="T23" fmla="*/ 22 w 22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29">
                  <a:moveTo>
                    <a:pt x="22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2" y="29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4" name="Freeform 708"/>
            <p:cNvSpPr>
              <a:spLocks/>
            </p:cNvSpPr>
            <p:nvPr/>
          </p:nvSpPr>
          <p:spPr bwMode="auto">
            <a:xfrm>
              <a:off x="3221" y="3364"/>
              <a:ext cx="68" cy="38"/>
            </a:xfrm>
            <a:custGeom>
              <a:avLst/>
              <a:gdLst>
                <a:gd name="T0" fmla="*/ 0 w 68"/>
                <a:gd name="T1" fmla="*/ 0 h 38"/>
                <a:gd name="T2" fmla="*/ 0 w 68"/>
                <a:gd name="T3" fmla="*/ 7 h 38"/>
                <a:gd name="T4" fmla="*/ 68 w 68"/>
                <a:gd name="T5" fmla="*/ 38 h 38"/>
                <a:gd name="T6" fmla="*/ 68 w 68"/>
                <a:gd name="T7" fmla="*/ 29 h 38"/>
                <a:gd name="T8" fmla="*/ 0 w 68"/>
                <a:gd name="T9" fmla="*/ 0 h 38"/>
                <a:gd name="T10" fmla="*/ 0 w 68"/>
                <a:gd name="T11" fmla="*/ 0 h 38"/>
                <a:gd name="T12" fmla="*/ 0 w 68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8"/>
                <a:gd name="T22" fmla="*/ 0 h 38"/>
                <a:gd name="T23" fmla="*/ 68 w 68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8" h="38">
                  <a:moveTo>
                    <a:pt x="0" y="0"/>
                  </a:moveTo>
                  <a:lnTo>
                    <a:pt x="0" y="7"/>
                  </a:lnTo>
                  <a:lnTo>
                    <a:pt x="68" y="38"/>
                  </a:lnTo>
                  <a:lnTo>
                    <a:pt x="68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70A2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5" name="Freeform 709"/>
            <p:cNvSpPr>
              <a:spLocks/>
            </p:cNvSpPr>
            <p:nvPr/>
          </p:nvSpPr>
          <p:spPr bwMode="auto">
            <a:xfrm>
              <a:off x="3221" y="3334"/>
              <a:ext cx="83" cy="59"/>
            </a:xfrm>
            <a:custGeom>
              <a:avLst/>
              <a:gdLst>
                <a:gd name="T0" fmla="*/ 68 w 83"/>
                <a:gd name="T1" fmla="*/ 0 h 59"/>
                <a:gd name="T2" fmla="*/ 0 w 83"/>
                <a:gd name="T3" fmla="*/ 29 h 59"/>
                <a:gd name="T4" fmla="*/ 68 w 83"/>
                <a:gd name="T5" fmla="*/ 59 h 59"/>
                <a:gd name="T6" fmla="*/ 68 w 83"/>
                <a:gd name="T7" fmla="*/ 44 h 59"/>
                <a:gd name="T8" fmla="*/ 83 w 83"/>
                <a:gd name="T9" fmla="*/ 44 h 59"/>
                <a:gd name="T10" fmla="*/ 83 w 83"/>
                <a:gd name="T11" fmla="*/ 15 h 59"/>
                <a:gd name="T12" fmla="*/ 68 w 83"/>
                <a:gd name="T13" fmla="*/ 15 h 59"/>
                <a:gd name="T14" fmla="*/ 68 w 83"/>
                <a:gd name="T15" fmla="*/ 0 h 59"/>
                <a:gd name="T16" fmla="*/ 68 w 83"/>
                <a:gd name="T17" fmla="*/ 0 h 59"/>
                <a:gd name="T18" fmla="*/ 68 w 83"/>
                <a:gd name="T19" fmla="*/ 0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3"/>
                <a:gd name="T31" fmla="*/ 0 h 59"/>
                <a:gd name="T32" fmla="*/ 83 w 83"/>
                <a:gd name="T33" fmla="*/ 59 h 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3" h="59">
                  <a:moveTo>
                    <a:pt x="68" y="0"/>
                  </a:moveTo>
                  <a:lnTo>
                    <a:pt x="0" y="29"/>
                  </a:lnTo>
                  <a:lnTo>
                    <a:pt x="68" y="59"/>
                  </a:lnTo>
                  <a:lnTo>
                    <a:pt x="68" y="44"/>
                  </a:lnTo>
                  <a:lnTo>
                    <a:pt x="83" y="44"/>
                  </a:lnTo>
                  <a:lnTo>
                    <a:pt x="83" y="15"/>
                  </a:lnTo>
                  <a:lnTo>
                    <a:pt x="68" y="1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6" name="Freeform 710"/>
            <p:cNvSpPr>
              <a:spLocks/>
            </p:cNvSpPr>
            <p:nvPr/>
          </p:nvSpPr>
          <p:spPr bwMode="auto">
            <a:xfrm>
              <a:off x="2889" y="3378"/>
              <a:ext cx="16" cy="7"/>
            </a:xfrm>
            <a:custGeom>
              <a:avLst/>
              <a:gdLst>
                <a:gd name="T0" fmla="*/ 0 w 16"/>
                <a:gd name="T1" fmla="*/ 0 h 7"/>
                <a:gd name="T2" fmla="*/ 0 w 16"/>
                <a:gd name="T3" fmla="*/ 7 h 7"/>
                <a:gd name="T4" fmla="*/ 16 w 16"/>
                <a:gd name="T5" fmla="*/ 7 h 7"/>
                <a:gd name="T6" fmla="*/ 16 w 16"/>
                <a:gd name="T7" fmla="*/ 0 h 7"/>
                <a:gd name="T8" fmla="*/ 0 w 16"/>
                <a:gd name="T9" fmla="*/ 0 h 7"/>
                <a:gd name="T10" fmla="*/ 0 w 16"/>
                <a:gd name="T11" fmla="*/ 0 h 7"/>
                <a:gd name="T12" fmla="*/ 0 w 16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7"/>
                <a:gd name="T23" fmla="*/ 16 w 16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7">
                  <a:moveTo>
                    <a:pt x="0" y="0"/>
                  </a:moveTo>
                  <a:lnTo>
                    <a:pt x="0" y="7"/>
                  </a:lnTo>
                  <a:lnTo>
                    <a:pt x="16" y="7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7" name="Freeform 711"/>
            <p:cNvSpPr>
              <a:spLocks/>
            </p:cNvSpPr>
            <p:nvPr/>
          </p:nvSpPr>
          <p:spPr bwMode="auto">
            <a:xfrm>
              <a:off x="2944" y="3378"/>
              <a:ext cx="23" cy="7"/>
            </a:xfrm>
            <a:custGeom>
              <a:avLst/>
              <a:gdLst>
                <a:gd name="T0" fmla="*/ 0 w 23"/>
                <a:gd name="T1" fmla="*/ 0 h 7"/>
                <a:gd name="T2" fmla="*/ 0 w 23"/>
                <a:gd name="T3" fmla="*/ 7 h 7"/>
                <a:gd name="T4" fmla="*/ 23 w 23"/>
                <a:gd name="T5" fmla="*/ 7 h 7"/>
                <a:gd name="T6" fmla="*/ 23 w 23"/>
                <a:gd name="T7" fmla="*/ 0 h 7"/>
                <a:gd name="T8" fmla="*/ 0 w 23"/>
                <a:gd name="T9" fmla="*/ 0 h 7"/>
                <a:gd name="T10" fmla="*/ 0 w 23"/>
                <a:gd name="T11" fmla="*/ 0 h 7"/>
                <a:gd name="T12" fmla="*/ 0 w 23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7"/>
                <a:gd name="T23" fmla="*/ 23 w 23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7">
                  <a:moveTo>
                    <a:pt x="0" y="0"/>
                  </a:moveTo>
                  <a:lnTo>
                    <a:pt x="0" y="7"/>
                  </a:lnTo>
                  <a:lnTo>
                    <a:pt x="23" y="7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8" name="Freeform 712"/>
            <p:cNvSpPr>
              <a:spLocks/>
            </p:cNvSpPr>
            <p:nvPr/>
          </p:nvSpPr>
          <p:spPr bwMode="auto">
            <a:xfrm>
              <a:off x="2944" y="3349"/>
              <a:ext cx="23" cy="29"/>
            </a:xfrm>
            <a:custGeom>
              <a:avLst/>
              <a:gdLst>
                <a:gd name="T0" fmla="*/ 23 w 23"/>
                <a:gd name="T1" fmla="*/ 0 h 29"/>
                <a:gd name="T2" fmla="*/ 0 w 23"/>
                <a:gd name="T3" fmla="*/ 0 h 29"/>
                <a:gd name="T4" fmla="*/ 0 w 23"/>
                <a:gd name="T5" fmla="*/ 29 h 29"/>
                <a:gd name="T6" fmla="*/ 23 w 23"/>
                <a:gd name="T7" fmla="*/ 29 h 29"/>
                <a:gd name="T8" fmla="*/ 23 w 23"/>
                <a:gd name="T9" fmla="*/ 0 h 29"/>
                <a:gd name="T10" fmla="*/ 23 w 23"/>
                <a:gd name="T11" fmla="*/ 0 h 29"/>
                <a:gd name="T12" fmla="*/ 23 w 23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29"/>
                <a:gd name="T23" fmla="*/ 23 w 23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29">
                  <a:moveTo>
                    <a:pt x="23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3" y="2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29" name="Freeform 713"/>
            <p:cNvSpPr>
              <a:spLocks/>
            </p:cNvSpPr>
            <p:nvPr/>
          </p:nvSpPr>
          <p:spPr bwMode="auto">
            <a:xfrm>
              <a:off x="2913" y="3378"/>
              <a:ext cx="24" cy="7"/>
            </a:xfrm>
            <a:custGeom>
              <a:avLst/>
              <a:gdLst>
                <a:gd name="T0" fmla="*/ 0 w 24"/>
                <a:gd name="T1" fmla="*/ 0 h 7"/>
                <a:gd name="T2" fmla="*/ 0 w 24"/>
                <a:gd name="T3" fmla="*/ 7 h 7"/>
                <a:gd name="T4" fmla="*/ 24 w 24"/>
                <a:gd name="T5" fmla="*/ 7 h 7"/>
                <a:gd name="T6" fmla="*/ 24 w 24"/>
                <a:gd name="T7" fmla="*/ 0 h 7"/>
                <a:gd name="T8" fmla="*/ 0 w 24"/>
                <a:gd name="T9" fmla="*/ 0 h 7"/>
                <a:gd name="T10" fmla="*/ 0 w 24"/>
                <a:gd name="T11" fmla="*/ 0 h 7"/>
                <a:gd name="T12" fmla="*/ 0 w 24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7"/>
                <a:gd name="T23" fmla="*/ 24 w 24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7">
                  <a:moveTo>
                    <a:pt x="0" y="0"/>
                  </a:moveTo>
                  <a:lnTo>
                    <a:pt x="0" y="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D9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30" name="Freeform 714"/>
            <p:cNvSpPr>
              <a:spLocks/>
            </p:cNvSpPr>
            <p:nvPr/>
          </p:nvSpPr>
          <p:spPr bwMode="auto">
            <a:xfrm>
              <a:off x="2913" y="3349"/>
              <a:ext cx="24" cy="29"/>
            </a:xfrm>
            <a:custGeom>
              <a:avLst/>
              <a:gdLst>
                <a:gd name="T0" fmla="*/ 24 w 24"/>
                <a:gd name="T1" fmla="*/ 0 h 29"/>
                <a:gd name="T2" fmla="*/ 0 w 24"/>
                <a:gd name="T3" fmla="*/ 0 h 29"/>
                <a:gd name="T4" fmla="*/ 0 w 24"/>
                <a:gd name="T5" fmla="*/ 29 h 29"/>
                <a:gd name="T6" fmla="*/ 24 w 24"/>
                <a:gd name="T7" fmla="*/ 29 h 29"/>
                <a:gd name="T8" fmla="*/ 24 w 24"/>
                <a:gd name="T9" fmla="*/ 0 h 29"/>
                <a:gd name="T10" fmla="*/ 24 w 24"/>
                <a:gd name="T11" fmla="*/ 0 h 29"/>
                <a:gd name="T12" fmla="*/ 24 w 24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24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4" y="2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31" name="Freeform 715"/>
            <p:cNvSpPr>
              <a:spLocks/>
            </p:cNvSpPr>
            <p:nvPr/>
          </p:nvSpPr>
          <p:spPr bwMode="auto">
            <a:xfrm>
              <a:off x="2823" y="3364"/>
              <a:ext cx="66" cy="38"/>
            </a:xfrm>
            <a:custGeom>
              <a:avLst/>
              <a:gdLst>
                <a:gd name="T0" fmla="*/ 0 w 66"/>
                <a:gd name="T1" fmla="*/ 0 h 38"/>
                <a:gd name="T2" fmla="*/ 0 w 66"/>
                <a:gd name="T3" fmla="*/ 7 h 38"/>
                <a:gd name="T4" fmla="*/ 66 w 66"/>
                <a:gd name="T5" fmla="*/ 38 h 38"/>
                <a:gd name="T6" fmla="*/ 66 w 66"/>
                <a:gd name="T7" fmla="*/ 29 h 38"/>
                <a:gd name="T8" fmla="*/ 0 w 66"/>
                <a:gd name="T9" fmla="*/ 0 h 38"/>
                <a:gd name="T10" fmla="*/ 0 w 66"/>
                <a:gd name="T11" fmla="*/ 0 h 38"/>
                <a:gd name="T12" fmla="*/ 0 w 6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6"/>
                <a:gd name="T22" fmla="*/ 0 h 38"/>
                <a:gd name="T23" fmla="*/ 66 w 66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6" h="38">
                  <a:moveTo>
                    <a:pt x="0" y="0"/>
                  </a:moveTo>
                  <a:lnTo>
                    <a:pt x="0" y="7"/>
                  </a:lnTo>
                  <a:lnTo>
                    <a:pt x="66" y="38"/>
                  </a:lnTo>
                  <a:lnTo>
                    <a:pt x="66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70A2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  <p:sp>
          <p:nvSpPr>
            <p:cNvPr id="2932" name="Freeform 716"/>
            <p:cNvSpPr>
              <a:spLocks/>
            </p:cNvSpPr>
            <p:nvPr/>
          </p:nvSpPr>
          <p:spPr bwMode="auto">
            <a:xfrm>
              <a:off x="2823" y="3334"/>
              <a:ext cx="82" cy="59"/>
            </a:xfrm>
            <a:custGeom>
              <a:avLst/>
              <a:gdLst>
                <a:gd name="T0" fmla="*/ 66 w 82"/>
                <a:gd name="T1" fmla="*/ 0 h 59"/>
                <a:gd name="T2" fmla="*/ 0 w 82"/>
                <a:gd name="T3" fmla="*/ 29 h 59"/>
                <a:gd name="T4" fmla="*/ 66 w 82"/>
                <a:gd name="T5" fmla="*/ 59 h 59"/>
                <a:gd name="T6" fmla="*/ 66 w 82"/>
                <a:gd name="T7" fmla="*/ 44 h 59"/>
                <a:gd name="T8" fmla="*/ 82 w 82"/>
                <a:gd name="T9" fmla="*/ 44 h 59"/>
                <a:gd name="T10" fmla="*/ 82 w 82"/>
                <a:gd name="T11" fmla="*/ 15 h 59"/>
                <a:gd name="T12" fmla="*/ 66 w 82"/>
                <a:gd name="T13" fmla="*/ 15 h 59"/>
                <a:gd name="T14" fmla="*/ 66 w 82"/>
                <a:gd name="T15" fmla="*/ 0 h 59"/>
                <a:gd name="T16" fmla="*/ 66 w 82"/>
                <a:gd name="T17" fmla="*/ 0 h 59"/>
                <a:gd name="T18" fmla="*/ 66 w 82"/>
                <a:gd name="T19" fmla="*/ 0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2"/>
                <a:gd name="T31" fmla="*/ 0 h 59"/>
                <a:gd name="T32" fmla="*/ 82 w 82"/>
                <a:gd name="T33" fmla="*/ 59 h 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2" h="59">
                  <a:moveTo>
                    <a:pt x="66" y="0"/>
                  </a:moveTo>
                  <a:lnTo>
                    <a:pt x="0" y="29"/>
                  </a:lnTo>
                  <a:lnTo>
                    <a:pt x="66" y="59"/>
                  </a:lnTo>
                  <a:lnTo>
                    <a:pt x="66" y="44"/>
                  </a:lnTo>
                  <a:lnTo>
                    <a:pt x="82" y="44"/>
                  </a:lnTo>
                  <a:lnTo>
                    <a:pt x="82" y="15"/>
                  </a:lnTo>
                  <a:lnTo>
                    <a:pt x="66" y="1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defPPr>
                <a:defRPr lang="zh-CN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宋体" charset="-122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宋体" charset="-122"/>
                <a:cs typeface="+mn-cs"/>
              </a:endParaRPr>
            </a:p>
          </p:txBody>
        </p:sp>
      </p:grpSp>
      <p:cxnSp>
        <p:nvCxnSpPr>
          <p:cNvPr id="2933" name="直接连接符 2932"/>
          <p:cNvCxnSpPr>
            <a:cxnSpLocks noChangeShapeType="1"/>
          </p:cNvCxnSpPr>
          <p:nvPr/>
        </p:nvCxnSpPr>
        <p:spPr bwMode="auto">
          <a:xfrm>
            <a:off x="2428860" y="2214554"/>
            <a:ext cx="1928826" cy="158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  <a:headEnd/>
            <a:tailEnd/>
          </a:ln>
          <a:effectLst/>
        </p:spPr>
      </p:cxnSp>
      <p:grpSp>
        <p:nvGrpSpPr>
          <p:cNvPr id="2934" name="Group 3915"/>
          <p:cNvGrpSpPr>
            <a:grpSpLocks noChangeAspect="1"/>
          </p:cNvGrpSpPr>
          <p:nvPr/>
        </p:nvGrpSpPr>
        <p:grpSpPr bwMode="auto">
          <a:xfrm>
            <a:off x="7582190" y="4500570"/>
            <a:ext cx="776024" cy="571504"/>
            <a:chOff x="3510" y="3120"/>
            <a:chExt cx="450" cy="507"/>
          </a:xfrm>
          <a:effectLst>
            <a:outerShdw blurRad="50800" dist="50800" sx="1000" sy="1000" algn="ctr" rotWithShape="0">
              <a:srgbClr val="000000">
                <a:alpha val="0"/>
              </a:srgbClr>
            </a:outerShdw>
          </a:effectLst>
        </p:grpSpPr>
        <p:sp>
          <p:nvSpPr>
            <p:cNvPr id="2935" name="AutoShape 3916"/>
            <p:cNvSpPr>
              <a:spLocks noChangeAspect="1" noChangeArrowheads="1" noTextEdit="1"/>
            </p:cNvSpPr>
            <p:nvPr/>
          </p:nvSpPr>
          <p:spPr bwMode="auto">
            <a:xfrm>
              <a:off x="3510" y="3120"/>
              <a:ext cx="449" cy="5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36" name="Freeform 3917"/>
            <p:cNvSpPr>
              <a:spLocks/>
            </p:cNvSpPr>
            <p:nvPr/>
          </p:nvSpPr>
          <p:spPr bwMode="auto">
            <a:xfrm>
              <a:off x="3736" y="3250"/>
              <a:ext cx="224" cy="376"/>
            </a:xfrm>
            <a:custGeom>
              <a:avLst/>
              <a:gdLst>
                <a:gd name="T0" fmla="*/ 224 w 224"/>
                <a:gd name="T1" fmla="*/ 0 h 376"/>
                <a:gd name="T2" fmla="*/ 224 w 224"/>
                <a:gd name="T3" fmla="*/ 247 h 376"/>
                <a:gd name="T4" fmla="*/ 0 w 224"/>
                <a:gd name="T5" fmla="*/ 376 h 376"/>
                <a:gd name="T6" fmla="*/ 0 w 224"/>
                <a:gd name="T7" fmla="*/ 130 h 376"/>
                <a:gd name="T8" fmla="*/ 224 w 224"/>
                <a:gd name="T9" fmla="*/ 0 h 376"/>
                <a:gd name="T10" fmla="*/ 224 w 224"/>
                <a:gd name="T11" fmla="*/ 0 h 376"/>
                <a:gd name="T12" fmla="*/ 224 w 224"/>
                <a:gd name="T13" fmla="*/ 0 h 376"/>
                <a:gd name="T14" fmla="*/ 224 w 224"/>
                <a:gd name="T15" fmla="*/ 0 h 376"/>
                <a:gd name="T16" fmla="*/ 224 w 224"/>
                <a:gd name="T17" fmla="*/ 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4"/>
                <a:gd name="T28" fmla="*/ 0 h 376"/>
                <a:gd name="T29" fmla="*/ 224 w 224"/>
                <a:gd name="T30" fmla="*/ 376 h 3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4" h="376">
                  <a:moveTo>
                    <a:pt x="224" y="0"/>
                  </a:moveTo>
                  <a:lnTo>
                    <a:pt x="224" y="247"/>
                  </a:lnTo>
                  <a:lnTo>
                    <a:pt x="0" y="376"/>
                  </a:lnTo>
                  <a:lnTo>
                    <a:pt x="0" y="13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37" name="Freeform 3918"/>
            <p:cNvSpPr>
              <a:spLocks/>
            </p:cNvSpPr>
            <p:nvPr/>
          </p:nvSpPr>
          <p:spPr bwMode="auto">
            <a:xfrm>
              <a:off x="3510" y="3250"/>
              <a:ext cx="226" cy="376"/>
            </a:xfrm>
            <a:custGeom>
              <a:avLst/>
              <a:gdLst>
                <a:gd name="T0" fmla="*/ 226 w 226"/>
                <a:gd name="T1" fmla="*/ 130 h 376"/>
                <a:gd name="T2" fmla="*/ 226 w 226"/>
                <a:gd name="T3" fmla="*/ 376 h 376"/>
                <a:gd name="T4" fmla="*/ 0 w 226"/>
                <a:gd name="T5" fmla="*/ 247 h 376"/>
                <a:gd name="T6" fmla="*/ 0 w 226"/>
                <a:gd name="T7" fmla="*/ 0 h 376"/>
                <a:gd name="T8" fmla="*/ 226 w 226"/>
                <a:gd name="T9" fmla="*/ 130 h 376"/>
                <a:gd name="T10" fmla="*/ 226 w 226"/>
                <a:gd name="T11" fmla="*/ 130 h 376"/>
                <a:gd name="T12" fmla="*/ 226 w 226"/>
                <a:gd name="T13" fmla="*/ 130 h 376"/>
                <a:gd name="T14" fmla="*/ 226 w 226"/>
                <a:gd name="T15" fmla="*/ 130 h 376"/>
                <a:gd name="T16" fmla="*/ 226 w 226"/>
                <a:gd name="T17" fmla="*/ 13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6"/>
                <a:gd name="T28" fmla="*/ 0 h 376"/>
                <a:gd name="T29" fmla="*/ 226 w 226"/>
                <a:gd name="T30" fmla="*/ 376 h 3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6" h="376">
                  <a:moveTo>
                    <a:pt x="226" y="130"/>
                  </a:moveTo>
                  <a:lnTo>
                    <a:pt x="226" y="376"/>
                  </a:lnTo>
                  <a:lnTo>
                    <a:pt x="0" y="247"/>
                  </a:lnTo>
                  <a:lnTo>
                    <a:pt x="0" y="0"/>
                  </a:lnTo>
                  <a:lnTo>
                    <a:pt x="226" y="130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38" name="Freeform 3919"/>
            <p:cNvSpPr>
              <a:spLocks/>
            </p:cNvSpPr>
            <p:nvPr/>
          </p:nvSpPr>
          <p:spPr bwMode="auto">
            <a:xfrm>
              <a:off x="3510" y="3121"/>
              <a:ext cx="450" cy="259"/>
            </a:xfrm>
            <a:custGeom>
              <a:avLst/>
              <a:gdLst>
                <a:gd name="T0" fmla="*/ 450 w 450"/>
                <a:gd name="T1" fmla="*/ 129 h 259"/>
                <a:gd name="T2" fmla="*/ 226 w 450"/>
                <a:gd name="T3" fmla="*/ 259 h 259"/>
                <a:gd name="T4" fmla="*/ 0 w 450"/>
                <a:gd name="T5" fmla="*/ 129 h 259"/>
                <a:gd name="T6" fmla="*/ 224 w 450"/>
                <a:gd name="T7" fmla="*/ 0 h 259"/>
                <a:gd name="T8" fmla="*/ 450 w 450"/>
                <a:gd name="T9" fmla="*/ 129 h 259"/>
                <a:gd name="T10" fmla="*/ 450 w 450"/>
                <a:gd name="T11" fmla="*/ 129 h 259"/>
                <a:gd name="T12" fmla="*/ 450 w 450"/>
                <a:gd name="T13" fmla="*/ 129 h 259"/>
                <a:gd name="T14" fmla="*/ 450 w 450"/>
                <a:gd name="T15" fmla="*/ 129 h 259"/>
                <a:gd name="T16" fmla="*/ 450 w 450"/>
                <a:gd name="T17" fmla="*/ 129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0"/>
                <a:gd name="T28" fmla="*/ 0 h 259"/>
                <a:gd name="T29" fmla="*/ 450 w 450"/>
                <a:gd name="T30" fmla="*/ 259 h 25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0" h="259">
                  <a:moveTo>
                    <a:pt x="450" y="129"/>
                  </a:moveTo>
                  <a:lnTo>
                    <a:pt x="226" y="259"/>
                  </a:lnTo>
                  <a:lnTo>
                    <a:pt x="0" y="129"/>
                  </a:lnTo>
                  <a:lnTo>
                    <a:pt x="224" y="0"/>
                  </a:lnTo>
                  <a:lnTo>
                    <a:pt x="450" y="129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39" name="Freeform 3920"/>
            <p:cNvSpPr>
              <a:spLocks/>
            </p:cNvSpPr>
            <p:nvPr/>
          </p:nvSpPr>
          <p:spPr bwMode="auto">
            <a:xfrm>
              <a:off x="3752" y="3305"/>
              <a:ext cx="188" cy="267"/>
            </a:xfrm>
            <a:custGeom>
              <a:avLst/>
              <a:gdLst>
                <a:gd name="T0" fmla="*/ 149 w 188"/>
                <a:gd name="T1" fmla="*/ 115 h 267"/>
                <a:gd name="T2" fmla="*/ 137 w 188"/>
                <a:gd name="T3" fmla="*/ 135 h 267"/>
                <a:gd name="T4" fmla="*/ 155 w 188"/>
                <a:gd name="T5" fmla="*/ 145 h 267"/>
                <a:gd name="T6" fmla="*/ 131 w 188"/>
                <a:gd name="T7" fmla="*/ 159 h 267"/>
                <a:gd name="T8" fmla="*/ 105 w 188"/>
                <a:gd name="T9" fmla="*/ 127 h 267"/>
                <a:gd name="T10" fmla="*/ 131 w 188"/>
                <a:gd name="T11" fmla="*/ 66 h 267"/>
                <a:gd name="T12" fmla="*/ 155 w 188"/>
                <a:gd name="T13" fmla="*/ 52 h 267"/>
                <a:gd name="T14" fmla="*/ 137 w 188"/>
                <a:gd name="T15" fmla="*/ 82 h 267"/>
                <a:gd name="T16" fmla="*/ 149 w 188"/>
                <a:gd name="T17" fmla="*/ 89 h 267"/>
                <a:gd name="T18" fmla="*/ 187 w 188"/>
                <a:gd name="T19" fmla="*/ 22 h 267"/>
                <a:gd name="T20" fmla="*/ 149 w 188"/>
                <a:gd name="T21" fmla="*/ 0 h 267"/>
                <a:gd name="T22" fmla="*/ 137 w 188"/>
                <a:gd name="T23" fmla="*/ 20 h 267"/>
                <a:gd name="T24" fmla="*/ 155 w 188"/>
                <a:gd name="T25" fmla="*/ 30 h 267"/>
                <a:gd name="T26" fmla="*/ 125 w 188"/>
                <a:gd name="T27" fmla="*/ 47 h 267"/>
                <a:gd name="T28" fmla="*/ 120 w 188"/>
                <a:gd name="T29" fmla="*/ 50 h 267"/>
                <a:gd name="T30" fmla="*/ 117 w 188"/>
                <a:gd name="T31" fmla="*/ 57 h 267"/>
                <a:gd name="T32" fmla="*/ 94 w 188"/>
                <a:gd name="T33" fmla="*/ 113 h 267"/>
                <a:gd name="T34" fmla="*/ 71 w 188"/>
                <a:gd name="T35" fmla="*/ 83 h 267"/>
                <a:gd name="T36" fmla="*/ 68 w 188"/>
                <a:gd name="T37" fmla="*/ 80 h 267"/>
                <a:gd name="T38" fmla="*/ 62 w 188"/>
                <a:gd name="T39" fmla="*/ 83 h 267"/>
                <a:gd name="T40" fmla="*/ 33 w 188"/>
                <a:gd name="T41" fmla="*/ 100 h 267"/>
                <a:gd name="T42" fmla="*/ 51 w 188"/>
                <a:gd name="T43" fmla="*/ 70 h 267"/>
                <a:gd name="T44" fmla="*/ 39 w 188"/>
                <a:gd name="T45" fmla="*/ 63 h 267"/>
                <a:gd name="T46" fmla="*/ 0 w 188"/>
                <a:gd name="T47" fmla="*/ 130 h 267"/>
                <a:gd name="T48" fmla="*/ 39 w 188"/>
                <a:gd name="T49" fmla="*/ 152 h 267"/>
                <a:gd name="T50" fmla="*/ 51 w 188"/>
                <a:gd name="T51" fmla="*/ 132 h 267"/>
                <a:gd name="T52" fmla="*/ 33 w 188"/>
                <a:gd name="T53" fmla="*/ 122 h 267"/>
                <a:gd name="T54" fmla="*/ 57 w 188"/>
                <a:gd name="T55" fmla="*/ 108 h 267"/>
                <a:gd name="T56" fmla="*/ 83 w 188"/>
                <a:gd name="T57" fmla="*/ 140 h 267"/>
                <a:gd name="T58" fmla="*/ 58 w 188"/>
                <a:gd name="T59" fmla="*/ 201 h 267"/>
                <a:gd name="T60" fmla="*/ 33 w 188"/>
                <a:gd name="T61" fmla="*/ 215 h 267"/>
                <a:gd name="T62" fmla="*/ 51 w 188"/>
                <a:gd name="T63" fmla="*/ 185 h 267"/>
                <a:gd name="T64" fmla="*/ 39 w 188"/>
                <a:gd name="T65" fmla="*/ 178 h 267"/>
                <a:gd name="T66" fmla="*/ 1 w 188"/>
                <a:gd name="T67" fmla="*/ 245 h 267"/>
                <a:gd name="T68" fmla="*/ 39 w 188"/>
                <a:gd name="T69" fmla="*/ 267 h 267"/>
                <a:gd name="T70" fmla="*/ 51 w 188"/>
                <a:gd name="T71" fmla="*/ 247 h 267"/>
                <a:gd name="T72" fmla="*/ 33 w 188"/>
                <a:gd name="T73" fmla="*/ 237 h 267"/>
                <a:gd name="T74" fmla="*/ 63 w 188"/>
                <a:gd name="T75" fmla="*/ 220 h 267"/>
                <a:gd name="T76" fmla="*/ 68 w 188"/>
                <a:gd name="T77" fmla="*/ 217 h 267"/>
                <a:gd name="T78" fmla="*/ 71 w 188"/>
                <a:gd name="T79" fmla="*/ 210 h 267"/>
                <a:gd name="T80" fmla="*/ 94 w 188"/>
                <a:gd name="T81" fmla="*/ 154 h 267"/>
                <a:gd name="T82" fmla="*/ 118 w 188"/>
                <a:gd name="T83" fmla="*/ 183 h 267"/>
                <a:gd name="T84" fmla="*/ 120 w 188"/>
                <a:gd name="T85" fmla="*/ 187 h 267"/>
                <a:gd name="T86" fmla="*/ 125 w 188"/>
                <a:gd name="T87" fmla="*/ 184 h 267"/>
                <a:gd name="T88" fmla="*/ 155 w 188"/>
                <a:gd name="T89" fmla="*/ 167 h 267"/>
                <a:gd name="T90" fmla="*/ 138 w 188"/>
                <a:gd name="T91" fmla="*/ 197 h 267"/>
                <a:gd name="T92" fmla="*/ 149 w 188"/>
                <a:gd name="T93" fmla="*/ 204 h 267"/>
                <a:gd name="T94" fmla="*/ 188 w 188"/>
                <a:gd name="T95" fmla="*/ 137 h 267"/>
                <a:gd name="T96" fmla="*/ 149 w 188"/>
                <a:gd name="T97" fmla="*/ 115 h 267"/>
                <a:gd name="T98" fmla="*/ 149 w 188"/>
                <a:gd name="T99" fmla="*/ 115 h 267"/>
                <a:gd name="T100" fmla="*/ 149 w 188"/>
                <a:gd name="T101" fmla="*/ 115 h 267"/>
                <a:gd name="T102" fmla="*/ 149 w 188"/>
                <a:gd name="T103" fmla="*/ 115 h 2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267"/>
                <a:gd name="T158" fmla="*/ 188 w 188"/>
                <a:gd name="T159" fmla="*/ 267 h 2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267">
                  <a:moveTo>
                    <a:pt x="149" y="115"/>
                  </a:moveTo>
                  <a:lnTo>
                    <a:pt x="137" y="135"/>
                  </a:lnTo>
                  <a:lnTo>
                    <a:pt x="155" y="145"/>
                  </a:lnTo>
                  <a:lnTo>
                    <a:pt x="131" y="159"/>
                  </a:lnTo>
                  <a:lnTo>
                    <a:pt x="105" y="127"/>
                  </a:lnTo>
                  <a:lnTo>
                    <a:pt x="131" y="66"/>
                  </a:lnTo>
                  <a:lnTo>
                    <a:pt x="155" y="52"/>
                  </a:lnTo>
                  <a:lnTo>
                    <a:pt x="137" y="82"/>
                  </a:lnTo>
                  <a:lnTo>
                    <a:pt x="149" y="89"/>
                  </a:lnTo>
                  <a:lnTo>
                    <a:pt x="187" y="22"/>
                  </a:lnTo>
                  <a:lnTo>
                    <a:pt x="149" y="0"/>
                  </a:lnTo>
                  <a:lnTo>
                    <a:pt x="137" y="20"/>
                  </a:lnTo>
                  <a:lnTo>
                    <a:pt x="155" y="30"/>
                  </a:lnTo>
                  <a:lnTo>
                    <a:pt x="125" y="47"/>
                  </a:lnTo>
                  <a:lnTo>
                    <a:pt x="120" y="50"/>
                  </a:lnTo>
                  <a:lnTo>
                    <a:pt x="117" y="57"/>
                  </a:lnTo>
                  <a:lnTo>
                    <a:pt x="94" y="113"/>
                  </a:lnTo>
                  <a:lnTo>
                    <a:pt x="71" y="83"/>
                  </a:lnTo>
                  <a:lnTo>
                    <a:pt x="68" y="80"/>
                  </a:lnTo>
                  <a:lnTo>
                    <a:pt x="62" y="83"/>
                  </a:lnTo>
                  <a:lnTo>
                    <a:pt x="33" y="100"/>
                  </a:lnTo>
                  <a:lnTo>
                    <a:pt x="51" y="70"/>
                  </a:lnTo>
                  <a:lnTo>
                    <a:pt x="39" y="63"/>
                  </a:lnTo>
                  <a:lnTo>
                    <a:pt x="0" y="130"/>
                  </a:lnTo>
                  <a:lnTo>
                    <a:pt x="39" y="152"/>
                  </a:lnTo>
                  <a:lnTo>
                    <a:pt x="51" y="132"/>
                  </a:lnTo>
                  <a:lnTo>
                    <a:pt x="33" y="122"/>
                  </a:lnTo>
                  <a:lnTo>
                    <a:pt x="57" y="108"/>
                  </a:lnTo>
                  <a:lnTo>
                    <a:pt x="83" y="140"/>
                  </a:lnTo>
                  <a:lnTo>
                    <a:pt x="58" y="201"/>
                  </a:lnTo>
                  <a:lnTo>
                    <a:pt x="33" y="215"/>
                  </a:lnTo>
                  <a:lnTo>
                    <a:pt x="51" y="185"/>
                  </a:lnTo>
                  <a:lnTo>
                    <a:pt x="39" y="178"/>
                  </a:lnTo>
                  <a:lnTo>
                    <a:pt x="1" y="245"/>
                  </a:lnTo>
                  <a:lnTo>
                    <a:pt x="39" y="267"/>
                  </a:lnTo>
                  <a:lnTo>
                    <a:pt x="51" y="247"/>
                  </a:lnTo>
                  <a:lnTo>
                    <a:pt x="33" y="237"/>
                  </a:lnTo>
                  <a:lnTo>
                    <a:pt x="63" y="220"/>
                  </a:lnTo>
                  <a:lnTo>
                    <a:pt x="68" y="217"/>
                  </a:lnTo>
                  <a:lnTo>
                    <a:pt x="71" y="210"/>
                  </a:lnTo>
                  <a:lnTo>
                    <a:pt x="94" y="154"/>
                  </a:lnTo>
                  <a:lnTo>
                    <a:pt x="118" y="183"/>
                  </a:lnTo>
                  <a:lnTo>
                    <a:pt x="120" y="187"/>
                  </a:lnTo>
                  <a:lnTo>
                    <a:pt x="125" y="184"/>
                  </a:lnTo>
                  <a:lnTo>
                    <a:pt x="155" y="167"/>
                  </a:lnTo>
                  <a:lnTo>
                    <a:pt x="138" y="197"/>
                  </a:lnTo>
                  <a:lnTo>
                    <a:pt x="149" y="204"/>
                  </a:lnTo>
                  <a:lnTo>
                    <a:pt x="188" y="137"/>
                  </a:lnTo>
                  <a:lnTo>
                    <a:pt x="149" y="115"/>
                  </a:lnTo>
                  <a:close/>
                </a:path>
              </a:pathLst>
            </a:custGeom>
            <a:solidFill>
              <a:srgbClr val="4F529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0" name="Freeform 3921"/>
            <p:cNvSpPr>
              <a:spLocks/>
            </p:cNvSpPr>
            <p:nvPr/>
          </p:nvSpPr>
          <p:spPr bwMode="auto">
            <a:xfrm>
              <a:off x="3756" y="3309"/>
              <a:ext cx="188" cy="268"/>
            </a:xfrm>
            <a:custGeom>
              <a:avLst/>
              <a:gdLst>
                <a:gd name="T0" fmla="*/ 149 w 188"/>
                <a:gd name="T1" fmla="*/ 115 h 268"/>
                <a:gd name="T2" fmla="*/ 137 w 188"/>
                <a:gd name="T3" fmla="*/ 135 h 268"/>
                <a:gd name="T4" fmla="*/ 156 w 188"/>
                <a:gd name="T5" fmla="*/ 145 h 268"/>
                <a:gd name="T6" fmla="*/ 131 w 188"/>
                <a:gd name="T7" fmla="*/ 159 h 268"/>
                <a:gd name="T8" fmla="*/ 105 w 188"/>
                <a:gd name="T9" fmla="*/ 127 h 268"/>
                <a:gd name="T10" fmla="*/ 131 w 188"/>
                <a:gd name="T11" fmla="*/ 66 h 268"/>
                <a:gd name="T12" fmla="*/ 155 w 188"/>
                <a:gd name="T13" fmla="*/ 52 h 268"/>
                <a:gd name="T14" fmla="*/ 137 w 188"/>
                <a:gd name="T15" fmla="*/ 83 h 268"/>
                <a:gd name="T16" fmla="*/ 149 w 188"/>
                <a:gd name="T17" fmla="*/ 89 h 268"/>
                <a:gd name="T18" fmla="*/ 188 w 188"/>
                <a:gd name="T19" fmla="*/ 22 h 268"/>
                <a:gd name="T20" fmla="*/ 149 w 188"/>
                <a:gd name="T21" fmla="*/ 0 h 268"/>
                <a:gd name="T22" fmla="*/ 137 w 188"/>
                <a:gd name="T23" fmla="*/ 20 h 268"/>
                <a:gd name="T24" fmla="*/ 155 w 188"/>
                <a:gd name="T25" fmla="*/ 30 h 268"/>
                <a:gd name="T26" fmla="*/ 126 w 188"/>
                <a:gd name="T27" fmla="*/ 47 h 268"/>
                <a:gd name="T28" fmla="*/ 120 w 188"/>
                <a:gd name="T29" fmla="*/ 50 h 268"/>
                <a:gd name="T30" fmla="*/ 117 w 188"/>
                <a:gd name="T31" fmla="*/ 57 h 268"/>
                <a:gd name="T32" fmla="*/ 94 w 188"/>
                <a:gd name="T33" fmla="*/ 113 h 268"/>
                <a:gd name="T34" fmla="*/ 71 w 188"/>
                <a:gd name="T35" fmla="*/ 84 h 268"/>
                <a:gd name="T36" fmla="*/ 68 w 188"/>
                <a:gd name="T37" fmla="*/ 80 h 268"/>
                <a:gd name="T38" fmla="*/ 63 w 188"/>
                <a:gd name="T39" fmla="*/ 84 h 268"/>
                <a:gd name="T40" fmla="*/ 33 w 188"/>
                <a:gd name="T41" fmla="*/ 101 h 268"/>
                <a:gd name="T42" fmla="*/ 51 w 188"/>
                <a:gd name="T43" fmla="*/ 70 h 268"/>
                <a:gd name="T44" fmla="*/ 39 w 188"/>
                <a:gd name="T45" fmla="*/ 63 h 268"/>
                <a:gd name="T46" fmla="*/ 0 w 188"/>
                <a:gd name="T47" fmla="*/ 130 h 268"/>
                <a:gd name="T48" fmla="*/ 39 w 188"/>
                <a:gd name="T49" fmla="*/ 152 h 268"/>
                <a:gd name="T50" fmla="*/ 51 w 188"/>
                <a:gd name="T51" fmla="*/ 133 h 268"/>
                <a:gd name="T52" fmla="*/ 33 w 188"/>
                <a:gd name="T53" fmla="*/ 122 h 268"/>
                <a:gd name="T54" fmla="*/ 57 w 188"/>
                <a:gd name="T55" fmla="*/ 108 h 268"/>
                <a:gd name="T56" fmla="*/ 83 w 188"/>
                <a:gd name="T57" fmla="*/ 140 h 268"/>
                <a:gd name="T58" fmla="*/ 58 w 188"/>
                <a:gd name="T59" fmla="*/ 202 h 268"/>
                <a:gd name="T60" fmla="*/ 33 w 188"/>
                <a:gd name="T61" fmla="*/ 215 h 268"/>
                <a:gd name="T62" fmla="*/ 51 w 188"/>
                <a:gd name="T63" fmla="*/ 185 h 268"/>
                <a:gd name="T64" fmla="*/ 39 w 188"/>
                <a:gd name="T65" fmla="*/ 178 h 268"/>
                <a:gd name="T66" fmla="*/ 1 w 188"/>
                <a:gd name="T67" fmla="*/ 245 h 268"/>
                <a:gd name="T68" fmla="*/ 39 w 188"/>
                <a:gd name="T69" fmla="*/ 268 h 268"/>
                <a:gd name="T70" fmla="*/ 51 w 188"/>
                <a:gd name="T71" fmla="*/ 247 h 268"/>
                <a:gd name="T72" fmla="*/ 33 w 188"/>
                <a:gd name="T73" fmla="*/ 238 h 268"/>
                <a:gd name="T74" fmla="*/ 63 w 188"/>
                <a:gd name="T75" fmla="*/ 220 h 268"/>
                <a:gd name="T76" fmla="*/ 68 w 188"/>
                <a:gd name="T77" fmla="*/ 218 h 268"/>
                <a:gd name="T78" fmla="*/ 71 w 188"/>
                <a:gd name="T79" fmla="*/ 210 h 268"/>
                <a:gd name="T80" fmla="*/ 94 w 188"/>
                <a:gd name="T81" fmla="*/ 155 h 268"/>
                <a:gd name="T82" fmla="*/ 118 w 188"/>
                <a:gd name="T83" fmla="*/ 184 h 268"/>
                <a:gd name="T84" fmla="*/ 120 w 188"/>
                <a:gd name="T85" fmla="*/ 187 h 268"/>
                <a:gd name="T86" fmla="*/ 126 w 188"/>
                <a:gd name="T87" fmla="*/ 184 h 268"/>
                <a:gd name="T88" fmla="*/ 156 w 188"/>
                <a:gd name="T89" fmla="*/ 167 h 268"/>
                <a:gd name="T90" fmla="*/ 138 w 188"/>
                <a:gd name="T91" fmla="*/ 197 h 268"/>
                <a:gd name="T92" fmla="*/ 149 w 188"/>
                <a:gd name="T93" fmla="*/ 204 h 268"/>
                <a:gd name="T94" fmla="*/ 188 w 188"/>
                <a:gd name="T95" fmla="*/ 137 h 268"/>
                <a:gd name="T96" fmla="*/ 149 w 188"/>
                <a:gd name="T97" fmla="*/ 115 h 268"/>
                <a:gd name="T98" fmla="*/ 149 w 188"/>
                <a:gd name="T99" fmla="*/ 115 h 268"/>
                <a:gd name="T100" fmla="*/ 149 w 188"/>
                <a:gd name="T101" fmla="*/ 115 h 268"/>
                <a:gd name="T102" fmla="*/ 149 w 188"/>
                <a:gd name="T103" fmla="*/ 115 h 2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268"/>
                <a:gd name="T158" fmla="*/ 188 w 188"/>
                <a:gd name="T159" fmla="*/ 268 h 26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268">
                  <a:moveTo>
                    <a:pt x="149" y="115"/>
                  </a:moveTo>
                  <a:lnTo>
                    <a:pt x="137" y="135"/>
                  </a:lnTo>
                  <a:lnTo>
                    <a:pt x="156" y="145"/>
                  </a:lnTo>
                  <a:lnTo>
                    <a:pt x="131" y="159"/>
                  </a:lnTo>
                  <a:lnTo>
                    <a:pt x="105" y="127"/>
                  </a:lnTo>
                  <a:lnTo>
                    <a:pt x="131" y="66"/>
                  </a:lnTo>
                  <a:lnTo>
                    <a:pt x="155" y="52"/>
                  </a:lnTo>
                  <a:lnTo>
                    <a:pt x="137" y="83"/>
                  </a:lnTo>
                  <a:lnTo>
                    <a:pt x="149" y="89"/>
                  </a:lnTo>
                  <a:lnTo>
                    <a:pt x="188" y="22"/>
                  </a:lnTo>
                  <a:lnTo>
                    <a:pt x="149" y="0"/>
                  </a:lnTo>
                  <a:lnTo>
                    <a:pt x="137" y="20"/>
                  </a:lnTo>
                  <a:lnTo>
                    <a:pt x="155" y="30"/>
                  </a:lnTo>
                  <a:lnTo>
                    <a:pt x="126" y="47"/>
                  </a:lnTo>
                  <a:lnTo>
                    <a:pt x="120" y="50"/>
                  </a:lnTo>
                  <a:lnTo>
                    <a:pt x="117" y="57"/>
                  </a:lnTo>
                  <a:lnTo>
                    <a:pt x="94" y="113"/>
                  </a:lnTo>
                  <a:lnTo>
                    <a:pt x="71" y="84"/>
                  </a:lnTo>
                  <a:lnTo>
                    <a:pt x="68" y="80"/>
                  </a:lnTo>
                  <a:lnTo>
                    <a:pt x="63" y="84"/>
                  </a:lnTo>
                  <a:lnTo>
                    <a:pt x="33" y="101"/>
                  </a:lnTo>
                  <a:lnTo>
                    <a:pt x="51" y="70"/>
                  </a:lnTo>
                  <a:lnTo>
                    <a:pt x="39" y="63"/>
                  </a:lnTo>
                  <a:lnTo>
                    <a:pt x="0" y="130"/>
                  </a:lnTo>
                  <a:lnTo>
                    <a:pt x="39" y="152"/>
                  </a:lnTo>
                  <a:lnTo>
                    <a:pt x="51" y="133"/>
                  </a:lnTo>
                  <a:lnTo>
                    <a:pt x="33" y="122"/>
                  </a:lnTo>
                  <a:lnTo>
                    <a:pt x="57" y="108"/>
                  </a:lnTo>
                  <a:lnTo>
                    <a:pt x="83" y="140"/>
                  </a:lnTo>
                  <a:lnTo>
                    <a:pt x="58" y="202"/>
                  </a:lnTo>
                  <a:lnTo>
                    <a:pt x="33" y="215"/>
                  </a:lnTo>
                  <a:lnTo>
                    <a:pt x="51" y="185"/>
                  </a:lnTo>
                  <a:lnTo>
                    <a:pt x="39" y="178"/>
                  </a:lnTo>
                  <a:lnTo>
                    <a:pt x="1" y="245"/>
                  </a:lnTo>
                  <a:lnTo>
                    <a:pt x="39" y="268"/>
                  </a:lnTo>
                  <a:lnTo>
                    <a:pt x="51" y="247"/>
                  </a:lnTo>
                  <a:lnTo>
                    <a:pt x="33" y="238"/>
                  </a:lnTo>
                  <a:lnTo>
                    <a:pt x="63" y="220"/>
                  </a:lnTo>
                  <a:lnTo>
                    <a:pt x="68" y="218"/>
                  </a:lnTo>
                  <a:lnTo>
                    <a:pt x="71" y="210"/>
                  </a:lnTo>
                  <a:lnTo>
                    <a:pt x="94" y="155"/>
                  </a:lnTo>
                  <a:lnTo>
                    <a:pt x="118" y="184"/>
                  </a:lnTo>
                  <a:lnTo>
                    <a:pt x="120" y="187"/>
                  </a:lnTo>
                  <a:lnTo>
                    <a:pt x="126" y="184"/>
                  </a:lnTo>
                  <a:lnTo>
                    <a:pt x="156" y="167"/>
                  </a:lnTo>
                  <a:lnTo>
                    <a:pt x="138" y="197"/>
                  </a:lnTo>
                  <a:lnTo>
                    <a:pt x="149" y="204"/>
                  </a:lnTo>
                  <a:lnTo>
                    <a:pt x="188" y="137"/>
                  </a:lnTo>
                  <a:lnTo>
                    <a:pt x="149" y="1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1" name="Freeform 3922"/>
            <p:cNvSpPr>
              <a:spLocks/>
            </p:cNvSpPr>
            <p:nvPr/>
          </p:nvSpPr>
          <p:spPr bwMode="auto">
            <a:xfrm>
              <a:off x="3587" y="3182"/>
              <a:ext cx="169" cy="98"/>
            </a:xfrm>
            <a:custGeom>
              <a:avLst/>
              <a:gdLst>
                <a:gd name="T0" fmla="*/ 169 w 169"/>
                <a:gd name="T1" fmla="*/ 53 h 98"/>
                <a:gd name="T2" fmla="*/ 101 w 169"/>
                <a:gd name="T3" fmla="*/ 14 h 98"/>
                <a:gd name="T4" fmla="*/ 138 w 169"/>
                <a:gd name="T5" fmla="*/ 14 h 98"/>
                <a:gd name="T6" fmla="*/ 138 w 169"/>
                <a:gd name="T7" fmla="*/ 0 h 98"/>
                <a:gd name="T8" fmla="*/ 57 w 169"/>
                <a:gd name="T9" fmla="*/ 0 h 98"/>
                <a:gd name="T10" fmla="*/ 57 w 169"/>
                <a:gd name="T11" fmla="*/ 33 h 98"/>
                <a:gd name="T12" fmla="*/ 0 w 169"/>
                <a:gd name="T13" fmla="*/ 33 h 98"/>
                <a:gd name="T14" fmla="*/ 0 w 169"/>
                <a:gd name="T15" fmla="*/ 80 h 98"/>
                <a:gd name="T16" fmla="*/ 24 w 169"/>
                <a:gd name="T17" fmla="*/ 80 h 98"/>
                <a:gd name="T18" fmla="*/ 24 w 169"/>
                <a:gd name="T19" fmla="*/ 59 h 98"/>
                <a:gd name="T20" fmla="*/ 92 w 169"/>
                <a:gd name="T21" fmla="*/ 98 h 98"/>
                <a:gd name="T22" fmla="*/ 112 w 169"/>
                <a:gd name="T23" fmla="*/ 86 h 98"/>
                <a:gd name="T24" fmla="*/ 44 w 169"/>
                <a:gd name="T25" fmla="*/ 47 h 98"/>
                <a:gd name="T26" fmla="*/ 81 w 169"/>
                <a:gd name="T27" fmla="*/ 47 h 98"/>
                <a:gd name="T28" fmla="*/ 81 w 169"/>
                <a:gd name="T29" fmla="*/ 33 h 98"/>
                <a:gd name="T30" fmla="*/ 81 w 169"/>
                <a:gd name="T31" fmla="*/ 47 h 98"/>
                <a:gd name="T32" fmla="*/ 81 w 169"/>
                <a:gd name="T33" fmla="*/ 26 h 98"/>
                <a:gd name="T34" fmla="*/ 149 w 169"/>
                <a:gd name="T35" fmla="*/ 65 h 98"/>
                <a:gd name="T36" fmla="*/ 169 w 169"/>
                <a:gd name="T37" fmla="*/ 53 h 98"/>
                <a:gd name="T38" fmla="*/ 169 w 169"/>
                <a:gd name="T39" fmla="*/ 53 h 98"/>
                <a:gd name="T40" fmla="*/ 169 w 169"/>
                <a:gd name="T41" fmla="*/ 53 h 98"/>
                <a:gd name="T42" fmla="*/ 169 w 169"/>
                <a:gd name="T43" fmla="*/ 53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53"/>
                  </a:moveTo>
                  <a:lnTo>
                    <a:pt x="101" y="14"/>
                  </a:lnTo>
                  <a:lnTo>
                    <a:pt x="138" y="14"/>
                  </a:lnTo>
                  <a:lnTo>
                    <a:pt x="138" y="0"/>
                  </a:lnTo>
                  <a:lnTo>
                    <a:pt x="57" y="0"/>
                  </a:lnTo>
                  <a:lnTo>
                    <a:pt x="57" y="33"/>
                  </a:lnTo>
                  <a:lnTo>
                    <a:pt x="0" y="33"/>
                  </a:lnTo>
                  <a:lnTo>
                    <a:pt x="0" y="80"/>
                  </a:lnTo>
                  <a:lnTo>
                    <a:pt x="24" y="80"/>
                  </a:lnTo>
                  <a:lnTo>
                    <a:pt x="24" y="59"/>
                  </a:lnTo>
                  <a:lnTo>
                    <a:pt x="92" y="98"/>
                  </a:lnTo>
                  <a:lnTo>
                    <a:pt x="112" y="86"/>
                  </a:lnTo>
                  <a:lnTo>
                    <a:pt x="44" y="47"/>
                  </a:lnTo>
                  <a:lnTo>
                    <a:pt x="81" y="47"/>
                  </a:lnTo>
                  <a:lnTo>
                    <a:pt x="81" y="33"/>
                  </a:lnTo>
                  <a:lnTo>
                    <a:pt x="81" y="47"/>
                  </a:lnTo>
                  <a:lnTo>
                    <a:pt x="81" y="26"/>
                  </a:lnTo>
                  <a:lnTo>
                    <a:pt x="149" y="65"/>
                  </a:lnTo>
                  <a:lnTo>
                    <a:pt x="169" y="5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2" name="Freeform 3923"/>
            <p:cNvSpPr>
              <a:spLocks/>
            </p:cNvSpPr>
            <p:nvPr/>
          </p:nvSpPr>
          <p:spPr bwMode="auto">
            <a:xfrm>
              <a:off x="3709" y="3217"/>
              <a:ext cx="169" cy="98"/>
            </a:xfrm>
            <a:custGeom>
              <a:avLst/>
              <a:gdLst>
                <a:gd name="T0" fmla="*/ 169 w 169"/>
                <a:gd name="T1" fmla="*/ 65 h 98"/>
                <a:gd name="T2" fmla="*/ 169 w 169"/>
                <a:gd name="T3" fmla="*/ 18 h 98"/>
                <a:gd name="T4" fmla="*/ 145 w 169"/>
                <a:gd name="T5" fmla="*/ 18 h 98"/>
                <a:gd name="T6" fmla="*/ 145 w 169"/>
                <a:gd name="T7" fmla="*/ 39 h 98"/>
                <a:gd name="T8" fmla="*/ 77 w 169"/>
                <a:gd name="T9" fmla="*/ 0 h 98"/>
                <a:gd name="T10" fmla="*/ 57 w 169"/>
                <a:gd name="T11" fmla="*/ 12 h 98"/>
                <a:gd name="T12" fmla="*/ 125 w 169"/>
                <a:gd name="T13" fmla="*/ 51 h 98"/>
                <a:gd name="T14" fmla="*/ 88 w 169"/>
                <a:gd name="T15" fmla="*/ 51 h 98"/>
                <a:gd name="T16" fmla="*/ 112 w 169"/>
                <a:gd name="T17" fmla="*/ 51 h 98"/>
                <a:gd name="T18" fmla="*/ 87 w 169"/>
                <a:gd name="T19" fmla="*/ 51 h 98"/>
                <a:gd name="T20" fmla="*/ 88 w 169"/>
                <a:gd name="T21" fmla="*/ 73 h 98"/>
                <a:gd name="T22" fmla="*/ 20 w 169"/>
                <a:gd name="T23" fmla="*/ 33 h 98"/>
                <a:gd name="T24" fmla="*/ 0 w 169"/>
                <a:gd name="T25" fmla="*/ 45 h 98"/>
                <a:gd name="T26" fmla="*/ 68 w 169"/>
                <a:gd name="T27" fmla="*/ 84 h 98"/>
                <a:gd name="T28" fmla="*/ 31 w 169"/>
                <a:gd name="T29" fmla="*/ 84 h 98"/>
                <a:gd name="T30" fmla="*/ 31 w 169"/>
                <a:gd name="T31" fmla="*/ 98 h 98"/>
                <a:gd name="T32" fmla="*/ 112 w 169"/>
                <a:gd name="T33" fmla="*/ 98 h 98"/>
                <a:gd name="T34" fmla="*/ 112 w 169"/>
                <a:gd name="T35" fmla="*/ 65 h 98"/>
                <a:gd name="T36" fmla="*/ 169 w 169"/>
                <a:gd name="T37" fmla="*/ 65 h 98"/>
                <a:gd name="T38" fmla="*/ 169 w 169"/>
                <a:gd name="T39" fmla="*/ 65 h 98"/>
                <a:gd name="T40" fmla="*/ 169 w 169"/>
                <a:gd name="T41" fmla="*/ 65 h 98"/>
                <a:gd name="T42" fmla="*/ 169 w 169"/>
                <a:gd name="T43" fmla="*/ 65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65"/>
                  </a:moveTo>
                  <a:lnTo>
                    <a:pt x="169" y="18"/>
                  </a:lnTo>
                  <a:lnTo>
                    <a:pt x="145" y="18"/>
                  </a:lnTo>
                  <a:lnTo>
                    <a:pt x="145" y="39"/>
                  </a:lnTo>
                  <a:lnTo>
                    <a:pt x="77" y="0"/>
                  </a:lnTo>
                  <a:lnTo>
                    <a:pt x="57" y="12"/>
                  </a:lnTo>
                  <a:lnTo>
                    <a:pt x="125" y="51"/>
                  </a:lnTo>
                  <a:lnTo>
                    <a:pt x="88" y="51"/>
                  </a:lnTo>
                  <a:lnTo>
                    <a:pt x="112" y="51"/>
                  </a:lnTo>
                  <a:lnTo>
                    <a:pt x="87" y="51"/>
                  </a:lnTo>
                  <a:lnTo>
                    <a:pt x="88" y="73"/>
                  </a:lnTo>
                  <a:lnTo>
                    <a:pt x="20" y="33"/>
                  </a:lnTo>
                  <a:lnTo>
                    <a:pt x="0" y="45"/>
                  </a:lnTo>
                  <a:lnTo>
                    <a:pt x="68" y="84"/>
                  </a:lnTo>
                  <a:lnTo>
                    <a:pt x="31" y="84"/>
                  </a:lnTo>
                  <a:lnTo>
                    <a:pt x="31" y="98"/>
                  </a:lnTo>
                  <a:lnTo>
                    <a:pt x="112" y="98"/>
                  </a:lnTo>
                  <a:lnTo>
                    <a:pt x="112" y="65"/>
                  </a:lnTo>
                  <a:lnTo>
                    <a:pt x="169" y="6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3" name="Freeform 3924"/>
            <p:cNvSpPr>
              <a:spLocks/>
            </p:cNvSpPr>
            <p:nvPr/>
          </p:nvSpPr>
          <p:spPr bwMode="auto">
            <a:xfrm>
              <a:off x="3587" y="3178"/>
              <a:ext cx="169" cy="98"/>
            </a:xfrm>
            <a:custGeom>
              <a:avLst/>
              <a:gdLst>
                <a:gd name="T0" fmla="*/ 169 w 169"/>
                <a:gd name="T1" fmla="*/ 53 h 98"/>
                <a:gd name="T2" fmla="*/ 101 w 169"/>
                <a:gd name="T3" fmla="*/ 14 h 98"/>
                <a:gd name="T4" fmla="*/ 138 w 169"/>
                <a:gd name="T5" fmla="*/ 14 h 98"/>
                <a:gd name="T6" fmla="*/ 138 w 169"/>
                <a:gd name="T7" fmla="*/ 0 h 98"/>
                <a:gd name="T8" fmla="*/ 57 w 169"/>
                <a:gd name="T9" fmla="*/ 0 h 98"/>
                <a:gd name="T10" fmla="*/ 57 w 169"/>
                <a:gd name="T11" fmla="*/ 33 h 98"/>
                <a:gd name="T12" fmla="*/ 0 w 169"/>
                <a:gd name="T13" fmla="*/ 33 h 98"/>
                <a:gd name="T14" fmla="*/ 0 w 169"/>
                <a:gd name="T15" fmla="*/ 80 h 98"/>
                <a:gd name="T16" fmla="*/ 24 w 169"/>
                <a:gd name="T17" fmla="*/ 80 h 98"/>
                <a:gd name="T18" fmla="*/ 24 w 169"/>
                <a:gd name="T19" fmla="*/ 58 h 98"/>
                <a:gd name="T20" fmla="*/ 92 w 169"/>
                <a:gd name="T21" fmla="*/ 98 h 98"/>
                <a:gd name="T22" fmla="*/ 112 w 169"/>
                <a:gd name="T23" fmla="*/ 86 h 98"/>
                <a:gd name="T24" fmla="*/ 44 w 169"/>
                <a:gd name="T25" fmla="*/ 47 h 98"/>
                <a:gd name="T26" fmla="*/ 81 w 169"/>
                <a:gd name="T27" fmla="*/ 47 h 98"/>
                <a:gd name="T28" fmla="*/ 81 w 169"/>
                <a:gd name="T29" fmla="*/ 33 h 98"/>
                <a:gd name="T30" fmla="*/ 81 w 169"/>
                <a:gd name="T31" fmla="*/ 47 h 98"/>
                <a:gd name="T32" fmla="*/ 81 w 169"/>
                <a:gd name="T33" fmla="*/ 25 h 98"/>
                <a:gd name="T34" fmla="*/ 149 w 169"/>
                <a:gd name="T35" fmla="*/ 65 h 98"/>
                <a:gd name="T36" fmla="*/ 169 w 169"/>
                <a:gd name="T37" fmla="*/ 53 h 98"/>
                <a:gd name="T38" fmla="*/ 169 w 169"/>
                <a:gd name="T39" fmla="*/ 53 h 98"/>
                <a:gd name="T40" fmla="*/ 169 w 169"/>
                <a:gd name="T41" fmla="*/ 53 h 98"/>
                <a:gd name="T42" fmla="*/ 169 w 169"/>
                <a:gd name="T43" fmla="*/ 53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53"/>
                  </a:moveTo>
                  <a:lnTo>
                    <a:pt x="101" y="14"/>
                  </a:lnTo>
                  <a:lnTo>
                    <a:pt x="138" y="14"/>
                  </a:lnTo>
                  <a:lnTo>
                    <a:pt x="138" y="0"/>
                  </a:lnTo>
                  <a:lnTo>
                    <a:pt x="57" y="0"/>
                  </a:lnTo>
                  <a:lnTo>
                    <a:pt x="57" y="33"/>
                  </a:lnTo>
                  <a:lnTo>
                    <a:pt x="0" y="33"/>
                  </a:lnTo>
                  <a:lnTo>
                    <a:pt x="0" y="80"/>
                  </a:lnTo>
                  <a:lnTo>
                    <a:pt x="24" y="80"/>
                  </a:lnTo>
                  <a:lnTo>
                    <a:pt x="24" y="58"/>
                  </a:lnTo>
                  <a:lnTo>
                    <a:pt x="92" y="98"/>
                  </a:lnTo>
                  <a:lnTo>
                    <a:pt x="112" y="86"/>
                  </a:lnTo>
                  <a:lnTo>
                    <a:pt x="44" y="47"/>
                  </a:lnTo>
                  <a:lnTo>
                    <a:pt x="81" y="47"/>
                  </a:lnTo>
                  <a:lnTo>
                    <a:pt x="81" y="33"/>
                  </a:lnTo>
                  <a:lnTo>
                    <a:pt x="81" y="47"/>
                  </a:lnTo>
                  <a:lnTo>
                    <a:pt x="81" y="25"/>
                  </a:lnTo>
                  <a:lnTo>
                    <a:pt x="149" y="65"/>
                  </a:lnTo>
                  <a:lnTo>
                    <a:pt x="169" y="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4" name="Freeform 3925"/>
            <p:cNvSpPr>
              <a:spLocks/>
            </p:cNvSpPr>
            <p:nvPr/>
          </p:nvSpPr>
          <p:spPr bwMode="auto">
            <a:xfrm>
              <a:off x="3709" y="3213"/>
              <a:ext cx="169" cy="98"/>
            </a:xfrm>
            <a:custGeom>
              <a:avLst/>
              <a:gdLst>
                <a:gd name="T0" fmla="*/ 169 w 169"/>
                <a:gd name="T1" fmla="*/ 65 h 98"/>
                <a:gd name="T2" fmla="*/ 169 w 169"/>
                <a:gd name="T3" fmla="*/ 17 h 98"/>
                <a:gd name="T4" fmla="*/ 145 w 169"/>
                <a:gd name="T5" fmla="*/ 17 h 98"/>
                <a:gd name="T6" fmla="*/ 145 w 169"/>
                <a:gd name="T7" fmla="*/ 39 h 98"/>
                <a:gd name="T8" fmla="*/ 77 w 169"/>
                <a:gd name="T9" fmla="*/ 0 h 98"/>
                <a:gd name="T10" fmla="*/ 57 w 169"/>
                <a:gd name="T11" fmla="*/ 12 h 98"/>
                <a:gd name="T12" fmla="*/ 125 w 169"/>
                <a:gd name="T13" fmla="*/ 50 h 98"/>
                <a:gd name="T14" fmla="*/ 88 w 169"/>
                <a:gd name="T15" fmla="*/ 51 h 98"/>
                <a:gd name="T16" fmla="*/ 112 w 169"/>
                <a:gd name="T17" fmla="*/ 51 h 98"/>
                <a:gd name="T18" fmla="*/ 87 w 169"/>
                <a:gd name="T19" fmla="*/ 51 h 98"/>
                <a:gd name="T20" fmla="*/ 88 w 169"/>
                <a:gd name="T21" fmla="*/ 72 h 98"/>
                <a:gd name="T22" fmla="*/ 20 w 169"/>
                <a:gd name="T23" fmla="*/ 33 h 98"/>
                <a:gd name="T24" fmla="*/ 0 w 169"/>
                <a:gd name="T25" fmla="*/ 45 h 98"/>
                <a:gd name="T26" fmla="*/ 68 w 169"/>
                <a:gd name="T27" fmla="*/ 84 h 98"/>
                <a:gd name="T28" fmla="*/ 31 w 169"/>
                <a:gd name="T29" fmla="*/ 84 h 98"/>
                <a:gd name="T30" fmla="*/ 31 w 169"/>
                <a:gd name="T31" fmla="*/ 98 h 98"/>
                <a:gd name="T32" fmla="*/ 112 w 169"/>
                <a:gd name="T33" fmla="*/ 98 h 98"/>
                <a:gd name="T34" fmla="*/ 112 w 169"/>
                <a:gd name="T35" fmla="*/ 65 h 98"/>
                <a:gd name="T36" fmla="*/ 169 w 169"/>
                <a:gd name="T37" fmla="*/ 65 h 98"/>
                <a:gd name="T38" fmla="*/ 169 w 169"/>
                <a:gd name="T39" fmla="*/ 65 h 98"/>
                <a:gd name="T40" fmla="*/ 169 w 169"/>
                <a:gd name="T41" fmla="*/ 65 h 98"/>
                <a:gd name="T42" fmla="*/ 169 w 169"/>
                <a:gd name="T43" fmla="*/ 65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65"/>
                  </a:moveTo>
                  <a:lnTo>
                    <a:pt x="169" y="17"/>
                  </a:lnTo>
                  <a:lnTo>
                    <a:pt x="145" y="17"/>
                  </a:lnTo>
                  <a:lnTo>
                    <a:pt x="145" y="39"/>
                  </a:lnTo>
                  <a:lnTo>
                    <a:pt x="77" y="0"/>
                  </a:lnTo>
                  <a:lnTo>
                    <a:pt x="57" y="12"/>
                  </a:lnTo>
                  <a:lnTo>
                    <a:pt x="125" y="50"/>
                  </a:lnTo>
                  <a:lnTo>
                    <a:pt x="88" y="51"/>
                  </a:lnTo>
                  <a:lnTo>
                    <a:pt x="112" y="51"/>
                  </a:lnTo>
                  <a:lnTo>
                    <a:pt x="87" y="51"/>
                  </a:lnTo>
                  <a:lnTo>
                    <a:pt x="88" y="72"/>
                  </a:lnTo>
                  <a:lnTo>
                    <a:pt x="20" y="33"/>
                  </a:lnTo>
                  <a:lnTo>
                    <a:pt x="0" y="45"/>
                  </a:lnTo>
                  <a:lnTo>
                    <a:pt x="68" y="84"/>
                  </a:lnTo>
                  <a:lnTo>
                    <a:pt x="31" y="84"/>
                  </a:lnTo>
                  <a:lnTo>
                    <a:pt x="31" y="98"/>
                  </a:lnTo>
                  <a:lnTo>
                    <a:pt x="112" y="98"/>
                  </a:lnTo>
                  <a:lnTo>
                    <a:pt x="112" y="65"/>
                  </a:lnTo>
                  <a:lnTo>
                    <a:pt x="169" y="6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5" name="Freeform 3926"/>
            <p:cNvSpPr>
              <a:spLocks noEditPoints="1"/>
            </p:cNvSpPr>
            <p:nvPr/>
          </p:nvSpPr>
          <p:spPr bwMode="auto">
            <a:xfrm>
              <a:off x="3534" y="3299"/>
              <a:ext cx="184" cy="279"/>
            </a:xfrm>
            <a:custGeom>
              <a:avLst/>
              <a:gdLst>
                <a:gd name="T0" fmla="*/ 184 w 184"/>
                <a:gd name="T1" fmla="*/ 163 h 279"/>
                <a:gd name="T2" fmla="*/ 184 w 184"/>
                <a:gd name="T3" fmla="*/ 105 h 279"/>
                <a:gd name="T4" fmla="*/ 134 w 184"/>
                <a:gd name="T5" fmla="*/ 77 h 279"/>
                <a:gd name="T6" fmla="*/ 134 w 184"/>
                <a:gd name="T7" fmla="*/ 95 h 279"/>
                <a:gd name="T8" fmla="*/ 51 w 184"/>
                <a:gd name="T9" fmla="*/ 47 h 279"/>
                <a:gd name="T10" fmla="*/ 51 w 184"/>
                <a:gd name="T11" fmla="*/ 29 h 279"/>
                <a:gd name="T12" fmla="*/ 1 w 184"/>
                <a:gd name="T13" fmla="*/ 0 h 279"/>
                <a:gd name="T14" fmla="*/ 1 w 184"/>
                <a:gd name="T15" fmla="*/ 57 h 279"/>
                <a:gd name="T16" fmla="*/ 47 w 184"/>
                <a:gd name="T17" fmla="*/ 84 h 279"/>
                <a:gd name="T18" fmla="*/ 77 w 184"/>
                <a:gd name="T19" fmla="*/ 130 h 279"/>
                <a:gd name="T20" fmla="*/ 47 w 184"/>
                <a:gd name="T21" fmla="*/ 141 h 279"/>
                <a:gd name="T22" fmla="*/ 0 w 184"/>
                <a:gd name="T23" fmla="*/ 115 h 279"/>
                <a:gd name="T24" fmla="*/ 0 w 184"/>
                <a:gd name="T25" fmla="*/ 172 h 279"/>
                <a:gd name="T26" fmla="*/ 51 w 184"/>
                <a:gd name="T27" fmla="*/ 201 h 279"/>
                <a:gd name="T28" fmla="*/ 51 w 184"/>
                <a:gd name="T29" fmla="*/ 184 h 279"/>
                <a:gd name="T30" fmla="*/ 134 w 184"/>
                <a:gd name="T31" fmla="*/ 232 h 279"/>
                <a:gd name="T32" fmla="*/ 134 w 184"/>
                <a:gd name="T33" fmla="*/ 249 h 279"/>
                <a:gd name="T34" fmla="*/ 184 w 184"/>
                <a:gd name="T35" fmla="*/ 279 h 279"/>
                <a:gd name="T36" fmla="*/ 184 w 184"/>
                <a:gd name="T37" fmla="*/ 221 h 279"/>
                <a:gd name="T38" fmla="*/ 138 w 184"/>
                <a:gd name="T39" fmla="*/ 194 h 279"/>
                <a:gd name="T40" fmla="*/ 108 w 184"/>
                <a:gd name="T41" fmla="*/ 148 h 279"/>
                <a:gd name="T42" fmla="*/ 138 w 184"/>
                <a:gd name="T43" fmla="*/ 137 h 279"/>
                <a:gd name="T44" fmla="*/ 184 w 184"/>
                <a:gd name="T45" fmla="*/ 163 h 279"/>
                <a:gd name="T46" fmla="*/ 184 w 184"/>
                <a:gd name="T47" fmla="*/ 163 h 279"/>
                <a:gd name="T48" fmla="*/ 184 w 184"/>
                <a:gd name="T49" fmla="*/ 163 h 279"/>
                <a:gd name="T50" fmla="*/ 184 w 184"/>
                <a:gd name="T51" fmla="*/ 163 h 279"/>
                <a:gd name="T52" fmla="*/ 127 w 184"/>
                <a:gd name="T53" fmla="*/ 206 h 279"/>
                <a:gd name="T54" fmla="*/ 58 w 184"/>
                <a:gd name="T55" fmla="*/ 166 h 279"/>
                <a:gd name="T56" fmla="*/ 93 w 184"/>
                <a:gd name="T57" fmla="*/ 153 h 279"/>
                <a:gd name="T58" fmla="*/ 127 w 184"/>
                <a:gd name="T59" fmla="*/ 206 h 279"/>
                <a:gd name="T60" fmla="*/ 127 w 184"/>
                <a:gd name="T61" fmla="*/ 206 h 279"/>
                <a:gd name="T62" fmla="*/ 127 w 184"/>
                <a:gd name="T63" fmla="*/ 206 h 279"/>
                <a:gd name="T64" fmla="*/ 127 w 184"/>
                <a:gd name="T65" fmla="*/ 206 h 279"/>
                <a:gd name="T66" fmla="*/ 93 w 184"/>
                <a:gd name="T67" fmla="*/ 125 h 279"/>
                <a:gd name="T68" fmla="*/ 58 w 184"/>
                <a:gd name="T69" fmla="*/ 72 h 279"/>
                <a:gd name="T70" fmla="*/ 127 w 184"/>
                <a:gd name="T71" fmla="*/ 113 h 279"/>
                <a:gd name="T72" fmla="*/ 93 w 184"/>
                <a:gd name="T73" fmla="*/ 125 h 279"/>
                <a:gd name="T74" fmla="*/ 93 w 184"/>
                <a:gd name="T75" fmla="*/ 125 h 279"/>
                <a:gd name="T76" fmla="*/ 93 w 184"/>
                <a:gd name="T77" fmla="*/ 125 h 279"/>
                <a:gd name="T78" fmla="*/ 93 w 184"/>
                <a:gd name="T79" fmla="*/ 125 h 2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4"/>
                <a:gd name="T121" fmla="*/ 0 h 279"/>
                <a:gd name="T122" fmla="*/ 184 w 184"/>
                <a:gd name="T123" fmla="*/ 279 h 2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4" h="279">
                  <a:moveTo>
                    <a:pt x="184" y="163"/>
                  </a:moveTo>
                  <a:lnTo>
                    <a:pt x="184" y="105"/>
                  </a:lnTo>
                  <a:lnTo>
                    <a:pt x="134" y="77"/>
                  </a:lnTo>
                  <a:lnTo>
                    <a:pt x="134" y="95"/>
                  </a:lnTo>
                  <a:lnTo>
                    <a:pt x="51" y="47"/>
                  </a:lnTo>
                  <a:lnTo>
                    <a:pt x="51" y="29"/>
                  </a:lnTo>
                  <a:lnTo>
                    <a:pt x="1" y="0"/>
                  </a:lnTo>
                  <a:lnTo>
                    <a:pt x="1" y="57"/>
                  </a:lnTo>
                  <a:lnTo>
                    <a:pt x="47" y="84"/>
                  </a:lnTo>
                  <a:lnTo>
                    <a:pt x="77" y="130"/>
                  </a:lnTo>
                  <a:lnTo>
                    <a:pt x="47" y="141"/>
                  </a:lnTo>
                  <a:lnTo>
                    <a:pt x="0" y="115"/>
                  </a:lnTo>
                  <a:lnTo>
                    <a:pt x="0" y="172"/>
                  </a:lnTo>
                  <a:lnTo>
                    <a:pt x="51" y="201"/>
                  </a:lnTo>
                  <a:lnTo>
                    <a:pt x="51" y="184"/>
                  </a:lnTo>
                  <a:lnTo>
                    <a:pt x="134" y="232"/>
                  </a:lnTo>
                  <a:lnTo>
                    <a:pt x="134" y="249"/>
                  </a:lnTo>
                  <a:lnTo>
                    <a:pt x="184" y="279"/>
                  </a:lnTo>
                  <a:lnTo>
                    <a:pt x="184" y="221"/>
                  </a:lnTo>
                  <a:lnTo>
                    <a:pt x="138" y="194"/>
                  </a:lnTo>
                  <a:lnTo>
                    <a:pt x="108" y="148"/>
                  </a:lnTo>
                  <a:lnTo>
                    <a:pt x="138" y="137"/>
                  </a:lnTo>
                  <a:lnTo>
                    <a:pt x="184" y="163"/>
                  </a:lnTo>
                  <a:close/>
                  <a:moveTo>
                    <a:pt x="127" y="206"/>
                  </a:moveTo>
                  <a:lnTo>
                    <a:pt x="58" y="166"/>
                  </a:lnTo>
                  <a:lnTo>
                    <a:pt x="93" y="153"/>
                  </a:lnTo>
                  <a:lnTo>
                    <a:pt x="127" y="206"/>
                  </a:lnTo>
                  <a:close/>
                  <a:moveTo>
                    <a:pt x="93" y="125"/>
                  </a:moveTo>
                  <a:lnTo>
                    <a:pt x="58" y="72"/>
                  </a:lnTo>
                  <a:lnTo>
                    <a:pt x="127" y="113"/>
                  </a:lnTo>
                  <a:lnTo>
                    <a:pt x="93" y="12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6" name="Freeform 3927"/>
            <p:cNvSpPr>
              <a:spLocks noEditPoints="1"/>
            </p:cNvSpPr>
            <p:nvPr/>
          </p:nvSpPr>
          <p:spPr bwMode="auto">
            <a:xfrm>
              <a:off x="3530" y="3303"/>
              <a:ext cx="184" cy="279"/>
            </a:xfrm>
            <a:custGeom>
              <a:avLst/>
              <a:gdLst>
                <a:gd name="T0" fmla="*/ 184 w 184"/>
                <a:gd name="T1" fmla="*/ 164 h 279"/>
                <a:gd name="T2" fmla="*/ 184 w 184"/>
                <a:gd name="T3" fmla="*/ 106 h 279"/>
                <a:gd name="T4" fmla="*/ 134 w 184"/>
                <a:gd name="T5" fmla="*/ 77 h 279"/>
                <a:gd name="T6" fmla="*/ 134 w 184"/>
                <a:gd name="T7" fmla="*/ 95 h 279"/>
                <a:gd name="T8" fmla="*/ 51 w 184"/>
                <a:gd name="T9" fmla="*/ 47 h 279"/>
                <a:gd name="T10" fmla="*/ 51 w 184"/>
                <a:gd name="T11" fmla="*/ 29 h 279"/>
                <a:gd name="T12" fmla="*/ 0 w 184"/>
                <a:gd name="T13" fmla="*/ 0 h 279"/>
                <a:gd name="T14" fmla="*/ 0 w 184"/>
                <a:gd name="T15" fmla="*/ 58 h 279"/>
                <a:gd name="T16" fmla="*/ 47 w 184"/>
                <a:gd name="T17" fmla="*/ 84 h 279"/>
                <a:gd name="T18" fmla="*/ 77 w 184"/>
                <a:gd name="T19" fmla="*/ 131 h 279"/>
                <a:gd name="T20" fmla="*/ 46 w 184"/>
                <a:gd name="T21" fmla="*/ 142 h 279"/>
                <a:gd name="T22" fmla="*/ 0 w 184"/>
                <a:gd name="T23" fmla="*/ 115 h 279"/>
                <a:gd name="T24" fmla="*/ 0 w 184"/>
                <a:gd name="T25" fmla="*/ 173 h 279"/>
                <a:gd name="T26" fmla="*/ 50 w 184"/>
                <a:gd name="T27" fmla="*/ 202 h 279"/>
                <a:gd name="T28" fmla="*/ 50 w 184"/>
                <a:gd name="T29" fmla="*/ 184 h 279"/>
                <a:gd name="T30" fmla="*/ 133 w 184"/>
                <a:gd name="T31" fmla="*/ 232 h 279"/>
                <a:gd name="T32" fmla="*/ 133 w 184"/>
                <a:gd name="T33" fmla="*/ 250 h 279"/>
                <a:gd name="T34" fmla="*/ 184 w 184"/>
                <a:gd name="T35" fmla="*/ 279 h 279"/>
                <a:gd name="T36" fmla="*/ 184 w 184"/>
                <a:gd name="T37" fmla="*/ 221 h 279"/>
                <a:gd name="T38" fmla="*/ 138 w 184"/>
                <a:gd name="T39" fmla="*/ 195 h 279"/>
                <a:gd name="T40" fmla="*/ 107 w 184"/>
                <a:gd name="T41" fmla="*/ 148 h 279"/>
                <a:gd name="T42" fmla="*/ 138 w 184"/>
                <a:gd name="T43" fmla="*/ 137 h 279"/>
                <a:gd name="T44" fmla="*/ 184 w 184"/>
                <a:gd name="T45" fmla="*/ 164 h 279"/>
                <a:gd name="T46" fmla="*/ 184 w 184"/>
                <a:gd name="T47" fmla="*/ 164 h 279"/>
                <a:gd name="T48" fmla="*/ 184 w 184"/>
                <a:gd name="T49" fmla="*/ 164 h 279"/>
                <a:gd name="T50" fmla="*/ 184 w 184"/>
                <a:gd name="T51" fmla="*/ 164 h 279"/>
                <a:gd name="T52" fmla="*/ 127 w 184"/>
                <a:gd name="T53" fmla="*/ 206 h 279"/>
                <a:gd name="T54" fmla="*/ 57 w 184"/>
                <a:gd name="T55" fmla="*/ 166 h 279"/>
                <a:gd name="T56" fmla="*/ 92 w 184"/>
                <a:gd name="T57" fmla="*/ 153 h 279"/>
                <a:gd name="T58" fmla="*/ 127 w 184"/>
                <a:gd name="T59" fmla="*/ 206 h 279"/>
                <a:gd name="T60" fmla="*/ 127 w 184"/>
                <a:gd name="T61" fmla="*/ 206 h 279"/>
                <a:gd name="T62" fmla="*/ 127 w 184"/>
                <a:gd name="T63" fmla="*/ 206 h 279"/>
                <a:gd name="T64" fmla="*/ 127 w 184"/>
                <a:gd name="T65" fmla="*/ 206 h 279"/>
                <a:gd name="T66" fmla="*/ 92 w 184"/>
                <a:gd name="T67" fmla="*/ 125 h 279"/>
                <a:gd name="T68" fmla="*/ 57 w 184"/>
                <a:gd name="T69" fmla="*/ 73 h 279"/>
                <a:gd name="T70" fmla="*/ 127 w 184"/>
                <a:gd name="T71" fmla="*/ 113 h 279"/>
                <a:gd name="T72" fmla="*/ 92 w 184"/>
                <a:gd name="T73" fmla="*/ 125 h 279"/>
                <a:gd name="T74" fmla="*/ 92 w 184"/>
                <a:gd name="T75" fmla="*/ 125 h 279"/>
                <a:gd name="T76" fmla="*/ 92 w 184"/>
                <a:gd name="T77" fmla="*/ 125 h 279"/>
                <a:gd name="T78" fmla="*/ 92 w 184"/>
                <a:gd name="T79" fmla="*/ 125 h 2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4"/>
                <a:gd name="T121" fmla="*/ 0 h 279"/>
                <a:gd name="T122" fmla="*/ 184 w 184"/>
                <a:gd name="T123" fmla="*/ 279 h 2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4" h="279">
                  <a:moveTo>
                    <a:pt x="184" y="164"/>
                  </a:moveTo>
                  <a:lnTo>
                    <a:pt x="184" y="106"/>
                  </a:lnTo>
                  <a:lnTo>
                    <a:pt x="134" y="77"/>
                  </a:lnTo>
                  <a:lnTo>
                    <a:pt x="134" y="95"/>
                  </a:lnTo>
                  <a:lnTo>
                    <a:pt x="51" y="47"/>
                  </a:lnTo>
                  <a:lnTo>
                    <a:pt x="51" y="29"/>
                  </a:lnTo>
                  <a:lnTo>
                    <a:pt x="0" y="0"/>
                  </a:lnTo>
                  <a:lnTo>
                    <a:pt x="0" y="58"/>
                  </a:lnTo>
                  <a:lnTo>
                    <a:pt x="47" y="84"/>
                  </a:lnTo>
                  <a:lnTo>
                    <a:pt x="77" y="131"/>
                  </a:lnTo>
                  <a:lnTo>
                    <a:pt x="46" y="142"/>
                  </a:lnTo>
                  <a:lnTo>
                    <a:pt x="0" y="115"/>
                  </a:lnTo>
                  <a:lnTo>
                    <a:pt x="0" y="173"/>
                  </a:lnTo>
                  <a:lnTo>
                    <a:pt x="50" y="202"/>
                  </a:lnTo>
                  <a:lnTo>
                    <a:pt x="50" y="184"/>
                  </a:lnTo>
                  <a:lnTo>
                    <a:pt x="133" y="232"/>
                  </a:lnTo>
                  <a:lnTo>
                    <a:pt x="133" y="250"/>
                  </a:lnTo>
                  <a:lnTo>
                    <a:pt x="184" y="279"/>
                  </a:lnTo>
                  <a:lnTo>
                    <a:pt x="184" y="221"/>
                  </a:lnTo>
                  <a:lnTo>
                    <a:pt x="138" y="195"/>
                  </a:lnTo>
                  <a:lnTo>
                    <a:pt x="107" y="148"/>
                  </a:lnTo>
                  <a:lnTo>
                    <a:pt x="138" y="137"/>
                  </a:lnTo>
                  <a:lnTo>
                    <a:pt x="184" y="164"/>
                  </a:lnTo>
                  <a:close/>
                  <a:moveTo>
                    <a:pt x="127" y="206"/>
                  </a:moveTo>
                  <a:lnTo>
                    <a:pt x="57" y="166"/>
                  </a:lnTo>
                  <a:lnTo>
                    <a:pt x="92" y="153"/>
                  </a:lnTo>
                  <a:lnTo>
                    <a:pt x="127" y="206"/>
                  </a:lnTo>
                  <a:close/>
                  <a:moveTo>
                    <a:pt x="92" y="125"/>
                  </a:moveTo>
                  <a:lnTo>
                    <a:pt x="57" y="73"/>
                  </a:lnTo>
                  <a:lnTo>
                    <a:pt x="127" y="113"/>
                  </a:lnTo>
                  <a:lnTo>
                    <a:pt x="92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947" name="Group 3915"/>
          <p:cNvGrpSpPr>
            <a:grpSpLocks noChangeAspect="1"/>
          </p:cNvGrpSpPr>
          <p:nvPr/>
        </p:nvGrpSpPr>
        <p:grpSpPr bwMode="auto">
          <a:xfrm>
            <a:off x="6153430" y="4500570"/>
            <a:ext cx="776024" cy="571504"/>
            <a:chOff x="3510" y="3120"/>
            <a:chExt cx="450" cy="507"/>
          </a:xfrm>
          <a:effectLst>
            <a:outerShdw blurRad="50800" dist="50800" sx="1000" sy="1000" algn="ctr" rotWithShape="0">
              <a:srgbClr val="000000">
                <a:alpha val="0"/>
              </a:srgbClr>
            </a:outerShdw>
          </a:effectLst>
        </p:grpSpPr>
        <p:sp>
          <p:nvSpPr>
            <p:cNvPr id="2948" name="AutoShape 3916"/>
            <p:cNvSpPr>
              <a:spLocks noChangeAspect="1" noChangeArrowheads="1" noTextEdit="1"/>
            </p:cNvSpPr>
            <p:nvPr/>
          </p:nvSpPr>
          <p:spPr bwMode="auto">
            <a:xfrm>
              <a:off x="3510" y="3120"/>
              <a:ext cx="449" cy="5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9" name="Freeform 3917"/>
            <p:cNvSpPr>
              <a:spLocks/>
            </p:cNvSpPr>
            <p:nvPr/>
          </p:nvSpPr>
          <p:spPr bwMode="auto">
            <a:xfrm>
              <a:off x="3736" y="3250"/>
              <a:ext cx="224" cy="376"/>
            </a:xfrm>
            <a:custGeom>
              <a:avLst/>
              <a:gdLst>
                <a:gd name="T0" fmla="*/ 224 w 224"/>
                <a:gd name="T1" fmla="*/ 0 h 376"/>
                <a:gd name="T2" fmla="*/ 224 w 224"/>
                <a:gd name="T3" fmla="*/ 247 h 376"/>
                <a:gd name="T4" fmla="*/ 0 w 224"/>
                <a:gd name="T5" fmla="*/ 376 h 376"/>
                <a:gd name="T6" fmla="*/ 0 w 224"/>
                <a:gd name="T7" fmla="*/ 130 h 376"/>
                <a:gd name="T8" fmla="*/ 224 w 224"/>
                <a:gd name="T9" fmla="*/ 0 h 376"/>
                <a:gd name="T10" fmla="*/ 224 w 224"/>
                <a:gd name="T11" fmla="*/ 0 h 376"/>
                <a:gd name="T12" fmla="*/ 224 w 224"/>
                <a:gd name="T13" fmla="*/ 0 h 376"/>
                <a:gd name="T14" fmla="*/ 224 w 224"/>
                <a:gd name="T15" fmla="*/ 0 h 376"/>
                <a:gd name="T16" fmla="*/ 224 w 224"/>
                <a:gd name="T17" fmla="*/ 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4"/>
                <a:gd name="T28" fmla="*/ 0 h 376"/>
                <a:gd name="T29" fmla="*/ 224 w 224"/>
                <a:gd name="T30" fmla="*/ 376 h 3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4" h="376">
                  <a:moveTo>
                    <a:pt x="224" y="0"/>
                  </a:moveTo>
                  <a:lnTo>
                    <a:pt x="224" y="247"/>
                  </a:lnTo>
                  <a:lnTo>
                    <a:pt x="0" y="376"/>
                  </a:lnTo>
                  <a:lnTo>
                    <a:pt x="0" y="13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0" name="Freeform 3918"/>
            <p:cNvSpPr>
              <a:spLocks/>
            </p:cNvSpPr>
            <p:nvPr/>
          </p:nvSpPr>
          <p:spPr bwMode="auto">
            <a:xfrm>
              <a:off x="3510" y="3250"/>
              <a:ext cx="226" cy="376"/>
            </a:xfrm>
            <a:custGeom>
              <a:avLst/>
              <a:gdLst>
                <a:gd name="T0" fmla="*/ 226 w 226"/>
                <a:gd name="T1" fmla="*/ 130 h 376"/>
                <a:gd name="T2" fmla="*/ 226 w 226"/>
                <a:gd name="T3" fmla="*/ 376 h 376"/>
                <a:gd name="T4" fmla="*/ 0 w 226"/>
                <a:gd name="T5" fmla="*/ 247 h 376"/>
                <a:gd name="T6" fmla="*/ 0 w 226"/>
                <a:gd name="T7" fmla="*/ 0 h 376"/>
                <a:gd name="T8" fmla="*/ 226 w 226"/>
                <a:gd name="T9" fmla="*/ 130 h 376"/>
                <a:gd name="T10" fmla="*/ 226 w 226"/>
                <a:gd name="T11" fmla="*/ 130 h 376"/>
                <a:gd name="T12" fmla="*/ 226 w 226"/>
                <a:gd name="T13" fmla="*/ 130 h 376"/>
                <a:gd name="T14" fmla="*/ 226 w 226"/>
                <a:gd name="T15" fmla="*/ 130 h 376"/>
                <a:gd name="T16" fmla="*/ 226 w 226"/>
                <a:gd name="T17" fmla="*/ 13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6"/>
                <a:gd name="T28" fmla="*/ 0 h 376"/>
                <a:gd name="T29" fmla="*/ 226 w 226"/>
                <a:gd name="T30" fmla="*/ 376 h 3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6" h="376">
                  <a:moveTo>
                    <a:pt x="226" y="130"/>
                  </a:moveTo>
                  <a:lnTo>
                    <a:pt x="226" y="376"/>
                  </a:lnTo>
                  <a:lnTo>
                    <a:pt x="0" y="247"/>
                  </a:lnTo>
                  <a:lnTo>
                    <a:pt x="0" y="0"/>
                  </a:lnTo>
                  <a:lnTo>
                    <a:pt x="226" y="130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1" name="Freeform 3919"/>
            <p:cNvSpPr>
              <a:spLocks/>
            </p:cNvSpPr>
            <p:nvPr/>
          </p:nvSpPr>
          <p:spPr bwMode="auto">
            <a:xfrm>
              <a:off x="3510" y="3121"/>
              <a:ext cx="450" cy="259"/>
            </a:xfrm>
            <a:custGeom>
              <a:avLst/>
              <a:gdLst>
                <a:gd name="T0" fmla="*/ 450 w 450"/>
                <a:gd name="T1" fmla="*/ 129 h 259"/>
                <a:gd name="T2" fmla="*/ 226 w 450"/>
                <a:gd name="T3" fmla="*/ 259 h 259"/>
                <a:gd name="T4" fmla="*/ 0 w 450"/>
                <a:gd name="T5" fmla="*/ 129 h 259"/>
                <a:gd name="T6" fmla="*/ 224 w 450"/>
                <a:gd name="T7" fmla="*/ 0 h 259"/>
                <a:gd name="T8" fmla="*/ 450 w 450"/>
                <a:gd name="T9" fmla="*/ 129 h 259"/>
                <a:gd name="T10" fmla="*/ 450 w 450"/>
                <a:gd name="T11" fmla="*/ 129 h 259"/>
                <a:gd name="T12" fmla="*/ 450 w 450"/>
                <a:gd name="T13" fmla="*/ 129 h 259"/>
                <a:gd name="T14" fmla="*/ 450 w 450"/>
                <a:gd name="T15" fmla="*/ 129 h 259"/>
                <a:gd name="T16" fmla="*/ 450 w 450"/>
                <a:gd name="T17" fmla="*/ 129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0"/>
                <a:gd name="T28" fmla="*/ 0 h 259"/>
                <a:gd name="T29" fmla="*/ 450 w 450"/>
                <a:gd name="T30" fmla="*/ 259 h 25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0" h="259">
                  <a:moveTo>
                    <a:pt x="450" y="129"/>
                  </a:moveTo>
                  <a:lnTo>
                    <a:pt x="226" y="259"/>
                  </a:lnTo>
                  <a:lnTo>
                    <a:pt x="0" y="129"/>
                  </a:lnTo>
                  <a:lnTo>
                    <a:pt x="224" y="0"/>
                  </a:lnTo>
                  <a:lnTo>
                    <a:pt x="450" y="129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2" name="Freeform 3920"/>
            <p:cNvSpPr>
              <a:spLocks/>
            </p:cNvSpPr>
            <p:nvPr/>
          </p:nvSpPr>
          <p:spPr bwMode="auto">
            <a:xfrm>
              <a:off x="3752" y="3305"/>
              <a:ext cx="188" cy="267"/>
            </a:xfrm>
            <a:custGeom>
              <a:avLst/>
              <a:gdLst>
                <a:gd name="T0" fmla="*/ 149 w 188"/>
                <a:gd name="T1" fmla="*/ 115 h 267"/>
                <a:gd name="T2" fmla="*/ 137 w 188"/>
                <a:gd name="T3" fmla="*/ 135 h 267"/>
                <a:gd name="T4" fmla="*/ 155 w 188"/>
                <a:gd name="T5" fmla="*/ 145 h 267"/>
                <a:gd name="T6" fmla="*/ 131 w 188"/>
                <a:gd name="T7" fmla="*/ 159 h 267"/>
                <a:gd name="T8" fmla="*/ 105 w 188"/>
                <a:gd name="T9" fmla="*/ 127 h 267"/>
                <a:gd name="T10" fmla="*/ 131 w 188"/>
                <a:gd name="T11" fmla="*/ 66 h 267"/>
                <a:gd name="T12" fmla="*/ 155 w 188"/>
                <a:gd name="T13" fmla="*/ 52 h 267"/>
                <a:gd name="T14" fmla="*/ 137 w 188"/>
                <a:gd name="T15" fmla="*/ 82 h 267"/>
                <a:gd name="T16" fmla="*/ 149 w 188"/>
                <a:gd name="T17" fmla="*/ 89 h 267"/>
                <a:gd name="T18" fmla="*/ 187 w 188"/>
                <a:gd name="T19" fmla="*/ 22 h 267"/>
                <a:gd name="T20" fmla="*/ 149 w 188"/>
                <a:gd name="T21" fmla="*/ 0 h 267"/>
                <a:gd name="T22" fmla="*/ 137 w 188"/>
                <a:gd name="T23" fmla="*/ 20 h 267"/>
                <a:gd name="T24" fmla="*/ 155 w 188"/>
                <a:gd name="T25" fmla="*/ 30 h 267"/>
                <a:gd name="T26" fmla="*/ 125 w 188"/>
                <a:gd name="T27" fmla="*/ 47 h 267"/>
                <a:gd name="T28" fmla="*/ 120 w 188"/>
                <a:gd name="T29" fmla="*/ 50 h 267"/>
                <a:gd name="T30" fmla="*/ 117 w 188"/>
                <a:gd name="T31" fmla="*/ 57 h 267"/>
                <a:gd name="T32" fmla="*/ 94 w 188"/>
                <a:gd name="T33" fmla="*/ 113 h 267"/>
                <a:gd name="T34" fmla="*/ 71 w 188"/>
                <a:gd name="T35" fmla="*/ 83 h 267"/>
                <a:gd name="T36" fmla="*/ 68 w 188"/>
                <a:gd name="T37" fmla="*/ 80 h 267"/>
                <a:gd name="T38" fmla="*/ 62 w 188"/>
                <a:gd name="T39" fmla="*/ 83 h 267"/>
                <a:gd name="T40" fmla="*/ 33 w 188"/>
                <a:gd name="T41" fmla="*/ 100 h 267"/>
                <a:gd name="T42" fmla="*/ 51 w 188"/>
                <a:gd name="T43" fmla="*/ 70 h 267"/>
                <a:gd name="T44" fmla="*/ 39 w 188"/>
                <a:gd name="T45" fmla="*/ 63 h 267"/>
                <a:gd name="T46" fmla="*/ 0 w 188"/>
                <a:gd name="T47" fmla="*/ 130 h 267"/>
                <a:gd name="T48" fmla="*/ 39 w 188"/>
                <a:gd name="T49" fmla="*/ 152 h 267"/>
                <a:gd name="T50" fmla="*/ 51 w 188"/>
                <a:gd name="T51" fmla="*/ 132 h 267"/>
                <a:gd name="T52" fmla="*/ 33 w 188"/>
                <a:gd name="T53" fmla="*/ 122 h 267"/>
                <a:gd name="T54" fmla="*/ 57 w 188"/>
                <a:gd name="T55" fmla="*/ 108 h 267"/>
                <a:gd name="T56" fmla="*/ 83 w 188"/>
                <a:gd name="T57" fmla="*/ 140 h 267"/>
                <a:gd name="T58" fmla="*/ 58 w 188"/>
                <a:gd name="T59" fmla="*/ 201 h 267"/>
                <a:gd name="T60" fmla="*/ 33 w 188"/>
                <a:gd name="T61" fmla="*/ 215 h 267"/>
                <a:gd name="T62" fmla="*/ 51 w 188"/>
                <a:gd name="T63" fmla="*/ 185 h 267"/>
                <a:gd name="T64" fmla="*/ 39 w 188"/>
                <a:gd name="T65" fmla="*/ 178 h 267"/>
                <a:gd name="T66" fmla="*/ 1 w 188"/>
                <a:gd name="T67" fmla="*/ 245 h 267"/>
                <a:gd name="T68" fmla="*/ 39 w 188"/>
                <a:gd name="T69" fmla="*/ 267 h 267"/>
                <a:gd name="T70" fmla="*/ 51 w 188"/>
                <a:gd name="T71" fmla="*/ 247 h 267"/>
                <a:gd name="T72" fmla="*/ 33 w 188"/>
                <a:gd name="T73" fmla="*/ 237 h 267"/>
                <a:gd name="T74" fmla="*/ 63 w 188"/>
                <a:gd name="T75" fmla="*/ 220 h 267"/>
                <a:gd name="T76" fmla="*/ 68 w 188"/>
                <a:gd name="T77" fmla="*/ 217 h 267"/>
                <a:gd name="T78" fmla="*/ 71 w 188"/>
                <a:gd name="T79" fmla="*/ 210 h 267"/>
                <a:gd name="T80" fmla="*/ 94 w 188"/>
                <a:gd name="T81" fmla="*/ 154 h 267"/>
                <a:gd name="T82" fmla="*/ 118 w 188"/>
                <a:gd name="T83" fmla="*/ 183 h 267"/>
                <a:gd name="T84" fmla="*/ 120 w 188"/>
                <a:gd name="T85" fmla="*/ 187 h 267"/>
                <a:gd name="T86" fmla="*/ 125 w 188"/>
                <a:gd name="T87" fmla="*/ 184 h 267"/>
                <a:gd name="T88" fmla="*/ 155 w 188"/>
                <a:gd name="T89" fmla="*/ 167 h 267"/>
                <a:gd name="T90" fmla="*/ 138 w 188"/>
                <a:gd name="T91" fmla="*/ 197 h 267"/>
                <a:gd name="T92" fmla="*/ 149 w 188"/>
                <a:gd name="T93" fmla="*/ 204 h 267"/>
                <a:gd name="T94" fmla="*/ 188 w 188"/>
                <a:gd name="T95" fmla="*/ 137 h 267"/>
                <a:gd name="T96" fmla="*/ 149 w 188"/>
                <a:gd name="T97" fmla="*/ 115 h 267"/>
                <a:gd name="T98" fmla="*/ 149 w 188"/>
                <a:gd name="T99" fmla="*/ 115 h 267"/>
                <a:gd name="T100" fmla="*/ 149 w 188"/>
                <a:gd name="T101" fmla="*/ 115 h 267"/>
                <a:gd name="T102" fmla="*/ 149 w 188"/>
                <a:gd name="T103" fmla="*/ 115 h 2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267"/>
                <a:gd name="T158" fmla="*/ 188 w 188"/>
                <a:gd name="T159" fmla="*/ 267 h 2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267">
                  <a:moveTo>
                    <a:pt x="149" y="115"/>
                  </a:moveTo>
                  <a:lnTo>
                    <a:pt x="137" y="135"/>
                  </a:lnTo>
                  <a:lnTo>
                    <a:pt x="155" y="145"/>
                  </a:lnTo>
                  <a:lnTo>
                    <a:pt x="131" y="159"/>
                  </a:lnTo>
                  <a:lnTo>
                    <a:pt x="105" y="127"/>
                  </a:lnTo>
                  <a:lnTo>
                    <a:pt x="131" y="66"/>
                  </a:lnTo>
                  <a:lnTo>
                    <a:pt x="155" y="52"/>
                  </a:lnTo>
                  <a:lnTo>
                    <a:pt x="137" y="82"/>
                  </a:lnTo>
                  <a:lnTo>
                    <a:pt x="149" y="89"/>
                  </a:lnTo>
                  <a:lnTo>
                    <a:pt x="187" y="22"/>
                  </a:lnTo>
                  <a:lnTo>
                    <a:pt x="149" y="0"/>
                  </a:lnTo>
                  <a:lnTo>
                    <a:pt x="137" y="20"/>
                  </a:lnTo>
                  <a:lnTo>
                    <a:pt x="155" y="30"/>
                  </a:lnTo>
                  <a:lnTo>
                    <a:pt x="125" y="47"/>
                  </a:lnTo>
                  <a:lnTo>
                    <a:pt x="120" y="50"/>
                  </a:lnTo>
                  <a:lnTo>
                    <a:pt x="117" y="57"/>
                  </a:lnTo>
                  <a:lnTo>
                    <a:pt x="94" y="113"/>
                  </a:lnTo>
                  <a:lnTo>
                    <a:pt x="71" y="83"/>
                  </a:lnTo>
                  <a:lnTo>
                    <a:pt x="68" y="80"/>
                  </a:lnTo>
                  <a:lnTo>
                    <a:pt x="62" y="83"/>
                  </a:lnTo>
                  <a:lnTo>
                    <a:pt x="33" y="100"/>
                  </a:lnTo>
                  <a:lnTo>
                    <a:pt x="51" y="70"/>
                  </a:lnTo>
                  <a:lnTo>
                    <a:pt x="39" y="63"/>
                  </a:lnTo>
                  <a:lnTo>
                    <a:pt x="0" y="130"/>
                  </a:lnTo>
                  <a:lnTo>
                    <a:pt x="39" y="152"/>
                  </a:lnTo>
                  <a:lnTo>
                    <a:pt x="51" y="132"/>
                  </a:lnTo>
                  <a:lnTo>
                    <a:pt x="33" y="122"/>
                  </a:lnTo>
                  <a:lnTo>
                    <a:pt x="57" y="108"/>
                  </a:lnTo>
                  <a:lnTo>
                    <a:pt x="83" y="140"/>
                  </a:lnTo>
                  <a:lnTo>
                    <a:pt x="58" y="201"/>
                  </a:lnTo>
                  <a:lnTo>
                    <a:pt x="33" y="215"/>
                  </a:lnTo>
                  <a:lnTo>
                    <a:pt x="51" y="185"/>
                  </a:lnTo>
                  <a:lnTo>
                    <a:pt x="39" y="178"/>
                  </a:lnTo>
                  <a:lnTo>
                    <a:pt x="1" y="245"/>
                  </a:lnTo>
                  <a:lnTo>
                    <a:pt x="39" y="267"/>
                  </a:lnTo>
                  <a:lnTo>
                    <a:pt x="51" y="247"/>
                  </a:lnTo>
                  <a:lnTo>
                    <a:pt x="33" y="237"/>
                  </a:lnTo>
                  <a:lnTo>
                    <a:pt x="63" y="220"/>
                  </a:lnTo>
                  <a:lnTo>
                    <a:pt x="68" y="217"/>
                  </a:lnTo>
                  <a:lnTo>
                    <a:pt x="71" y="210"/>
                  </a:lnTo>
                  <a:lnTo>
                    <a:pt x="94" y="154"/>
                  </a:lnTo>
                  <a:lnTo>
                    <a:pt x="118" y="183"/>
                  </a:lnTo>
                  <a:lnTo>
                    <a:pt x="120" y="187"/>
                  </a:lnTo>
                  <a:lnTo>
                    <a:pt x="125" y="184"/>
                  </a:lnTo>
                  <a:lnTo>
                    <a:pt x="155" y="167"/>
                  </a:lnTo>
                  <a:lnTo>
                    <a:pt x="138" y="197"/>
                  </a:lnTo>
                  <a:lnTo>
                    <a:pt x="149" y="204"/>
                  </a:lnTo>
                  <a:lnTo>
                    <a:pt x="188" y="137"/>
                  </a:lnTo>
                  <a:lnTo>
                    <a:pt x="149" y="115"/>
                  </a:lnTo>
                  <a:close/>
                </a:path>
              </a:pathLst>
            </a:custGeom>
            <a:solidFill>
              <a:srgbClr val="4F529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3" name="Freeform 3921"/>
            <p:cNvSpPr>
              <a:spLocks/>
            </p:cNvSpPr>
            <p:nvPr/>
          </p:nvSpPr>
          <p:spPr bwMode="auto">
            <a:xfrm>
              <a:off x="3756" y="3309"/>
              <a:ext cx="188" cy="268"/>
            </a:xfrm>
            <a:custGeom>
              <a:avLst/>
              <a:gdLst>
                <a:gd name="T0" fmla="*/ 149 w 188"/>
                <a:gd name="T1" fmla="*/ 115 h 268"/>
                <a:gd name="T2" fmla="*/ 137 w 188"/>
                <a:gd name="T3" fmla="*/ 135 h 268"/>
                <a:gd name="T4" fmla="*/ 156 w 188"/>
                <a:gd name="T5" fmla="*/ 145 h 268"/>
                <a:gd name="T6" fmla="*/ 131 w 188"/>
                <a:gd name="T7" fmla="*/ 159 h 268"/>
                <a:gd name="T8" fmla="*/ 105 w 188"/>
                <a:gd name="T9" fmla="*/ 127 h 268"/>
                <a:gd name="T10" fmla="*/ 131 w 188"/>
                <a:gd name="T11" fmla="*/ 66 h 268"/>
                <a:gd name="T12" fmla="*/ 155 w 188"/>
                <a:gd name="T13" fmla="*/ 52 h 268"/>
                <a:gd name="T14" fmla="*/ 137 w 188"/>
                <a:gd name="T15" fmla="*/ 83 h 268"/>
                <a:gd name="T16" fmla="*/ 149 w 188"/>
                <a:gd name="T17" fmla="*/ 89 h 268"/>
                <a:gd name="T18" fmla="*/ 188 w 188"/>
                <a:gd name="T19" fmla="*/ 22 h 268"/>
                <a:gd name="T20" fmla="*/ 149 w 188"/>
                <a:gd name="T21" fmla="*/ 0 h 268"/>
                <a:gd name="T22" fmla="*/ 137 w 188"/>
                <a:gd name="T23" fmla="*/ 20 h 268"/>
                <a:gd name="T24" fmla="*/ 155 w 188"/>
                <a:gd name="T25" fmla="*/ 30 h 268"/>
                <a:gd name="T26" fmla="*/ 126 w 188"/>
                <a:gd name="T27" fmla="*/ 47 h 268"/>
                <a:gd name="T28" fmla="*/ 120 w 188"/>
                <a:gd name="T29" fmla="*/ 50 h 268"/>
                <a:gd name="T30" fmla="*/ 117 w 188"/>
                <a:gd name="T31" fmla="*/ 57 h 268"/>
                <a:gd name="T32" fmla="*/ 94 w 188"/>
                <a:gd name="T33" fmla="*/ 113 h 268"/>
                <a:gd name="T34" fmla="*/ 71 w 188"/>
                <a:gd name="T35" fmla="*/ 84 h 268"/>
                <a:gd name="T36" fmla="*/ 68 w 188"/>
                <a:gd name="T37" fmla="*/ 80 h 268"/>
                <a:gd name="T38" fmla="*/ 63 w 188"/>
                <a:gd name="T39" fmla="*/ 84 h 268"/>
                <a:gd name="T40" fmla="*/ 33 w 188"/>
                <a:gd name="T41" fmla="*/ 101 h 268"/>
                <a:gd name="T42" fmla="*/ 51 w 188"/>
                <a:gd name="T43" fmla="*/ 70 h 268"/>
                <a:gd name="T44" fmla="*/ 39 w 188"/>
                <a:gd name="T45" fmla="*/ 63 h 268"/>
                <a:gd name="T46" fmla="*/ 0 w 188"/>
                <a:gd name="T47" fmla="*/ 130 h 268"/>
                <a:gd name="T48" fmla="*/ 39 w 188"/>
                <a:gd name="T49" fmla="*/ 152 h 268"/>
                <a:gd name="T50" fmla="*/ 51 w 188"/>
                <a:gd name="T51" fmla="*/ 133 h 268"/>
                <a:gd name="T52" fmla="*/ 33 w 188"/>
                <a:gd name="T53" fmla="*/ 122 h 268"/>
                <a:gd name="T54" fmla="*/ 57 w 188"/>
                <a:gd name="T55" fmla="*/ 108 h 268"/>
                <a:gd name="T56" fmla="*/ 83 w 188"/>
                <a:gd name="T57" fmla="*/ 140 h 268"/>
                <a:gd name="T58" fmla="*/ 58 w 188"/>
                <a:gd name="T59" fmla="*/ 202 h 268"/>
                <a:gd name="T60" fmla="*/ 33 w 188"/>
                <a:gd name="T61" fmla="*/ 215 h 268"/>
                <a:gd name="T62" fmla="*/ 51 w 188"/>
                <a:gd name="T63" fmla="*/ 185 h 268"/>
                <a:gd name="T64" fmla="*/ 39 w 188"/>
                <a:gd name="T65" fmla="*/ 178 h 268"/>
                <a:gd name="T66" fmla="*/ 1 w 188"/>
                <a:gd name="T67" fmla="*/ 245 h 268"/>
                <a:gd name="T68" fmla="*/ 39 w 188"/>
                <a:gd name="T69" fmla="*/ 268 h 268"/>
                <a:gd name="T70" fmla="*/ 51 w 188"/>
                <a:gd name="T71" fmla="*/ 247 h 268"/>
                <a:gd name="T72" fmla="*/ 33 w 188"/>
                <a:gd name="T73" fmla="*/ 238 h 268"/>
                <a:gd name="T74" fmla="*/ 63 w 188"/>
                <a:gd name="T75" fmla="*/ 220 h 268"/>
                <a:gd name="T76" fmla="*/ 68 w 188"/>
                <a:gd name="T77" fmla="*/ 218 h 268"/>
                <a:gd name="T78" fmla="*/ 71 w 188"/>
                <a:gd name="T79" fmla="*/ 210 h 268"/>
                <a:gd name="T80" fmla="*/ 94 w 188"/>
                <a:gd name="T81" fmla="*/ 155 h 268"/>
                <a:gd name="T82" fmla="*/ 118 w 188"/>
                <a:gd name="T83" fmla="*/ 184 h 268"/>
                <a:gd name="T84" fmla="*/ 120 w 188"/>
                <a:gd name="T85" fmla="*/ 187 h 268"/>
                <a:gd name="T86" fmla="*/ 126 w 188"/>
                <a:gd name="T87" fmla="*/ 184 h 268"/>
                <a:gd name="T88" fmla="*/ 156 w 188"/>
                <a:gd name="T89" fmla="*/ 167 h 268"/>
                <a:gd name="T90" fmla="*/ 138 w 188"/>
                <a:gd name="T91" fmla="*/ 197 h 268"/>
                <a:gd name="T92" fmla="*/ 149 w 188"/>
                <a:gd name="T93" fmla="*/ 204 h 268"/>
                <a:gd name="T94" fmla="*/ 188 w 188"/>
                <a:gd name="T95" fmla="*/ 137 h 268"/>
                <a:gd name="T96" fmla="*/ 149 w 188"/>
                <a:gd name="T97" fmla="*/ 115 h 268"/>
                <a:gd name="T98" fmla="*/ 149 w 188"/>
                <a:gd name="T99" fmla="*/ 115 h 268"/>
                <a:gd name="T100" fmla="*/ 149 w 188"/>
                <a:gd name="T101" fmla="*/ 115 h 268"/>
                <a:gd name="T102" fmla="*/ 149 w 188"/>
                <a:gd name="T103" fmla="*/ 115 h 2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268"/>
                <a:gd name="T158" fmla="*/ 188 w 188"/>
                <a:gd name="T159" fmla="*/ 268 h 26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268">
                  <a:moveTo>
                    <a:pt x="149" y="115"/>
                  </a:moveTo>
                  <a:lnTo>
                    <a:pt x="137" y="135"/>
                  </a:lnTo>
                  <a:lnTo>
                    <a:pt x="156" y="145"/>
                  </a:lnTo>
                  <a:lnTo>
                    <a:pt x="131" y="159"/>
                  </a:lnTo>
                  <a:lnTo>
                    <a:pt x="105" y="127"/>
                  </a:lnTo>
                  <a:lnTo>
                    <a:pt x="131" y="66"/>
                  </a:lnTo>
                  <a:lnTo>
                    <a:pt x="155" y="52"/>
                  </a:lnTo>
                  <a:lnTo>
                    <a:pt x="137" y="83"/>
                  </a:lnTo>
                  <a:lnTo>
                    <a:pt x="149" y="89"/>
                  </a:lnTo>
                  <a:lnTo>
                    <a:pt x="188" y="22"/>
                  </a:lnTo>
                  <a:lnTo>
                    <a:pt x="149" y="0"/>
                  </a:lnTo>
                  <a:lnTo>
                    <a:pt x="137" y="20"/>
                  </a:lnTo>
                  <a:lnTo>
                    <a:pt x="155" y="30"/>
                  </a:lnTo>
                  <a:lnTo>
                    <a:pt x="126" y="47"/>
                  </a:lnTo>
                  <a:lnTo>
                    <a:pt x="120" y="50"/>
                  </a:lnTo>
                  <a:lnTo>
                    <a:pt x="117" y="57"/>
                  </a:lnTo>
                  <a:lnTo>
                    <a:pt x="94" y="113"/>
                  </a:lnTo>
                  <a:lnTo>
                    <a:pt x="71" y="84"/>
                  </a:lnTo>
                  <a:lnTo>
                    <a:pt x="68" y="80"/>
                  </a:lnTo>
                  <a:lnTo>
                    <a:pt x="63" y="84"/>
                  </a:lnTo>
                  <a:lnTo>
                    <a:pt x="33" y="101"/>
                  </a:lnTo>
                  <a:lnTo>
                    <a:pt x="51" y="70"/>
                  </a:lnTo>
                  <a:lnTo>
                    <a:pt x="39" y="63"/>
                  </a:lnTo>
                  <a:lnTo>
                    <a:pt x="0" y="130"/>
                  </a:lnTo>
                  <a:lnTo>
                    <a:pt x="39" y="152"/>
                  </a:lnTo>
                  <a:lnTo>
                    <a:pt x="51" y="133"/>
                  </a:lnTo>
                  <a:lnTo>
                    <a:pt x="33" y="122"/>
                  </a:lnTo>
                  <a:lnTo>
                    <a:pt x="57" y="108"/>
                  </a:lnTo>
                  <a:lnTo>
                    <a:pt x="83" y="140"/>
                  </a:lnTo>
                  <a:lnTo>
                    <a:pt x="58" y="202"/>
                  </a:lnTo>
                  <a:lnTo>
                    <a:pt x="33" y="215"/>
                  </a:lnTo>
                  <a:lnTo>
                    <a:pt x="51" y="185"/>
                  </a:lnTo>
                  <a:lnTo>
                    <a:pt x="39" y="178"/>
                  </a:lnTo>
                  <a:lnTo>
                    <a:pt x="1" y="245"/>
                  </a:lnTo>
                  <a:lnTo>
                    <a:pt x="39" y="268"/>
                  </a:lnTo>
                  <a:lnTo>
                    <a:pt x="51" y="247"/>
                  </a:lnTo>
                  <a:lnTo>
                    <a:pt x="33" y="238"/>
                  </a:lnTo>
                  <a:lnTo>
                    <a:pt x="63" y="220"/>
                  </a:lnTo>
                  <a:lnTo>
                    <a:pt x="68" y="218"/>
                  </a:lnTo>
                  <a:lnTo>
                    <a:pt x="71" y="210"/>
                  </a:lnTo>
                  <a:lnTo>
                    <a:pt x="94" y="155"/>
                  </a:lnTo>
                  <a:lnTo>
                    <a:pt x="118" y="184"/>
                  </a:lnTo>
                  <a:lnTo>
                    <a:pt x="120" y="187"/>
                  </a:lnTo>
                  <a:lnTo>
                    <a:pt x="126" y="184"/>
                  </a:lnTo>
                  <a:lnTo>
                    <a:pt x="156" y="167"/>
                  </a:lnTo>
                  <a:lnTo>
                    <a:pt x="138" y="197"/>
                  </a:lnTo>
                  <a:lnTo>
                    <a:pt x="149" y="204"/>
                  </a:lnTo>
                  <a:lnTo>
                    <a:pt x="188" y="137"/>
                  </a:lnTo>
                  <a:lnTo>
                    <a:pt x="149" y="1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4" name="Freeform 3922"/>
            <p:cNvSpPr>
              <a:spLocks/>
            </p:cNvSpPr>
            <p:nvPr/>
          </p:nvSpPr>
          <p:spPr bwMode="auto">
            <a:xfrm>
              <a:off x="3587" y="3182"/>
              <a:ext cx="169" cy="98"/>
            </a:xfrm>
            <a:custGeom>
              <a:avLst/>
              <a:gdLst>
                <a:gd name="T0" fmla="*/ 169 w 169"/>
                <a:gd name="T1" fmla="*/ 53 h 98"/>
                <a:gd name="T2" fmla="*/ 101 w 169"/>
                <a:gd name="T3" fmla="*/ 14 h 98"/>
                <a:gd name="T4" fmla="*/ 138 w 169"/>
                <a:gd name="T5" fmla="*/ 14 h 98"/>
                <a:gd name="T6" fmla="*/ 138 w 169"/>
                <a:gd name="T7" fmla="*/ 0 h 98"/>
                <a:gd name="T8" fmla="*/ 57 w 169"/>
                <a:gd name="T9" fmla="*/ 0 h 98"/>
                <a:gd name="T10" fmla="*/ 57 w 169"/>
                <a:gd name="T11" fmla="*/ 33 h 98"/>
                <a:gd name="T12" fmla="*/ 0 w 169"/>
                <a:gd name="T13" fmla="*/ 33 h 98"/>
                <a:gd name="T14" fmla="*/ 0 w 169"/>
                <a:gd name="T15" fmla="*/ 80 h 98"/>
                <a:gd name="T16" fmla="*/ 24 w 169"/>
                <a:gd name="T17" fmla="*/ 80 h 98"/>
                <a:gd name="T18" fmla="*/ 24 w 169"/>
                <a:gd name="T19" fmla="*/ 59 h 98"/>
                <a:gd name="T20" fmla="*/ 92 w 169"/>
                <a:gd name="T21" fmla="*/ 98 h 98"/>
                <a:gd name="T22" fmla="*/ 112 w 169"/>
                <a:gd name="T23" fmla="*/ 86 h 98"/>
                <a:gd name="T24" fmla="*/ 44 w 169"/>
                <a:gd name="T25" fmla="*/ 47 h 98"/>
                <a:gd name="T26" fmla="*/ 81 w 169"/>
                <a:gd name="T27" fmla="*/ 47 h 98"/>
                <a:gd name="T28" fmla="*/ 81 w 169"/>
                <a:gd name="T29" fmla="*/ 33 h 98"/>
                <a:gd name="T30" fmla="*/ 81 w 169"/>
                <a:gd name="T31" fmla="*/ 47 h 98"/>
                <a:gd name="T32" fmla="*/ 81 w 169"/>
                <a:gd name="T33" fmla="*/ 26 h 98"/>
                <a:gd name="T34" fmla="*/ 149 w 169"/>
                <a:gd name="T35" fmla="*/ 65 h 98"/>
                <a:gd name="T36" fmla="*/ 169 w 169"/>
                <a:gd name="T37" fmla="*/ 53 h 98"/>
                <a:gd name="T38" fmla="*/ 169 w 169"/>
                <a:gd name="T39" fmla="*/ 53 h 98"/>
                <a:gd name="T40" fmla="*/ 169 w 169"/>
                <a:gd name="T41" fmla="*/ 53 h 98"/>
                <a:gd name="T42" fmla="*/ 169 w 169"/>
                <a:gd name="T43" fmla="*/ 53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53"/>
                  </a:moveTo>
                  <a:lnTo>
                    <a:pt x="101" y="14"/>
                  </a:lnTo>
                  <a:lnTo>
                    <a:pt x="138" y="14"/>
                  </a:lnTo>
                  <a:lnTo>
                    <a:pt x="138" y="0"/>
                  </a:lnTo>
                  <a:lnTo>
                    <a:pt x="57" y="0"/>
                  </a:lnTo>
                  <a:lnTo>
                    <a:pt x="57" y="33"/>
                  </a:lnTo>
                  <a:lnTo>
                    <a:pt x="0" y="33"/>
                  </a:lnTo>
                  <a:lnTo>
                    <a:pt x="0" y="80"/>
                  </a:lnTo>
                  <a:lnTo>
                    <a:pt x="24" y="80"/>
                  </a:lnTo>
                  <a:lnTo>
                    <a:pt x="24" y="59"/>
                  </a:lnTo>
                  <a:lnTo>
                    <a:pt x="92" y="98"/>
                  </a:lnTo>
                  <a:lnTo>
                    <a:pt x="112" y="86"/>
                  </a:lnTo>
                  <a:lnTo>
                    <a:pt x="44" y="47"/>
                  </a:lnTo>
                  <a:lnTo>
                    <a:pt x="81" y="47"/>
                  </a:lnTo>
                  <a:lnTo>
                    <a:pt x="81" y="33"/>
                  </a:lnTo>
                  <a:lnTo>
                    <a:pt x="81" y="47"/>
                  </a:lnTo>
                  <a:lnTo>
                    <a:pt x="81" y="26"/>
                  </a:lnTo>
                  <a:lnTo>
                    <a:pt x="149" y="65"/>
                  </a:lnTo>
                  <a:lnTo>
                    <a:pt x="169" y="5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5" name="Freeform 3923"/>
            <p:cNvSpPr>
              <a:spLocks/>
            </p:cNvSpPr>
            <p:nvPr/>
          </p:nvSpPr>
          <p:spPr bwMode="auto">
            <a:xfrm>
              <a:off x="3709" y="3217"/>
              <a:ext cx="169" cy="98"/>
            </a:xfrm>
            <a:custGeom>
              <a:avLst/>
              <a:gdLst>
                <a:gd name="T0" fmla="*/ 169 w 169"/>
                <a:gd name="T1" fmla="*/ 65 h 98"/>
                <a:gd name="T2" fmla="*/ 169 w 169"/>
                <a:gd name="T3" fmla="*/ 18 h 98"/>
                <a:gd name="T4" fmla="*/ 145 w 169"/>
                <a:gd name="T5" fmla="*/ 18 h 98"/>
                <a:gd name="T6" fmla="*/ 145 w 169"/>
                <a:gd name="T7" fmla="*/ 39 h 98"/>
                <a:gd name="T8" fmla="*/ 77 w 169"/>
                <a:gd name="T9" fmla="*/ 0 h 98"/>
                <a:gd name="T10" fmla="*/ 57 w 169"/>
                <a:gd name="T11" fmla="*/ 12 h 98"/>
                <a:gd name="T12" fmla="*/ 125 w 169"/>
                <a:gd name="T13" fmla="*/ 51 h 98"/>
                <a:gd name="T14" fmla="*/ 88 w 169"/>
                <a:gd name="T15" fmla="*/ 51 h 98"/>
                <a:gd name="T16" fmla="*/ 112 w 169"/>
                <a:gd name="T17" fmla="*/ 51 h 98"/>
                <a:gd name="T18" fmla="*/ 87 w 169"/>
                <a:gd name="T19" fmla="*/ 51 h 98"/>
                <a:gd name="T20" fmla="*/ 88 w 169"/>
                <a:gd name="T21" fmla="*/ 73 h 98"/>
                <a:gd name="T22" fmla="*/ 20 w 169"/>
                <a:gd name="T23" fmla="*/ 33 h 98"/>
                <a:gd name="T24" fmla="*/ 0 w 169"/>
                <a:gd name="T25" fmla="*/ 45 h 98"/>
                <a:gd name="T26" fmla="*/ 68 w 169"/>
                <a:gd name="T27" fmla="*/ 84 h 98"/>
                <a:gd name="T28" fmla="*/ 31 w 169"/>
                <a:gd name="T29" fmla="*/ 84 h 98"/>
                <a:gd name="T30" fmla="*/ 31 w 169"/>
                <a:gd name="T31" fmla="*/ 98 h 98"/>
                <a:gd name="T32" fmla="*/ 112 w 169"/>
                <a:gd name="T33" fmla="*/ 98 h 98"/>
                <a:gd name="T34" fmla="*/ 112 w 169"/>
                <a:gd name="T35" fmla="*/ 65 h 98"/>
                <a:gd name="T36" fmla="*/ 169 w 169"/>
                <a:gd name="T37" fmla="*/ 65 h 98"/>
                <a:gd name="T38" fmla="*/ 169 w 169"/>
                <a:gd name="T39" fmla="*/ 65 h 98"/>
                <a:gd name="T40" fmla="*/ 169 w 169"/>
                <a:gd name="T41" fmla="*/ 65 h 98"/>
                <a:gd name="T42" fmla="*/ 169 w 169"/>
                <a:gd name="T43" fmla="*/ 65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65"/>
                  </a:moveTo>
                  <a:lnTo>
                    <a:pt x="169" y="18"/>
                  </a:lnTo>
                  <a:lnTo>
                    <a:pt x="145" y="18"/>
                  </a:lnTo>
                  <a:lnTo>
                    <a:pt x="145" y="39"/>
                  </a:lnTo>
                  <a:lnTo>
                    <a:pt x="77" y="0"/>
                  </a:lnTo>
                  <a:lnTo>
                    <a:pt x="57" y="12"/>
                  </a:lnTo>
                  <a:lnTo>
                    <a:pt x="125" y="51"/>
                  </a:lnTo>
                  <a:lnTo>
                    <a:pt x="88" y="51"/>
                  </a:lnTo>
                  <a:lnTo>
                    <a:pt x="112" y="51"/>
                  </a:lnTo>
                  <a:lnTo>
                    <a:pt x="87" y="51"/>
                  </a:lnTo>
                  <a:lnTo>
                    <a:pt x="88" y="73"/>
                  </a:lnTo>
                  <a:lnTo>
                    <a:pt x="20" y="33"/>
                  </a:lnTo>
                  <a:lnTo>
                    <a:pt x="0" y="45"/>
                  </a:lnTo>
                  <a:lnTo>
                    <a:pt x="68" y="84"/>
                  </a:lnTo>
                  <a:lnTo>
                    <a:pt x="31" y="84"/>
                  </a:lnTo>
                  <a:lnTo>
                    <a:pt x="31" y="98"/>
                  </a:lnTo>
                  <a:lnTo>
                    <a:pt x="112" y="98"/>
                  </a:lnTo>
                  <a:lnTo>
                    <a:pt x="112" y="65"/>
                  </a:lnTo>
                  <a:lnTo>
                    <a:pt x="169" y="6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6" name="Freeform 3924"/>
            <p:cNvSpPr>
              <a:spLocks/>
            </p:cNvSpPr>
            <p:nvPr/>
          </p:nvSpPr>
          <p:spPr bwMode="auto">
            <a:xfrm>
              <a:off x="3587" y="3178"/>
              <a:ext cx="169" cy="98"/>
            </a:xfrm>
            <a:custGeom>
              <a:avLst/>
              <a:gdLst>
                <a:gd name="T0" fmla="*/ 169 w 169"/>
                <a:gd name="T1" fmla="*/ 53 h 98"/>
                <a:gd name="T2" fmla="*/ 101 w 169"/>
                <a:gd name="T3" fmla="*/ 14 h 98"/>
                <a:gd name="T4" fmla="*/ 138 w 169"/>
                <a:gd name="T5" fmla="*/ 14 h 98"/>
                <a:gd name="T6" fmla="*/ 138 w 169"/>
                <a:gd name="T7" fmla="*/ 0 h 98"/>
                <a:gd name="T8" fmla="*/ 57 w 169"/>
                <a:gd name="T9" fmla="*/ 0 h 98"/>
                <a:gd name="T10" fmla="*/ 57 w 169"/>
                <a:gd name="T11" fmla="*/ 33 h 98"/>
                <a:gd name="T12" fmla="*/ 0 w 169"/>
                <a:gd name="T13" fmla="*/ 33 h 98"/>
                <a:gd name="T14" fmla="*/ 0 w 169"/>
                <a:gd name="T15" fmla="*/ 80 h 98"/>
                <a:gd name="T16" fmla="*/ 24 w 169"/>
                <a:gd name="T17" fmla="*/ 80 h 98"/>
                <a:gd name="T18" fmla="*/ 24 w 169"/>
                <a:gd name="T19" fmla="*/ 58 h 98"/>
                <a:gd name="T20" fmla="*/ 92 w 169"/>
                <a:gd name="T21" fmla="*/ 98 h 98"/>
                <a:gd name="T22" fmla="*/ 112 w 169"/>
                <a:gd name="T23" fmla="*/ 86 h 98"/>
                <a:gd name="T24" fmla="*/ 44 w 169"/>
                <a:gd name="T25" fmla="*/ 47 h 98"/>
                <a:gd name="T26" fmla="*/ 81 w 169"/>
                <a:gd name="T27" fmla="*/ 47 h 98"/>
                <a:gd name="T28" fmla="*/ 81 w 169"/>
                <a:gd name="T29" fmla="*/ 33 h 98"/>
                <a:gd name="T30" fmla="*/ 81 w 169"/>
                <a:gd name="T31" fmla="*/ 47 h 98"/>
                <a:gd name="T32" fmla="*/ 81 w 169"/>
                <a:gd name="T33" fmla="*/ 25 h 98"/>
                <a:gd name="T34" fmla="*/ 149 w 169"/>
                <a:gd name="T35" fmla="*/ 65 h 98"/>
                <a:gd name="T36" fmla="*/ 169 w 169"/>
                <a:gd name="T37" fmla="*/ 53 h 98"/>
                <a:gd name="T38" fmla="*/ 169 w 169"/>
                <a:gd name="T39" fmla="*/ 53 h 98"/>
                <a:gd name="T40" fmla="*/ 169 w 169"/>
                <a:gd name="T41" fmla="*/ 53 h 98"/>
                <a:gd name="T42" fmla="*/ 169 w 169"/>
                <a:gd name="T43" fmla="*/ 53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53"/>
                  </a:moveTo>
                  <a:lnTo>
                    <a:pt x="101" y="14"/>
                  </a:lnTo>
                  <a:lnTo>
                    <a:pt x="138" y="14"/>
                  </a:lnTo>
                  <a:lnTo>
                    <a:pt x="138" y="0"/>
                  </a:lnTo>
                  <a:lnTo>
                    <a:pt x="57" y="0"/>
                  </a:lnTo>
                  <a:lnTo>
                    <a:pt x="57" y="33"/>
                  </a:lnTo>
                  <a:lnTo>
                    <a:pt x="0" y="33"/>
                  </a:lnTo>
                  <a:lnTo>
                    <a:pt x="0" y="80"/>
                  </a:lnTo>
                  <a:lnTo>
                    <a:pt x="24" y="80"/>
                  </a:lnTo>
                  <a:lnTo>
                    <a:pt x="24" y="58"/>
                  </a:lnTo>
                  <a:lnTo>
                    <a:pt x="92" y="98"/>
                  </a:lnTo>
                  <a:lnTo>
                    <a:pt x="112" y="86"/>
                  </a:lnTo>
                  <a:lnTo>
                    <a:pt x="44" y="47"/>
                  </a:lnTo>
                  <a:lnTo>
                    <a:pt x="81" y="47"/>
                  </a:lnTo>
                  <a:lnTo>
                    <a:pt x="81" y="33"/>
                  </a:lnTo>
                  <a:lnTo>
                    <a:pt x="81" y="47"/>
                  </a:lnTo>
                  <a:lnTo>
                    <a:pt x="81" y="25"/>
                  </a:lnTo>
                  <a:lnTo>
                    <a:pt x="149" y="65"/>
                  </a:lnTo>
                  <a:lnTo>
                    <a:pt x="169" y="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7" name="Freeform 3925"/>
            <p:cNvSpPr>
              <a:spLocks/>
            </p:cNvSpPr>
            <p:nvPr/>
          </p:nvSpPr>
          <p:spPr bwMode="auto">
            <a:xfrm>
              <a:off x="3709" y="3213"/>
              <a:ext cx="169" cy="98"/>
            </a:xfrm>
            <a:custGeom>
              <a:avLst/>
              <a:gdLst>
                <a:gd name="T0" fmla="*/ 169 w 169"/>
                <a:gd name="T1" fmla="*/ 65 h 98"/>
                <a:gd name="T2" fmla="*/ 169 w 169"/>
                <a:gd name="T3" fmla="*/ 17 h 98"/>
                <a:gd name="T4" fmla="*/ 145 w 169"/>
                <a:gd name="T5" fmla="*/ 17 h 98"/>
                <a:gd name="T6" fmla="*/ 145 w 169"/>
                <a:gd name="T7" fmla="*/ 39 h 98"/>
                <a:gd name="T8" fmla="*/ 77 w 169"/>
                <a:gd name="T9" fmla="*/ 0 h 98"/>
                <a:gd name="T10" fmla="*/ 57 w 169"/>
                <a:gd name="T11" fmla="*/ 12 h 98"/>
                <a:gd name="T12" fmla="*/ 125 w 169"/>
                <a:gd name="T13" fmla="*/ 50 h 98"/>
                <a:gd name="T14" fmla="*/ 88 w 169"/>
                <a:gd name="T15" fmla="*/ 51 h 98"/>
                <a:gd name="T16" fmla="*/ 112 w 169"/>
                <a:gd name="T17" fmla="*/ 51 h 98"/>
                <a:gd name="T18" fmla="*/ 87 w 169"/>
                <a:gd name="T19" fmla="*/ 51 h 98"/>
                <a:gd name="T20" fmla="*/ 88 w 169"/>
                <a:gd name="T21" fmla="*/ 72 h 98"/>
                <a:gd name="T22" fmla="*/ 20 w 169"/>
                <a:gd name="T23" fmla="*/ 33 h 98"/>
                <a:gd name="T24" fmla="*/ 0 w 169"/>
                <a:gd name="T25" fmla="*/ 45 h 98"/>
                <a:gd name="T26" fmla="*/ 68 w 169"/>
                <a:gd name="T27" fmla="*/ 84 h 98"/>
                <a:gd name="T28" fmla="*/ 31 w 169"/>
                <a:gd name="T29" fmla="*/ 84 h 98"/>
                <a:gd name="T30" fmla="*/ 31 w 169"/>
                <a:gd name="T31" fmla="*/ 98 h 98"/>
                <a:gd name="T32" fmla="*/ 112 w 169"/>
                <a:gd name="T33" fmla="*/ 98 h 98"/>
                <a:gd name="T34" fmla="*/ 112 w 169"/>
                <a:gd name="T35" fmla="*/ 65 h 98"/>
                <a:gd name="T36" fmla="*/ 169 w 169"/>
                <a:gd name="T37" fmla="*/ 65 h 98"/>
                <a:gd name="T38" fmla="*/ 169 w 169"/>
                <a:gd name="T39" fmla="*/ 65 h 98"/>
                <a:gd name="T40" fmla="*/ 169 w 169"/>
                <a:gd name="T41" fmla="*/ 65 h 98"/>
                <a:gd name="T42" fmla="*/ 169 w 169"/>
                <a:gd name="T43" fmla="*/ 65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65"/>
                  </a:moveTo>
                  <a:lnTo>
                    <a:pt x="169" y="17"/>
                  </a:lnTo>
                  <a:lnTo>
                    <a:pt x="145" y="17"/>
                  </a:lnTo>
                  <a:lnTo>
                    <a:pt x="145" y="39"/>
                  </a:lnTo>
                  <a:lnTo>
                    <a:pt x="77" y="0"/>
                  </a:lnTo>
                  <a:lnTo>
                    <a:pt x="57" y="12"/>
                  </a:lnTo>
                  <a:lnTo>
                    <a:pt x="125" y="50"/>
                  </a:lnTo>
                  <a:lnTo>
                    <a:pt x="88" y="51"/>
                  </a:lnTo>
                  <a:lnTo>
                    <a:pt x="112" y="51"/>
                  </a:lnTo>
                  <a:lnTo>
                    <a:pt x="87" y="51"/>
                  </a:lnTo>
                  <a:lnTo>
                    <a:pt x="88" y="72"/>
                  </a:lnTo>
                  <a:lnTo>
                    <a:pt x="20" y="33"/>
                  </a:lnTo>
                  <a:lnTo>
                    <a:pt x="0" y="45"/>
                  </a:lnTo>
                  <a:lnTo>
                    <a:pt x="68" y="84"/>
                  </a:lnTo>
                  <a:lnTo>
                    <a:pt x="31" y="84"/>
                  </a:lnTo>
                  <a:lnTo>
                    <a:pt x="31" y="98"/>
                  </a:lnTo>
                  <a:lnTo>
                    <a:pt x="112" y="98"/>
                  </a:lnTo>
                  <a:lnTo>
                    <a:pt x="112" y="65"/>
                  </a:lnTo>
                  <a:lnTo>
                    <a:pt x="169" y="6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8" name="Freeform 3926"/>
            <p:cNvSpPr>
              <a:spLocks noEditPoints="1"/>
            </p:cNvSpPr>
            <p:nvPr/>
          </p:nvSpPr>
          <p:spPr bwMode="auto">
            <a:xfrm>
              <a:off x="3534" y="3299"/>
              <a:ext cx="184" cy="279"/>
            </a:xfrm>
            <a:custGeom>
              <a:avLst/>
              <a:gdLst>
                <a:gd name="T0" fmla="*/ 184 w 184"/>
                <a:gd name="T1" fmla="*/ 163 h 279"/>
                <a:gd name="T2" fmla="*/ 184 w 184"/>
                <a:gd name="T3" fmla="*/ 105 h 279"/>
                <a:gd name="T4" fmla="*/ 134 w 184"/>
                <a:gd name="T5" fmla="*/ 77 h 279"/>
                <a:gd name="T6" fmla="*/ 134 w 184"/>
                <a:gd name="T7" fmla="*/ 95 h 279"/>
                <a:gd name="T8" fmla="*/ 51 w 184"/>
                <a:gd name="T9" fmla="*/ 47 h 279"/>
                <a:gd name="T10" fmla="*/ 51 w 184"/>
                <a:gd name="T11" fmla="*/ 29 h 279"/>
                <a:gd name="T12" fmla="*/ 1 w 184"/>
                <a:gd name="T13" fmla="*/ 0 h 279"/>
                <a:gd name="T14" fmla="*/ 1 w 184"/>
                <a:gd name="T15" fmla="*/ 57 h 279"/>
                <a:gd name="T16" fmla="*/ 47 w 184"/>
                <a:gd name="T17" fmla="*/ 84 h 279"/>
                <a:gd name="T18" fmla="*/ 77 w 184"/>
                <a:gd name="T19" fmla="*/ 130 h 279"/>
                <a:gd name="T20" fmla="*/ 47 w 184"/>
                <a:gd name="T21" fmla="*/ 141 h 279"/>
                <a:gd name="T22" fmla="*/ 0 w 184"/>
                <a:gd name="T23" fmla="*/ 115 h 279"/>
                <a:gd name="T24" fmla="*/ 0 w 184"/>
                <a:gd name="T25" fmla="*/ 172 h 279"/>
                <a:gd name="T26" fmla="*/ 51 w 184"/>
                <a:gd name="T27" fmla="*/ 201 h 279"/>
                <a:gd name="T28" fmla="*/ 51 w 184"/>
                <a:gd name="T29" fmla="*/ 184 h 279"/>
                <a:gd name="T30" fmla="*/ 134 w 184"/>
                <a:gd name="T31" fmla="*/ 232 h 279"/>
                <a:gd name="T32" fmla="*/ 134 w 184"/>
                <a:gd name="T33" fmla="*/ 249 h 279"/>
                <a:gd name="T34" fmla="*/ 184 w 184"/>
                <a:gd name="T35" fmla="*/ 279 h 279"/>
                <a:gd name="T36" fmla="*/ 184 w 184"/>
                <a:gd name="T37" fmla="*/ 221 h 279"/>
                <a:gd name="T38" fmla="*/ 138 w 184"/>
                <a:gd name="T39" fmla="*/ 194 h 279"/>
                <a:gd name="T40" fmla="*/ 108 w 184"/>
                <a:gd name="T41" fmla="*/ 148 h 279"/>
                <a:gd name="T42" fmla="*/ 138 w 184"/>
                <a:gd name="T43" fmla="*/ 137 h 279"/>
                <a:gd name="T44" fmla="*/ 184 w 184"/>
                <a:gd name="T45" fmla="*/ 163 h 279"/>
                <a:gd name="T46" fmla="*/ 184 w 184"/>
                <a:gd name="T47" fmla="*/ 163 h 279"/>
                <a:gd name="T48" fmla="*/ 184 w 184"/>
                <a:gd name="T49" fmla="*/ 163 h 279"/>
                <a:gd name="T50" fmla="*/ 184 w 184"/>
                <a:gd name="T51" fmla="*/ 163 h 279"/>
                <a:gd name="T52" fmla="*/ 127 w 184"/>
                <a:gd name="T53" fmla="*/ 206 h 279"/>
                <a:gd name="T54" fmla="*/ 58 w 184"/>
                <a:gd name="T55" fmla="*/ 166 h 279"/>
                <a:gd name="T56" fmla="*/ 93 w 184"/>
                <a:gd name="T57" fmla="*/ 153 h 279"/>
                <a:gd name="T58" fmla="*/ 127 w 184"/>
                <a:gd name="T59" fmla="*/ 206 h 279"/>
                <a:gd name="T60" fmla="*/ 127 w 184"/>
                <a:gd name="T61" fmla="*/ 206 h 279"/>
                <a:gd name="T62" fmla="*/ 127 w 184"/>
                <a:gd name="T63" fmla="*/ 206 h 279"/>
                <a:gd name="T64" fmla="*/ 127 w 184"/>
                <a:gd name="T65" fmla="*/ 206 h 279"/>
                <a:gd name="T66" fmla="*/ 93 w 184"/>
                <a:gd name="T67" fmla="*/ 125 h 279"/>
                <a:gd name="T68" fmla="*/ 58 w 184"/>
                <a:gd name="T69" fmla="*/ 72 h 279"/>
                <a:gd name="T70" fmla="*/ 127 w 184"/>
                <a:gd name="T71" fmla="*/ 113 h 279"/>
                <a:gd name="T72" fmla="*/ 93 w 184"/>
                <a:gd name="T73" fmla="*/ 125 h 279"/>
                <a:gd name="T74" fmla="*/ 93 w 184"/>
                <a:gd name="T75" fmla="*/ 125 h 279"/>
                <a:gd name="T76" fmla="*/ 93 w 184"/>
                <a:gd name="T77" fmla="*/ 125 h 279"/>
                <a:gd name="T78" fmla="*/ 93 w 184"/>
                <a:gd name="T79" fmla="*/ 125 h 2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4"/>
                <a:gd name="T121" fmla="*/ 0 h 279"/>
                <a:gd name="T122" fmla="*/ 184 w 184"/>
                <a:gd name="T123" fmla="*/ 279 h 2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4" h="279">
                  <a:moveTo>
                    <a:pt x="184" y="163"/>
                  </a:moveTo>
                  <a:lnTo>
                    <a:pt x="184" y="105"/>
                  </a:lnTo>
                  <a:lnTo>
                    <a:pt x="134" y="77"/>
                  </a:lnTo>
                  <a:lnTo>
                    <a:pt x="134" y="95"/>
                  </a:lnTo>
                  <a:lnTo>
                    <a:pt x="51" y="47"/>
                  </a:lnTo>
                  <a:lnTo>
                    <a:pt x="51" y="29"/>
                  </a:lnTo>
                  <a:lnTo>
                    <a:pt x="1" y="0"/>
                  </a:lnTo>
                  <a:lnTo>
                    <a:pt x="1" y="57"/>
                  </a:lnTo>
                  <a:lnTo>
                    <a:pt x="47" y="84"/>
                  </a:lnTo>
                  <a:lnTo>
                    <a:pt x="77" y="130"/>
                  </a:lnTo>
                  <a:lnTo>
                    <a:pt x="47" y="141"/>
                  </a:lnTo>
                  <a:lnTo>
                    <a:pt x="0" y="115"/>
                  </a:lnTo>
                  <a:lnTo>
                    <a:pt x="0" y="172"/>
                  </a:lnTo>
                  <a:lnTo>
                    <a:pt x="51" y="201"/>
                  </a:lnTo>
                  <a:lnTo>
                    <a:pt x="51" y="184"/>
                  </a:lnTo>
                  <a:lnTo>
                    <a:pt x="134" y="232"/>
                  </a:lnTo>
                  <a:lnTo>
                    <a:pt x="134" y="249"/>
                  </a:lnTo>
                  <a:lnTo>
                    <a:pt x="184" y="279"/>
                  </a:lnTo>
                  <a:lnTo>
                    <a:pt x="184" y="221"/>
                  </a:lnTo>
                  <a:lnTo>
                    <a:pt x="138" y="194"/>
                  </a:lnTo>
                  <a:lnTo>
                    <a:pt x="108" y="148"/>
                  </a:lnTo>
                  <a:lnTo>
                    <a:pt x="138" y="137"/>
                  </a:lnTo>
                  <a:lnTo>
                    <a:pt x="184" y="163"/>
                  </a:lnTo>
                  <a:close/>
                  <a:moveTo>
                    <a:pt x="127" y="206"/>
                  </a:moveTo>
                  <a:lnTo>
                    <a:pt x="58" y="166"/>
                  </a:lnTo>
                  <a:lnTo>
                    <a:pt x="93" y="153"/>
                  </a:lnTo>
                  <a:lnTo>
                    <a:pt x="127" y="206"/>
                  </a:lnTo>
                  <a:close/>
                  <a:moveTo>
                    <a:pt x="93" y="125"/>
                  </a:moveTo>
                  <a:lnTo>
                    <a:pt x="58" y="72"/>
                  </a:lnTo>
                  <a:lnTo>
                    <a:pt x="127" y="113"/>
                  </a:lnTo>
                  <a:lnTo>
                    <a:pt x="93" y="12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9" name="Freeform 3927"/>
            <p:cNvSpPr>
              <a:spLocks noEditPoints="1"/>
            </p:cNvSpPr>
            <p:nvPr/>
          </p:nvSpPr>
          <p:spPr bwMode="auto">
            <a:xfrm>
              <a:off x="3530" y="3303"/>
              <a:ext cx="184" cy="279"/>
            </a:xfrm>
            <a:custGeom>
              <a:avLst/>
              <a:gdLst>
                <a:gd name="T0" fmla="*/ 184 w 184"/>
                <a:gd name="T1" fmla="*/ 164 h 279"/>
                <a:gd name="T2" fmla="*/ 184 w 184"/>
                <a:gd name="T3" fmla="*/ 106 h 279"/>
                <a:gd name="T4" fmla="*/ 134 w 184"/>
                <a:gd name="T5" fmla="*/ 77 h 279"/>
                <a:gd name="T6" fmla="*/ 134 w 184"/>
                <a:gd name="T7" fmla="*/ 95 h 279"/>
                <a:gd name="T8" fmla="*/ 51 w 184"/>
                <a:gd name="T9" fmla="*/ 47 h 279"/>
                <a:gd name="T10" fmla="*/ 51 w 184"/>
                <a:gd name="T11" fmla="*/ 29 h 279"/>
                <a:gd name="T12" fmla="*/ 0 w 184"/>
                <a:gd name="T13" fmla="*/ 0 h 279"/>
                <a:gd name="T14" fmla="*/ 0 w 184"/>
                <a:gd name="T15" fmla="*/ 58 h 279"/>
                <a:gd name="T16" fmla="*/ 47 w 184"/>
                <a:gd name="T17" fmla="*/ 84 h 279"/>
                <a:gd name="T18" fmla="*/ 77 w 184"/>
                <a:gd name="T19" fmla="*/ 131 h 279"/>
                <a:gd name="T20" fmla="*/ 46 w 184"/>
                <a:gd name="T21" fmla="*/ 142 h 279"/>
                <a:gd name="T22" fmla="*/ 0 w 184"/>
                <a:gd name="T23" fmla="*/ 115 h 279"/>
                <a:gd name="T24" fmla="*/ 0 w 184"/>
                <a:gd name="T25" fmla="*/ 173 h 279"/>
                <a:gd name="T26" fmla="*/ 50 w 184"/>
                <a:gd name="T27" fmla="*/ 202 h 279"/>
                <a:gd name="T28" fmla="*/ 50 w 184"/>
                <a:gd name="T29" fmla="*/ 184 h 279"/>
                <a:gd name="T30" fmla="*/ 133 w 184"/>
                <a:gd name="T31" fmla="*/ 232 h 279"/>
                <a:gd name="T32" fmla="*/ 133 w 184"/>
                <a:gd name="T33" fmla="*/ 250 h 279"/>
                <a:gd name="T34" fmla="*/ 184 w 184"/>
                <a:gd name="T35" fmla="*/ 279 h 279"/>
                <a:gd name="T36" fmla="*/ 184 w 184"/>
                <a:gd name="T37" fmla="*/ 221 h 279"/>
                <a:gd name="T38" fmla="*/ 138 w 184"/>
                <a:gd name="T39" fmla="*/ 195 h 279"/>
                <a:gd name="T40" fmla="*/ 107 w 184"/>
                <a:gd name="T41" fmla="*/ 148 h 279"/>
                <a:gd name="T42" fmla="*/ 138 w 184"/>
                <a:gd name="T43" fmla="*/ 137 h 279"/>
                <a:gd name="T44" fmla="*/ 184 w 184"/>
                <a:gd name="T45" fmla="*/ 164 h 279"/>
                <a:gd name="T46" fmla="*/ 184 w 184"/>
                <a:gd name="T47" fmla="*/ 164 h 279"/>
                <a:gd name="T48" fmla="*/ 184 w 184"/>
                <a:gd name="T49" fmla="*/ 164 h 279"/>
                <a:gd name="T50" fmla="*/ 184 w 184"/>
                <a:gd name="T51" fmla="*/ 164 h 279"/>
                <a:gd name="T52" fmla="*/ 127 w 184"/>
                <a:gd name="T53" fmla="*/ 206 h 279"/>
                <a:gd name="T54" fmla="*/ 57 w 184"/>
                <a:gd name="T55" fmla="*/ 166 h 279"/>
                <a:gd name="T56" fmla="*/ 92 w 184"/>
                <a:gd name="T57" fmla="*/ 153 h 279"/>
                <a:gd name="T58" fmla="*/ 127 w 184"/>
                <a:gd name="T59" fmla="*/ 206 h 279"/>
                <a:gd name="T60" fmla="*/ 127 w 184"/>
                <a:gd name="T61" fmla="*/ 206 h 279"/>
                <a:gd name="T62" fmla="*/ 127 w 184"/>
                <a:gd name="T63" fmla="*/ 206 h 279"/>
                <a:gd name="T64" fmla="*/ 127 w 184"/>
                <a:gd name="T65" fmla="*/ 206 h 279"/>
                <a:gd name="T66" fmla="*/ 92 w 184"/>
                <a:gd name="T67" fmla="*/ 125 h 279"/>
                <a:gd name="T68" fmla="*/ 57 w 184"/>
                <a:gd name="T69" fmla="*/ 73 h 279"/>
                <a:gd name="T70" fmla="*/ 127 w 184"/>
                <a:gd name="T71" fmla="*/ 113 h 279"/>
                <a:gd name="T72" fmla="*/ 92 w 184"/>
                <a:gd name="T73" fmla="*/ 125 h 279"/>
                <a:gd name="T74" fmla="*/ 92 w 184"/>
                <a:gd name="T75" fmla="*/ 125 h 279"/>
                <a:gd name="T76" fmla="*/ 92 w 184"/>
                <a:gd name="T77" fmla="*/ 125 h 279"/>
                <a:gd name="T78" fmla="*/ 92 w 184"/>
                <a:gd name="T79" fmla="*/ 125 h 2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4"/>
                <a:gd name="T121" fmla="*/ 0 h 279"/>
                <a:gd name="T122" fmla="*/ 184 w 184"/>
                <a:gd name="T123" fmla="*/ 279 h 2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4" h="279">
                  <a:moveTo>
                    <a:pt x="184" y="164"/>
                  </a:moveTo>
                  <a:lnTo>
                    <a:pt x="184" y="106"/>
                  </a:lnTo>
                  <a:lnTo>
                    <a:pt x="134" y="77"/>
                  </a:lnTo>
                  <a:lnTo>
                    <a:pt x="134" y="95"/>
                  </a:lnTo>
                  <a:lnTo>
                    <a:pt x="51" y="47"/>
                  </a:lnTo>
                  <a:lnTo>
                    <a:pt x="51" y="29"/>
                  </a:lnTo>
                  <a:lnTo>
                    <a:pt x="0" y="0"/>
                  </a:lnTo>
                  <a:lnTo>
                    <a:pt x="0" y="58"/>
                  </a:lnTo>
                  <a:lnTo>
                    <a:pt x="47" y="84"/>
                  </a:lnTo>
                  <a:lnTo>
                    <a:pt x="77" y="131"/>
                  </a:lnTo>
                  <a:lnTo>
                    <a:pt x="46" y="142"/>
                  </a:lnTo>
                  <a:lnTo>
                    <a:pt x="0" y="115"/>
                  </a:lnTo>
                  <a:lnTo>
                    <a:pt x="0" y="173"/>
                  </a:lnTo>
                  <a:lnTo>
                    <a:pt x="50" y="202"/>
                  </a:lnTo>
                  <a:lnTo>
                    <a:pt x="50" y="184"/>
                  </a:lnTo>
                  <a:lnTo>
                    <a:pt x="133" y="232"/>
                  </a:lnTo>
                  <a:lnTo>
                    <a:pt x="133" y="250"/>
                  </a:lnTo>
                  <a:lnTo>
                    <a:pt x="184" y="279"/>
                  </a:lnTo>
                  <a:lnTo>
                    <a:pt x="184" y="221"/>
                  </a:lnTo>
                  <a:lnTo>
                    <a:pt x="138" y="195"/>
                  </a:lnTo>
                  <a:lnTo>
                    <a:pt x="107" y="148"/>
                  </a:lnTo>
                  <a:lnTo>
                    <a:pt x="138" y="137"/>
                  </a:lnTo>
                  <a:lnTo>
                    <a:pt x="184" y="164"/>
                  </a:lnTo>
                  <a:close/>
                  <a:moveTo>
                    <a:pt x="127" y="206"/>
                  </a:moveTo>
                  <a:lnTo>
                    <a:pt x="57" y="166"/>
                  </a:lnTo>
                  <a:lnTo>
                    <a:pt x="92" y="153"/>
                  </a:lnTo>
                  <a:lnTo>
                    <a:pt x="127" y="206"/>
                  </a:lnTo>
                  <a:close/>
                  <a:moveTo>
                    <a:pt x="92" y="125"/>
                  </a:moveTo>
                  <a:lnTo>
                    <a:pt x="57" y="73"/>
                  </a:lnTo>
                  <a:lnTo>
                    <a:pt x="127" y="113"/>
                  </a:lnTo>
                  <a:lnTo>
                    <a:pt x="92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960" name="Group 3915"/>
          <p:cNvGrpSpPr>
            <a:grpSpLocks noChangeAspect="1"/>
          </p:cNvGrpSpPr>
          <p:nvPr/>
        </p:nvGrpSpPr>
        <p:grpSpPr bwMode="auto">
          <a:xfrm>
            <a:off x="4500562" y="4500570"/>
            <a:ext cx="776024" cy="571504"/>
            <a:chOff x="3510" y="3120"/>
            <a:chExt cx="450" cy="507"/>
          </a:xfrm>
          <a:effectLst>
            <a:outerShdw blurRad="50800" dist="50800" sx="1000" sy="1000" algn="ctr" rotWithShape="0">
              <a:srgbClr val="000000">
                <a:alpha val="0"/>
              </a:srgbClr>
            </a:outerShdw>
          </a:effectLst>
        </p:grpSpPr>
        <p:sp>
          <p:nvSpPr>
            <p:cNvPr id="2961" name="AutoShape 3916"/>
            <p:cNvSpPr>
              <a:spLocks noChangeAspect="1" noChangeArrowheads="1" noTextEdit="1"/>
            </p:cNvSpPr>
            <p:nvPr/>
          </p:nvSpPr>
          <p:spPr bwMode="auto">
            <a:xfrm>
              <a:off x="3510" y="3120"/>
              <a:ext cx="449" cy="5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2" name="Freeform 3917"/>
            <p:cNvSpPr>
              <a:spLocks/>
            </p:cNvSpPr>
            <p:nvPr/>
          </p:nvSpPr>
          <p:spPr bwMode="auto">
            <a:xfrm>
              <a:off x="3736" y="3250"/>
              <a:ext cx="224" cy="376"/>
            </a:xfrm>
            <a:custGeom>
              <a:avLst/>
              <a:gdLst>
                <a:gd name="T0" fmla="*/ 224 w 224"/>
                <a:gd name="T1" fmla="*/ 0 h 376"/>
                <a:gd name="T2" fmla="*/ 224 w 224"/>
                <a:gd name="T3" fmla="*/ 247 h 376"/>
                <a:gd name="T4" fmla="*/ 0 w 224"/>
                <a:gd name="T5" fmla="*/ 376 h 376"/>
                <a:gd name="T6" fmla="*/ 0 w 224"/>
                <a:gd name="T7" fmla="*/ 130 h 376"/>
                <a:gd name="T8" fmla="*/ 224 w 224"/>
                <a:gd name="T9" fmla="*/ 0 h 376"/>
                <a:gd name="T10" fmla="*/ 224 w 224"/>
                <a:gd name="T11" fmla="*/ 0 h 376"/>
                <a:gd name="T12" fmla="*/ 224 w 224"/>
                <a:gd name="T13" fmla="*/ 0 h 376"/>
                <a:gd name="T14" fmla="*/ 224 w 224"/>
                <a:gd name="T15" fmla="*/ 0 h 376"/>
                <a:gd name="T16" fmla="*/ 224 w 224"/>
                <a:gd name="T17" fmla="*/ 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4"/>
                <a:gd name="T28" fmla="*/ 0 h 376"/>
                <a:gd name="T29" fmla="*/ 224 w 224"/>
                <a:gd name="T30" fmla="*/ 376 h 3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4" h="376">
                  <a:moveTo>
                    <a:pt x="224" y="0"/>
                  </a:moveTo>
                  <a:lnTo>
                    <a:pt x="224" y="247"/>
                  </a:lnTo>
                  <a:lnTo>
                    <a:pt x="0" y="376"/>
                  </a:lnTo>
                  <a:lnTo>
                    <a:pt x="0" y="13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3" name="Freeform 3918"/>
            <p:cNvSpPr>
              <a:spLocks/>
            </p:cNvSpPr>
            <p:nvPr/>
          </p:nvSpPr>
          <p:spPr bwMode="auto">
            <a:xfrm>
              <a:off x="3510" y="3250"/>
              <a:ext cx="226" cy="376"/>
            </a:xfrm>
            <a:custGeom>
              <a:avLst/>
              <a:gdLst>
                <a:gd name="T0" fmla="*/ 226 w 226"/>
                <a:gd name="T1" fmla="*/ 130 h 376"/>
                <a:gd name="T2" fmla="*/ 226 w 226"/>
                <a:gd name="T3" fmla="*/ 376 h 376"/>
                <a:gd name="T4" fmla="*/ 0 w 226"/>
                <a:gd name="T5" fmla="*/ 247 h 376"/>
                <a:gd name="T6" fmla="*/ 0 w 226"/>
                <a:gd name="T7" fmla="*/ 0 h 376"/>
                <a:gd name="T8" fmla="*/ 226 w 226"/>
                <a:gd name="T9" fmla="*/ 130 h 376"/>
                <a:gd name="T10" fmla="*/ 226 w 226"/>
                <a:gd name="T11" fmla="*/ 130 h 376"/>
                <a:gd name="T12" fmla="*/ 226 w 226"/>
                <a:gd name="T13" fmla="*/ 130 h 376"/>
                <a:gd name="T14" fmla="*/ 226 w 226"/>
                <a:gd name="T15" fmla="*/ 130 h 376"/>
                <a:gd name="T16" fmla="*/ 226 w 226"/>
                <a:gd name="T17" fmla="*/ 13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6"/>
                <a:gd name="T28" fmla="*/ 0 h 376"/>
                <a:gd name="T29" fmla="*/ 226 w 226"/>
                <a:gd name="T30" fmla="*/ 376 h 3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6" h="376">
                  <a:moveTo>
                    <a:pt x="226" y="130"/>
                  </a:moveTo>
                  <a:lnTo>
                    <a:pt x="226" y="376"/>
                  </a:lnTo>
                  <a:lnTo>
                    <a:pt x="0" y="247"/>
                  </a:lnTo>
                  <a:lnTo>
                    <a:pt x="0" y="0"/>
                  </a:lnTo>
                  <a:lnTo>
                    <a:pt x="226" y="130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4" name="Freeform 3919"/>
            <p:cNvSpPr>
              <a:spLocks/>
            </p:cNvSpPr>
            <p:nvPr/>
          </p:nvSpPr>
          <p:spPr bwMode="auto">
            <a:xfrm>
              <a:off x="3510" y="3121"/>
              <a:ext cx="450" cy="259"/>
            </a:xfrm>
            <a:custGeom>
              <a:avLst/>
              <a:gdLst>
                <a:gd name="T0" fmla="*/ 450 w 450"/>
                <a:gd name="T1" fmla="*/ 129 h 259"/>
                <a:gd name="T2" fmla="*/ 226 w 450"/>
                <a:gd name="T3" fmla="*/ 259 h 259"/>
                <a:gd name="T4" fmla="*/ 0 w 450"/>
                <a:gd name="T5" fmla="*/ 129 h 259"/>
                <a:gd name="T6" fmla="*/ 224 w 450"/>
                <a:gd name="T7" fmla="*/ 0 h 259"/>
                <a:gd name="T8" fmla="*/ 450 w 450"/>
                <a:gd name="T9" fmla="*/ 129 h 259"/>
                <a:gd name="T10" fmla="*/ 450 w 450"/>
                <a:gd name="T11" fmla="*/ 129 h 259"/>
                <a:gd name="T12" fmla="*/ 450 w 450"/>
                <a:gd name="T13" fmla="*/ 129 h 259"/>
                <a:gd name="T14" fmla="*/ 450 w 450"/>
                <a:gd name="T15" fmla="*/ 129 h 259"/>
                <a:gd name="T16" fmla="*/ 450 w 450"/>
                <a:gd name="T17" fmla="*/ 129 h 2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0"/>
                <a:gd name="T28" fmla="*/ 0 h 259"/>
                <a:gd name="T29" fmla="*/ 450 w 450"/>
                <a:gd name="T30" fmla="*/ 259 h 25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0" h="259">
                  <a:moveTo>
                    <a:pt x="450" y="129"/>
                  </a:moveTo>
                  <a:lnTo>
                    <a:pt x="226" y="259"/>
                  </a:lnTo>
                  <a:lnTo>
                    <a:pt x="0" y="129"/>
                  </a:lnTo>
                  <a:lnTo>
                    <a:pt x="224" y="0"/>
                  </a:lnTo>
                  <a:lnTo>
                    <a:pt x="450" y="129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5" name="Freeform 3920"/>
            <p:cNvSpPr>
              <a:spLocks/>
            </p:cNvSpPr>
            <p:nvPr/>
          </p:nvSpPr>
          <p:spPr bwMode="auto">
            <a:xfrm>
              <a:off x="3752" y="3305"/>
              <a:ext cx="188" cy="267"/>
            </a:xfrm>
            <a:custGeom>
              <a:avLst/>
              <a:gdLst>
                <a:gd name="T0" fmla="*/ 149 w 188"/>
                <a:gd name="T1" fmla="*/ 115 h 267"/>
                <a:gd name="T2" fmla="*/ 137 w 188"/>
                <a:gd name="T3" fmla="*/ 135 h 267"/>
                <a:gd name="T4" fmla="*/ 155 w 188"/>
                <a:gd name="T5" fmla="*/ 145 h 267"/>
                <a:gd name="T6" fmla="*/ 131 w 188"/>
                <a:gd name="T7" fmla="*/ 159 h 267"/>
                <a:gd name="T8" fmla="*/ 105 w 188"/>
                <a:gd name="T9" fmla="*/ 127 h 267"/>
                <a:gd name="T10" fmla="*/ 131 w 188"/>
                <a:gd name="T11" fmla="*/ 66 h 267"/>
                <a:gd name="T12" fmla="*/ 155 w 188"/>
                <a:gd name="T13" fmla="*/ 52 h 267"/>
                <a:gd name="T14" fmla="*/ 137 w 188"/>
                <a:gd name="T15" fmla="*/ 82 h 267"/>
                <a:gd name="T16" fmla="*/ 149 w 188"/>
                <a:gd name="T17" fmla="*/ 89 h 267"/>
                <a:gd name="T18" fmla="*/ 187 w 188"/>
                <a:gd name="T19" fmla="*/ 22 h 267"/>
                <a:gd name="T20" fmla="*/ 149 w 188"/>
                <a:gd name="T21" fmla="*/ 0 h 267"/>
                <a:gd name="T22" fmla="*/ 137 w 188"/>
                <a:gd name="T23" fmla="*/ 20 h 267"/>
                <a:gd name="T24" fmla="*/ 155 w 188"/>
                <a:gd name="T25" fmla="*/ 30 h 267"/>
                <a:gd name="T26" fmla="*/ 125 w 188"/>
                <a:gd name="T27" fmla="*/ 47 h 267"/>
                <a:gd name="T28" fmla="*/ 120 w 188"/>
                <a:gd name="T29" fmla="*/ 50 h 267"/>
                <a:gd name="T30" fmla="*/ 117 w 188"/>
                <a:gd name="T31" fmla="*/ 57 h 267"/>
                <a:gd name="T32" fmla="*/ 94 w 188"/>
                <a:gd name="T33" fmla="*/ 113 h 267"/>
                <a:gd name="T34" fmla="*/ 71 w 188"/>
                <a:gd name="T35" fmla="*/ 83 h 267"/>
                <a:gd name="T36" fmla="*/ 68 w 188"/>
                <a:gd name="T37" fmla="*/ 80 h 267"/>
                <a:gd name="T38" fmla="*/ 62 w 188"/>
                <a:gd name="T39" fmla="*/ 83 h 267"/>
                <a:gd name="T40" fmla="*/ 33 w 188"/>
                <a:gd name="T41" fmla="*/ 100 h 267"/>
                <a:gd name="T42" fmla="*/ 51 w 188"/>
                <a:gd name="T43" fmla="*/ 70 h 267"/>
                <a:gd name="T44" fmla="*/ 39 w 188"/>
                <a:gd name="T45" fmla="*/ 63 h 267"/>
                <a:gd name="T46" fmla="*/ 0 w 188"/>
                <a:gd name="T47" fmla="*/ 130 h 267"/>
                <a:gd name="T48" fmla="*/ 39 w 188"/>
                <a:gd name="T49" fmla="*/ 152 h 267"/>
                <a:gd name="T50" fmla="*/ 51 w 188"/>
                <a:gd name="T51" fmla="*/ 132 h 267"/>
                <a:gd name="T52" fmla="*/ 33 w 188"/>
                <a:gd name="T53" fmla="*/ 122 h 267"/>
                <a:gd name="T54" fmla="*/ 57 w 188"/>
                <a:gd name="T55" fmla="*/ 108 h 267"/>
                <a:gd name="T56" fmla="*/ 83 w 188"/>
                <a:gd name="T57" fmla="*/ 140 h 267"/>
                <a:gd name="T58" fmla="*/ 58 w 188"/>
                <a:gd name="T59" fmla="*/ 201 h 267"/>
                <a:gd name="T60" fmla="*/ 33 w 188"/>
                <a:gd name="T61" fmla="*/ 215 h 267"/>
                <a:gd name="T62" fmla="*/ 51 w 188"/>
                <a:gd name="T63" fmla="*/ 185 h 267"/>
                <a:gd name="T64" fmla="*/ 39 w 188"/>
                <a:gd name="T65" fmla="*/ 178 h 267"/>
                <a:gd name="T66" fmla="*/ 1 w 188"/>
                <a:gd name="T67" fmla="*/ 245 h 267"/>
                <a:gd name="T68" fmla="*/ 39 w 188"/>
                <a:gd name="T69" fmla="*/ 267 h 267"/>
                <a:gd name="T70" fmla="*/ 51 w 188"/>
                <a:gd name="T71" fmla="*/ 247 h 267"/>
                <a:gd name="T72" fmla="*/ 33 w 188"/>
                <a:gd name="T73" fmla="*/ 237 h 267"/>
                <a:gd name="T74" fmla="*/ 63 w 188"/>
                <a:gd name="T75" fmla="*/ 220 h 267"/>
                <a:gd name="T76" fmla="*/ 68 w 188"/>
                <a:gd name="T77" fmla="*/ 217 h 267"/>
                <a:gd name="T78" fmla="*/ 71 w 188"/>
                <a:gd name="T79" fmla="*/ 210 h 267"/>
                <a:gd name="T80" fmla="*/ 94 w 188"/>
                <a:gd name="T81" fmla="*/ 154 h 267"/>
                <a:gd name="T82" fmla="*/ 118 w 188"/>
                <a:gd name="T83" fmla="*/ 183 h 267"/>
                <a:gd name="T84" fmla="*/ 120 w 188"/>
                <a:gd name="T85" fmla="*/ 187 h 267"/>
                <a:gd name="T86" fmla="*/ 125 w 188"/>
                <a:gd name="T87" fmla="*/ 184 h 267"/>
                <a:gd name="T88" fmla="*/ 155 w 188"/>
                <a:gd name="T89" fmla="*/ 167 h 267"/>
                <a:gd name="T90" fmla="*/ 138 w 188"/>
                <a:gd name="T91" fmla="*/ 197 h 267"/>
                <a:gd name="T92" fmla="*/ 149 w 188"/>
                <a:gd name="T93" fmla="*/ 204 h 267"/>
                <a:gd name="T94" fmla="*/ 188 w 188"/>
                <a:gd name="T95" fmla="*/ 137 h 267"/>
                <a:gd name="T96" fmla="*/ 149 w 188"/>
                <a:gd name="T97" fmla="*/ 115 h 267"/>
                <a:gd name="T98" fmla="*/ 149 w 188"/>
                <a:gd name="T99" fmla="*/ 115 h 267"/>
                <a:gd name="T100" fmla="*/ 149 w 188"/>
                <a:gd name="T101" fmla="*/ 115 h 267"/>
                <a:gd name="T102" fmla="*/ 149 w 188"/>
                <a:gd name="T103" fmla="*/ 115 h 26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267"/>
                <a:gd name="T158" fmla="*/ 188 w 188"/>
                <a:gd name="T159" fmla="*/ 267 h 26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267">
                  <a:moveTo>
                    <a:pt x="149" y="115"/>
                  </a:moveTo>
                  <a:lnTo>
                    <a:pt x="137" y="135"/>
                  </a:lnTo>
                  <a:lnTo>
                    <a:pt x="155" y="145"/>
                  </a:lnTo>
                  <a:lnTo>
                    <a:pt x="131" y="159"/>
                  </a:lnTo>
                  <a:lnTo>
                    <a:pt x="105" y="127"/>
                  </a:lnTo>
                  <a:lnTo>
                    <a:pt x="131" y="66"/>
                  </a:lnTo>
                  <a:lnTo>
                    <a:pt x="155" y="52"/>
                  </a:lnTo>
                  <a:lnTo>
                    <a:pt x="137" y="82"/>
                  </a:lnTo>
                  <a:lnTo>
                    <a:pt x="149" y="89"/>
                  </a:lnTo>
                  <a:lnTo>
                    <a:pt x="187" y="22"/>
                  </a:lnTo>
                  <a:lnTo>
                    <a:pt x="149" y="0"/>
                  </a:lnTo>
                  <a:lnTo>
                    <a:pt x="137" y="20"/>
                  </a:lnTo>
                  <a:lnTo>
                    <a:pt x="155" y="30"/>
                  </a:lnTo>
                  <a:lnTo>
                    <a:pt x="125" y="47"/>
                  </a:lnTo>
                  <a:lnTo>
                    <a:pt x="120" y="50"/>
                  </a:lnTo>
                  <a:lnTo>
                    <a:pt x="117" y="57"/>
                  </a:lnTo>
                  <a:lnTo>
                    <a:pt x="94" y="113"/>
                  </a:lnTo>
                  <a:lnTo>
                    <a:pt x="71" y="83"/>
                  </a:lnTo>
                  <a:lnTo>
                    <a:pt x="68" y="80"/>
                  </a:lnTo>
                  <a:lnTo>
                    <a:pt x="62" y="83"/>
                  </a:lnTo>
                  <a:lnTo>
                    <a:pt x="33" y="100"/>
                  </a:lnTo>
                  <a:lnTo>
                    <a:pt x="51" y="70"/>
                  </a:lnTo>
                  <a:lnTo>
                    <a:pt x="39" y="63"/>
                  </a:lnTo>
                  <a:lnTo>
                    <a:pt x="0" y="130"/>
                  </a:lnTo>
                  <a:lnTo>
                    <a:pt x="39" y="152"/>
                  </a:lnTo>
                  <a:lnTo>
                    <a:pt x="51" y="132"/>
                  </a:lnTo>
                  <a:lnTo>
                    <a:pt x="33" y="122"/>
                  </a:lnTo>
                  <a:lnTo>
                    <a:pt x="57" y="108"/>
                  </a:lnTo>
                  <a:lnTo>
                    <a:pt x="83" y="140"/>
                  </a:lnTo>
                  <a:lnTo>
                    <a:pt x="58" y="201"/>
                  </a:lnTo>
                  <a:lnTo>
                    <a:pt x="33" y="215"/>
                  </a:lnTo>
                  <a:lnTo>
                    <a:pt x="51" y="185"/>
                  </a:lnTo>
                  <a:lnTo>
                    <a:pt x="39" y="178"/>
                  </a:lnTo>
                  <a:lnTo>
                    <a:pt x="1" y="245"/>
                  </a:lnTo>
                  <a:lnTo>
                    <a:pt x="39" y="267"/>
                  </a:lnTo>
                  <a:lnTo>
                    <a:pt x="51" y="247"/>
                  </a:lnTo>
                  <a:lnTo>
                    <a:pt x="33" y="237"/>
                  </a:lnTo>
                  <a:lnTo>
                    <a:pt x="63" y="220"/>
                  </a:lnTo>
                  <a:lnTo>
                    <a:pt x="68" y="217"/>
                  </a:lnTo>
                  <a:lnTo>
                    <a:pt x="71" y="210"/>
                  </a:lnTo>
                  <a:lnTo>
                    <a:pt x="94" y="154"/>
                  </a:lnTo>
                  <a:lnTo>
                    <a:pt x="118" y="183"/>
                  </a:lnTo>
                  <a:lnTo>
                    <a:pt x="120" y="187"/>
                  </a:lnTo>
                  <a:lnTo>
                    <a:pt x="125" y="184"/>
                  </a:lnTo>
                  <a:lnTo>
                    <a:pt x="155" y="167"/>
                  </a:lnTo>
                  <a:lnTo>
                    <a:pt x="138" y="197"/>
                  </a:lnTo>
                  <a:lnTo>
                    <a:pt x="149" y="204"/>
                  </a:lnTo>
                  <a:lnTo>
                    <a:pt x="188" y="137"/>
                  </a:lnTo>
                  <a:lnTo>
                    <a:pt x="149" y="115"/>
                  </a:lnTo>
                  <a:close/>
                </a:path>
              </a:pathLst>
            </a:custGeom>
            <a:solidFill>
              <a:srgbClr val="4F529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6" name="Freeform 3921"/>
            <p:cNvSpPr>
              <a:spLocks/>
            </p:cNvSpPr>
            <p:nvPr/>
          </p:nvSpPr>
          <p:spPr bwMode="auto">
            <a:xfrm>
              <a:off x="3756" y="3309"/>
              <a:ext cx="188" cy="268"/>
            </a:xfrm>
            <a:custGeom>
              <a:avLst/>
              <a:gdLst>
                <a:gd name="T0" fmla="*/ 149 w 188"/>
                <a:gd name="T1" fmla="*/ 115 h 268"/>
                <a:gd name="T2" fmla="*/ 137 w 188"/>
                <a:gd name="T3" fmla="*/ 135 h 268"/>
                <a:gd name="T4" fmla="*/ 156 w 188"/>
                <a:gd name="T5" fmla="*/ 145 h 268"/>
                <a:gd name="T6" fmla="*/ 131 w 188"/>
                <a:gd name="T7" fmla="*/ 159 h 268"/>
                <a:gd name="T8" fmla="*/ 105 w 188"/>
                <a:gd name="T9" fmla="*/ 127 h 268"/>
                <a:gd name="T10" fmla="*/ 131 w 188"/>
                <a:gd name="T11" fmla="*/ 66 h 268"/>
                <a:gd name="T12" fmla="*/ 155 w 188"/>
                <a:gd name="T13" fmla="*/ 52 h 268"/>
                <a:gd name="T14" fmla="*/ 137 w 188"/>
                <a:gd name="T15" fmla="*/ 83 h 268"/>
                <a:gd name="T16" fmla="*/ 149 w 188"/>
                <a:gd name="T17" fmla="*/ 89 h 268"/>
                <a:gd name="T18" fmla="*/ 188 w 188"/>
                <a:gd name="T19" fmla="*/ 22 h 268"/>
                <a:gd name="T20" fmla="*/ 149 w 188"/>
                <a:gd name="T21" fmla="*/ 0 h 268"/>
                <a:gd name="T22" fmla="*/ 137 w 188"/>
                <a:gd name="T23" fmla="*/ 20 h 268"/>
                <a:gd name="T24" fmla="*/ 155 w 188"/>
                <a:gd name="T25" fmla="*/ 30 h 268"/>
                <a:gd name="T26" fmla="*/ 126 w 188"/>
                <a:gd name="T27" fmla="*/ 47 h 268"/>
                <a:gd name="T28" fmla="*/ 120 w 188"/>
                <a:gd name="T29" fmla="*/ 50 h 268"/>
                <a:gd name="T30" fmla="*/ 117 w 188"/>
                <a:gd name="T31" fmla="*/ 57 h 268"/>
                <a:gd name="T32" fmla="*/ 94 w 188"/>
                <a:gd name="T33" fmla="*/ 113 h 268"/>
                <a:gd name="T34" fmla="*/ 71 w 188"/>
                <a:gd name="T35" fmla="*/ 84 h 268"/>
                <a:gd name="T36" fmla="*/ 68 w 188"/>
                <a:gd name="T37" fmla="*/ 80 h 268"/>
                <a:gd name="T38" fmla="*/ 63 w 188"/>
                <a:gd name="T39" fmla="*/ 84 h 268"/>
                <a:gd name="T40" fmla="*/ 33 w 188"/>
                <a:gd name="T41" fmla="*/ 101 h 268"/>
                <a:gd name="T42" fmla="*/ 51 w 188"/>
                <a:gd name="T43" fmla="*/ 70 h 268"/>
                <a:gd name="T44" fmla="*/ 39 w 188"/>
                <a:gd name="T45" fmla="*/ 63 h 268"/>
                <a:gd name="T46" fmla="*/ 0 w 188"/>
                <a:gd name="T47" fmla="*/ 130 h 268"/>
                <a:gd name="T48" fmla="*/ 39 w 188"/>
                <a:gd name="T49" fmla="*/ 152 h 268"/>
                <a:gd name="T50" fmla="*/ 51 w 188"/>
                <a:gd name="T51" fmla="*/ 133 h 268"/>
                <a:gd name="T52" fmla="*/ 33 w 188"/>
                <a:gd name="T53" fmla="*/ 122 h 268"/>
                <a:gd name="T54" fmla="*/ 57 w 188"/>
                <a:gd name="T55" fmla="*/ 108 h 268"/>
                <a:gd name="T56" fmla="*/ 83 w 188"/>
                <a:gd name="T57" fmla="*/ 140 h 268"/>
                <a:gd name="T58" fmla="*/ 58 w 188"/>
                <a:gd name="T59" fmla="*/ 202 h 268"/>
                <a:gd name="T60" fmla="*/ 33 w 188"/>
                <a:gd name="T61" fmla="*/ 215 h 268"/>
                <a:gd name="T62" fmla="*/ 51 w 188"/>
                <a:gd name="T63" fmla="*/ 185 h 268"/>
                <a:gd name="T64" fmla="*/ 39 w 188"/>
                <a:gd name="T65" fmla="*/ 178 h 268"/>
                <a:gd name="T66" fmla="*/ 1 w 188"/>
                <a:gd name="T67" fmla="*/ 245 h 268"/>
                <a:gd name="T68" fmla="*/ 39 w 188"/>
                <a:gd name="T69" fmla="*/ 268 h 268"/>
                <a:gd name="T70" fmla="*/ 51 w 188"/>
                <a:gd name="T71" fmla="*/ 247 h 268"/>
                <a:gd name="T72" fmla="*/ 33 w 188"/>
                <a:gd name="T73" fmla="*/ 238 h 268"/>
                <a:gd name="T74" fmla="*/ 63 w 188"/>
                <a:gd name="T75" fmla="*/ 220 h 268"/>
                <a:gd name="T76" fmla="*/ 68 w 188"/>
                <a:gd name="T77" fmla="*/ 218 h 268"/>
                <a:gd name="T78" fmla="*/ 71 w 188"/>
                <a:gd name="T79" fmla="*/ 210 h 268"/>
                <a:gd name="T80" fmla="*/ 94 w 188"/>
                <a:gd name="T81" fmla="*/ 155 h 268"/>
                <a:gd name="T82" fmla="*/ 118 w 188"/>
                <a:gd name="T83" fmla="*/ 184 h 268"/>
                <a:gd name="T84" fmla="*/ 120 w 188"/>
                <a:gd name="T85" fmla="*/ 187 h 268"/>
                <a:gd name="T86" fmla="*/ 126 w 188"/>
                <a:gd name="T87" fmla="*/ 184 h 268"/>
                <a:gd name="T88" fmla="*/ 156 w 188"/>
                <a:gd name="T89" fmla="*/ 167 h 268"/>
                <a:gd name="T90" fmla="*/ 138 w 188"/>
                <a:gd name="T91" fmla="*/ 197 h 268"/>
                <a:gd name="T92" fmla="*/ 149 w 188"/>
                <a:gd name="T93" fmla="*/ 204 h 268"/>
                <a:gd name="T94" fmla="*/ 188 w 188"/>
                <a:gd name="T95" fmla="*/ 137 h 268"/>
                <a:gd name="T96" fmla="*/ 149 w 188"/>
                <a:gd name="T97" fmla="*/ 115 h 268"/>
                <a:gd name="T98" fmla="*/ 149 w 188"/>
                <a:gd name="T99" fmla="*/ 115 h 268"/>
                <a:gd name="T100" fmla="*/ 149 w 188"/>
                <a:gd name="T101" fmla="*/ 115 h 268"/>
                <a:gd name="T102" fmla="*/ 149 w 188"/>
                <a:gd name="T103" fmla="*/ 115 h 2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268"/>
                <a:gd name="T158" fmla="*/ 188 w 188"/>
                <a:gd name="T159" fmla="*/ 268 h 26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268">
                  <a:moveTo>
                    <a:pt x="149" y="115"/>
                  </a:moveTo>
                  <a:lnTo>
                    <a:pt x="137" y="135"/>
                  </a:lnTo>
                  <a:lnTo>
                    <a:pt x="156" y="145"/>
                  </a:lnTo>
                  <a:lnTo>
                    <a:pt x="131" y="159"/>
                  </a:lnTo>
                  <a:lnTo>
                    <a:pt x="105" y="127"/>
                  </a:lnTo>
                  <a:lnTo>
                    <a:pt x="131" y="66"/>
                  </a:lnTo>
                  <a:lnTo>
                    <a:pt x="155" y="52"/>
                  </a:lnTo>
                  <a:lnTo>
                    <a:pt x="137" y="83"/>
                  </a:lnTo>
                  <a:lnTo>
                    <a:pt x="149" y="89"/>
                  </a:lnTo>
                  <a:lnTo>
                    <a:pt x="188" y="22"/>
                  </a:lnTo>
                  <a:lnTo>
                    <a:pt x="149" y="0"/>
                  </a:lnTo>
                  <a:lnTo>
                    <a:pt x="137" y="20"/>
                  </a:lnTo>
                  <a:lnTo>
                    <a:pt x="155" y="30"/>
                  </a:lnTo>
                  <a:lnTo>
                    <a:pt x="126" y="47"/>
                  </a:lnTo>
                  <a:lnTo>
                    <a:pt x="120" y="50"/>
                  </a:lnTo>
                  <a:lnTo>
                    <a:pt x="117" y="57"/>
                  </a:lnTo>
                  <a:lnTo>
                    <a:pt x="94" y="113"/>
                  </a:lnTo>
                  <a:lnTo>
                    <a:pt x="71" y="84"/>
                  </a:lnTo>
                  <a:lnTo>
                    <a:pt x="68" y="80"/>
                  </a:lnTo>
                  <a:lnTo>
                    <a:pt x="63" y="84"/>
                  </a:lnTo>
                  <a:lnTo>
                    <a:pt x="33" y="101"/>
                  </a:lnTo>
                  <a:lnTo>
                    <a:pt x="51" y="70"/>
                  </a:lnTo>
                  <a:lnTo>
                    <a:pt x="39" y="63"/>
                  </a:lnTo>
                  <a:lnTo>
                    <a:pt x="0" y="130"/>
                  </a:lnTo>
                  <a:lnTo>
                    <a:pt x="39" y="152"/>
                  </a:lnTo>
                  <a:lnTo>
                    <a:pt x="51" y="133"/>
                  </a:lnTo>
                  <a:lnTo>
                    <a:pt x="33" y="122"/>
                  </a:lnTo>
                  <a:lnTo>
                    <a:pt x="57" y="108"/>
                  </a:lnTo>
                  <a:lnTo>
                    <a:pt x="83" y="140"/>
                  </a:lnTo>
                  <a:lnTo>
                    <a:pt x="58" y="202"/>
                  </a:lnTo>
                  <a:lnTo>
                    <a:pt x="33" y="215"/>
                  </a:lnTo>
                  <a:lnTo>
                    <a:pt x="51" y="185"/>
                  </a:lnTo>
                  <a:lnTo>
                    <a:pt x="39" y="178"/>
                  </a:lnTo>
                  <a:lnTo>
                    <a:pt x="1" y="245"/>
                  </a:lnTo>
                  <a:lnTo>
                    <a:pt x="39" y="268"/>
                  </a:lnTo>
                  <a:lnTo>
                    <a:pt x="51" y="247"/>
                  </a:lnTo>
                  <a:lnTo>
                    <a:pt x="33" y="238"/>
                  </a:lnTo>
                  <a:lnTo>
                    <a:pt x="63" y="220"/>
                  </a:lnTo>
                  <a:lnTo>
                    <a:pt x="68" y="218"/>
                  </a:lnTo>
                  <a:lnTo>
                    <a:pt x="71" y="210"/>
                  </a:lnTo>
                  <a:lnTo>
                    <a:pt x="94" y="155"/>
                  </a:lnTo>
                  <a:lnTo>
                    <a:pt x="118" y="184"/>
                  </a:lnTo>
                  <a:lnTo>
                    <a:pt x="120" y="187"/>
                  </a:lnTo>
                  <a:lnTo>
                    <a:pt x="126" y="184"/>
                  </a:lnTo>
                  <a:lnTo>
                    <a:pt x="156" y="167"/>
                  </a:lnTo>
                  <a:lnTo>
                    <a:pt x="138" y="197"/>
                  </a:lnTo>
                  <a:lnTo>
                    <a:pt x="149" y="204"/>
                  </a:lnTo>
                  <a:lnTo>
                    <a:pt x="188" y="137"/>
                  </a:lnTo>
                  <a:lnTo>
                    <a:pt x="149" y="1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7" name="Freeform 3922"/>
            <p:cNvSpPr>
              <a:spLocks/>
            </p:cNvSpPr>
            <p:nvPr/>
          </p:nvSpPr>
          <p:spPr bwMode="auto">
            <a:xfrm>
              <a:off x="3587" y="3182"/>
              <a:ext cx="169" cy="98"/>
            </a:xfrm>
            <a:custGeom>
              <a:avLst/>
              <a:gdLst>
                <a:gd name="T0" fmla="*/ 169 w 169"/>
                <a:gd name="T1" fmla="*/ 53 h 98"/>
                <a:gd name="T2" fmla="*/ 101 w 169"/>
                <a:gd name="T3" fmla="*/ 14 h 98"/>
                <a:gd name="T4" fmla="*/ 138 w 169"/>
                <a:gd name="T5" fmla="*/ 14 h 98"/>
                <a:gd name="T6" fmla="*/ 138 w 169"/>
                <a:gd name="T7" fmla="*/ 0 h 98"/>
                <a:gd name="T8" fmla="*/ 57 w 169"/>
                <a:gd name="T9" fmla="*/ 0 h 98"/>
                <a:gd name="T10" fmla="*/ 57 w 169"/>
                <a:gd name="T11" fmla="*/ 33 h 98"/>
                <a:gd name="T12" fmla="*/ 0 w 169"/>
                <a:gd name="T13" fmla="*/ 33 h 98"/>
                <a:gd name="T14" fmla="*/ 0 w 169"/>
                <a:gd name="T15" fmla="*/ 80 h 98"/>
                <a:gd name="T16" fmla="*/ 24 w 169"/>
                <a:gd name="T17" fmla="*/ 80 h 98"/>
                <a:gd name="T18" fmla="*/ 24 w 169"/>
                <a:gd name="T19" fmla="*/ 59 h 98"/>
                <a:gd name="T20" fmla="*/ 92 w 169"/>
                <a:gd name="T21" fmla="*/ 98 h 98"/>
                <a:gd name="T22" fmla="*/ 112 w 169"/>
                <a:gd name="T23" fmla="*/ 86 h 98"/>
                <a:gd name="T24" fmla="*/ 44 w 169"/>
                <a:gd name="T25" fmla="*/ 47 h 98"/>
                <a:gd name="T26" fmla="*/ 81 w 169"/>
                <a:gd name="T27" fmla="*/ 47 h 98"/>
                <a:gd name="T28" fmla="*/ 81 w 169"/>
                <a:gd name="T29" fmla="*/ 33 h 98"/>
                <a:gd name="T30" fmla="*/ 81 w 169"/>
                <a:gd name="T31" fmla="*/ 47 h 98"/>
                <a:gd name="T32" fmla="*/ 81 w 169"/>
                <a:gd name="T33" fmla="*/ 26 h 98"/>
                <a:gd name="T34" fmla="*/ 149 w 169"/>
                <a:gd name="T35" fmla="*/ 65 h 98"/>
                <a:gd name="T36" fmla="*/ 169 w 169"/>
                <a:gd name="T37" fmla="*/ 53 h 98"/>
                <a:gd name="T38" fmla="*/ 169 w 169"/>
                <a:gd name="T39" fmla="*/ 53 h 98"/>
                <a:gd name="T40" fmla="*/ 169 w 169"/>
                <a:gd name="T41" fmla="*/ 53 h 98"/>
                <a:gd name="T42" fmla="*/ 169 w 169"/>
                <a:gd name="T43" fmla="*/ 53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53"/>
                  </a:moveTo>
                  <a:lnTo>
                    <a:pt x="101" y="14"/>
                  </a:lnTo>
                  <a:lnTo>
                    <a:pt x="138" y="14"/>
                  </a:lnTo>
                  <a:lnTo>
                    <a:pt x="138" y="0"/>
                  </a:lnTo>
                  <a:lnTo>
                    <a:pt x="57" y="0"/>
                  </a:lnTo>
                  <a:lnTo>
                    <a:pt x="57" y="33"/>
                  </a:lnTo>
                  <a:lnTo>
                    <a:pt x="0" y="33"/>
                  </a:lnTo>
                  <a:lnTo>
                    <a:pt x="0" y="80"/>
                  </a:lnTo>
                  <a:lnTo>
                    <a:pt x="24" y="80"/>
                  </a:lnTo>
                  <a:lnTo>
                    <a:pt x="24" y="59"/>
                  </a:lnTo>
                  <a:lnTo>
                    <a:pt x="92" y="98"/>
                  </a:lnTo>
                  <a:lnTo>
                    <a:pt x="112" y="86"/>
                  </a:lnTo>
                  <a:lnTo>
                    <a:pt x="44" y="47"/>
                  </a:lnTo>
                  <a:lnTo>
                    <a:pt x="81" y="47"/>
                  </a:lnTo>
                  <a:lnTo>
                    <a:pt x="81" y="33"/>
                  </a:lnTo>
                  <a:lnTo>
                    <a:pt x="81" y="47"/>
                  </a:lnTo>
                  <a:lnTo>
                    <a:pt x="81" y="26"/>
                  </a:lnTo>
                  <a:lnTo>
                    <a:pt x="149" y="65"/>
                  </a:lnTo>
                  <a:lnTo>
                    <a:pt x="169" y="53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8" name="Freeform 3923"/>
            <p:cNvSpPr>
              <a:spLocks/>
            </p:cNvSpPr>
            <p:nvPr/>
          </p:nvSpPr>
          <p:spPr bwMode="auto">
            <a:xfrm>
              <a:off x="3709" y="3217"/>
              <a:ext cx="169" cy="98"/>
            </a:xfrm>
            <a:custGeom>
              <a:avLst/>
              <a:gdLst>
                <a:gd name="T0" fmla="*/ 169 w 169"/>
                <a:gd name="T1" fmla="*/ 65 h 98"/>
                <a:gd name="T2" fmla="*/ 169 w 169"/>
                <a:gd name="T3" fmla="*/ 18 h 98"/>
                <a:gd name="T4" fmla="*/ 145 w 169"/>
                <a:gd name="T5" fmla="*/ 18 h 98"/>
                <a:gd name="T6" fmla="*/ 145 w 169"/>
                <a:gd name="T7" fmla="*/ 39 h 98"/>
                <a:gd name="T8" fmla="*/ 77 w 169"/>
                <a:gd name="T9" fmla="*/ 0 h 98"/>
                <a:gd name="T10" fmla="*/ 57 w 169"/>
                <a:gd name="T11" fmla="*/ 12 h 98"/>
                <a:gd name="T12" fmla="*/ 125 w 169"/>
                <a:gd name="T13" fmla="*/ 51 h 98"/>
                <a:gd name="T14" fmla="*/ 88 w 169"/>
                <a:gd name="T15" fmla="*/ 51 h 98"/>
                <a:gd name="T16" fmla="*/ 112 w 169"/>
                <a:gd name="T17" fmla="*/ 51 h 98"/>
                <a:gd name="T18" fmla="*/ 87 w 169"/>
                <a:gd name="T19" fmla="*/ 51 h 98"/>
                <a:gd name="T20" fmla="*/ 88 w 169"/>
                <a:gd name="T21" fmla="*/ 73 h 98"/>
                <a:gd name="T22" fmla="*/ 20 w 169"/>
                <a:gd name="T23" fmla="*/ 33 h 98"/>
                <a:gd name="T24" fmla="*/ 0 w 169"/>
                <a:gd name="T25" fmla="*/ 45 h 98"/>
                <a:gd name="T26" fmla="*/ 68 w 169"/>
                <a:gd name="T27" fmla="*/ 84 h 98"/>
                <a:gd name="T28" fmla="*/ 31 w 169"/>
                <a:gd name="T29" fmla="*/ 84 h 98"/>
                <a:gd name="T30" fmla="*/ 31 w 169"/>
                <a:gd name="T31" fmla="*/ 98 h 98"/>
                <a:gd name="T32" fmla="*/ 112 w 169"/>
                <a:gd name="T33" fmla="*/ 98 h 98"/>
                <a:gd name="T34" fmla="*/ 112 w 169"/>
                <a:gd name="T35" fmla="*/ 65 h 98"/>
                <a:gd name="T36" fmla="*/ 169 w 169"/>
                <a:gd name="T37" fmla="*/ 65 h 98"/>
                <a:gd name="T38" fmla="*/ 169 w 169"/>
                <a:gd name="T39" fmla="*/ 65 h 98"/>
                <a:gd name="T40" fmla="*/ 169 w 169"/>
                <a:gd name="T41" fmla="*/ 65 h 98"/>
                <a:gd name="T42" fmla="*/ 169 w 169"/>
                <a:gd name="T43" fmla="*/ 65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65"/>
                  </a:moveTo>
                  <a:lnTo>
                    <a:pt x="169" y="18"/>
                  </a:lnTo>
                  <a:lnTo>
                    <a:pt x="145" y="18"/>
                  </a:lnTo>
                  <a:lnTo>
                    <a:pt x="145" y="39"/>
                  </a:lnTo>
                  <a:lnTo>
                    <a:pt x="77" y="0"/>
                  </a:lnTo>
                  <a:lnTo>
                    <a:pt x="57" y="12"/>
                  </a:lnTo>
                  <a:lnTo>
                    <a:pt x="125" y="51"/>
                  </a:lnTo>
                  <a:lnTo>
                    <a:pt x="88" y="51"/>
                  </a:lnTo>
                  <a:lnTo>
                    <a:pt x="112" y="51"/>
                  </a:lnTo>
                  <a:lnTo>
                    <a:pt x="87" y="51"/>
                  </a:lnTo>
                  <a:lnTo>
                    <a:pt x="88" y="73"/>
                  </a:lnTo>
                  <a:lnTo>
                    <a:pt x="20" y="33"/>
                  </a:lnTo>
                  <a:lnTo>
                    <a:pt x="0" y="45"/>
                  </a:lnTo>
                  <a:lnTo>
                    <a:pt x="68" y="84"/>
                  </a:lnTo>
                  <a:lnTo>
                    <a:pt x="31" y="84"/>
                  </a:lnTo>
                  <a:lnTo>
                    <a:pt x="31" y="98"/>
                  </a:lnTo>
                  <a:lnTo>
                    <a:pt x="112" y="98"/>
                  </a:lnTo>
                  <a:lnTo>
                    <a:pt x="112" y="65"/>
                  </a:lnTo>
                  <a:lnTo>
                    <a:pt x="169" y="6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9" name="Freeform 3924"/>
            <p:cNvSpPr>
              <a:spLocks/>
            </p:cNvSpPr>
            <p:nvPr/>
          </p:nvSpPr>
          <p:spPr bwMode="auto">
            <a:xfrm>
              <a:off x="3587" y="3178"/>
              <a:ext cx="169" cy="98"/>
            </a:xfrm>
            <a:custGeom>
              <a:avLst/>
              <a:gdLst>
                <a:gd name="T0" fmla="*/ 169 w 169"/>
                <a:gd name="T1" fmla="*/ 53 h 98"/>
                <a:gd name="T2" fmla="*/ 101 w 169"/>
                <a:gd name="T3" fmla="*/ 14 h 98"/>
                <a:gd name="T4" fmla="*/ 138 w 169"/>
                <a:gd name="T5" fmla="*/ 14 h 98"/>
                <a:gd name="T6" fmla="*/ 138 w 169"/>
                <a:gd name="T7" fmla="*/ 0 h 98"/>
                <a:gd name="T8" fmla="*/ 57 w 169"/>
                <a:gd name="T9" fmla="*/ 0 h 98"/>
                <a:gd name="T10" fmla="*/ 57 w 169"/>
                <a:gd name="T11" fmla="*/ 33 h 98"/>
                <a:gd name="T12" fmla="*/ 0 w 169"/>
                <a:gd name="T13" fmla="*/ 33 h 98"/>
                <a:gd name="T14" fmla="*/ 0 w 169"/>
                <a:gd name="T15" fmla="*/ 80 h 98"/>
                <a:gd name="T16" fmla="*/ 24 w 169"/>
                <a:gd name="T17" fmla="*/ 80 h 98"/>
                <a:gd name="T18" fmla="*/ 24 w 169"/>
                <a:gd name="T19" fmla="*/ 58 h 98"/>
                <a:gd name="T20" fmla="*/ 92 w 169"/>
                <a:gd name="T21" fmla="*/ 98 h 98"/>
                <a:gd name="T22" fmla="*/ 112 w 169"/>
                <a:gd name="T23" fmla="*/ 86 h 98"/>
                <a:gd name="T24" fmla="*/ 44 w 169"/>
                <a:gd name="T25" fmla="*/ 47 h 98"/>
                <a:gd name="T26" fmla="*/ 81 w 169"/>
                <a:gd name="T27" fmla="*/ 47 h 98"/>
                <a:gd name="T28" fmla="*/ 81 w 169"/>
                <a:gd name="T29" fmla="*/ 33 h 98"/>
                <a:gd name="T30" fmla="*/ 81 w 169"/>
                <a:gd name="T31" fmla="*/ 47 h 98"/>
                <a:gd name="T32" fmla="*/ 81 w 169"/>
                <a:gd name="T33" fmla="*/ 25 h 98"/>
                <a:gd name="T34" fmla="*/ 149 w 169"/>
                <a:gd name="T35" fmla="*/ 65 h 98"/>
                <a:gd name="T36" fmla="*/ 169 w 169"/>
                <a:gd name="T37" fmla="*/ 53 h 98"/>
                <a:gd name="T38" fmla="*/ 169 w 169"/>
                <a:gd name="T39" fmla="*/ 53 h 98"/>
                <a:gd name="T40" fmla="*/ 169 w 169"/>
                <a:gd name="T41" fmla="*/ 53 h 98"/>
                <a:gd name="T42" fmla="*/ 169 w 169"/>
                <a:gd name="T43" fmla="*/ 53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53"/>
                  </a:moveTo>
                  <a:lnTo>
                    <a:pt x="101" y="14"/>
                  </a:lnTo>
                  <a:lnTo>
                    <a:pt x="138" y="14"/>
                  </a:lnTo>
                  <a:lnTo>
                    <a:pt x="138" y="0"/>
                  </a:lnTo>
                  <a:lnTo>
                    <a:pt x="57" y="0"/>
                  </a:lnTo>
                  <a:lnTo>
                    <a:pt x="57" y="33"/>
                  </a:lnTo>
                  <a:lnTo>
                    <a:pt x="0" y="33"/>
                  </a:lnTo>
                  <a:lnTo>
                    <a:pt x="0" y="80"/>
                  </a:lnTo>
                  <a:lnTo>
                    <a:pt x="24" y="80"/>
                  </a:lnTo>
                  <a:lnTo>
                    <a:pt x="24" y="58"/>
                  </a:lnTo>
                  <a:lnTo>
                    <a:pt x="92" y="98"/>
                  </a:lnTo>
                  <a:lnTo>
                    <a:pt x="112" y="86"/>
                  </a:lnTo>
                  <a:lnTo>
                    <a:pt x="44" y="47"/>
                  </a:lnTo>
                  <a:lnTo>
                    <a:pt x="81" y="47"/>
                  </a:lnTo>
                  <a:lnTo>
                    <a:pt x="81" y="33"/>
                  </a:lnTo>
                  <a:lnTo>
                    <a:pt x="81" y="47"/>
                  </a:lnTo>
                  <a:lnTo>
                    <a:pt x="81" y="25"/>
                  </a:lnTo>
                  <a:lnTo>
                    <a:pt x="149" y="65"/>
                  </a:lnTo>
                  <a:lnTo>
                    <a:pt x="169" y="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0" name="Freeform 3925"/>
            <p:cNvSpPr>
              <a:spLocks/>
            </p:cNvSpPr>
            <p:nvPr/>
          </p:nvSpPr>
          <p:spPr bwMode="auto">
            <a:xfrm>
              <a:off x="3709" y="3213"/>
              <a:ext cx="169" cy="98"/>
            </a:xfrm>
            <a:custGeom>
              <a:avLst/>
              <a:gdLst>
                <a:gd name="T0" fmla="*/ 169 w 169"/>
                <a:gd name="T1" fmla="*/ 65 h 98"/>
                <a:gd name="T2" fmla="*/ 169 w 169"/>
                <a:gd name="T3" fmla="*/ 17 h 98"/>
                <a:gd name="T4" fmla="*/ 145 w 169"/>
                <a:gd name="T5" fmla="*/ 17 h 98"/>
                <a:gd name="T6" fmla="*/ 145 w 169"/>
                <a:gd name="T7" fmla="*/ 39 h 98"/>
                <a:gd name="T8" fmla="*/ 77 w 169"/>
                <a:gd name="T9" fmla="*/ 0 h 98"/>
                <a:gd name="T10" fmla="*/ 57 w 169"/>
                <a:gd name="T11" fmla="*/ 12 h 98"/>
                <a:gd name="T12" fmla="*/ 125 w 169"/>
                <a:gd name="T13" fmla="*/ 50 h 98"/>
                <a:gd name="T14" fmla="*/ 88 w 169"/>
                <a:gd name="T15" fmla="*/ 51 h 98"/>
                <a:gd name="T16" fmla="*/ 112 w 169"/>
                <a:gd name="T17" fmla="*/ 51 h 98"/>
                <a:gd name="T18" fmla="*/ 87 w 169"/>
                <a:gd name="T19" fmla="*/ 51 h 98"/>
                <a:gd name="T20" fmla="*/ 88 w 169"/>
                <a:gd name="T21" fmla="*/ 72 h 98"/>
                <a:gd name="T22" fmla="*/ 20 w 169"/>
                <a:gd name="T23" fmla="*/ 33 h 98"/>
                <a:gd name="T24" fmla="*/ 0 w 169"/>
                <a:gd name="T25" fmla="*/ 45 h 98"/>
                <a:gd name="T26" fmla="*/ 68 w 169"/>
                <a:gd name="T27" fmla="*/ 84 h 98"/>
                <a:gd name="T28" fmla="*/ 31 w 169"/>
                <a:gd name="T29" fmla="*/ 84 h 98"/>
                <a:gd name="T30" fmla="*/ 31 w 169"/>
                <a:gd name="T31" fmla="*/ 98 h 98"/>
                <a:gd name="T32" fmla="*/ 112 w 169"/>
                <a:gd name="T33" fmla="*/ 98 h 98"/>
                <a:gd name="T34" fmla="*/ 112 w 169"/>
                <a:gd name="T35" fmla="*/ 65 h 98"/>
                <a:gd name="T36" fmla="*/ 169 w 169"/>
                <a:gd name="T37" fmla="*/ 65 h 98"/>
                <a:gd name="T38" fmla="*/ 169 w 169"/>
                <a:gd name="T39" fmla="*/ 65 h 98"/>
                <a:gd name="T40" fmla="*/ 169 w 169"/>
                <a:gd name="T41" fmla="*/ 65 h 98"/>
                <a:gd name="T42" fmla="*/ 169 w 169"/>
                <a:gd name="T43" fmla="*/ 65 h 9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98"/>
                <a:gd name="T68" fmla="*/ 169 w 169"/>
                <a:gd name="T69" fmla="*/ 98 h 9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98">
                  <a:moveTo>
                    <a:pt x="169" y="65"/>
                  </a:moveTo>
                  <a:lnTo>
                    <a:pt x="169" y="17"/>
                  </a:lnTo>
                  <a:lnTo>
                    <a:pt x="145" y="17"/>
                  </a:lnTo>
                  <a:lnTo>
                    <a:pt x="145" y="39"/>
                  </a:lnTo>
                  <a:lnTo>
                    <a:pt x="77" y="0"/>
                  </a:lnTo>
                  <a:lnTo>
                    <a:pt x="57" y="12"/>
                  </a:lnTo>
                  <a:lnTo>
                    <a:pt x="125" y="50"/>
                  </a:lnTo>
                  <a:lnTo>
                    <a:pt x="88" y="51"/>
                  </a:lnTo>
                  <a:lnTo>
                    <a:pt x="112" y="51"/>
                  </a:lnTo>
                  <a:lnTo>
                    <a:pt x="87" y="51"/>
                  </a:lnTo>
                  <a:lnTo>
                    <a:pt x="88" y="72"/>
                  </a:lnTo>
                  <a:lnTo>
                    <a:pt x="20" y="33"/>
                  </a:lnTo>
                  <a:lnTo>
                    <a:pt x="0" y="45"/>
                  </a:lnTo>
                  <a:lnTo>
                    <a:pt x="68" y="84"/>
                  </a:lnTo>
                  <a:lnTo>
                    <a:pt x="31" y="84"/>
                  </a:lnTo>
                  <a:lnTo>
                    <a:pt x="31" y="98"/>
                  </a:lnTo>
                  <a:lnTo>
                    <a:pt x="112" y="98"/>
                  </a:lnTo>
                  <a:lnTo>
                    <a:pt x="112" y="65"/>
                  </a:lnTo>
                  <a:lnTo>
                    <a:pt x="169" y="6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1" name="Freeform 3926"/>
            <p:cNvSpPr>
              <a:spLocks noEditPoints="1"/>
            </p:cNvSpPr>
            <p:nvPr/>
          </p:nvSpPr>
          <p:spPr bwMode="auto">
            <a:xfrm>
              <a:off x="3534" y="3299"/>
              <a:ext cx="184" cy="279"/>
            </a:xfrm>
            <a:custGeom>
              <a:avLst/>
              <a:gdLst>
                <a:gd name="T0" fmla="*/ 184 w 184"/>
                <a:gd name="T1" fmla="*/ 163 h 279"/>
                <a:gd name="T2" fmla="*/ 184 w 184"/>
                <a:gd name="T3" fmla="*/ 105 h 279"/>
                <a:gd name="T4" fmla="*/ 134 w 184"/>
                <a:gd name="T5" fmla="*/ 77 h 279"/>
                <a:gd name="T6" fmla="*/ 134 w 184"/>
                <a:gd name="T7" fmla="*/ 95 h 279"/>
                <a:gd name="T8" fmla="*/ 51 w 184"/>
                <a:gd name="T9" fmla="*/ 47 h 279"/>
                <a:gd name="T10" fmla="*/ 51 w 184"/>
                <a:gd name="T11" fmla="*/ 29 h 279"/>
                <a:gd name="T12" fmla="*/ 1 w 184"/>
                <a:gd name="T13" fmla="*/ 0 h 279"/>
                <a:gd name="T14" fmla="*/ 1 w 184"/>
                <a:gd name="T15" fmla="*/ 57 h 279"/>
                <a:gd name="T16" fmla="*/ 47 w 184"/>
                <a:gd name="T17" fmla="*/ 84 h 279"/>
                <a:gd name="T18" fmla="*/ 77 w 184"/>
                <a:gd name="T19" fmla="*/ 130 h 279"/>
                <a:gd name="T20" fmla="*/ 47 w 184"/>
                <a:gd name="T21" fmla="*/ 141 h 279"/>
                <a:gd name="T22" fmla="*/ 0 w 184"/>
                <a:gd name="T23" fmla="*/ 115 h 279"/>
                <a:gd name="T24" fmla="*/ 0 w 184"/>
                <a:gd name="T25" fmla="*/ 172 h 279"/>
                <a:gd name="T26" fmla="*/ 51 w 184"/>
                <a:gd name="T27" fmla="*/ 201 h 279"/>
                <a:gd name="T28" fmla="*/ 51 w 184"/>
                <a:gd name="T29" fmla="*/ 184 h 279"/>
                <a:gd name="T30" fmla="*/ 134 w 184"/>
                <a:gd name="T31" fmla="*/ 232 h 279"/>
                <a:gd name="T32" fmla="*/ 134 w 184"/>
                <a:gd name="T33" fmla="*/ 249 h 279"/>
                <a:gd name="T34" fmla="*/ 184 w 184"/>
                <a:gd name="T35" fmla="*/ 279 h 279"/>
                <a:gd name="T36" fmla="*/ 184 w 184"/>
                <a:gd name="T37" fmla="*/ 221 h 279"/>
                <a:gd name="T38" fmla="*/ 138 w 184"/>
                <a:gd name="T39" fmla="*/ 194 h 279"/>
                <a:gd name="T40" fmla="*/ 108 w 184"/>
                <a:gd name="T41" fmla="*/ 148 h 279"/>
                <a:gd name="T42" fmla="*/ 138 w 184"/>
                <a:gd name="T43" fmla="*/ 137 h 279"/>
                <a:gd name="T44" fmla="*/ 184 w 184"/>
                <a:gd name="T45" fmla="*/ 163 h 279"/>
                <a:gd name="T46" fmla="*/ 184 w 184"/>
                <a:gd name="T47" fmla="*/ 163 h 279"/>
                <a:gd name="T48" fmla="*/ 184 w 184"/>
                <a:gd name="T49" fmla="*/ 163 h 279"/>
                <a:gd name="T50" fmla="*/ 184 w 184"/>
                <a:gd name="T51" fmla="*/ 163 h 279"/>
                <a:gd name="T52" fmla="*/ 127 w 184"/>
                <a:gd name="T53" fmla="*/ 206 h 279"/>
                <a:gd name="T54" fmla="*/ 58 w 184"/>
                <a:gd name="T55" fmla="*/ 166 h 279"/>
                <a:gd name="T56" fmla="*/ 93 w 184"/>
                <a:gd name="T57" fmla="*/ 153 h 279"/>
                <a:gd name="T58" fmla="*/ 127 w 184"/>
                <a:gd name="T59" fmla="*/ 206 h 279"/>
                <a:gd name="T60" fmla="*/ 127 w 184"/>
                <a:gd name="T61" fmla="*/ 206 h 279"/>
                <a:gd name="T62" fmla="*/ 127 w 184"/>
                <a:gd name="T63" fmla="*/ 206 h 279"/>
                <a:gd name="T64" fmla="*/ 127 w 184"/>
                <a:gd name="T65" fmla="*/ 206 h 279"/>
                <a:gd name="T66" fmla="*/ 93 w 184"/>
                <a:gd name="T67" fmla="*/ 125 h 279"/>
                <a:gd name="T68" fmla="*/ 58 w 184"/>
                <a:gd name="T69" fmla="*/ 72 h 279"/>
                <a:gd name="T70" fmla="*/ 127 w 184"/>
                <a:gd name="T71" fmla="*/ 113 h 279"/>
                <a:gd name="T72" fmla="*/ 93 w 184"/>
                <a:gd name="T73" fmla="*/ 125 h 279"/>
                <a:gd name="T74" fmla="*/ 93 w 184"/>
                <a:gd name="T75" fmla="*/ 125 h 279"/>
                <a:gd name="T76" fmla="*/ 93 w 184"/>
                <a:gd name="T77" fmla="*/ 125 h 279"/>
                <a:gd name="T78" fmla="*/ 93 w 184"/>
                <a:gd name="T79" fmla="*/ 125 h 2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4"/>
                <a:gd name="T121" fmla="*/ 0 h 279"/>
                <a:gd name="T122" fmla="*/ 184 w 184"/>
                <a:gd name="T123" fmla="*/ 279 h 2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4" h="279">
                  <a:moveTo>
                    <a:pt x="184" y="163"/>
                  </a:moveTo>
                  <a:lnTo>
                    <a:pt x="184" y="105"/>
                  </a:lnTo>
                  <a:lnTo>
                    <a:pt x="134" y="77"/>
                  </a:lnTo>
                  <a:lnTo>
                    <a:pt x="134" y="95"/>
                  </a:lnTo>
                  <a:lnTo>
                    <a:pt x="51" y="47"/>
                  </a:lnTo>
                  <a:lnTo>
                    <a:pt x="51" y="29"/>
                  </a:lnTo>
                  <a:lnTo>
                    <a:pt x="1" y="0"/>
                  </a:lnTo>
                  <a:lnTo>
                    <a:pt x="1" y="57"/>
                  </a:lnTo>
                  <a:lnTo>
                    <a:pt x="47" y="84"/>
                  </a:lnTo>
                  <a:lnTo>
                    <a:pt x="77" y="130"/>
                  </a:lnTo>
                  <a:lnTo>
                    <a:pt x="47" y="141"/>
                  </a:lnTo>
                  <a:lnTo>
                    <a:pt x="0" y="115"/>
                  </a:lnTo>
                  <a:lnTo>
                    <a:pt x="0" y="172"/>
                  </a:lnTo>
                  <a:lnTo>
                    <a:pt x="51" y="201"/>
                  </a:lnTo>
                  <a:lnTo>
                    <a:pt x="51" y="184"/>
                  </a:lnTo>
                  <a:lnTo>
                    <a:pt x="134" y="232"/>
                  </a:lnTo>
                  <a:lnTo>
                    <a:pt x="134" y="249"/>
                  </a:lnTo>
                  <a:lnTo>
                    <a:pt x="184" y="279"/>
                  </a:lnTo>
                  <a:lnTo>
                    <a:pt x="184" y="221"/>
                  </a:lnTo>
                  <a:lnTo>
                    <a:pt x="138" y="194"/>
                  </a:lnTo>
                  <a:lnTo>
                    <a:pt x="108" y="148"/>
                  </a:lnTo>
                  <a:lnTo>
                    <a:pt x="138" y="137"/>
                  </a:lnTo>
                  <a:lnTo>
                    <a:pt x="184" y="163"/>
                  </a:lnTo>
                  <a:close/>
                  <a:moveTo>
                    <a:pt x="127" y="206"/>
                  </a:moveTo>
                  <a:lnTo>
                    <a:pt x="58" y="166"/>
                  </a:lnTo>
                  <a:lnTo>
                    <a:pt x="93" y="153"/>
                  </a:lnTo>
                  <a:lnTo>
                    <a:pt x="127" y="206"/>
                  </a:lnTo>
                  <a:close/>
                  <a:moveTo>
                    <a:pt x="93" y="125"/>
                  </a:moveTo>
                  <a:lnTo>
                    <a:pt x="58" y="72"/>
                  </a:lnTo>
                  <a:lnTo>
                    <a:pt x="127" y="113"/>
                  </a:lnTo>
                  <a:lnTo>
                    <a:pt x="93" y="125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2" name="Freeform 3927"/>
            <p:cNvSpPr>
              <a:spLocks noEditPoints="1"/>
            </p:cNvSpPr>
            <p:nvPr/>
          </p:nvSpPr>
          <p:spPr bwMode="auto">
            <a:xfrm>
              <a:off x="3530" y="3303"/>
              <a:ext cx="184" cy="279"/>
            </a:xfrm>
            <a:custGeom>
              <a:avLst/>
              <a:gdLst>
                <a:gd name="T0" fmla="*/ 184 w 184"/>
                <a:gd name="T1" fmla="*/ 164 h 279"/>
                <a:gd name="T2" fmla="*/ 184 w 184"/>
                <a:gd name="T3" fmla="*/ 106 h 279"/>
                <a:gd name="T4" fmla="*/ 134 w 184"/>
                <a:gd name="T5" fmla="*/ 77 h 279"/>
                <a:gd name="T6" fmla="*/ 134 w 184"/>
                <a:gd name="T7" fmla="*/ 95 h 279"/>
                <a:gd name="T8" fmla="*/ 51 w 184"/>
                <a:gd name="T9" fmla="*/ 47 h 279"/>
                <a:gd name="T10" fmla="*/ 51 w 184"/>
                <a:gd name="T11" fmla="*/ 29 h 279"/>
                <a:gd name="T12" fmla="*/ 0 w 184"/>
                <a:gd name="T13" fmla="*/ 0 h 279"/>
                <a:gd name="T14" fmla="*/ 0 w 184"/>
                <a:gd name="T15" fmla="*/ 58 h 279"/>
                <a:gd name="T16" fmla="*/ 47 w 184"/>
                <a:gd name="T17" fmla="*/ 84 h 279"/>
                <a:gd name="T18" fmla="*/ 77 w 184"/>
                <a:gd name="T19" fmla="*/ 131 h 279"/>
                <a:gd name="T20" fmla="*/ 46 w 184"/>
                <a:gd name="T21" fmla="*/ 142 h 279"/>
                <a:gd name="T22" fmla="*/ 0 w 184"/>
                <a:gd name="T23" fmla="*/ 115 h 279"/>
                <a:gd name="T24" fmla="*/ 0 w 184"/>
                <a:gd name="T25" fmla="*/ 173 h 279"/>
                <a:gd name="T26" fmla="*/ 50 w 184"/>
                <a:gd name="T27" fmla="*/ 202 h 279"/>
                <a:gd name="T28" fmla="*/ 50 w 184"/>
                <a:gd name="T29" fmla="*/ 184 h 279"/>
                <a:gd name="T30" fmla="*/ 133 w 184"/>
                <a:gd name="T31" fmla="*/ 232 h 279"/>
                <a:gd name="T32" fmla="*/ 133 w 184"/>
                <a:gd name="T33" fmla="*/ 250 h 279"/>
                <a:gd name="T34" fmla="*/ 184 w 184"/>
                <a:gd name="T35" fmla="*/ 279 h 279"/>
                <a:gd name="T36" fmla="*/ 184 w 184"/>
                <a:gd name="T37" fmla="*/ 221 h 279"/>
                <a:gd name="T38" fmla="*/ 138 w 184"/>
                <a:gd name="T39" fmla="*/ 195 h 279"/>
                <a:gd name="T40" fmla="*/ 107 w 184"/>
                <a:gd name="T41" fmla="*/ 148 h 279"/>
                <a:gd name="T42" fmla="*/ 138 w 184"/>
                <a:gd name="T43" fmla="*/ 137 h 279"/>
                <a:gd name="T44" fmla="*/ 184 w 184"/>
                <a:gd name="T45" fmla="*/ 164 h 279"/>
                <a:gd name="T46" fmla="*/ 184 w 184"/>
                <a:gd name="T47" fmla="*/ 164 h 279"/>
                <a:gd name="T48" fmla="*/ 184 w 184"/>
                <a:gd name="T49" fmla="*/ 164 h 279"/>
                <a:gd name="T50" fmla="*/ 184 w 184"/>
                <a:gd name="T51" fmla="*/ 164 h 279"/>
                <a:gd name="T52" fmla="*/ 127 w 184"/>
                <a:gd name="T53" fmla="*/ 206 h 279"/>
                <a:gd name="T54" fmla="*/ 57 w 184"/>
                <a:gd name="T55" fmla="*/ 166 h 279"/>
                <a:gd name="T56" fmla="*/ 92 w 184"/>
                <a:gd name="T57" fmla="*/ 153 h 279"/>
                <a:gd name="T58" fmla="*/ 127 w 184"/>
                <a:gd name="T59" fmla="*/ 206 h 279"/>
                <a:gd name="T60" fmla="*/ 127 w 184"/>
                <a:gd name="T61" fmla="*/ 206 h 279"/>
                <a:gd name="T62" fmla="*/ 127 w 184"/>
                <a:gd name="T63" fmla="*/ 206 h 279"/>
                <a:gd name="T64" fmla="*/ 127 w 184"/>
                <a:gd name="T65" fmla="*/ 206 h 279"/>
                <a:gd name="T66" fmla="*/ 92 w 184"/>
                <a:gd name="T67" fmla="*/ 125 h 279"/>
                <a:gd name="T68" fmla="*/ 57 w 184"/>
                <a:gd name="T69" fmla="*/ 73 h 279"/>
                <a:gd name="T70" fmla="*/ 127 w 184"/>
                <a:gd name="T71" fmla="*/ 113 h 279"/>
                <a:gd name="T72" fmla="*/ 92 w 184"/>
                <a:gd name="T73" fmla="*/ 125 h 279"/>
                <a:gd name="T74" fmla="*/ 92 w 184"/>
                <a:gd name="T75" fmla="*/ 125 h 279"/>
                <a:gd name="T76" fmla="*/ 92 w 184"/>
                <a:gd name="T77" fmla="*/ 125 h 279"/>
                <a:gd name="T78" fmla="*/ 92 w 184"/>
                <a:gd name="T79" fmla="*/ 125 h 2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4"/>
                <a:gd name="T121" fmla="*/ 0 h 279"/>
                <a:gd name="T122" fmla="*/ 184 w 184"/>
                <a:gd name="T123" fmla="*/ 279 h 27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4" h="279">
                  <a:moveTo>
                    <a:pt x="184" y="164"/>
                  </a:moveTo>
                  <a:lnTo>
                    <a:pt x="184" y="106"/>
                  </a:lnTo>
                  <a:lnTo>
                    <a:pt x="134" y="77"/>
                  </a:lnTo>
                  <a:lnTo>
                    <a:pt x="134" y="95"/>
                  </a:lnTo>
                  <a:lnTo>
                    <a:pt x="51" y="47"/>
                  </a:lnTo>
                  <a:lnTo>
                    <a:pt x="51" y="29"/>
                  </a:lnTo>
                  <a:lnTo>
                    <a:pt x="0" y="0"/>
                  </a:lnTo>
                  <a:lnTo>
                    <a:pt x="0" y="58"/>
                  </a:lnTo>
                  <a:lnTo>
                    <a:pt x="47" y="84"/>
                  </a:lnTo>
                  <a:lnTo>
                    <a:pt x="77" y="131"/>
                  </a:lnTo>
                  <a:lnTo>
                    <a:pt x="46" y="142"/>
                  </a:lnTo>
                  <a:lnTo>
                    <a:pt x="0" y="115"/>
                  </a:lnTo>
                  <a:lnTo>
                    <a:pt x="0" y="173"/>
                  </a:lnTo>
                  <a:lnTo>
                    <a:pt x="50" y="202"/>
                  </a:lnTo>
                  <a:lnTo>
                    <a:pt x="50" y="184"/>
                  </a:lnTo>
                  <a:lnTo>
                    <a:pt x="133" y="232"/>
                  </a:lnTo>
                  <a:lnTo>
                    <a:pt x="133" y="250"/>
                  </a:lnTo>
                  <a:lnTo>
                    <a:pt x="184" y="279"/>
                  </a:lnTo>
                  <a:lnTo>
                    <a:pt x="184" y="221"/>
                  </a:lnTo>
                  <a:lnTo>
                    <a:pt x="138" y="195"/>
                  </a:lnTo>
                  <a:lnTo>
                    <a:pt x="107" y="148"/>
                  </a:lnTo>
                  <a:lnTo>
                    <a:pt x="138" y="137"/>
                  </a:lnTo>
                  <a:lnTo>
                    <a:pt x="184" y="164"/>
                  </a:lnTo>
                  <a:close/>
                  <a:moveTo>
                    <a:pt x="127" y="206"/>
                  </a:moveTo>
                  <a:lnTo>
                    <a:pt x="57" y="166"/>
                  </a:lnTo>
                  <a:lnTo>
                    <a:pt x="92" y="153"/>
                  </a:lnTo>
                  <a:lnTo>
                    <a:pt x="127" y="206"/>
                  </a:lnTo>
                  <a:close/>
                  <a:moveTo>
                    <a:pt x="92" y="125"/>
                  </a:moveTo>
                  <a:lnTo>
                    <a:pt x="57" y="73"/>
                  </a:lnTo>
                  <a:lnTo>
                    <a:pt x="127" y="113"/>
                  </a:lnTo>
                  <a:lnTo>
                    <a:pt x="92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973" name="Text Box 3056"/>
          <p:cNvSpPr txBox="1">
            <a:spLocks noChangeArrowheads="1"/>
          </p:cNvSpPr>
          <p:nvPr/>
        </p:nvSpPr>
        <p:spPr bwMode="auto">
          <a:xfrm>
            <a:off x="1214414" y="2428868"/>
            <a:ext cx="1447800" cy="246221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en-US" altLang="zh-CN" sz="1000" dirty="0" smtClean="0">
                <a:latin typeface="+mn-ea"/>
                <a:ea typeface="+mn-ea"/>
              </a:rPr>
              <a:t>DMZ</a:t>
            </a:r>
            <a:r>
              <a:rPr kumimoji="1" lang="zh-CN" altLang="en-US" sz="1000" dirty="0" smtClean="0">
                <a:latin typeface="+mn-ea"/>
                <a:ea typeface="+mn-ea"/>
              </a:rPr>
              <a:t>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grpSp>
        <p:nvGrpSpPr>
          <p:cNvPr id="2974" name="Group 44"/>
          <p:cNvGrpSpPr>
            <a:grpSpLocks noChangeAspect="1"/>
          </p:cNvGrpSpPr>
          <p:nvPr/>
        </p:nvGrpSpPr>
        <p:grpSpPr bwMode="auto">
          <a:xfrm>
            <a:off x="785786" y="4581536"/>
            <a:ext cx="576262" cy="419100"/>
            <a:chOff x="4516" y="445"/>
            <a:chExt cx="576" cy="419"/>
          </a:xfrm>
        </p:grpSpPr>
        <p:sp>
          <p:nvSpPr>
            <p:cNvPr id="2975" name="AutoShape 45"/>
            <p:cNvSpPr>
              <a:spLocks noChangeAspect="1" noChangeArrowheads="1" noTextEdit="1"/>
            </p:cNvSpPr>
            <p:nvPr/>
          </p:nvSpPr>
          <p:spPr bwMode="auto">
            <a:xfrm>
              <a:off x="4516" y="445"/>
              <a:ext cx="576" cy="4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6" name="Freeform 46"/>
            <p:cNvSpPr>
              <a:spLocks/>
            </p:cNvSpPr>
            <p:nvPr/>
          </p:nvSpPr>
          <p:spPr bwMode="auto">
            <a:xfrm>
              <a:off x="4805" y="611"/>
              <a:ext cx="288" cy="253"/>
            </a:xfrm>
            <a:custGeom>
              <a:avLst/>
              <a:gdLst>
                <a:gd name="T0" fmla="*/ 288 w 288"/>
                <a:gd name="T1" fmla="*/ 0 h 253"/>
                <a:gd name="T2" fmla="*/ 287 w 288"/>
                <a:gd name="T3" fmla="*/ 86 h 253"/>
                <a:gd name="T4" fmla="*/ 0 w 288"/>
                <a:gd name="T5" fmla="*/ 253 h 253"/>
                <a:gd name="T6" fmla="*/ 0 w 288"/>
                <a:gd name="T7" fmla="*/ 167 h 253"/>
                <a:gd name="T8" fmla="*/ 288 w 288"/>
                <a:gd name="T9" fmla="*/ 0 h 253"/>
                <a:gd name="T10" fmla="*/ 288 w 288"/>
                <a:gd name="T11" fmla="*/ 0 h 253"/>
                <a:gd name="T12" fmla="*/ 288 w 288"/>
                <a:gd name="T13" fmla="*/ 0 h 253"/>
                <a:gd name="T14" fmla="*/ 288 w 288"/>
                <a:gd name="T15" fmla="*/ 0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8"/>
                <a:gd name="T25" fmla="*/ 0 h 253"/>
                <a:gd name="T26" fmla="*/ 288 w 288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8" h="253">
                  <a:moveTo>
                    <a:pt x="288" y="0"/>
                  </a:moveTo>
                  <a:lnTo>
                    <a:pt x="287" y="86"/>
                  </a:lnTo>
                  <a:lnTo>
                    <a:pt x="0" y="253"/>
                  </a:lnTo>
                  <a:lnTo>
                    <a:pt x="0" y="167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7" name="Freeform 47"/>
            <p:cNvSpPr>
              <a:spLocks/>
            </p:cNvSpPr>
            <p:nvPr/>
          </p:nvSpPr>
          <p:spPr bwMode="auto">
            <a:xfrm>
              <a:off x="4515" y="611"/>
              <a:ext cx="290" cy="253"/>
            </a:xfrm>
            <a:custGeom>
              <a:avLst/>
              <a:gdLst>
                <a:gd name="T0" fmla="*/ 290 w 290"/>
                <a:gd name="T1" fmla="*/ 167 h 253"/>
                <a:gd name="T2" fmla="*/ 290 w 290"/>
                <a:gd name="T3" fmla="*/ 253 h 253"/>
                <a:gd name="T4" fmla="*/ 0 w 290"/>
                <a:gd name="T5" fmla="*/ 86 h 253"/>
                <a:gd name="T6" fmla="*/ 1 w 290"/>
                <a:gd name="T7" fmla="*/ 0 h 253"/>
                <a:gd name="T8" fmla="*/ 290 w 290"/>
                <a:gd name="T9" fmla="*/ 167 h 253"/>
                <a:gd name="T10" fmla="*/ 290 w 290"/>
                <a:gd name="T11" fmla="*/ 167 h 253"/>
                <a:gd name="T12" fmla="*/ 290 w 290"/>
                <a:gd name="T13" fmla="*/ 167 h 253"/>
                <a:gd name="T14" fmla="*/ 290 w 290"/>
                <a:gd name="T15" fmla="*/ 16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0"/>
                <a:gd name="T25" fmla="*/ 0 h 253"/>
                <a:gd name="T26" fmla="*/ 290 w 290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0" h="253">
                  <a:moveTo>
                    <a:pt x="290" y="167"/>
                  </a:moveTo>
                  <a:lnTo>
                    <a:pt x="290" y="253"/>
                  </a:lnTo>
                  <a:lnTo>
                    <a:pt x="0" y="86"/>
                  </a:lnTo>
                  <a:lnTo>
                    <a:pt x="1" y="0"/>
                  </a:lnTo>
                  <a:lnTo>
                    <a:pt x="290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8" name="Freeform 48"/>
            <p:cNvSpPr>
              <a:spLocks/>
            </p:cNvSpPr>
            <p:nvPr/>
          </p:nvSpPr>
          <p:spPr bwMode="auto">
            <a:xfrm>
              <a:off x="4516" y="444"/>
              <a:ext cx="577" cy="334"/>
            </a:xfrm>
            <a:custGeom>
              <a:avLst/>
              <a:gdLst>
                <a:gd name="T0" fmla="*/ 577 w 577"/>
                <a:gd name="T1" fmla="*/ 167 h 334"/>
                <a:gd name="T2" fmla="*/ 289 w 577"/>
                <a:gd name="T3" fmla="*/ 334 h 334"/>
                <a:gd name="T4" fmla="*/ 0 w 577"/>
                <a:gd name="T5" fmla="*/ 167 h 334"/>
                <a:gd name="T6" fmla="*/ 287 w 577"/>
                <a:gd name="T7" fmla="*/ 0 h 334"/>
                <a:gd name="T8" fmla="*/ 577 w 577"/>
                <a:gd name="T9" fmla="*/ 167 h 334"/>
                <a:gd name="T10" fmla="*/ 577 w 577"/>
                <a:gd name="T11" fmla="*/ 167 h 334"/>
                <a:gd name="T12" fmla="*/ 577 w 577"/>
                <a:gd name="T13" fmla="*/ 167 h 334"/>
                <a:gd name="T14" fmla="*/ 577 w 577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7"/>
                <a:gd name="T25" fmla="*/ 0 h 334"/>
                <a:gd name="T26" fmla="*/ 577 w 577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7" h="334">
                  <a:moveTo>
                    <a:pt x="577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7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9" name="Freeform 49"/>
            <p:cNvSpPr>
              <a:spLocks/>
            </p:cNvSpPr>
            <p:nvPr/>
          </p:nvSpPr>
          <p:spPr bwMode="auto">
            <a:xfrm>
              <a:off x="4761" y="490"/>
              <a:ext cx="253" cy="147"/>
            </a:xfrm>
            <a:custGeom>
              <a:avLst/>
              <a:gdLst>
                <a:gd name="T0" fmla="*/ 135 w 253"/>
                <a:gd name="T1" fmla="*/ 127 h 147"/>
                <a:gd name="T2" fmla="*/ 189 w 253"/>
                <a:gd name="T3" fmla="*/ 127 h 147"/>
                <a:gd name="T4" fmla="*/ 0 w 253"/>
                <a:gd name="T5" fmla="*/ 18 h 147"/>
                <a:gd name="T6" fmla="*/ 29 w 253"/>
                <a:gd name="T7" fmla="*/ 0 h 147"/>
                <a:gd name="T8" fmla="*/ 218 w 253"/>
                <a:gd name="T9" fmla="*/ 110 h 147"/>
                <a:gd name="T10" fmla="*/ 218 w 253"/>
                <a:gd name="T11" fmla="*/ 79 h 147"/>
                <a:gd name="T12" fmla="*/ 253 w 253"/>
                <a:gd name="T13" fmla="*/ 79 h 147"/>
                <a:gd name="T14" fmla="*/ 253 w 253"/>
                <a:gd name="T15" fmla="*/ 147 h 147"/>
                <a:gd name="T16" fmla="*/ 136 w 253"/>
                <a:gd name="T17" fmla="*/ 147 h 147"/>
                <a:gd name="T18" fmla="*/ 135 w 253"/>
                <a:gd name="T19" fmla="*/ 127 h 147"/>
                <a:gd name="T20" fmla="*/ 135 w 253"/>
                <a:gd name="T21" fmla="*/ 127 h 147"/>
                <a:gd name="T22" fmla="*/ 135 w 253"/>
                <a:gd name="T23" fmla="*/ 127 h 147"/>
                <a:gd name="T24" fmla="*/ 135 w 253"/>
                <a:gd name="T25" fmla="*/ 127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7"/>
                <a:gd name="T41" fmla="*/ 253 w 253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7">
                  <a:moveTo>
                    <a:pt x="135" y="127"/>
                  </a:moveTo>
                  <a:lnTo>
                    <a:pt x="189" y="127"/>
                  </a:lnTo>
                  <a:lnTo>
                    <a:pt x="0" y="18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9"/>
                  </a:lnTo>
                  <a:lnTo>
                    <a:pt x="253" y="79"/>
                  </a:lnTo>
                  <a:lnTo>
                    <a:pt x="253" y="147"/>
                  </a:lnTo>
                  <a:lnTo>
                    <a:pt x="136" y="147"/>
                  </a:lnTo>
                  <a:lnTo>
                    <a:pt x="135" y="12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80" name="Freeform 50"/>
            <p:cNvSpPr>
              <a:spLocks/>
            </p:cNvSpPr>
            <p:nvPr/>
          </p:nvSpPr>
          <p:spPr bwMode="auto">
            <a:xfrm>
              <a:off x="4694" y="547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81" name="Freeform 51"/>
            <p:cNvSpPr>
              <a:spLocks/>
            </p:cNvSpPr>
            <p:nvPr/>
          </p:nvSpPr>
          <p:spPr bwMode="auto">
            <a:xfrm>
              <a:off x="4596" y="586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7 h 147"/>
                <a:gd name="T10" fmla="*/ 190 w 254"/>
                <a:gd name="T11" fmla="*/ 127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09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7"/>
                  </a:lnTo>
                  <a:lnTo>
                    <a:pt x="190" y="127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09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82" name="Freeform 52"/>
            <p:cNvSpPr>
              <a:spLocks/>
            </p:cNvSpPr>
            <p:nvPr/>
          </p:nvSpPr>
          <p:spPr bwMode="auto">
            <a:xfrm>
              <a:off x="4761" y="486"/>
              <a:ext cx="253" cy="146"/>
            </a:xfrm>
            <a:custGeom>
              <a:avLst/>
              <a:gdLst>
                <a:gd name="T0" fmla="*/ 135 w 253"/>
                <a:gd name="T1" fmla="*/ 125 h 146"/>
                <a:gd name="T2" fmla="*/ 189 w 253"/>
                <a:gd name="T3" fmla="*/ 125 h 146"/>
                <a:gd name="T4" fmla="*/ 0 w 253"/>
                <a:gd name="T5" fmla="*/ 16 h 146"/>
                <a:gd name="T6" fmla="*/ 29 w 253"/>
                <a:gd name="T7" fmla="*/ 0 h 146"/>
                <a:gd name="T8" fmla="*/ 218 w 253"/>
                <a:gd name="T9" fmla="*/ 108 h 146"/>
                <a:gd name="T10" fmla="*/ 218 w 253"/>
                <a:gd name="T11" fmla="*/ 77 h 146"/>
                <a:gd name="T12" fmla="*/ 253 w 253"/>
                <a:gd name="T13" fmla="*/ 77 h 146"/>
                <a:gd name="T14" fmla="*/ 253 w 253"/>
                <a:gd name="T15" fmla="*/ 146 h 146"/>
                <a:gd name="T16" fmla="*/ 136 w 253"/>
                <a:gd name="T17" fmla="*/ 146 h 146"/>
                <a:gd name="T18" fmla="*/ 135 w 253"/>
                <a:gd name="T19" fmla="*/ 125 h 146"/>
                <a:gd name="T20" fmla="*/ 135 w 253"/>
                <a:gd name="T21" fmla="*/ 125 h 146"/>
                <a:gd name="T22" fmla="*/ 135 w 253"/>
                <a:gd name="T23" fmla="*/ 125 h 146"/>
                <a:gd name="T24" fmla="*/ 135 w 253"/>
                <a:gd name="T25" fmla="*/ 125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35" y="125"/>
                  </a:moveTo>
                  <a:lnTo>
                    <a:pt x="189" y="125"/>
                  </a:lnTo>
                  <a:lnTo>
                    <a:pt x="0" y="16"/>
                  </a:lnTo>
                  <a:lnTo>
                    <a:pt x="29" y="0"/>
                  </a:lnTo>
                  <a:lnTo>
                    <a:pt x="218" y="108"/>
                  </a:lnTo>
                  <a:lnTo>
                    <a:pt x="218" y="77"/>
                  </a:lnTo>
                  <a:lnTo>
                    <a:pt x="253" y="77"/>
                  </a:lnTo>
                  <a:lnTo>
                    <a:pt x="253" y="146"/>
                  </a:lnTo>
                  <a:lnTo>
                    <a:pt x="136" y="146"/>
                  </a:lnTo>
                  <a:lnTo>
                    <a:pt x="135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83" name="Freeform 53"/>
            <p:cNvSpPr>
              <a:spLocks/>
            </p:cNvSpPr>
            <p:nvPr/>
          </p:nvSpPr>
          <p:spPr bwMode="auto">
            <a:xfrm>
              <a:off x="4694" y="542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84" name="Freeform 54"/>
            <p:cNvSpPr>
              <a:spLocks/>
            </p:cNvSpPr>
            <p:nvPr/>
          </p:nvSpPr>
          <p:spPr bwMode="auto">
            <a:xfrm>
              <a:off x="4596" y="581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6 h 147"/>
                <a:gd name="T10" fmla="*/ 190 w 254"/>
                <a:gd name="T11" fmla="*/ 126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10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6"/>
                  </a:lnTo>
                  <a:lnTo>
                    <a:pt x="190" y="126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985" name="组合 1347"/>
          <p:cNvGrpSpPr/>
          <p:nvPr/>
        </p:nvGrpSpPr>
        <p:grpSpPr>
          <a:xfrm>
            <a:off x="6036301" y="5572140"/>
            <a:ext cx="1134147" cy="279161"/>
            <a:chOff x="6036301" y="5572140"/>
            <a:chExt cx="1134147" cy="279161"/>
          </a:xfrm>
        </p:grpSpPr>
        <p:grpSp>
          <p:nvGrpSpPr>
            <p:cNvPr id="2986" name="Group 222"/>
            <p:cNvGrpSpPr>
              <a:grpSpLocks noChangeAspect="1"/>
            </p:cNvGrpSpPr>
            <p:nvPr/>
          </p:nvGrpSpPr>
          <p:grpSpPr bwMode="auto">
            <a:xfrm>
              <a:off x="6429388" y="5572140"/>
              <a:ext cx="383870" cy="279161"/>
              <a:chOff x="2465" y="445"/>
              <a:chExt cx="576" cy="419"/>
            </a:xfrm>
          </p:grpSpPr>
          <p:sp>
            <p:nvSpPr>
              <p:cNvPr id="3017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8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9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0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1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2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3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4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5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6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7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8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9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0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987" name="Group 222"/>
            <p:cNvGrpSpPr>
              <a:grpSpLocks noChangeAspect="1"/>
            </p:cNvGrpSpPr>
            <p:nvPr/>
          </p:nvGrpSpPr>
          <p:grpSpPr bwMode="auto">
            <a:xfrm>
              <a:off x="6036301" y="5572140"/>
              <a:ext cx="383870" cy="279161"/>
              <a:chOff x="2465" y="445"/>
              <a:chExt cx="576" cy="419"/>
            </a:xfrm>
          </p:grpSpPr>
          <p:sp>
            <p:nvSpPr>
              <p:cNvPr id="3003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4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5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6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7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8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9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0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1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2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3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4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5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6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988" name="Group 222"/>
            <p:cNvGrpSpPr>
              <a:grpSpLocks noChangeAspect="1"/>
            </p:cNvGrpSpPr>
            <p:nvPr/>
          </p:nvGrpSpPr>
          <p:grpSpPr bwMode="auto">
            <a:xfrm>
              <a:off x="6786578" y="5572140"/>
              <a:ext cx="383870" cy="279161"/>
              <a:chOff x="2465" y="445"/>
              <a:chExt cx="576" cy="419"/>
            </a:xfrm>
          </p:grpSpPr>
          <p:sp>
            <p:nvSpPr>
              <p:cNvPr id="2989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0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1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2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3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4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5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6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7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8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9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0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1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2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3031" name="组合 1348"/>
          <p:cNvGrpSpPr/>
          <p:nvPr/>
        </p:nvGrpSpPr>
        <p:grpSpPr>
          <a:xfrm>
            <a:off x="7438381" y="5572140"/>
            <a:ext cx="1134147" cy="279161"/>
            <a:chOff x="6036301" y="5572140"/>
            <a:chExt cx="1134147" cy="279161"/>
          </a:xfrm>
        </p:grpSpPr>
        <p:grpSp>
          <p:nvGrpSpPr>
            <p:cNvPr id="3032" name="Group 222"/>
            <p:cNvGrpSpPr>
              <a:grpSpLocks noChangeAspect="1"/>
            </p:cNvGrpSpPr>
            <p:nvPr/>
          </p:nvGrpSpPr>
          <p:grpSpPr bwMode="auto">
            <a:xfrm>
              <a:off x="6429388" y="5572140"/>
              <a:ext cx="383870" cy="279161"/>
              <a:chOff x="2465" y="445"/>
              <a:chExt cx="576" cy="419"/>
            </a:xfrm>
          </p:grpSpPr>
          <p:sp>
            <p:nvSpPr>
              <p:cNvPr id="3063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4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5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6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7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8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9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0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1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2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3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4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5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6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033" name="Group 222"/>
            <p:cNvGrpSpPr>
              <a:grpSpLocks noChangeAspect="1"/>
            </p:cNvGrpSpPr>
            <p:nvPr/>
          </p:nvGrpSpPr>
          <p:grpSpPr bwMode="auto">
            <a:xfrm>
              <a:off x="6036301" y="5572140"/>
              <a:ext cx="383870" cy="279161"/>
              <a:chOff x="2465" y="445"/>
              <a:chExt cx="576" cy="419"/>
            </a:xfrm>
          </p:grpSpPr>
          <p:sp>
            <p:nvSpPr>
              <p:cNvPr id="3049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0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1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2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3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4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5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6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7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8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9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0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1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2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034" name="Group 222"/>
            <p:cNvGrpSpPr>
              <a:grpSpLocks noChangeAspect="1"/>
            </p:cNvGrpSpPr>
            <p:nvPr/>
          </p:nvGrpSpPr>
          <p:grpSpPr bwMode="auto">
            <a:xfrm>
              <a:off x="6786578" y="5572140"/>
              <a:ext cx="383870" cy="279161"/>
              <a:chOff x="2465" y="445"/>
              <a:chExt cx="576" cy="419"/>
            </a:xfrm>
          </p:grpSpPr>
          <p:sp>
            <p:nvSpPr>
              <p:cNvPr id="3035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6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7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8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9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0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1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2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3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4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5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6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7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8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3077" name="Group 222"/>
          <p:cNvGrpSpPr>
            <a:grpSpLocks noChangeAspect="1"/>
          </p:cNvGrpSpPr>
          <p:nvPr/>
        </p:nvGrpSpPr>
        <p:grpSpPr bwMode="auto">
          <a:xfrm>
            <a:off x="4929190" y="5715016"/>
            <a:ext cx="383870" cy="279161"/>
            <a:chOff x="2465" y="445"/>
            <a:chExt cx="576" cy="419"/>
          </a:xfrm>
        </p:grpSpPr>
        <p:sp>
          <p:nvSpPr>
            <p:cNvPr id="3078" name="AutoShape 223"/>
            <p:cNvSpPr>
              <a:spLocks noChangeAspect="1" noChangeArrowheads="1" noTextEdit="1"/>
            </p:cNvSpPr>
            <p:nvPr/>
          </p:nvSpPr>
          <p:spPr bwMode="auto">
            <a:xfrm>
              <a:off x="2465" y="446"/>
              <a:ext cx="576" cy="4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79" name="Freeform 224"/>
            <p:cNvSpPr>
              <a:spLocks/>
            </p:cNvSpPr>
            <p:nvPr/>
          </p:nvSpPr>
          <p:spPr bwMode="auto">
            <a:xfrm>
              <a:off x="2754" y="612"/>
              <a:ext cx="287" cy="251"/>
            </a:xfrm>
            <a:custGeom>
              <a:avLst/>
              <a:gdLst>
                <a:gd name="T0" fmla="*/ 287 w 287"/>
                <a:gd name="T1" fmla="*/ 0 h 251"/>
                <a:gd name="T2" fmla="*/ 287 w 287"/>
                <a:gd name="T3" fmla="*/ 85 h 251"/>
                <a:gd name="T4" fmla="*/ 0 w 287"/>
                <a:gd name="T5" fmla="*/ 251 h 251"/>
                <a:gd name="T6" fmla="*/ 0 w 287"/>
                <a:gd name="T7" fmla="*/ 167 h 251"/>
                <a:gd name="T8" fmla="*/ 287 w 287"/>
                <a:gd name="T9" fmla="*/ 0 h 251"/>
                <a:gd name="T10" fmla="*/ 287 w 287"/>
                <a:gd name="T11" fmla="*/ 0 h 251"/>
                <a:gd name="T12" fmla="*/ 287 w 287"/>
                <a:gd name="T13" fmla="*/ 0 h 251"/>
                <a:gd name="T14" fmla="*/ 287 w 28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7"/>
                <a:gd name="T25" fmla="*/ 0 h 251"/>
                <a:gd name="T26" fmla="*/ 287 w 287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7" h="251">
                  <a:moveTo>
                    <a:pt x="287" y="0"/>
                  </a:moveTo>
                  <a:lnTo>
                    <a:pt x="287" y="85"/>
                  </a:lnTo>
                  <a:lnTo>
                    <a:pt x="0" y="251"/>
                  </a:lnTo>
                  <a:lnTo>
                    <a:pt x="0" y="167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0" name="Freeform 225"/>
            <p:cNvSpPr>
              <a:spLocks/>
            </p:cNvSpPr>
            <p:nvPr/>
          </p:nvSpPr>
          <p:spPr bwMode="auto">
            <a:xfrm>
              <a:off x="2465" y="612"/>
              <a:ext cx="289" cy="251"/>
            </a:xfrm>
            <a:custGeom>
              <a:avLst/>
              <a:gdLst>
                <a:gd name="T0" fmla="*/ 289 w 289"/>
                <a:gd name="T1" fmla="*/ 167 h 251"/>
                <a:gd name="T2" fmla="*/ 289 w 289"/>
                <a:gd name="T3" fmla="*/ 251 h 251"/>
                <a:gd name="T4" fmla="*/ 0 w 289"/>
                <a:gd name="T5" fmla="*/ 85 h 251"/>
                <a:gd name="T6" fmla="*/ 0 w 289"/>
                <a:gd name="T7" fmla="*/ 0 h 251"/>
                <a:gd name="T8" fmla="*/ 289 w 289"/>
                <a:gd name="T9" fmla="*/ 167 h 251"/>
                <a:gd name="T10" fmla="*/ 289 w 289"/>
                <a:gd name="T11" fmla="*/ 167 h 251"/>
                <a:gd name="T12" fmla="*/ 289 w 289"/>
                <a:gd name="T13" fmla="*/ 167 h 251"/>
                <a:gd name="T14" fmla="*/ 289 w 289"/>
                <a:gd name="T15" fmla="*/ 167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9"/>
                <a:gd name="T25" fmla="*/ 0 h 251"/>
                <a:gd name="T26" fmla="*/ 289 w 289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9" h="251">
                  <a:moveTo>
                    <a:pt x="289" y="167"/>
                  </a:moveTo>
                  <a:lnTo>
                    <a:pt x="289" y="251"/>
                  </a:lnTo>
                  <a:lnTo>
                    <a:pt x="0" y="85"/>
                  </a:lnTo>
                  <a:lnTo>
                    <a:pt x="0" y="0"/>
                  </a:lnTo>
                  <a:lnTo>
                    <a:pt x="289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1" name="Freeform 226"/>
            <p:cNvSpPr>
              <a:spLocks/>
            </p:cNvSpPr>
            <p:nvPr/>
          </p:nvSpPr>
          <p:spPr bwMode="auto">
            <a:xfrm>
              <a:off x="2465" y="445"/>
              <a:ext cx="576" cy="334"/>
            </a:xfrm>
            <a:custGeom>
              <a:avLst/>
              <a:gdLst>
                <a:gd name="T0" fmla="*/ 576 w 576"/>
                <a:gd name="T1" fmla="*/ 167 h 334"/>
                <a:gd name="T2" fmla="*/ 289 w 576"/>
                <a:gd name="T3" fmla="*/ 334 h 334"/>
                <a:gd name="T4" fmla="*/ 0 w 576"/>
                <a:gd name="T5" fmla="*/ 167 h 334"/>
                <a:gd name="T6" fmla="*/ 287 w 576"/>
                <a:gd name="T7" fmla="*/ 0 h 334"/>
                <a:gd name="T8" fmla="*/ 576 w 576"/>
                <a:gd name="T9" fmla="*/ 167 h 334"/>
                <a:gd name="T10" fmla="*/ 576 w 576"/>
                <a:gd name="T11" fmla="*/ 167 h 334"/>
                <a:gd name="T12" fmla="*/ 576 w 576"/>
                <a:gd name="T13" fmla="*/ 167 h 334"/>
                <a:gd name="T14" fmla="*/ 576 w 576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6"/>
                <a:gd name="T25" fmla="*/ 0 h 334"/>
                <a:gd name="T26" fmla="*/ 576 w 576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6" h="334">
                  <a:moveTo>
                    <a:pt x="576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6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2" name="Freeform 227"/>
            <p:cNvSpPr>
              <a:spLocks/>
            </p:cNvSpPr>
            <p:nvPr/>
          </p:nvSpPr>
          <p:spPr bwMode="auto">
            <a:xfrm>
              <a:off x="2671" y="480"/>
              <a:ext cx="166" cy="102"/>
            </a:xfrm>
            <a:custGeom>
              <a:avLst/>
              <a:gdLst>
                <a:gd name="T0" fmla="*/ 0 w 344"/>
                <a:gd name="T1" fmla="*/ 0 h 212"/>
                <a:gd name="T2" fmla="*/ 0 w 344"/>
                <a:gd name="T3" fmla="*/ 0 h 212"/>
                <a:gd name="T4" fmla="*/ 0 w 344"/>
                <a:gd name="T5" fmla="*/ 0 h 212"/>
                <a:gd name="T6" fmla="*/ 0 w 344"/>
                <a:gd name="T7" fmla="*/ 0 h 212"/>
                <a:gd name="T8" fmla="*/ 0 w 344"/>
                <a:gd name="T9" fmla="*/ 0 h 212"/>
                <a:gd name="T10" fmla="*/ 0 w 344"/>
                <a:gd name="T11" fmla="*/ 0 h 212"/>
                <a:gd name="T12" fmla="*/ 1 w 344"/>
                <a:gd name="T13" fmla="*/ 0 h 212"/>
                <a:gd name="T14" fmla="*/ 1 w 344"/>
                <a:gd name="T15" fmla="*/ 0 h 212"/>
                <a:gd name="T16" fmla="*/ 0 w 344"/>
                <a:gd name="T17" fmla="*/ 0 h 212"/>
                <a:gd name="T18" fmla="*/ 0 w 344"/>
                <a:gd name="T19" fmla="*/ 0 h 212"/>
                <a:gd name="T20" fmla="*/ 0 w 344"/>
                <a:gd name="T21" fmla="*/ 0 h 212"/>
                <a:gd name="T22" fmla="*/ 0 w 344"/>
                <a:gd name="T23" fmla="*/ 0 h 212"/>
                <a:gd name="T24" fmla="*/ 0 w 344"/>
                <a:gd name="T25" fmla="*/ 0 h 212"/>
                <a:gd name="T26" fmla="*/ 0 w 344"/>
                <a:gd name="T27" fmla="*/ 0 h 212"/>
                <a:gd name="T28" fmla="*/ 0 w 344"/>
                <a:gd name="T29" fmla="*/ 0 h 212"/>
                <a:gd name="T30" fmla="*/ 0 w 344"/>
                <a:gd name="T31" fmla="*/ 0 h 2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2"/>
                <a:gd name="T50" fmla="*/ 344 w 344"/>
                <a:gd name="T51" fmla="*/ 212 h 21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2">
                  <a:moveTo>
                    <a:pt x="130" y="157"/>
                  </a:moveTo>
                  <a:cubicBezTo>
                    <a:pt x="129" y="25"/>
                    <a:pt x="129" y="25"/>
                    <a:pt x="129" y="25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3"/>
                    <a:pt x="201" y="8"/>
                  </a:cubicBezTo>
                  <a:cubicBezTo>
                    <a:pt x="209" y="12"/>
                    <a:pt x="214" y="18"/>
                    <a:pt x="214" y="25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2"/>
                    <a:pt x="293" y="112"/>
                    <a:pt x="293" y="112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07" y="208"/>
                    <a:pt x="189" y="206"/>
                    <a:pt x="170" y="206"/>
                  </a:cubicBezTo>
                  <a:cubicBezTo>
                    <a:pt x="152" y="206"/>
                    <a:pt x="136" y="208"/>
                    <a:pt x="120" y="21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3" name="Freeform 228"/>
            <p:cNvSpPr>
              <a:spLocks/>
            </p:cNvSpPr>
            <p:nvPr/>
          </p:nvSpPr>
          <p:spPr bwMode="auto">
            <a:xfrm>
              <a:off x="2719" y="599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1"/>
                  </a:moveTo>
                  <a:cubicBezTo>
                    <a:pt x="143" y="64"/>
                    <a:pt x="111" y="83"/>
                    <a:pt x="72" y="83"/>
                  </a:cubicBezTo>
                  <a:cubicBezTo>
                    <a:pt x="52" y="83"/>
                    <a:pt x="34" y="78"/>
                    <a:pt x="21" y="71"/>
                  </a:cubicBezTo>
                  <a:cubicBezTo>
                    <a:pt x="8" y="63"/>
                    <a:pt x="0" y="53"/>
                    <a:pt x="0" y="41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2"/>
                  </a:cubicBezTo>
                  <a:cubicBezTo>
                    <a:pt x="135" y="20"/>
                    <a:pt x="143" y="30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4" name="Freeform 229"/>
            <p:cNvSpPr>
              <a:spLocks/>
            </p:cNvSpPr>
            <p:nvPr/>
          </p:nvSpPr>
          <p:spPr bwMode="auto">
            <a:xfrm>
              <a:off x="2519" y="569"/>
              <a:ext cx="173" cy="96"/>
            </a:xfrm>
            <a:custGeom>
              <a:avLst/>
              <a:gdLst>
                <a:gd name="T0" fmla="*/ 1 w 359"/>
                <a:gd name="T1" fmla="*/ 0 h 199"/>
                <a:gd name="T2" fmla="*/ 1 w 359"/>
                <a:gd name="T3" fmla="*/ 0 h 199"/>
                <a:gd name="T4" fmla="*/ 1 w 359"/>
                <a:gd name="T5" fmla="*/ 0 h 199"/>
                <a:gd name="T6" fmla="*/ 0 w 359"/>
                <a:gd name="T7" fmla="*/ 0 h 199"/>
                <a:gd name="T8" fmla="*/ 0 w 359"/>
                <a:gd name="T9" fmla="*/ 0 h 199"/>
                <a:gd name="T10" fmla="*/ 0 w 359"/>
                <a:gd name="T11" fmla="*/ 0 h 199"/>
                <a:gd name="T12" fmla="*/ 0 w 359"/>
                <a:gd name="T13" fmla="*/ 0 h 199"/>
                <a:gd name="T14" fmla="*/ 0 w 359"/>
                <a:gd name="T15" fmla="*/ 0 h 199"/>
                <a:gd name="T16" fmla="*/ 0 w 359"/>
                <a:gd name="T17" fmla="*/ 0 h 199"/>
                <a:gd name="T18" fmla="*/ 0 w 359"/>
                <a:gd name="T19" fmla="*/ 0 h 199"/>
                <a:gd name="T20" fmla="*/ 0 w 359"/>
                <a:gd name="T21" fmla="*/ 0 h 199"/>
                <a:gd name="T22" fmla="*/ 0 w 359"/>
                <a:gd name="T23" fmla="*/ 0 h 199"/>
                <a:gd name="T24" fmla="*/ 0 w 359"/>
                <a:gd name="T25" fmla="*/ 0 h 199"/>
                <a:gd name="T26" fmla="*/ 1 w 359"/>
                <a:gd name="T27" fmla="*/ 0 h 199"/>
                <a:gd name="T28" fmla="*/ 1 w 359"/>
                <a:gd name="T29" fmla="*/ 0 h 199"/>
                <a:gd name="T30" fmla="*/ 1 w 359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199"/>
                <a:gd name="T50" fmla="*/ 359 w 359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199">
                  <a:moveTo>
                    <a:pt x="359" y="67"/>
                  </a:moveTo>
                  <a:cubicBezTo>
                    <a:pt x="349" y="78"/>
                    <a:pt x="343" y="91"/>
                    <a:pt x="343" y="104"/>
                  </a:cubicBezTo>
                  <a:cubicBezTo>
                    <a:pt x="343" y="115"/>
                    <a:pt x="347" y="126"/>
                    <a:pt x="354" y="135"/>
                  </a:cubicBezTo>
                  <a:cubicBezTo>
                    <a:pt x="244" y="199"/>
                    <a:pt x="244" y="199"/>
                    <a:pt x="244" y="199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1"/>
                    <a:pt x="13" y="117"/>
                  </a:cubicBezTo>
                  <a:cubicBezTo>
                    <a:pt x="5" y="112"/>
                    <a:pt x="0" y="106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5" name="Freeform 230"/>
            <p:cNvSpPr>
              <a:spLocks/>
            </p:cNvSpPr>
            <p:nvPr/>
          </p:nvSpPr>
          <p:spPr bwMode="auto">
            <a:xfrm>
              <a:off x="2817" y="570"/>
              <a:ext cx="176" cy="97"/>
            </a:xfrm>
            <a:custGeom>
              <a:avLst/>
              <a:gdLst>
                <a:gd name="T0" fmla="*/ 0 w 365"/>
                <a:gd name="T1" fmla="*/ 0 h 200"/>
                <a:gd name="T2" fmla="*/ 0 w 365"/>
                <a:gd name="T3" fmla="*/ 0 h 200"/>
                <a:gd name="T4" fmla="*/ 0 w 365"/>
                <a:gd name="T5" fmla="*/ 0 h 200"/>
                <a:gd name="T6" fmla="*/ 0 w 365"/>
                <a:gd name="T7" fmla="*/ 0 h 200"/>
                <a:gd name="T8" fmla="*/ 0 w 365"/>
                <a:gd name="T9" fmla="*/ 0 h 200"/>
                <a:gd name="T10" fmla="*/ 0 w 365"/>
                <a:gd name="T11" fmla="*/ 0 h 200"/>
                <a:gd name="T12" fmla="*/ 1 w 365"/>
                <a:gd name="T13" fmla="*/ 0 h 200"/>
                <a:gd name="T14" fmla="*/ 1 w 365"/>
                <a:gd name="T15" fmla="*/ 0 h 200"/>
                <a:gd name="T16" fmla="*/ 1 w 365"/>
                <a:gd name="T17" fmla="*/ 0 h 200"/>
                <a:gd name="T18" fmla="*/ 1 w 365"/>
                <a:gd name="T19" fmla="*/ 0 h 200"/>
                <a:gd name="T20" fmla="*/ 0 w 365"/>
                <a:gd name="T21" fmla="*/ 0 h 200"/>
                <a:gd name="T22" fmla="*/ 0 w 365"/>
                <a:gd name="T23" fmla="*/ 0 h 200"/>
                <a:gd name="T24" fmla="*/ 0 w 365"/>
                <a:gd name="T25" fmla="*/ 0 h 200"/>
                <a:gd name="T26" fmla="*/ 0 w 365"/>
                <a:gd name="T27" fmla="*/ 0 h 200"/>
                <a:gd name="T28" fmla="*/ 0 w 365"/>
                <a:gd name="T29" fmla="*/ 0 h 200"/>
                <a:gd name="T30" fmla="*/ 0 w 365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200"/>
                <a:gd name="T50" fmla="*/ 365 w 365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200">
                  <a:moveTo>
                    <a:pt x="2" y="130"/>
                  </a:moveTo>
                  <a:cubicBezTo>
                    <a:pt x="7" y="121"/>
                    <a:pt x="10" y="112"/>
                    <a:pt x="10" y="101"/>
                  </a:cubicBezTo>
                  <a:cubicBezTo>
                    <a:pt x="10" y="91"/>
                    <a:pt x="7" y="80"/>
                    <a:pt x="0" y="7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323" y="76"/>
                    <a:pt x="323" y="76"/>
                    <a:pt x="323" y="76"/>
                  </a:cubicBezTo>
                  <a:cubicBezTo>
                    <a:pt x="334" y="76"/>
                    <a:pt x="345" y="78"/>
                    <a:pt x="353" y="83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4"/>
                    <a:pt x="346" y="125"/>
                    <a:pt x="323" y="125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200"/>
                    <a:pt x="122" y="200"/>
                    <a:pt x="122" y="20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6" name="Freeform 231"/>
            <p:cNvSpPr>
              <a:spLocks/>
            </p:cNvSpPr>
            <p:nvPr/>
          </p:nvSpPr>
          <p:spPr bwMode="auto">
            <a:xfrm>
              <a:off x="2675" y="655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4"/>
                    <a:pt x="215" y="184"/>
                    <a:pt x="215" y="184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6"/>
                    <a:pt x="143" y="201"/>
                  </a:cubicBezTo>
                  <a:cubicBezTo>
                    <a:pt x="135" y="197"/>
                    <a:pt x="130" y="191"/>
                    <a:pt x="130" y="184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6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7"/>
                    <a:pt x="293" y="97"/>
                    <a:pt x="293" y="97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7" name="Freeform 232"/>
            <p:cNvSpPr>
              <a:spLocks/>
            </p:cNvSpPr>
            <p:nvPr/>
          </p:nvSpPr>
          <p:spPr bwMode="auto">
            <a:xfrm>
              <a:off x="2671" y="476"/>
              <a:ext cx="166" cy="102"/>
            </a:xfrm>
            <a:custGeom>
              <a:avLst/>
              <a:gdLst>
                <a:gd name="T0" fmla="*/ 0 w 344"/>
                <a:gd name="T1" fmla="*/ 0 h 211"/>
                <a:gd name="T2" fmla="*/ 0 w 344"/>
                <a:gd name="T3" fmla="*/ 0 h 211"/>
                <a:gd name="T4" fmla="*/ 0 w 344"/>
                <a:gd name="T5" fmla="*/ 0 h 211"/>
                <a:gd name="T6" fmla="*/ 0 w 344"/>
                <a:gd name="T7" fmla="*/ 0 h 211"/>
                <a:gd name="T8" fmla="*/ 0 w 344"/>
                <a:gd name="T9" fmla="*/ 0 h 211"/>
                <a:gd name="T10" fmla="*/ 0 w 344"/>
                <a:gd name="T11" fmla="*/ 0 h 211"/>
                <a:gd name="T12" fmla="*/ 1 w 344"/>
                <a:gd name="T13" fmla="*/ 0 h 211"/>
                <a:gd name="T14" fmla="*/ 1 w 344"/>
                <a:gd name="T15" fmla="*/ 0 h 211"/>
                <a:gd name="T16" fmla="*/ 0 w 344"/>
                <a:gd name="T17" fmla="*/ 0 h 211"/>
                <a:gd name="T18" fmla="*/ 0 w 344"/>
                <a:gd name="T19" fmla="*/ 0 h 211"/>
                <a:gd name="T20" fmla="*/ 0 w 344"/>
                <a:gd name="T21" fmla="*/ 0 h 211"/>
                <a:gd name="T22" fmla="*/ 0 w 344"/>
                <a:gd name="T23" fmla="*/ 0 h 211"/>
                <a:gd name="T24" fmla="*/ 0 w 344"/>
                <a:gd name="T25" fmla="*/ 0 h 211"/>
                <a:gd name="T26" fmla="*/ 0 w 344"/>
                <a:gd name="T27" fmla="*/ 0 h 211"/>
                <a:gd name="T28" fmla="*/ 0 w 344"/>
                <a:gd name="T29" fmla="*/ 0 h 211"/>
                <a:gd name="T30" fmla="*/ 0 w 34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1"/>
                <a:gd name="T50" fmla="*/ 344 w 344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1">
                  <a:moveTo>
                    <a:pt x="130" y="157"/>
                  </a:moveTo>
                  <a:cubicBezTo>
                    <a:pt x="129" y="24"/>
                    <a:pt x="129" y="24"/>
                    <a:pt x="129" y="24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2"/>
                    <a:pt x="201" y="7"/>
                  </a:cubicBezTo>
                  <a:cubicBezTo>
                    <a:pt x="209" y="11"/>
                    <a:pt x="214" y="17"/>
                    <a:pt x="214" y="24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07" y="207"/>
                    <a:pt x="189" y="205"/>
                    <a:pt x="170" y="205"/>
                  </a:cubicBezTo>
                  <a:cubicBezTo>
                    <a:pt x="152" y="205"/>
                    <a:pt x="136" y="207"/>
                    <a:pt x="120" y="2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8" name="Freeform 233"/>
            <p:cNvSpPr>
              <a:spLocks/>
            </p:cNvSpPr>
            <p:nvPr/>
          </p:nvSpPr>
          <p:spPr bwMode="auto">
            <a:xfrm>
              <a:off x="2719" y="595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2"/>
                  </a:moveTo>
                  <a:cubicBezTo>
                    <a:pt x="143" y="65"/>
                    <a:pt x="111" y="83"/>
                    <a:pt x="72" y="83"/>
                  </a:cubicBezTo>
                  <a:cubicBezTo>
                    <a:pt x="52" y="83"/>
                    <a:pt x="34" y="79"/>
                    <a:pt x="21" y="71"/>
                  </a:cubicBezTo>
                  <a:cubicBezTo>
                    <a:pt x="8" y="64"/>
                    <a:pt x="0" y="53"/>
                    <a:pt x="0" y="42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3"/>
                  </a:cubicBezTo>
                  <a:cubicBezTo>
                    <a:pt x="135" y="20"/>
                    <a:pt x="143" y="30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9" name="Freeform 234"/>
            <p:cNvSpPr>
              <a:spLocks/>
            </p:cNvSpPr>
            <p:nvPr/>
          </p:nvSpPr>
          <p:spPr bwMode="auto">
            <a:xfrm>
              <a:off x="2519" y="565"/>
              <a:ext cx="173" cy="96"/>
            </a:xfrm>
            <a:custGeom>
              <a:avLst/>
              <a:gdLst>
                <a:gd name="T0" fmla="*/ 1 w 359"/>
                <a:gd name="T1" fmla="*/ 0 h 200"/>
                <a:gd name="T2" fmla="*/ 1 w 359"/>
                <a:gd name="T3" fmla="*/ 0 h 200"/>
                <a:gd name="T4" fmla="*/ 1 w 359"/>
                <a:gd name="T5" fmla="*/ 0 h 200"/>
                <a:gd name="T6" fmla="*/ 0 w 359"/>
                <a:gd name="T7" fmla="*/ 0 h 200"/>
                <a:gd name="T8" fmla="*/ 0 w 359"/>
                <a:gd name="T9" fmla="*/ 0 h 200"/>
                <a:gd name="T10" fmla="*/ 0 w 359"/>
                <a:gd name="T11" fmla="*/ 0 h 200"/>
                <a:gd name="T12" fmla="*/ 0 w 359"/>
                <a:gd name="T13" fmla="*/ 0 h 200"/>
                <a:gd name="T14" fmla="*/ 0 w 359"/>
                <a:gd name="T15" fmla="*/ 0 h 200"/>
                <a:gd name="T16" fmla="*/ 0 w 359"/>
                <a:gd name="T17" fmla="*/ 0 h 200"/>
                <a:gd name="T18" fmla="*/ 0 w 359"/>
                <a:gd name="T19" fmla="*/ 0 h 200"/>
                <a:gd name="T20" fmla="*/ 0 w 359"/>
                <a:gd name="T21" fmla="*/ 0 h 200"/>
                <a:gd name="T22" fmla="*/ 0 w 359"/>
                <a:gd name="T23" fmla="*/ 0 h 200"/>
                <a:gd name="T24" fmla="*/ 0 w 359"/>
                <a:gd name="T25" fmla="*/ 0 h 200"/>
                <a:gd name="T26" fmla="*/ 1 w 359"/>
                <a:gd name="T27" fmla="*/ 0 h 200"/>
                <a:gd name="T28" fmla="*/ 1 w 359"/>
                <a:gd name="T29" fmla="*/ 0 h 200"/>
                <a:gd name="T30" fmla="*/ 1 w 359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200"/>
                <a:gd name="T50" fmla="*/ 359 w 359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200">
                  <a:moveTo>
                    <a:pt x="359" y="67"/>
                  </a:moveTo>
                  <a:cubicBezTo>
                    <a:pt x="349" y="78"/>
                    <a:pt x="343" y="91"/>
                    <a:pt x="343" y="105"/>
                  </a:cubicBezTo>
                  <a:cubicBezTo>
                    <a:pt x="343" y="116"/>
                    <a:pt x="347" y="126"/>
                    <a:pt x="354" y="136"/>
                  </a:cubicBezTo>
                  <a:cubicBezTo>
                    <a:pt x="244" y="200"/>
                    <a:pt x="244" y="200"/>
                    <a:pt x="244" y="200"/>
                  </a:cubicBezTo>
                  <a:cubicBezTo>
                    <a:pt x="193" y="170"/>
                    <a:pt x="193" y="170"/>
                    <a:pt x="193" y="170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2"/>
                    <a:pt x="13" y="117"/>
                  </a:cubicBezTo>
                  <a:cubicBezTo>
                    <a:pt x="5" y="113"/>
                    <a:pt x="0" y="107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30"/>
                    <a:pt x="192" y="30"/>
                    <a:pt x="192" y="3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0" name="Freeform 235"/>
            <p:cNvSpPr>
              <a:spLocks/>
            </p:cNvSpPr>
            <p:nvPr/>
          </p:nvSpPr>
          <p:spPr bwMode="auto">
            <a:xfrm>
              <a:off x="2817" y="567"/>
              <a:ext cx="176" cy="95"/>
            </a:xfrm>
            <a:custGeom>
              <a:avLst/>
              <a:gdLst>
                <a:gd name="T0" fmla="*/ 0 w 365"/>
                <a:gd name="T1" fmla="*/ 0 h 199"/>
                <a:gd name="T2" fmla="*/ 0 w 365"/>
                <a:gd name="T3" fmla="*/ 0 h 199"/>
                <a:gd name="T4" fmla="*/ 0 w 365"/>
                <a:gd name="T5" fmla="*/ 0 h 199"/>
                <a:gd name="T6" fmla="*/ 0 w 365"/>
                <a:gd name="T7" fmla="*/ 0 h 199"/>
                <a:gd name="T8" fmla="*/ 0 w 365"/>
                <a:gd name="T9" fmla="*/ 0 h 199"/>
                <a:gd name="T10" fmla="*/ 0 w 365"/>
                <a:gd name="T11" fmla="*/ 0 h 199"/>
                <a:gd name="T12" fmla="*/ 1 w 365"/>
                <a:gd name="T13" fmla="*/ 0 h 199"/>
                <a:gd name="T14" fmla="*/ 1 w 365"/>
                <a:gd name="T15" fmla="*/ 0 h 199"/>
                <a:gd name="T16" fmla="*/ 1 w 365"/>
                <a:gd name="T17" fmla="*/ 0 h 199"/>
                <a:gd name="T18" fmla="*/ 1 w 365"/>
                <a:gd name="T19" fmla="*/ 0 h 199"/>
                <a:gd name="T20" fmla="*/ 0 w 365"/>
                <a:gd name="T21" fmla="*/ 0 h 199"/>
                <a:gd name="T22" fmla="*/ 0 w 365"/>
                <a:gd name="T23" fmla="*/ 0 h 199"/>
                <a:gd name="T24" fmla="*/ 0 w 365"/>
                <a:gd name="T25" fmla="*/ 0 h 199"/>
                <a:gd name="T26" fmla="*/ 0 w 365"/>
                <a:gd name="T27" fmla="*/ 0 h 199"/>
                <a:gd name="T28" fmla="*/ 0 w 365"/>
                <a:gd name="T29" fmla="*/ 0 h 199"/>
                <a:gd name="T30" fmla="*/ 0 w 365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199"/>
                <a:gd name="T50" fmla="*/ 365 w 365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199">
                  <a:moveTo>
                    <a:pt x="2" y="130"/>
                  </a:moveTo>
                  <a:cubicBezTo>
                    <a:pt x="7" y="121"/>
                    <a:pt x="10" y="111"/>
                    <a:pt x="10" y="101"/>
                  </a:cubicBezTo>
                  <a:cubicBezTo>
                    <a:pt x="10" y="90"/>
                    <a:pt x="7" y="80"/>
                    <a:pt x="0" y="7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34" y="75"/>
                    <a:pt x="345" y="78"/>
                    <a:pt x="353" y="82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3"/>
                    <a:pt x="346" y="124"/>
                    <a:pt x="323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1" name="Freeform 236"/>
            <p:cNvSpPr>
              <a:spLocks/>
            </p:cNvSpPr>
            <p:nvPr/>
          </p:nvSpPr>
          <p:spPr bwMode="auto">
            <a:xfrm>
              <a:off x="2675" y="651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3"/>
                    <a:pt x="215" y="183"/>
                    <a:pt x="215" y="183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5"/>
                    <a:pt x="143" y="200"/>
                  </a:cubicBezTo>
                  <a:cubicBezTo>
                    <a:pt x="135" y="196"/>
                    <a:pt x="130" y="190"/>
                    <a:pt x="130" y="183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5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092" name="Group 222"/>
          <p:cNvGrpSpPr>
            <a:grpSpLocks noChangeAspect="1"/>
          </p:cNvGrpSpPr>
          <p:nvPr/>
        </p:nvGrpSpPr>
        <p:grpSpPr bwMode="auto">
          <a:xfrm>
            <a:off x="5286380" y="5715016"/>
            <a:ext cx="383870" cy="279161"/>
            <a:chOff x="2465" y="445"/>
            <a:chExt cx="576" cy="419"/>
          </a:xfrm>
        </p:grpSpPr>
        <p:sp>
          <p:nvSpPr>
            <p:cNvPr id="3093" name="AutoShape 223"/>
            <p:cNvSpPr>
              <a:spLocks noChangeAspect="1" noChangeArrowheads="1" noTextEdit="1"/>
            </p:cNvSpPr>
            <p:nvPr/>
          </p:nvSpPr>
          <p:spPr bwMode="auto">
            <a:xfrm>
              <a:off x="2465" y="446"/>
              <a:ext cx="576" cy="4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4" name="Freeform 224"/>
            <p:cNvSpPr>
              <a:spLocks/>
            </p:cNvSpPr>
            <p:nvPr/>
          </p:nvSpPr>
          <p:spPr bwMode="auto">
            <a:xfrm>
              <a:off x="2754" y="612"/>
              <a:ext cx="287" cy="251"/>
            </a:xfrm>
            <a:custGeom>
              <a:avLst/>
              <a:gdLst>
                <a:gd name="T0" fmla="*/ 287 w 287"/>
                <a:gd name="T1" fmla="*/ 0 h 251"/>
                <a:gd name="T2" fmla="*/ 287 w 287"/>
                <a:gd name="T3" fmla="*/ 85 h 251"/>
                <a:gd name="T4" fmla="*/ 0 w 287"/>
                <a:gd name="T5" fmla="*/ 251 h 251"/>
                <a:gd name="T6" fmla="*/ 0 w 287"/>
                <a:gd name="T7" fmla="*/ 167 h 251"/>
                <a:gd name="T8" fmla="*/ 287 w 287"/>
                <a:gd name="T9" fmla="*/ 0 h 251"/>
                <a:gd name="T10" fmla="*/ 287 w 287"/>
                <a:gd name="T11" fmla="*/ 0 h 251"/>
                <a:gd name="T12" fmla="*/ 287 w 287"/>
                <a:gd name="T13" fmla="*/ 0 h 251"/>
                <a:gd name="T14" fmla="*/ 287 w 28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7"/>
                <a:gd name="T25" fmla="*/ 0 h 251"/>
                <a:gd name="T26" fmla="*/ 287 w 287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7" h="251">
                  <a:moveTo>
                    <a:pt x="287" y="0"/>
                  </a:moveTo>
                  <a:lnTo>
                    <a:pt x="287" y="85"/>
                  </a:lnTo>
                  <a:lnTo>
                    <a:pt x="0" y="251"/>
                  </a:lnTo>
                  <a:lnTo>
                    <a:pt x="0" y="167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5" name="Freeform 225"/>
            <p:cNvSpPr>
              <a:spLocks/>
            </p:cNvSpPr>
            <p:nvPr/>
          </p:nvSpPr>
          <p:spPr bwMode="auto">
            <a:xfrm>
              <a:off x="2465" y="612"/>
              <a:ext cx="289" cy="251"/>
            </a:xfrm>
            <a:custGeom>
              <a:avLst/>
              <a:gdLst>
                <a:gd name="T0" fmla="*/ 289 w 289"/>
                <a:gd name="T1" fmla="*/ 167 h 251"/>
                <a:gd name="T2" fmla="*/ 289 w 289"/>
                <a:gd name="T3" fmla="*/ 251 h 251"/>
                <a:gd name="T4" fmla="*/ 0 w 289"/>
                <a:gd name="T5" fmla="*/ 85 h 251"/>
                <a:gd name="T6" fmla="*/ 0 w 289"/>
                <a:gd name="T7" fmla="*/ 0 h 251"/>
                <a:gd name="T8" fmla="*/ 289 w 289"/>
                <a:gd name="T9" fmla="*/ 167 h 251"/>
                <a:gd name="T10" fmla="*/ 289 w 289"/>
                <a:gd name="T11" fmla="*/ 167 h 251"/>
                <a:gd name="T12" fmla="*/ 289 w 289"/>
                <a:gd name="T13" fmla="*/ 167 h 251"/>
                <a:gd name="T14" fmla="*/ 289 w 289"/>
                <a:gd name="T15" fmla="*/ 167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9"/>
                <a:gd name="T25" fmla="*/ 0 h 251"/>
                <a:gd name="T26" fmla="*/ 289 w 289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9" h="251">
                  <a:moveTo>
                    <a:pt x="289" y="167"/>
                  </a:moveTo>
                  <a:lnTo>
                    <a:pt x="289" y="251"/>
                  </a:lnTo>
                  <a:lnTo>
                    <a:pt x="0" y="85"/>
                  </a:lnTo>
                  <a:lnTo>
                    <a:pt x="0" y="0"/>
                  </a:lnTo>
                  <a:lnTo>
                    <a:pt x="289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6" name="Freeform 226"/>
            <p:cNvSpPr>
              <a:spLocks/>
            </p:cNvSpPr>
            <p:nvPr/>
          </p:nvSpPr>
          <p:spPr bwMode="auto">
            <a:xfrm>
              <a:off x="2465" y="445"/>
              <a:ext cx="576" cy="334"/>
            </a:xfrm>
            <a:custGeom>
              <a:avLst/>
              <a:gdLst>
                <a:gd name="T0" fmla="*/ 576 w 576"/>
                <a:gd name="T1" fmla="*/ 167 h 334"/>
                <a:gd name="T2" fmla="*/ 289 w 576"/>
                <a:gd name="T3" fmla="*/ 334 h 334"/>
                <a:gd name="T4" fmla="*/ 0 w 576"/>
                <a:gd name="T5" fmla="*/ 167 h 334"/>
                <a:gd name="T6" fmla="*/ 287 w 576"/>
                <a:gd name="T7" fmla="*/ 0 h 334"/>
                <a:gd name="T8" fmla="*/ 576 w 576"/>
                <a:gd name="T9" fmla="*/ 167 h 334"/>
                <a:gd name="T10" fmla="*/ 576 w 576"/>
                <a:gd name="T11" fmla="*/ 167 h 334"/>
                <a:gd name="T12" fmla="*/ 576 w 576"/>
                <a:gd name="T13" fmla="*/ 167 h 334"/>
                <a:gd name="T14" fmla="*/ 576 w 576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6"/>
                <a:gd name="T25" fmla="*/ 0 h 334"/>
                <a:gd name="T26" fmla="*/ 576 w 576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6" h="334">
                  <a:moveTo>
                    <a:pt x="576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6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7" name="Freeform 227"/>
            <p:cNvSpPr>
              <a:spLocks/>
            </p:cNvSpPr>
            <p:nvPr/>
          </p:nvSpPr>
          <p:spPr bwMode="auto">
            <a:xfrm>
              <a:off x="2671" y="480"/>
              <a:ext cx="166" cy="102"/>
            </a:xfrm>
            <a:custGeom>
              <a:avLst/>
              <a:gdLst>
                <a:gd name="T0" fmla="*/ 0 w 344"/>
                <a:gd name="T1" fmla="*/ 0 h 212"/>
                <a:gd name="T2" fmla="*/ 0 w 344"/>
                <a:gd name="T3" fmla="*/ 0 h 212"/>
                <a:gd name="T4" fmla="*/ 0 w 344"/>
                <a:gd name="T5" fmla="*/ 0 h 212"/>
                <a:gd name="T6" fmla="*/ 0 w 344"/>
                <a:gd name="T7" fmla="*/ 0 h 212"/>
                <a:gd name="T8" fmla="*/ 0 w 344"/>
                <a:gd name="T9" fmla="*/ 0 h 212"/>
                <a:gd name="T10" fmla="*/ 0 w 344"/>
                <a:gd name="T11" fmla="*/ 0 h 212"/>
                <a:gd name="T12" fmla="*/ 1 w 344"/>
                <a:gd name="T13" fmla="*/ 0 h 212"/>
                <a:gd name="T14" fmla="*/ 1 w 344"/>
                <a:gd name="T15" fmla="*/ 0 h 212"/>
                <a:gd name="T16" fmla="*/ 0 w 344"/>
                <a:gd name="T17" fmla="*/ 0 h 212"/>
                <a:gd name="T18" fmla="*/ 0 w 344"/>
                <a:gd name="T19" fmla="*/ 0 h 212"/>
                <a:gd name="T20" fmla="*/ 0 w 344"/>
                <a:gd name="T21" fmla="*/ 0 h 212"/>
                <a:gd name="T22" fmla="*/ 0 w 344"/>
                <a:gd name="T23" fmla="*/ 0 h 212"/>
                <a:gd name="T24" fmla="*/ 0 w 344"/>
                <a:gd name="T25" fmla="*/ 0 h 212"/>
                <a:gd name="T26" fmla="*/ 0 w 344"/>
                <a:gd name="T27" fmla="*/ 0 h 212"/>
                <a:gd name="T28" fmla="*/ 0 w 344"/>
                <a:gd name="T29" fmla="*/ 0 h 212"/>
                <a:gd name="T30" fmla="*/ 0 w 344"/>
                <a:gd name="T31" fmla="*/ 0 h 2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2"/>
                <a:gd name="T50" fmla="*/ 344 w 344"/>
                <a:gd name="T51" fmla="*/ 212 h 21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2">
                  <a:moveTo>
                    <a:pt x="130" y="157"/>
                  </a:moveTo>
                  <a:cubicBezTo>
                    <a:pt x="129" y="25"/>
                    <a:pt x="129" y="25"/>
                    <a:pt x="129" y="25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3"/>
                    <a:pt x="201" y="8"/>
                  </a:cubicBezTo>
                  <a:cubicBezTo>
                    <a:pt x="209" y="12"/>
                    <a:pt x="214" y="18"/>
                    <a:pt x="214" y="25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2"/>
                    <a:pt x="293" y="112"/>
                    <a:pt x="293" y="112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07" y="208"/>
                    <a:pt x="189" y="206"/>
                    <a:pt x="170" y="206"/>
                  </a:cubicBezTo>
                  <a:cubicBezTo>
                    <a:pt x="152" y="206"/>
                    <a:pt x="136" y="208"/>
                    <a:pt x="120" y="21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8" name="Freeform 228"/>
            <p:cNvSpPr>
              <a:spLocks/>
            </p:cNvSpPr>
            <p:nvPr/>
          </p:nvSpPr>
          <p:spPr bwMode="auto">
            <a:xfrm>
              <a:off x="2719" y="599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1"/>
                  </a:moveTo>
                  <a:cubicBezTo>
                    <a:pt x="143" y="64"/>
                    <a:pt x="111" y="83"/>
                    <a:pt x="72" y="83"/>
                  </a:cubicBezTo>
                  <a:cubicBezTo>
                    <a:pt x="52" y="83"/>
                    <a:pt x="34" y="78"/>
                    <a:pt x="21" y="71"/>
                  </a:cubicBezTo>
                  <a:cubicBezTo>
                    <a:pt x="8" y="63"/>
                    <a:pt x="0" y="53"/>
                    <a:pt x="0" y="41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2"/>
                  </a:cubicBezTo>
                  <a:cubicBezTo>
                    <a:pt x="135" y="20"/>
                    <a:pt x="143" y="30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9" name="Freeform 229"/>
            <p:cNvSpPr>
              <a:spLocks/>
            </p:cNvSpPr>
            <p:nvPr/>
          </p:nvSpPr>
          <p:spPr bwMode="auto">
            <a:xfrm>
              <a:off x="2519" y="569"/>
              <a:ext cx="173" cy="96"/>
            </a:xfrm>
            <a:custGeom>
              <a:avLst/>
              <a:gdLst>
                <a:gd name="T0" fmla="*/ 1 w 359"/>
                <a:gd name="T1" fmla="*/ 0 h 199"/>
                <a:gd name="T2" fmla="*/ 1 w 359"/>
                <a:gd name="T3" fmla="*/ 0 h 199"/>
                <a:gd name="T4" fmla="*/ 1 w 359"/>
                <a:gd name="T5" fmla="*/ 0 h 199"/>
                <a:gd name="T6" fmla="*/ 0 w 359"/>
                <a:gd name="T7" fmla="*/ 0 h 199"/>
                <a:gd name="T8" fmla="*/ 0 w 359"/>
                <a:gd name="T9" fmla="*/ 0 h 199"/>
                <a:gd name="T10" fmla="*/ 0 w 359"/>
                <a:gd name="T11" fmla="*/ 0 h 199"/>
                <a:gd name="T12" fmla="*/ 0 w 359"/>
                <a:gd name="T13" fmla="*/ 0 h 199"/>
                <a:gd name="T14" fmla="*/ 0 w 359"/>
                <a:gd name="T15" fmla="*/ 0 h 199"/>
                <a:gd name="T16" fmla="*/ 0 w 359"/>
                <a:gd name="T17" fmla="*/ 0 h 199"/>
                <a:gd name="T18" fmla="*/ 0 w 359"/>
                <a:gd name="T19" fmla="*/ 0 h 199"/>
                <a:gd name="T20" fmla="*/ 0 w 359"/>
                <a:gd name="T21" fmla="*/ 0 h 199"/>
                <a:gd name="T22" fmla="*/ 0 w 359"/>
                <a:gd name="T23" fmla="*/ 0 h 199"/>
                <a:gd name="T24" fmla="*/ 0 w 359"/>
                <a:gd name="T25" fmla="*/ 0 h 199"/>
                <a:gd name="T26" fmla="*/ 1 w 359"/>
                <a:gd name="T27" fmla="*/ 0 h 199"/>
                <a:gd name="T28" fmla="*/ 1 w 359"/>
                <a:gd name="T29" fmla="*/ 0 h 199"/>
                <a:gd name="T30" fmla="*/ 1 w 359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199"/>
                <a:gd name="T50" fmla="*/ 359 w 359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199">
                  <a:moveTo>
                    <a:pt x="359" y="67"/>
                  </a:moveTo>
                  <a:cubicBezTo>
                    <a:pt x="349" y="78"/>
                    <a:pt x="343" y="91"/>
                    <a:pt x="343" y="104"/>
                  </a:cubicBezTo>
                  <a:cubicBezTo>
                    <a:pt x="343" y="115"/>
                    <a:pt x="347" y="126"/>
                    <a:pt x="354" y="135"/>
                  </a:cubicBezTo>
                  <a:cubicBezTo>
                    <a:pt x="244" y="199"/>
                    <a:pt x="244" y="199"/>
                    <a:pt x="244" y="199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1"/>
                    <a:pt x="13" y="117"/>
                  </a:cubicBezTo>
                  <a:cubicBezTo>
                    <a:pt x="5" y="112"/>
                    <a:pt x="0" y="106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0" name="Freeform 230"/>
            <p:cNvSpPr>
              <a:spLocks/>
            </p:cNvSpPr>
            <p:nvPr/>
          </p:nvSpPr>
          <p:spPr bwMode="auto">
            <a:xfrm>
              <a:off x="2817" y="570"/>
              <a:ext cx="176" cy="97"/>
            </a:xfrm>
            <a:custGeom>
              <a:avLst/>
              <a:gdLst>
                <a:gd name="T0" fmla="*/ 0 w 365"/>
                <a:gd name="T1" fmla="*/ 0 h 200"/>
                <a:gd name="T2" fmla="*/ 0 w 365"/>
                <a:gd name="T3" fmla="*/ 0 h 200"/>
                <a:gd name="T4" fmla="*/ 0 w 365"/>
                <a:gd name="T5" fmla="*/ 0 h 200"/>
                <a:gd name="T6" fmla="*/ 0 w 365"/>
                <a:gd name="T7" fmla="*/ 0 h 200"/>
                <a:gd name="T8" fmla="*/ 0 w 365"/>
                <a:gd name="T9" fmla="*/ 0 h 200"/>
                <a:gd name="T10" fmla="*/ 0 w 365"/>
                <a:gd name="T11" fmla="*/ 0 h 200"/>
                <a:gd name="T12" fmla="*/ 1 w 365"/>
                <a:gd name="T13" fmla="*/ 0 h 200"/>
                <a:gd name="T14" fmla="*/ 1 w 365"/>
                <a:gd name="T15" fmla="*/ 0 h 200"/>
                <a:gd name="T16" fmla="*/ 1 w 365"/>
                <a:gd name="T17" fmla="*/ 0 h 200"/>
                <a:gd name="T18" fmla="*/ 1 w 365"/>
                <a:gd name="T19" fmla="*/ 0 h 200"/>
                <a:gd name="T20" fmla="*/ 0 w 365"/>
                <a:gd name="T21" fmla="*/ 0 h 200"/>
                <a:gd name="T22" fmla="*/ 0 w 365"/>
                <a:gd name="T23" fmla="*/ 0 h 200"/>
                <a:gd name="T24" fmla="*/ 0 w 365"/>
                <a:gd name="T25" fmla="*/ 0 h 200"/>
                <a:gd name="T26" fmla="*/ 0 w 365"/>
                <a:gd name="T27" fmla="*/ 0 h 200"/>
                <a:gd name="T28" fmla="*/ 0 w 365"/>
                <a:gd name="T29" fmla="*/ 0 h 200"/>
                <a:gd name="T30" fmla="*/ 0 w 365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200"/>
                <a:gd name="T50" fmla="*/ 365 w 365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200">
                  <a:moveTo>
                    <a:pt x="2" y="130"/>
                  </a:moveTo>
                  <a:cubicBezTo>
                    <a:pt x="7" y="121"/>
                    <a:pt x="10" y="112"/>
                    <a:pt x="10" y="101"/>
                  </a:cubicBezTo>
                  <a:cubicBezTo>
                    <a:pt x="10" y="91"/>
                    <a:pt x="7" y="80"/>
                    <a:pt x="0" y="7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323" y="76"/>
                    <a:pt x="323" y="76"/>
                    <a:pt x="323" y="76"/>
                  </a:cubicBezTo>
                  <a:cubicBezTo>
                    <a:pt x="334" y="76"/>
                    <a:pt x="345" y="78"/>
                    <a:pt x="353" y="83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4"/>
                    <a:pt x="346" y="125"/>
                    <a:pt x="323" y="125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200"/>
                    <a:pt x="122" y="200"/>
                    <a:pt x="122" y="20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1" name="Freeform 231"/>
            <p:cNvSpPr>
              <a:spLocks/>
            </p:cNvSpPr>
            <p:nvPr/>
          </p:nvSpPr>
          <p:spPr bwMode="auto">
            <a:xfrm>
              <a:off x="2675" y="655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4"/>
                    <a:pt x="215" y="184"/>
                    <a:pt x="215" y="184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6"/>
                    <a:pt x="143" y="201"/>
                  </a:cubicBezTo>
                  <a:cubicBezTo>
                    <a:pt x="135" y="197"/>
                    <a:pt x="130" y="191"/>
                    <a:pt x="130" y="184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6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7"/>
                    <a:pt x="293" y="97"/>
                    <a:pt x="293" y="97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2" name="Freeform 232"/>
            <p:cNvSpPr>
              <a:spLocks/>
            </p:cNvSpPr>
            <p:nvPr/>
          </p:nvSpPr>
          <p:spPr bwMode="auto">
            <a:xfrm>
              <a:off x="2671" y="476"/>
              <a:ext cx="166" cy="102"/>
            </a:xfrm>
            <a:custGeom>
              <a:avLst/>
              <a:gdLst>
                <a:gd name="T0" fmla="*/ 0 w 344"/>
                <a:gd name="T1" fmla="*/ 0 h 211"/>
                <a:gd name="T2" fmla="*/ 0 w 344"/>
                <a:gd name="T3" fmla="*/ 0 h 211"/>
                <a:gd name="T4" fmla="*/ 0 w 344"/>
                <a:gd name="T5" fmla="*/ 0 h 211"/>
                <a:gd name="T6" fmla="*/ 0 w 344"/>
                <a:gd name="T7" fmla="*/ 0 h 211"/>
                <a:gd name="T8" fmla="*/ 0 w 344"/>
                <a:gd name="T9" fmla="*/ 0 h 211"/>
                <a:gd name="T10" fmla="*/ 0 w 344"/>
                <a:gd name="T11" fmla="*/ 0 h 211"/>
                <a:gd name="T12" fmla="*/ 1 w 344"/>
                <a:gd name="T13" fmla="*/ 0 h 211"/>
                <a:gd name="T14" fmla="*/ 1 w 344"/>
                <a:gd name="T15" fmla="*/ 0 h 211"/>
                <a:gd name="T16" fmla="*/ 0 w 344"/>
                <a:gd name="T17" fmla="*/ 0 h 211"/>
                <a:gd name="T18" fmla="*/ 0 w 344"/>
                <a:gd name="T19" fmla="*/ 0 h 211"/>
                <a:gd name="T20" fmla="*/ 0 w 344"/>
                <a:gd name="T21" fmla="*/ 0 h 211"/>
                <a:gd name="T22" fmla="*/ 0 w 344"/>
                <a:gd name="T23" fmla="*/ 0 h 211"/>
                <a:gd name="T24" fmla="*/ 0 w 344"/>
                <a:gd name="T25" fmla="*/ 0 h 211"/>
                <a:gd name="T26" fmla="*/ 0 w 344"/>
                <a:gd name="T27" fmla="*/ 0 h 211"/>
                <a:gd name="T28" fmla="*/ 0 w 344"/>
                <a:gd name="T29" fmla="*/ 0 h 211"/>
                <a:gd name="T30" fmla="*/ 0 w 34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1"/>
                <a:gd name="T50" fmla="*/ 344 w 344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1">
                  <a:moveTo>
                    <a:pt x="130" y="157"/>
                  </a:moveTo>
                  <a:cubicBezTo>
                    <a:pt x="129" y="24"/>
                    <a:pt x="129" y="24"/>
                    <a:pt x="129" y="24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2"/>
                    <a:pt x="201" y="7"/>
                  </a:cubicBezTo>
                  <a:cubicBezTo>
                    <a:pt x="209" y="11"/>
                    <a:pt x="214" y="17"/>
                    <a:pt x="214" y="24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07" y="207"/>
                    <a:pt x="189" y="205"/>
                    <a:pt x="170" y="205"/>
                  </a:cubicBezTo>
                  <a:cubicBezTo>
                    <a:pt x="152" y="205"/>
                    <a:pt x="136" y="207"/>
                    <a:pt x="120" y="2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3" name="Freeform 233"/>
            <p:cNvSpPr>
              <a:spLocks/>
            </p:cNvSpPr>
            <p:nvPr/>
          </p:nvSpPr>
          <p:spPr bwMode="auto">
            <a:xfrm>
              <a:off x="2719" y="595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2"/>
                  </a:moveTo>
                  <a:cubicBezTo>
                    <a:pt x="143" y="65"/>
                    <a:pt x="111" y="83"/>
                    <a:pt x="72" y="83"/>
                  </a:cubicBezTo>
                  <a:cubicBezTo>
                    <a:pt x="52" y="83"/>
                    <a:pt x="34" y="79"/>
                    <a:pt x="21" y="71"/>
                  </a:cubicBezTo>
                  <a:cubicBezTo>
                    <a:pt x="8" y="64"/>
                    <a:pt x="0" y="53"/>
                    <a:pt x="0" y="42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3"/>
                  </a:cubicBezTo>
                  <a:cubicBezTo>
                    <a:pt x="135" y="20"/>
                    <a:pt x="143" y="30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4" name="Freeform 234"/>
            <p:cNvSpPr>
              <a:spLocks/>
            </p:cNvSpPr>
            <p:nvPr/>
          </p:nvSpPr>
          <p:spPr bwMode="auto">
            <a:xfrm>
              <a:off x="2519" y="565"/>
              <a:ext cx="173" cy="96"/>
            </a:xfrm>
            <a:custGeom>
              <a:avLst/>
              <a:gdLst>
                <a:gd name="T0" fmla="*/ 1 w 359"/>
                <a:gd name="T1" fmla="*/ 0 h 200"/>
                <a:gd name="T2" fmla="*/ 1 w 359"/>
                <a:gd name="T3" fmla="*/ 0 h 200"/>
                <a:gd name="T4" fmla="*/ 1 w 359"/>
                <a:gd name="T5" fmla="*/ 0 h 200"/>
                <a:gd name="T6" fmla="*/ 0 w 359"/>
                <a:gd name="T7" fmla="*/ 0 h 200"/>
                <a:gd name="T8" fmla="*/ 0 w 359"/>
                <a:gd name="T9" fmla="*/ 0 h 200"/>
                <a:gd name="T10" fmla="*/ 0 w 359"/>
                <a:gd name="T11" fmla="*/ 0 h 200"/>
                <a:gd name="T12" fmla="*/ 0 w 359"/>
                <a:gd name="T13" fmla="*/ 0 h 200"/>
                <a:gd name="T14" fmla="*/ 0 w 359"/>
                <a:gd name="T15" fmla="*/ 0 h 200"/>
                <a:gd name="T16" fmla="*/ 0 w 359"/>
                <a:gd name="T17" fmla="*/ 0 h 200"/>
                <a:gd name="T18" fmla="*/ 0 w 359"/>
                <a:gd name="T19" fmla="*/ 0 h 200"/>
                <a:gd name="T20" fmla="*/ 0 w 359"/>
                <a:gd name="T21" fmla="*/ 0 h 200"/>
                <a:gd name="T22" fmla="*/ 0 w 359"/>
                <a:gd name="T23" fmla="*/ 0 h 200"/>
                <a:gd name="T24" fmla="*/ 0 w 359"/>
                <a:gd name="T25" fmla="*/ 0 h 200"/>
                <a:gd name="T26" fmla="*/ 1 w 359"/>
                <a:gd name="T27" fmla="*/ 0 h 200"/>
                <a:gd name="T28" fmla="*/ 1 w 359"/>
                <a:gd name="T29" fmla="*/ 0 h 200"/>
                <a:gd name="T30" fmla="*/ 1 w 359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200"/>
                <a:gd name="T50" fmla="*/ 359 w 359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200">
                  <a:moveTo>
                    <a:pt x="359" y="67"/>
                  </a:moveTo>
                  <a:cubicBezTo>
                    <a:pt x="349" y="78"/>
                    <a:pt x="343" y="91"/>
                    <a:pt x="343" y="105"/>
                  </a:cubicBezTo>
                  <a:cubicBezTo>
                    <a:pt x="343" y="116"/>
                    <a:pt x="347" y="126"/>
                    <a:pt x="354" y="136"/>
                  </a:cubicBezTo>
                  <a:cubicBezTo>
                    <a:pt x="244" y="200"/>
                    <a:pt x="244" y="200"/>
                    <a:pt x="244" y="200"/>
                  </a:cubicBezTo>
                  <a:cubicBezTo>
                    <a:pt x="193" y="170"/>
                    <a:pt x="193" y="170"/>
                    <a:pt x="193" y="170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2"/>
                    <a:pt x="13" y="117"/>
                  </a:cubicBezTo>
                  <a:cubicBezTo>
                    <a:pt x="5" y="113"/>
                    <a:pt x="0" y="107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30"/>
                    <a:pt x="192" y="30"/>
                    <a:pt x="192" y="3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5" name="Freeform 235"/>
            <p:cNvSpPr>
              <a:spLocks/>
            </p:cNvSpPr>
            <p:nvPr/>
          </p:nvSpPr>
          <p:spPr bwMode="auto">
            <a:xfrm>
              <a:off x="2817" y="567"/>
              <a:ext cx="176" cy="95"/>
            </a:xfrm>
            <a:custGeom>
              <a:avLst/>
              <a:gdLst>
                <a:gd name="T0" fmla="*/ 0 w 365"/>
                <a:gd name="T1" fmla="*/ 0 h 199"/>
                <a:gd name="T2" fmla="*/ 0 w 365"/>
                <a:gd name="T3" fmla="*/ 0 h 199"/>
                <a:gd name="T4" fmla="*/ 0 w 365"/>
                <a:gd name="T5" fmla="*/ 0 h 199"/>
                <a:gd name="T6" fmla="*/ 0 w 365"/>
                <a:gd name="T7" fmla="*/ 0 h 199"/>
                <a:gd name="T8" fmla="*/ 0 w 365"/>
                <a:gd name="T9" fmla="*/ 0 h 199"/>
                <a:gd name="T10" fmla="*/ 0 w 365"/>
                <a:gd name="T11" fmla="*/ 0 h 199"/>
                <a:gd name="T12" fmla="*/ 1 w 365"/>
                <a:gd name="T13" fmla="*/ 0 h 199"/>
                <a:gd name="T14" fmla="*/ 1 w 365"/>
                <a:gd name="T15" fmla="*/ 0 h 199"/>
                <a:gd name="T16" fmla="*/ 1 w 365"/>
                <a:gd name="T17" fmla="*/ 0 h 199"/>
                <a:gd name="T18" fmla="*/ 1 w 365"/>
                <a:gd name="T19" fmla="*/ 0 h 199"/>
                <a:gd name="T20" fmla="*/ 0 w 365"/>
                <a:gd name="T21" fmla="*/ 0 h 199"/>
                <a:gd name="T22" fmla="*/ 0 w 365"/>
                <a:gd name="T23" fmla="*/ 0 h 199"/>
                <a:gd name="T24" fmla="*/ 0 w 365"/>
                <a:gd name="T25" fmla="*/ 0 h 199"/>
                <a:gd name="T26" fmla="*/ 0 w 365"/>
                <a:gd name="T27" fmla="*/ 0 h 199"/>
                <a:gd name="T28" fmla="*/ 0 w 365"/>
                <a:gd name="T29" fmla="*/ 0 h 199"/>
                <a:gd name="T30" fmla="*/ 0 w 365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199"/>
                <a:gd name="T50" fmla="*/ 365 w 365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199">
                  <a:moveTo>
                    <a:pt x="2" y="130"/>
                  </a:moveTo>
                  <a:cubicBezTo>
                    <a:pt x="7" y="121"/>
                    <a:pt x="10" y="111"/>
                    <a:pt x="10" y="101"/>
                  </a:cubicBezTo>
                  <a:cubicBezTo>
                    <a:pt x="10" y="90"/>
                    <a:pt x="7" y="80"/>
                    <a:pt x="0" y="7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34" y="75"/>
                    <a:pt x="345" y="78"/>
                    <a:pt x="353" y="82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3"/>
                    <a:pt x="346" y="124"/>
                    <a:pt x="323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6" name="Freeform 236"/>
            <p:cNvSpPr>
              <a:spLocks/>
            </p:cNvSpPr>
            <p:nvPr/>
          </p:nvSpPr>
          <p:spPr bwMode="auto">
            <a:xfrm>
              <a:off x="2675" y="651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3"/>
                    <a:pt x="215" y="183"/>
                    <a:pt x="215" y="183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5"/>
                    <a:pt x="143" y="200"/>
                  </a:cubicBezTo>
                  <a:cubicBezTo>
                    <a:pt x="135" y="196"/>
                    <a:pt x="130" y="190"/>
                    <a:pt x="130" y="183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5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3107" name="直接连接符 3106"/>
          <p:cNvCxnSpPr>
            <a:stCxn id="2111" idx="1"/>
            <a:endCxn id="2938" idx="3"/>
          </p:cNvCxnSpPr>
          <p:nvPr/>
        </p:nvCxnSpPr>
        <p:spPr>
          <a:xfrm>
            <a:off x="4452815" y="3477585"/>
            <a:ext cx="3515663" cy="1024112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108" name="直接连接符 3107"/>
          <p:cNvCxnSpPr>
            <a:stCxn id="2111" idx="1"/>
            <a:endCxn id="2951" idx="3"/>
          </p:cNvCxnSpPr>
          <p:nvPr/>
        </p:nvCxnSpPr>
        <p:spPr>
          <a:xfrm>
            <a:off x="4452815" y="3477585"/>
            <a:ext cx="2086903" cy="1024112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109" name="直接连接符 3108"/>
          <p:cNvCxnSpPr>
            <a:stCxn id="2111" idx="1"/>
            <a:endCxn id="2964" idx="3"/>
          </p:cNvCxnSpPr>
          <p:nvPr/>
        </p:nvCxnSpPr>
        <p:spPr>
          <a:xfrm>
            <a:off x="4452815" y="3477585"/>
            <a:ext cx="434035" cy="1024112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110" name="直接连接符 3109"/>
          <p:cNvCxnSpPr>
            <a:stCxn id="2111" idx="1"/>
            <a:endCxn id="3129" idx="3"/>
          </p:cNvCxnSpPr>
          <p:nvPr/>
        </p:nvCxnSpPr>
        <p:spPr>
          <a:xfrm flipH="1">
            <a:off x="3354174" y="3477585"/>
            <a:ext cx="1098641" cy="1093423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111" name="直接连接符 3110"/>
          <p:cNvCxnSpPr>
            <a:stCxn id="2111" idx="1"/>
            <a:endCxn id="3189" idx="3"/>
          </p:cNvCxnSpPr>
          <p:nvPr/>
        </p:nvCxnSpPr>
        <p:spPr>
          <a:xfrm flipH="1">
            <a:off x="2215924" y="3477585"/>
            <a:ext cx="2236891" cy="1093423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112" name="直接连接符 3111"/>
          <p:cNvCxnSpPr>
            <a:stCxn id="2111" idx="1"/>
            <a:endCxn id="2982" idx="3"/>
          </p:cNvCxnSpPr>
          <p:nvPr/>
        </p:nvCxnSpPr>
        <p:spPr>
          <a:xfrm flipH="1">
            <a:off x="1059910" y="3477585"/>
            <a:ext cx="3392905" cy="1144961"/>
          </a:xfrm>
          <a:prstGeom prst="line">
            <a:avLst/>
          </a:prstGeom>
          <a:noFill/>
          <a:ln w="25400" cap="flat" cmpd="sng" algn="ctr">
            <a:solidFill>
              <a:srgbClr val="BBE0E3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113" name="直接连接符 3112"/>
          <p:cNvCxnSpPr>
            <a:stCxn id="2563" idx="1"/>
            <a:endCxn id="2982" idx="3"/>
          </p:cNvCxnSpPr>
          <p:nvPr/>
        </p:nvCxnSpPr>
        <p:spPr>
          <a:xfrm flipH="1">
            <a:off x="1059910" y="3477585"/>
            <a:ext cx="4097755" cy="1144961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ysDash"/>
          </a:ln>
          <a:effectLst/>
        </p:spPr>
      </p:cxnSp>
      <p:cxnSp>
        <p:nvCxnSpPr>
          <p:cNvPr id="3114" name="直接连接符 3113"/>
          <p:cNvCxnSpPr>
            <a:stCxn id="2563" idx="1"/>
            <a:endCxn id="3189" idx="3"/>
          </p:cNvCxnSpPr>
          <p:nvPr/>
        </p:nvCxnSpPr>
        <p:spPr>
          <a:xfrm flipH="1">
            <a:off x="2215924" y="3477585"/>
            <a:ext cx="2941741" cy="1093423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ysDash"/>
          </a:ln>
          <a:effectLst/>
        </p:spPr>
      </p:cxnSp>
      <p:cxnSp>
        <p:nvCxnSpPr>
          <p:cNvPr id="3115" name="直接连接符 3114"/>
          <p:cNvCxnSpPr>
            <a:stCxn id="2563" idx="1"/>
            <a:endCxn id="3129" idx="3"/>
          </p:cNvCxnSpPr>
          <p:nvPr/>
        </p:nvCxnSpPr>
        <p:spPr>
          <a:xfrm flipH="1">
            <a:off x="3354174" y="3477585"/>
            <a:ext cx="1803491" cy="1093423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ysDash"/>
          </a:ln>
          <a:effectLst/>
        </p:spPr>
      </p:cxnSp>
      <p:cxnSp>
        <p:nvCxnSpPr>
          <p:cNvPr id="3116" name="直接连接符 3115"/>
          <p:cNvCxnSpPr>
            <a:stCxn id="2563" idx="1"/>
            <a:endCxn id="2964" idx="3"/>
          </p:cNvCxnSpPr>
          <p:nvPr/>
        </p:nvCxnSpPr>
        <p:spPr>
          <a:xfrm flipH="1">
            <a:off x="4886850" y="3477585"/>
            <a:ext cx="270815" cy="102411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ysDash"/>
          </a:ln>
          <a:effectLst/>
        </p:spPr>
      </p:cxnSp>
      <p:cxnSp>
        <p:nvCxnSpPr>
          <p:cNvPr id="3117" name="直接连接符 3116"/>
          <p:cNvCxnSpPr>
            <a:stCxn id="2563" idx="1"/>
            <a:endCxn id="2951" idx="3"/>
          </p:cNvCxnSpPr>
          <p:nvPr/>
        </p:nvCxnSpPr>
        <p:spPr>
          <a:xfrm>
            <a:off x="5157665" y="3477585"/>
            <a:ext cx="1382053" cy="102411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ysDash"/>
          </a:ln>
          <a:effectLst/>
        </p:spPr>
      </p:cxnSp>
      <p:cxnSp>
        <p:nvCxnSpPr>
          <p:cNvPr id="3118" name="直接连接符 3117"/>
          <p:cNvCxnSpPr>
            <a:stCxn id="2563" idx="1"/>
            <a:endCxn id="2938" idx="3"/>
          </p:cNvCxnSpPr>
          <p:nvPr/>
        </p:nvCxnSpPr>
        <p:spPr>
          <a:xfrm>
            <a:off x="5157665" y="3477585"/>
            <a:ext cx="2810813" cy="102411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ysDash"/>
          </a:ln>
          <a:effectLst/>
        </p:spPr>
      </p:cxnSp>
      <p:cxnSp>
        <p:nvCxnSpPr>
          <p:cNvPr id="3119" name="直接连接符 3118"/>
          <p:cNvCxnSpPr>
            <a:stCxn id="2950" idx="1"/>
            <a:endCxn id="3012" idx="6"/>
          </p:cNvCxnSpPr>
          <p:nvPr/>
        </p:nvCxnSpPr>
        <p:spPr>
          <a:xfrm flipH="1">
            <a:off x="6173910" y="5070946"/>
            <a:ext cx="369256" cy="52184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20" name="直接连接符 3119"/>
          <p:cNvCxnSpPr>
            <a:stCxn id="2950" idx="1"/>
            <a:endCxn id="3020" idx="3"/>
          </p:cNvCxnSpPr>
          <p:nvPr/>
        </p:nvCxnSpPr>
        <p:spPr>
          <a:xfrm>
            <a:off x="6543166" y="5070946"/>
            <a:ext cx="77491" cy="501194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21" name="直接连接符 3120"/>
          <p:cNvCxnSpPr>
            <a:stCxn id="2958" idx="17"/>
            <a:endCxn id="3001" idx="6"/>
          </p:cNvCxnSpPr>
          <p:nvPr/>
        </p:nvCxnSpPr>
        <p:spPr>
          <a:xfrm>
            <a:off x="6512126" y="5016840"/>
            <a:ext cx="509360" cy="636583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22" name="直接连接符 3121"/>
          <p:cNvCxnSpPr>
            <a:stCxn id="2937" idx="1"/>
            <a:endCxn id="3052" idx="3"/>
          </p:cNvCxnSpPr>
          <p:nvPr/>
        </p:nvCxnSpPr>
        <p:spPr>
          <a:xfrm flipH="1">
            <a:off x="7629650" y="5070946"/>
            <a:ext cx="342276" cy="501194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23" name="直接连接符 3122"/>
          <p:cNvCxnSpPr>
            <a:stCxn id="2937" idx="1"/>
            <a:endCxn id="3072" idx="6"/>
          </p:cNvCxnSpPr>
          <p:nvPr/>
        </p:nvCxnSpPr>
        <p:spPr>
          <a:xfrm flipH="1">
            <a:off x="7969077" y="5070946"/>
            <a:ext cx="2849" cy="52184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24" name="直接连接符 3123"/>
          <p:cNvCxnSpPr>
            <a:stCxn id="2937" idx="1"/>
            <a:endCxn id="3035" idx="0"/>
          </p:cNvCxnSpPr>
          <p:nvPr/>
        </p:nvCxnSpPr>
        <p:spPr>
          <a:xfrm>
            <a:off x="7971926" y="5070946"/>
            <a:ext cx="408667" cy="501860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125" name="Group 44"/>
          <p:cNvGrpSpPr>
            <a:grpSpLocks noChangeAspect="1"/>
          </p:cNvGrpSpPr>
          <p:nvPr/>
        </p:nvGrpSpPr>
        <p:grpSpPr bwMode="auto">
          <a:xfrm>
            <a:off x="3067044" y="4572008"/>
            <a:ext cx="576262" cy="419100"/>
            <a:chOff x="4516" y="445"/>
            <a:chExt cx="576" cy="419"/>
          </a:xfrm>
        </p:grpSpPr>
        <p:sp>
          <p:nvSpPr>
            <p:cNvPr id="3126" name="AutoShape 45"/>
            <p:cNvSpPr>
              <a:spLocks noChangeAspect="1" noChangeArrowheads="1" noTextEdit="1"/>
            </p:cNvSpPr>
            <p:nvPr/>
          </p:nvSpPr>
          <p:spPr bwMode="auto">
            <a:xfrm>
              <a:off x="4516" y="445"/>
              <a:ext cx="576" cy="4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27" name="Freeform 46"/>
            <p:cNvSpPr>
              <a:spLocks/>
            </p:cNvSpPr>
            <p:nvPr/>
          </p:nvSpPr>
          <p:spPr bwMode="auto">
            <a:xfrm>
              <a:off x="4805" y="611"/>
              <a:ext cx="288" cy="253"/>
            </a:xfrm>
            <a:custGeom>
              <a:avLst/>
              <a:gdLst>
                <a:gd name="T0" fmla="*/ 288 w 288"/>
                <a:gd name="T1" fmla="*/ 0 h 253"/>
                <a:gd name="T2" fmla="*/ 287 w 288"/>
                <a:gd name="T3" fmla="*/ 86 h 253"/>
                <a:gd name="T4" fmla="*/ 0 w 288"/>
                <a:gd name="T5" fmla="*/ 253 h 253"/>
                <a:gd name="T6" fmla="*/ 0 w 288"/>
                <a:gd name="T7" fmla="*/ 167 h 253"/>
                <a:gd name="T8" fmla="*/ 288 w 288"/>
                <a:gd name="T9" fmla="*/ 0 h 253"/>
                <a:gd name="T10" fmla="*/ 288 w 288"/>
                <a:gd name="T11" fmla="*/ 0 h 253"/>
                <a:gd name="T12" fmla="*/ 288 w 288"/>
                <a:gd name="T13" fmla="*/ 0 h 253"/>
                <a:gd name="T14" fmla="*/ 288 w 288"/>
                <a:gd name="T15" fmla="*/ 0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8"/>
                <a:gd name="T25" fmla="*/ 0 h 253"/>
                <a:gd name="T26" fmla="*/ 288 w 288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8" h="253">
                  <a:moveTo>
                    <a:pt x="288" y="0"/>
                  </a:moveTo>
                  <a:lnTo>
                    <a:pt x="287" y="86"/>
                  </a:lnTo>
                  <a:lnTo>
                    <a:pt x="0" y="253"/>
                  </a:lnTo>
                  <a:lnTo>
                    <a:pt x="0" y="167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28" name="Freeform 47"/>
            <p:cNvSpPr>
              <a:spLocks/>
            </p:cNvSpPr>
            <p:nvPr/>
          </p:nvSpPr>
          <p:spPr bwMode="auto">
            <a:xfrm>
              <a:off x="4515" y="611"/>
              <a:ext cx="290" cy="253"/>
            </a:xfrm>
            <a:custGeom>
              <a:avLst/>
              <a:gdLst>
                <a:gd name="T0" fmla="*/ 290 w 290"/>
                <a:gd name="T1" fmla="*/ 167 h 253"/>
                <a:gd name="T2" fmla="*/ 290 w 290"/>
                <a:gd name="T3" fmla="*/ 253 h 253"/>
                <a:gd name="T4" fmla="*/ 0 w 290"/>
                <a:gd name="T5" fmla="*/ 86 h 253"/>
                <a:gd name="T6" fmla="*/ 1 w 290"/>
                <a:gd name="T7" fmla="*/ 0 h 253"/>
                <a:gd name="T8" fmla="*/ 290 w 290"/>
                <a:gd name="T9" fmla="*/ 167 h 253"/>
                <a:gd name="T10" fmla="*/ 290 w 290"/>
                <a:gd name="T11" fmla="*/ 167 h 253"/>
                <a:gd name="T12" fmla="*/ 290 w 290"/>
                <a:gd name="T13" fmla="*/ 167 h 253"/>
                <a:gd name="T14" fmla="*/ 290 w 290"/>
                <a:gd name="T15" fmla="*/ 16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0"/>
                <a:gd name="T25" fmla="*/ 0 h 253"/>
                <a:gd name="T26" fmla="*/ 290 w 290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0" h="253">
                  <a:moveTo>
                    <a:pt x="290" y="167"/>
                  </a:moveTo>
                  <a:lnTo>
                    <a:pt x="290" y="253"/>
                  </a:lnTo>
                  <a:lnTo>
                    <a:pt x="0" y="86"/>
                  </a:lnTo>
                  <a:lnTo>
                    <a:pt x="1" y="0"/>
                  </a:lnTo>
                  <a:lnTo>
                    <a:pt x="290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29" name="Freeform 48"/>
            <p:cNvSpPr>
              <a:spLocks/>
            </p:cNvSpPr>
            <p:nvPr/>
          </p:nvSpPr>
          <p:spPr bwMode="auto">
            <a:xfrm>
              <a:off x="4516" y="444"/>
              <a:ext cx="577" cy="334"/>
            </a:xfrm>
            <a:custGeom>
              <a:avLst/>
              <a:gdLst>
                <a:gd name="T0" fmla="*/ 577 w 577"/>
                <a:gd name="T1" fmla="*/ 167 h 334"/>
                <a:gd name="T2" fmla="*/ 289 w 577"/>
                <a:gd name="T3" fmla="*/ 334 h 334"/>
                <a:gd name="T4" fmla="*/ 0 w 577"/>
                <a:gd name="T5" fmla="*/ 167 h 334"/>
                <a:gd name="T6" fmla="*/ 287 w 577"/>
                <a:gd name="T7" fmla="*/ 0 h 334"/>
                <a:gd name="T8" fmla="*/ 577 w 577"/>
                <a:gd name="T9" fmla="*/ 167 h 334"/>
                <a:gd name="T10" fmla="*/ 577 w 577"/>
                <a:gd name="T11" fmla="*/ 167 h 334"/>
                <a:gd name="T12" fmla="*/ 577 w 577"/>
                <a:gd name="T13" fmla="*/ 167 h 334"/>
                <a:gd name="T14" fmla="*/ 577 w 577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7"/>
                <a:gd name="T25" fmla="*/ 0 h 334"/>
                <a:gd name="T26" fmla="*/ 577 w 577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7" h="334">
                  <a:moveTo>
                    <a:pt x="577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7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0" name="Freeform 49"/>
            <p:cNvSpPr>
              <a:spLocks/>
            </p:cNvSpPr>
            <p:nvPr/>
          </p:nvSpPr>
          <p:spPr bwMode="auto">
            <a:xfrm>
              <a:off x="4761" y="490"/>
              <a:ext cx="253" cy="147"/>
            </a:xfrm>
            <a:custGeom>
              <a:avLst/>
              <a:gdLst>
                <a:gd name="T0" fmla="*/ 135 w 253"/>
                <a:gd name="T1" fmla="*/ 127 h 147"/>
                <a:gd name="T2" fmla="*/ 189 w 253"/>
                <a:gd name="T3" fmla="*/ 127 h 147"/>
                <a:gd name="T4" fmla="*/ 0 w 253"/>
                <a:gd name="T5" fmla="*/ 18 h 147"/>
                <a:gd name="T6" fmla="*/ 29 w 253"/>
                <a:gd name="T7" fmla="*/ 0 h 147"/>
                <a:gd name="T8" fmla="*/ 218 w 253"/>
                <a:gd name="T9" fmla="*/ 110 h 147"/>
                <a:gd name="T10" fmla="*/ 218 w 253"/>
                <a:gd name="T11" fmla="*/ 79 h 147"/>
                <a:gd name="T12" fmla="*/ 253 w 253"/>
                <a:gd name="T13" fmla="*/ 79 h 147"/>
                <a:gd name="T14" fmla="*/ 253 w 253"/>
                <a:gd name="T15" fmla="*/ 147 h 147"/>
                <a:gd name="T16" fmla="*/ 136 w 253"/>
                <a:gd name="T17" fmla="*/ 147 h 147"/>
                <a:gd name="T18" fmla="*/ 135 w 253"/>
                <a:gd name="T19" fmla="*/ 127 h 147"/>
                <a:gd name="T20" fmla="*/ 135 w 253"/>
                <a:gd name="T21" fmla="*/ 127 h 147"/>
                <a:gd name="T22" fmla="*/ 135 w 253"/>
                <a:gd name="T23" fmla="*/ 127 h 147"/>
                <a:gd name="T24" fmla="*/ 135 w 253"/>
                <a:gd name="T25" fmla="*/ 127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7"/>
                <a:gd name="T41" fmla="*/ 253 w 253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7">
                  <a:moveTo>
                    <a:pt x="135" y="127"/>
                  </a:moveTo>
                  <a:lnTo>
                    <a:pt x="189" y="127"/>
                  </a:lnTo>
                  <a:lnTo>
                    <a:pt x="0" y="18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9"/>
                  </a:lnTo>
                  <a:lnTo>
                    <a:pt x="253" y="79"/>
                  </a:lnTo>
                  <a:lnTo>
                    <a:pt x="253" y="147"/>
                  </a:lnTo>
                  <a:lnTo>
                    <a:pt x="136" y="147"/>
                  </a:lnTo>
                  <a:lnTo>
                    <a:pt x="135" y="12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1" name="Freeform 50"/>
            <p:cNvSpPr>
              <a:spLocks/>
            </p:cNvSpPr>
            <p:nvPr/>
          </p:nvSpPr>
          <p:spPr bwMode="auto">
            <a:xfrm>
              <a:off x="4694" y="547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2" name="Freeform 51"/>
            <p:cNvSpPr>
              <a:spLocks/>
            </p:cNvSpPr>
            <p:nvPr/>
          </p:nvSpPr>
          <p:spPr bwMode="auto">
            <a:xfrm>
              <a:off x="4596" y="586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7 h 147"/>
                <a:gd name="T10" fmla="*/ 190 w 254"/>
                <a:gd name="T11" fmla="*/ 127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09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7"/>
                  </a:lnTo>
                  <a:lnTo>
                    <a:pt x="190" y="127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09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3" name="Freeform 52"/>
            <p:cNvSpPr>
              <a:spLocks/>
            </p:cNvSpPr>
            <p:nvPr/>
          </p:nvSpPr>
          <p:spPr bwMode="auto">
            <a:xfrm>
              <a:off x="4761" y="486"/>
              <a:ext cx="253" cy="146"/>
            </a:xfrm>
            <a:custGeom>
              <a:avLst/>
              <a:gdLst>
                <a:gd name="T0" fmla="*/ 135 w 253"/>
                <a:gd name="T1" fmla="*/ 125 h 146"/>
                <a:gd name="T2" fmla="*/ 189 w 253"/>
                <a:gd name="T3" fmla="*/ 125 h 146"/>
                <a:gd name="T4" fmla="*/ 0 w 253"/>
                <a:gd name="T5" fmla="*/ 16 h 146"/>
                <a:gd name="T6" fmla="*/ 29 w 253"/>
                <a:gd name="T7" fmla="*/ 0 h 146"/>
                <a:gd name="T8" fmla="*/ 218 w 253"/>
                <a:gd name="T9" fmla="*/ 108 h 146"/>
                <a:gd name="T10" fmla="*/ 218 w 253"/>
                <a:gd name="T11" fmla="*/ 77 h 146"/>
                <a:gd name="T12" fmla="*/ 253 w 253"/>
                <a:gd name="T13" fmla="*/ 77 h 146"/>
                <a:gd name="T14" fmla="*/ 253 w 253"/>
                <a:gd name="T15" fmla="*/ 146 h 146"/>
                <a:gd name="T16" fmla="*/ 136 w 253"/>
                <a:gd name="T17" fmla="*/ 146 h 146"/>
                <a:gd name="T18" fmla="*/ 135 w 253"/>
                <a:gd name="T19" fmla="*/ 125 h 146"/>
                <a:gd name="T20" fmla="*/ 135 w 253"/>
                <a:gd name="T21" fmla="*/ 125 h 146"/>
                <a:gd name="T22" fmla="*/ 135 w 253"/>
                <a:gd name="T23" fmla="*/ 125 h 146"/>
                <a:gd name="T24" fmla="*/ 135 w 253"/>
                <a:gd name="T25" fmla="*/ 125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35" y="125"/>
                  </a:moveTo>
                  <a:lnTo>
                    <a:pt x="189" y="125"/>
                  </a:lnTo>
                  <a:lnTo>
                    <a:pt x="0" y="16"/>
                  </a:lnTo>
                  <a:lnTo>
                    <a:pt x="29" y="0"/>
                  </a:lnTo>
                  <a:lnTo>
                    <a:pt x="218" y="108"/>
                  </a:lnTo>
                  <a:lnTo>
                    <a:pt x="218" y="77"/>
                  </a:lnTo>
                  <a:lnTo>
                    <a:pt x="253" y="77"/>
                  </a:lnTo>
                  <a:lnTo>
                    <a:pt x="253" y="146"/>
                  </a:lnTo>
                  <a:lnTo>
                    <a:pt x="136" y="146"/>
                  </a:lnTo>
                  <a:lnTo>
                    <a:pt x="135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4" name="Freeform 53"/>
            <p:cNvSpPr>
              <a:spLocks/>
            </p:cNvSpPr>
            <p:nvPr/>
          </p:nvSpPr>
          <p:spPr bwMode="auto">
            <a:xfrm>
              <a:off x="4694" y="542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5" name="Freeform 54"/>
            <p:cNvSpPr>
              <a:spLocks/>
            </p:cNvSpPr>
            <p:nvPr/>
          </p:nvSpPr>
          <p:spPr bwMode="auto">
            <a:xfrm>
              <a:off x="4596" y="581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6 h 147"/>
                <a:gd name="T10" fmla="*/ 190 w 254"/>
                <a:gd name="T11" fmla="*/ 126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10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6"/>
                  </a:lnTo>
                  <a:lnTo>
                    <a:pt x="190" y="126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136" name="组合 1440"/>
          <p:cNvGrpSpPr/>
          <p:nvPr/>
        </p:nvGrpSpPr>
        <p:grpSpPr>
          <a:xfrm>
            <a:off x="2794911" y="5572140"/>
            <a:ext cx="1134147" cy="279161"/>
            <a:chOff x="6036301" y="5572140"/>
            <a:chExt cx="1134147" cy="279161"/>
          </a:xfrm>
        </p:grpSpPr>
        <p:grpSp>
          <p:nvGrpSpPr>
            <p:cNvPr id="3137" name="Group 222"/>
            <p:cNvGrpSpPr>
              <a:grpSpLocks noChangeAspect="1"/>
            </p:cNvGrpSpPr>
            <p:nvPr/>
          </p:nvGrpSpPr>
          <p:grpSpPr bwMode="auto">
            <a:xfrm>
              <a:off x="6429388" y="5572140"/>
              <a:ext cx="383870" cy="279161"/>
              <a:chOff x="2465" y="445"/>
              <a:chExt cx="576" cy="419"/>
            </a:xfrm>
          </p:grpSpPr>
          <p:sp>
            <p:nvSpPr>
              <p:cNvPr id="3168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9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0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1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2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3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4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5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6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7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8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9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80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81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138" name="Group 222"/>
            <p:cNvGrpSpPr>
              <a:grpSpLocks noChangeAspect="1"/>
            </p:cNvGrpSpPr>
            <p:nvPr/>
          </p:nvGrpSpPr>
          <p:grpSpPr bwMode="auto">
            <a:xfrm>
              <a:off x="6036301" y="5572140"/>
              <a:ext cx="383870" cy="279161"/>
              <a:chOff x="2465" y="445"/>
              <a:chExt cx="576" cy="419"/>
            </a:xfrm>
          </p:grpSpPr>
          <p:sp>
            <p:nvSpPr>
              <p:cNvPr id="3154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5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6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7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8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9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0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1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2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3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4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5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6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7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139" name="Group 222"/>
            <p:cNvGrpSpPr>
              <a:grpSpLocks noChangeAspect="1"/>
            </p:cNvGrpSpPr>
            <p:nvPr/>
          </p:nvGrpSpPr>
          <p:grpSpPr bwMode="auto">
            <a:xfrm>
              <a:off x="6786578" y="5572140"/>
              <a:ext cx="383870" cy="279161"/>
              <a:chOff x="2465" y="445"/>
              <a:chExt cx="576" cy="419"/>
            </a:xfrm>
          </p:grpSpPr>
          <p:sp>
            <p:nvSpPr>
              <p:cNvPr id="3140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1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2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3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4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5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6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7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8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9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0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1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2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3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cxnSp>
        <p:nvCxnSpPr>
          <p:cNvPr id="3182" name="直接连接符 3181"/>
          <p:cNvCxnSpPr>
            <a:stCxn id="3128" idx="1"/>
          </p:cNvCxnSpPr>
          <p:nvPr/>
        </p:nvCxnSpPr>
        <p:spPr>
          <a:xfrm flipH="1">
            <a:off x="2928926" y="4991108"/>
            <a:ext cx="427250" cy="652470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83" name="直接连接符 3182"/>
          <p:cNvCxnSpPr>
            <a:stCxn id="3128" idx="1"/>
            <a:endCxn id="3177" idx="0"/>
          </p:cNvCxnSpPr>
          <p:nvPr/>
        </p:nvCxnSpPr>
        <p:spPr>
          <a:xfrm flipH="1">
            <a:off x="3325285" y="4991108"/>
            <a:ext cx="30891" cy="601686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184" name="直接连接符 3183"/>
          <p:cNvCxnSpPr>
            <a:stCxn id="3128" idx="1"/>
            <a:endCxn id="3140" idx="0"/>
          </p:cNvCxnSpPr>
          <p:nvPr/>
        </p:nvCxnSpPr>
        <p:spPr>
          <a:xfrm>
            <a:off x="3356176" y="4991108"/>
            <a:ext cx="380947" cy="58169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185" name="Group 44"/>
          <p:cNvGrpSpPr>
            <a:grpSpLocks noChangeAspect="1"/>
          </p:cNvGrpSpPr>
          <p:nvPr/>
        </p:nvGrpSpPr>
        <p:grpSpPr bwMode="auto">
          <a:xfrm>
            <a:off x="1928794" y="4572008"/>
            <a:ext cx="576262" cy="419100"/>
            <a:chOff x="4516" y="445"/>
            <a:chExt cx="576" cy="419"/>
          </a:xfrm>
        </p:grpSpPr>
        <p:sp>
          <p:nvSpPr>
            <p:cNvPr id="3186" name="AutoShape 45"/>
            <p:cNvSpPr>
              <a:spLocks noChangeAspect="1" noChangeArrowheads="1" noTextEdit="1"/>
            </p:cNvSpPr>
            <p:nvPr/>
          </p:nvSpPr>
          <p:spPr bwMode="auto">
            <a:xfrm>
              <a:off x="4516" y="445"/>
              <a:ext cx="576" cy="4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87" name="Freeform 46"/>
            <p:cNvSpPr>
              <a:spLocks/>
            </p:cNvSpPr>
            <p:nvPr/>
          </p:nvSpPr>
          <p:spPr bwMode="auto">
            <a:xfrm>
              <a:off x="4805" y="611"/>
              <a:ext cx="288" cy="253"/>
            </a:xfrm>
            <a:custGeom>
              <a:avLst/>
              <a:gdLst>
                <a:gd name="T0" fmla="*/ 288 w 288"/>
                <a:gd name="T1" fmla="*/ 0 h 253"/>
                <a:gd name="T2" fmla="*/ 287 w 288"/>
                <a:gd name="T3" fmla="*/ 86 h 253"/>
                <a:gd name="T4" fmla="*/ 0 w 288"/>
                <a:gd name="T5" fmla="*/ 253 h 253"/>
                <a:gd name="T6" fmla="*/ 0 w 288"/>
                <a:gd name="T7" fmla="*/ 167 h 253"/>
                <a:gd name="T8" fmla="*/ 288 w 288"/>
                <a:gd name="T9" fmla="*/ 0 h 253"/>
                <a:gd name="T10" fmla="*/ 288 w 288"/>
                <a:gd name="T11" fmla="*/ 0 h 253"/>
                <a:gd name="T12" fmla="*/ 288 w 288"/>
                <a:gd name="T13" fmla="*/ 0 h 253"/>
                <a:gd name="T14" fmla="*/ 288 w 288"/>
                <a:gd name="T15" fmla="*/ 0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8"/>
                <a:gd name="T25" fmla="*/ 0 h 253"/>
                <a:gd name="T26" fmla="*/ 288 w 288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8" h="253">
                  <a:moveTo>
                    <a:pt x="288" y="0"/>
                  </a:moveTo>
                  <a:lnTo>
                    <a:pt x="287" y="86"/>
                  </a:lnTo>
                  <a:lnTo>
                    <a:pt x="0" y="253"/>
                  </a:lnTo>
                  <a:lnTo>
                    <a:pt x="0" y="167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88" name="Freeform 47"/>
            <p:cNvSpPr>
              <a:spLocks/>
            </p:cNvSpPr>
            <p:nvPr/>
          </p:nvSpPr>
          <p:spPr bwMode="auto">
            <a:xfrm>
              <a:off x="4515" y="611"/>
              <a:ext cx="290" cy="253"/>
            </a:xfrm>
            <a:custGeom>
              <a:avLst/>
              <a:gdLst>
                <a:gd name="T0" fmla="*/ 290 w 290"/>
                <a:gd name="T1" fmla="*/ 167 h 253"/>
                <a:gd name="T2" fmla="*/ 290 w 290"/>
                <a:gd name="T3" fmla="*/ 253 h 253"/>
                <a:gd name="T4" fmla="*/ 0 w 290"/>
                <a:gd name="T5" fmla="*/ 86 h 253"/>
                <a:gd name="T6" fmla="*/ 1 w 290"/>
                <a:gd name="T7" fmla="*/ 0 h 253"/>
                <a:gd name="T8" fmla="*/ 290 w 290"/>
                <a:gd name="T9" fmla="*/ 167 h 253"/>
                <a:gd name="T10" fmla="*/ 290 w 290"/>
                <a:gd name="T11" fmla="*/ 167 h 253"/>
                <a:gd name="T12" fmla="*/ 290 w 290"/>
                <a:gd name="T13" fmla="*/ 167 h 253"/>
                <a:gd name="T14" fmla="*/ 290 w 290"/>
                <a:gd name="T15" fmla="*/ 16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0"/>
                <a:gd name="T25" fmla="*/ 0 h 253"/>
                <a:gd name="T26" fmla="*/ 290 w 290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0" h="253">
                  <a:moveTo>
                    <a:pt x="290" y="167"/>
                  </a:moveTo>
                  <a:lnTo>
                    <a:pt x="290" y="253"/>
                  </a:lnTo>
                  <a:lnTo>
                    <a:pt x="0" y="86"/>
                  </a:lnTo>
                  <a:lnTo>
                    <a:pt x="1" y="0"/>
                  </a:lnTo>
                  <a:lnTo>
                    <a:pt x="290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89" name="Freeform 48"/>
            <p:cNvSpPr>
              <a:spLocks/>
            </p:cNvSpPr>
            <p:nvPr/>
          </p:nvSpPr>
          <p:spPr bwMode="auto">
            <a:xfrm>
              <a:off x="4516" y="444"/>
              <a:ext cx="577" cy="334"/>
            </a:xfrm>
            <a:custGeom>
              <a:avLst/>
              <a:gdLst>
                <a:gd name="T0" fmla="*/ 577 w 577"/>
                <a:gd name="T1" fmla="*/ 167 h 334"/>
                <a:gd name="T2" fmla="*/ 289 w 577"/>
                <a:gd name="T3" fmla="*/ 334 h 334"/>
                <a:gd name="T4" fmla="*/ 0 w 577"/>
                <a:gd name="T5" fmla="*/ 167 h 334"/>
                <a:gd name="T6" fmla="*/ 287 w 577"/>
                <a:gd name="T7" fmla="*/ 0 h 334"/>
                <a:gd name="T8" fmla="*/ 577 w 577"/>
                <a:gd name="T9" fmla="*/ 167 h 334"/>
                <a:gd name="T10" fmla="*/ 577 w 577"/>
                <a:gd name="T11" fmla="*/ 167 h 334"/>
                <a:gd name="T12" fmla="*/ 577 w 577"/>
                <a:gd name="T13" fmla="*/ 167 h 334"/>
                <a:gd name="T14" fmla="*/ 577 w 577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7"/>
                <a:gd name="T25" fmla="*/ 0 h 334"/>
                <a:gd name="T26" fmla="*/ 577 w 577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7" h="334">
                  <a:moveTo>
                    <a:pt x="577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7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0" name="Freeform 49"/>
            <p:cNvSpPr>
              <a:spLocks/>
            </p:cNvSpPr>
            <p:nvPr/>
          </p:nvSpPr>
          <p:spPr bwMode="auto">
            <a:xfrm>
              <a:off x="4761" y="490"/>
              <a:ext cx="253" cy="147"/>
            </a:xfrm>
            <a:custGeom>
              <a:avLst/>
              <a:gdLst>
                <a:gd name="T0" fmla="*/ 135 w 253"/>
                <a:gd name="T1" fmla="*/ 127 h 147"/>
                <a:gd name="T2" fmla="*/ 189 w 253"/>
                <a:gd name="T3" fmla="*/ 127 h 147"/>
                <a:gd name="T4" fmla="*/ 0 w 253"/>
                <a:gd name="T5" fmla="*/ 18 h 147"/>
                <a:gd name="T6" fmla="*/ 29 w 253"/>
                <a:gd name="T7" fmla="*/ 0 h 147"/>
                <a:gd name="T8" fmla="*/ 218 w 253"/>
                <a:gd name="T9" fmla="*/ 110 h 147"/>
                <a:gd name="T10" fmla="*/ 218 w 253"/>
                <a:gd name="T11" fmla="*/ 79 h 147"/>
                <a:gd name="T12" fmla="*/ 253 w 253"/>
                <a:gd name="T13" fmla="*/ 79 h 147"/>
                <a:gd name="T14" fmla="*/ 253 w 253"/>
                <a:gd name="T15" fmla="*/ 147 h 147"/>
                <a:gd name="T16" fmla="*/ 136 w 253"/>
                <a:gd name="T17" fmla="*/ 147 h 147"/>
                <a:gd name="T18" fmla="*/ 135 w 253"/>
                <a:gd name="T19" fmla="*/ 127 h 147"/>
                <a:gd name="T20" fmla="*/ 135 w 253"/>
                <a:gd name="T21" fmla="*/ 127 h 147"/>
                <a:gd name="T22" fmla="*/ 135 w 253"/>
                <a:gd name="T23" fmla="*/ 127 h 147"/>
                <a:gd name="T24" fmla="*/ 135 w 253"/>
                <a:gd name="T25" fmla="*/ 127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7"/>
                <a:gd name="T41" fmla="*/ 253 w 253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7">
                  <a:moveTo>
                    <a:pt x="135" y="127"/>
                  </a:moveTo>
                  <a:lnTo>
                    <a:pt x="189" y="127"/>
                  </a:lnTo>
                  <a:lnTo>
                    <a:pt x="0" y="18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9"/>
                  </a:lnTo>
                  <a:lnTo>
                    <a:pt x="253" y="79"/>
                  </a:lnTo>
                  <a:lnTo>
                    <a:pt x="253" y="147"/>
                  </a:lnTo>
                  <a:lnTo>
                    <a:pt x="136" y="147"/>
                  </a:lnTo>
                  <a:lnTo>
                    <a:pt x="135" y="12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1" name="Freeform 50"/>
            <p:cNvSpPr>
              <a:spLocks/>
            </p:cNvSpPr>
            <p:nvPr/>
          </p:nvSpPr>
          <p:spPr bwMode="auto">
            <a:xfrm>
              <a:off x="4694" y="547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2" name="Freeform 51"/>
            <p:cNvSpPr>
              <a:spLocks/>
            </p:cNvSpPr>
            <p:nvPr/>
          </p:nvSpPr>
          <p:spPr bwMode="auto">
            <a:xfrm>
              <a:off x="4596" y="586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7 h 147"/>
                <a:gd name="T10" fmla="*/ 190 w 254"/>
                <a:gd name="T11" fmla="*/ 127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09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7"/>
                  </a:lnTo>
                  <a:lnTo>
                    <a:pt x="190" y="127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09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3" name="Freeform 52"/>
            <p:cNvSpPr>
              <a:spLocks/>
            </p:cNvSpPr>
            <p:nvPr/>
          </p:nvSpPr>
          <p:spPr bwMode="auto">
            <a:xfrm>
              <a:off x="4761" y="486"/>
              <a:ext cx="253" cy="146"/>
            </a:xfrm>
            <a:custGeom>
              <a:avLst/>
              <a:gdLst>
                <a:gd name="T0" fmla="*/ 135 w 253"/>
                <a:gd name="T1" fmla="*/ 125 h 146"/>
                <a:gd name="T2" fmla="*/ 189 w 253"/>
                <a:gd name="T3" fmla="*/ 125 h 146"/>
                <a:gd name="T4" fmla="*/ 0 w 253"/>
                <a:gd name="T5" fmla="*/ 16 h 146"/>
                <a:gd name="T6" fmla="*/ 29 w 253"/>
                <a:gd name="T7" fmla="*/ 0 h 146"/>
                <a:gd name="T8" fmla="*/ 218 w 253"/>
                <a:gd name="T9" fmla="*/ 108 h 146"/>
                <a:gd name="T10" fmla="*/ 218 w 253"/>
                <a:gd name="T11" fmla="*/ 77 h 146"/>
                <a:gd name="T12" fmla="*/ 253 w 253"/>
                <a:gd name="T13" fmla="*/ 77 h 146"/>
                <a:gd name="T14" fmla="*/ 253 w 253"/>
                <a:gd name="T15" fmla="*/ 146 h 146"/>
                <a:gd name="T16" fmla="*/ 136 w 253"/>
                <a:gd name="T17" fmla="*/ 146 h 146"/>
                <a:gd name="T18" fmla="*/ 135 w 253"/>
                <a:gd name="T19" fmla="*/ 125 h 146"/>
                <a:gd name="T20" fmla="*/ 135 w 253"/>
                <a:gd name="T21" fmla="*/ 125 h 146"/>
                <a:gd name="T22" fmla="*/ 135 w 253"/>
                <a:gd name="T23" fmla="*/ 125 h 146"/>
                <a:gd name="T24" fmla="*/ 135 w 253"/>
                <a:gd name="T25" fmla="*/ 125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35" y="125"/>
                  </a:moveTo>
                  <a:lnTo>
                    <a:pt x="189" y="125"/>
                  </a:lnTo>
                  <a:lnTo>
                    <a:pt x="0" y="16"/>
                  </a:lnTo>
                  <a:lnTo>
                    <a:pt x="29" y="0"/>
                  </a:lnTo>
                  <a:lnTo>
                    <a:pt x="218" y="108"/>
                  </a:lnTo>
                  <a:lnTo>
                    <a:pt x="218" y="77"/>
                  </a:lnTo>
                  <a:lnTo>
                    <a:pt x="253" y="77"/>
                  </a:lnTo>
                  <a:lnTo>
                    <a:pt x="253" y="146"/>
                  </a:lnTo>
                  <a:lnTo>
                    <a:pt x="136" y="146"/>
                  </a:lnTo>
                  <a:lnTo>
                    <a:pt x="135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4" name="Freeform 53"/>
            <p:cNvSpPr>
              <a:spLocks/>
            </p:cNvSpPr>
            <p:nvPr/>
          </p:nvSpPr>
          <p:spPr bwMode="auto">
            <a:xfrm>
              <a:off x="4694" y="542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5" name="Freeform 54"/>
            <p:cNvSpPr>
              <a:spLocks/>
            </p:cNvSpPr>
            <p:nvPr/>
          </p:nvSpPr>
          <p:spPr bwMode="auto">
            <a:xfrm>
              <a:off x="4596" y="581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6 h 147"/>
                <a:gd name="T10" fmla="*/ 190 w 254"/>
                <a:gd name="T11" fmla="*/ 126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10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6"/>
                  </a:lnTo>
                  <a:lnTo>
                    <a:pt x="190" y="126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196" name="组合 1486"/>
          <p:cNvGrpSpPr/>
          <p:nvPr/>
        </p:nvGrpSpPr>
        <p:grpSpPr>
          <a:xfrm>
            <a:off x="1580465" y="5572140"/>
            <a:ext cx="1134147" cy="279161"/>
            <a:chOff x="6036301" y="5572140"/>
            <a:chExt cx="1134147" cy="279161"/>
          </a:xfrm>
        </p:grpSpPr>
        <p:grpSp>
          <p:nvGrpSpPr>
            <p:cNvPr id="3197" name="Group 222"/>
            <p:cNvGrpSpPr>
              <a:grpSpLocks noChangeAspect="1"/>
            </p:cNvGrpSpPr>
            <p:nvPr/>
          </p:nvGrpSpPr>
          <p:grpSpPr bwMode="auto">
            <a:xfrm>
              <a:off x="6429388" y="5572140"/>
              <a:ext cx="383870" cy="279161"/>
              <a:chOff x="2465" y="445"/>
              <a:chExt cx="576" cy="419"/>
            </a:xfrm>
          </p:grpSpPr>
          <p:sp>
            <p:nvSpPr>
              <p:cNvPr id="3228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9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0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1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2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3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4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5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6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7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8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9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40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41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198" name="Group 222"/>
            <p:cNvGrpSpPr>
              <a:grpSpLocks noChangeAspect="1"/>
            </p:cNvGrpSpPr>
            <p:nvPr/>
          </p:nvGrpSpPr>
          <p:grpSpPr bwMode="auto">
            <a:xfrm>
              <a:off x="6036301" y="5572140"/>
              <a:ext cx="383870" cy="279161"/>
              <a:chOff x="2465" y="445"/>
              <a:chExt cx="576" cy="419"/>
            </a:xfrm>
          </p:grpSpPr>
          <p:sp>
            <p:nvSpPr>
              <p:cNvPr id="3214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5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6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7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8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9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0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1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2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3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4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5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6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7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199" name="Group 222"/>
            <p:cNvGrpSpPr>
              <a:grpSpLocks noChangeAspect="1"/>
            </p:cNvGrpSpPr>
            <p:nvPr/>
          </p:nvGrpSpPr>
          <p:grpSpPr bwMode="auto">
            <a:xfrm>
              <a:off x="6786578" y="5572140"/>
              <a:ext cx="383870" cy="279161"/>
              <a:chOff x="2465" y="445"/>
              <a:chExt cx="576" cy="419"/>
            </a:xfrm>
          </p:grpSpPr>
          <p:sp>
            <p:nvSpPr>
              <p:cNvPr id="3200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1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2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3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4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5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6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7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8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9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0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1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2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3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cxnSp>
        <p:nvCxnSpPr>
          <p:cNvPr id="3242" name="直接连接符 3241"/>
          <p:cNvCxnSpPr>
            <a:stCxn id="3188" idx="1"/>
            <a:endCxn id="3214" idx="0"/>
          </p:cNvCxnSpPr>
          <p:nvPr/>
        </p:nvCxnSpPr>
        <p:spPr>
          <a:xfrm flipH="1">
            <a:off x="1772400" y="4991108"/>
            <a:ext cx="445526" cy="58169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243" name="直接连接符 3242"/>
          <p:cNvCxnSpPr>
            <a:stCxn id="3187" idx="2"/>
            <a:endCxn id="3237" idx="6"/>
          </p:cNvCxnSpPr>
          <p:nvPr/>
        </p:nvCxnSpPr>
        <p:spPr>
          <a:xfrm flipH="1">
            <a:off x="2111161" y="4991108"/>
            <a:ext cx="106764" cy="601686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244" name="直接连接符 3243"/>
          <p:cNvCxnSpPr>
            <a:stCxn id="3187" idx="2"/>
            <a:endCxn id="3203" idx="3"/>
          </p:cNvCxnSpPr>
          <p:nvPr/>
        </p:nvCxnSpPr>
        <p:spPr>
          <a:xfrm>
            <a:off x="2217925" y="4991108"/>
            <a:ext cx="304086" cy="58103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245" name="组合 2442"/>
          <p:cNvGrpSpPr/>
          <p:nvPr/>
        </p:nvGrpSpPr>
        <p:grpSpPr>
          <a:xfrm>
            <a:off x="7358082" y="6000768"/>
            <a:ext cx="500066" cy="647708"/>
            <a:chOff x="7429520" y="6000768"/>
            <a:chExt cx="500066" cy="647708"/>
          </a:xfrm>
        </p:grpSpPr>
        <p:grpSp>
          <p:nvGrpSpPr>
            <p:cNvPr id="3246" name="组合 2432"/>
            <p:cNvGrpSpPr/>
            <p:nvPr/>
          </p:nvGrpSpPr>
          <p:grpSpPr>
            <a:xfrm>
              <a:off x="7713360" y="6000768"/>
              <a:ext cx="216226" cy="341122"/>
              <a:chOff x="7662886" y="6114076"/>
              <a:chExt cx="216226" cy="341122"/>
            </a:xfrm>
          </p:grpSpPr>
          <p:pic>
            <p:nvPicPr>
              <p:cNvPr id="3252" name="Picture 3" descr="tower"/>
              <p:cNvPicPr>
                <a:picLocks noChangeAspect="1" noChangeArrowheads="1"/>
              </p:cNvPicPr>
              <p:nvPr/>
            </p:nvPicPr>
            <p:blipFill>
              <a:blip r:embed="rId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 l="57503" r="139" b="51090"/>
              <a:stretch>
                <a:fillRect/>
              </a:stretch>
            </p:blipFill>
            <p:spPr bwMode="auto">
              <a:xfrm rot="5400000">
                <a:off x="7667063" y="6243149"/>
                <a:ext cx="207872" cy="21622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3" name="Picture 8" descr="C:\Documents and Settings\centec\桌面\新建文件夹\7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7686676" y="6114076"/>
                <a:ext cx="131812" cy="10540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7" name="组合 2433"/>
            <p:cNvGrpSpPr/>
            <p:nvPr/>
          </p:nvGrpSpPr>
          <p:grpSpPr>
            <a:xfrm>
              <a:off x="7500958" y="6000768"/>
              <a:ext cx="216226" cy="341122"/>
              <a:chOff x="7662886" y="6114076"/>
              <a:chExt cx="216226" cy="341122"/>
            </a:xfrm>
          </p:grpSpPr>
          <p:pic>
            <p:nvPicPr>
              <p:cNvPr id="3250" name="Picture 3" descr="tower"/>
              <p:cNvPicPr>
                <a:picLocks noChangeAspect="1" noChangeArrowheads="1"/>
              </p:cNvPicPr>
              <p:nvPr/>
            </p:nvPicPr>
            <p:blipFill>
              <a:blip r:embed="rId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 l="57503" r="139" b="51090"/>
              <a:stretch>
                <a:fillRect/>
              </a:stretch>
            </p:blipFill>
            <p:spPr bwMode="auto">
              <a:xfrm rot="5400000">
                <a:off x="7667063" y="6243149"/>
                <a:ext cx="207872" cy="21622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1" name="Picture 8" descr="C:\Documents and Settings\centec\桌面\新建文件夹\7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7686676" y="6114076"/>
                <a:ext cx="131812" cy="10540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48" name="Picture 15" descr="Hardware42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7429520" y="6429396"/>
              <a:ext cx="219080" cy="2190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9" name="Picture 15" descr="Hardware42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7658099" y="6429396"/>
              <a:ext cx="219080" cy="2190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3254" name="直接连接符 3253"/>
          <p:cNvCxnSpPr>
            <a:stCxn id="3051" idx="1"/>
            <a:endCxn id="3251" idx="0"/>
          </p:cNvCxnSpPr>
          <p:nvPr/>
        </p:nvCxnSpPr>
        <p:spPr>
          <a:xfrm flipH="1">
            <a:off x="7519216" y="5850635"/>
            <a:ext cx="111766" cy="150133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255" name="直接连接符 3254"/>
          <p:cNvCxnSpPr>
            <a:stCxn id="3049" idx="2"/>
            <a:endCxn id="3253" idx="0"/>
          </p:cNvCxnSpPr>
          <p:nvPr/>
        </p:nvCxnSpPr>
        <p:spPr>
          <a:xfrm rot="16200000" flipH="1">
            <a:off x="7606234" y="5875383"/>
            <a:ext cx="149467" cy="10130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256" name="组合 2428"/>
          <p:cNvGrpSpPr/>
          <p:nvPr/>
        </p:nvGrpSpPr>
        <p:grpSpPr>
          <a:xfrm>
            <a:off x="8358214" y="6215082"/>
            <a:ext cx="357190" cy="312853"/>
            <a:chOff x="7929586" y="6072206"/>
            <a:chExt cx="692638" cy="606663"/>
          </a:xfrm>
        </p:grpSpPr>
        <p:cxnSp>
          <p:nvCxnSpPr>
            <p:cNvPr id="3257" name="直接连接符 3256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258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9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0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261" name="直接连接符 3260"/>
            <p:cNvCxnSpPr>
              <a:stCxn id="3260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262" name="直接连接符 3261"/>
            <p:cNvCxnSpPr>
              <a:stCxn id="3260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263" name="组合 2443"/>
          <p:cNvGrpSpPr/>
          <p:nvPr/>
        </p:nvGrpSpPr>
        <p:grpSpPr>
          <a:xfrm>
            <a:off x="7929586" y="6215082"/>
            <a:ext cx="357190" cy="312853"/>
            <a:chOff x="7929586" y="6072206"/>
            <a:chExt cx="692638" cy="606663"/>
          </a:xfrm>
        </p:grpSpPr>
        <p:cxnSp>
          <p:nvCxnSpPr>
            <p:cNvPr id="3264" name="直接连接符 3263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265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6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7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268" name="直接连接符 3267"/>
            <p:cNvCxnSpPr>
              <a:stCxn id="3267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269" name="直接连接符 3268"/>
            <p:cNvCxnSpPr>
              <a:stCxn id="3267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cxnSp>
        <p:nvCxnSpPr>
          <p:cNvPr id="3270" name="直接连接符 3269"/>
          <p:cNvCxnSpPr>
            <a:stCxn id="3065" idx="1"/>
            <a:endCxn id="3267" idx="0"/>
          </p:cNvCxnSpPr>
          <p:nvPr/>
        </p:nvCxnSpPr>
        <p:spPr>
          <a:xfrm>
            <a:off x="8024069" y="5850635"/>
            <a:ext cx="84113" cy="364447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271" name="直接连接符 3270"/>
          <p:cNvCxnSpPr>
            <a:stCxn id="3037" idx="1"/>
            <a:endCxn id="3260" idx="0"/>
          </p:cNvCxnSpPr>
          <p:nvPr/>
        </p:nvCxnSpPr>
        <p:spPr>
          <a:xfrm>
            <a:off x="8381259" y="5850635"/>
            <a:ext cx="155551" cy="364447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272" name="组合 2457"/>
          <p:cNvGrpSpPr/>
          <p:nvPr/>
        </p:nvGrpSpPr>
        <p:grpSpPr>
          <a:xfrm>
            <a:off x="5935430" y="5845976"/>
            <a:ext cx="1357322" cy="797841"/>
            <a:chOff x="7358082" y="5850635"/>
            <a:chExt cx="1357322" cy="797841"/>
          </a:xfrm>
        </p:grpSpPr>
        <p:grpSp>
          <p:nvGrpSpPr>
            <p:cNvPr id="3273" name="组合 2458"/>
            <p:cNvGrpSpPr/>
            <p:nvPr/>
          </p:nvGrpSpPr>
          <p:grpSpPr>
            <a:xfrm>
              <a:off x="7358082" y="5850635"/>
              <a:ext cx="500066" cy="797841"/>
              <a:chOff x="7358082" y="5850635"/>
              <a:chExt cx="500066" cy="797841"/>
            </a:xfrm>
          </p:grpSpPr>
          <p:grpSp>
            <p:nvGrpSpPr>
              <p:cNvPr id="3291" name="组合 2476"/>
              <p:cNvGrpSpPr/>
              <p:nvPr/>
            </p:nvGrpSpPr>
            <p:grpSpPr>
              <a:xfrm>
                <a:off x="7358082" y="6000768"/>
                <a:ext cx="500066" cy="647708"/>
                <a:chOff x="7429520" y="6000768"/>
                <a:chExt cx="500066" cy="647708"/>
              </a:xfrm>
            </p:grpSpPr>
            <p:grpSp>
              <p:nvGrpSpPr>
                <p:cNvPr id="3294" name="组合 2479"/>
                <p:cNvGrpSpPr/>
                <p:nvPr/>
              </p:nvGrpSpPr>
              <p:grpSpPr>
                <a:xfrm>
                  <a:off x="7713360" y="6000768"/>
                  <a:ext cx="216226" cy="341122"/>
                  <a:chOff x="7662886" y="6114076"/>
                  <a:chExt cx="216226" cy="341122"/>
                </a:xfrm>
              </p:grpSpPr>
              <p:pic>
                <p:nvPicPr>
                  <p:cNvPr id="3300" name="Picture 3" descr="tower"/>
                  <p:cNvPicPr>
                    <a:picLocks noChangeAspect="1" noChangeArrowheads="1"/>
                  </p:cNvPicPr>
                  <p:nvPr/>
                </p:nvPicPr>
                <p:blipFill>
                  <a:blip r:embed="rId5" cstate="print">
                    <a:clrChange>
                      <a:clrFrom>
                        <a:srgbClr val="FFFFFF"/>
                      </a:clrFrom>
                      <a:clrTo>
                        <a:srgbClr val="FFFFFF">
                          <a:alpha val="0"/>
                        </a:srgbClr>
                      </a:clrTo>
                    </a:clrChange>
                  </a:blip>
                  <a:srcRect l="57503" r="139" b="51090"/>
                  <a:stretch>
                    <a:fillRect/>
                  </a:stretch>
                </p:blipFill>
                <p:spPr bwMode="auto">
                  <a:xfrm rot="5400000">
                    <a:off x="7667063" y="6243149"/>
                    <a:ext cx="207872" cy="216226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301" name="Picture 8" descr="C:\Documents and Settings\centec\桌面\新建文件夹\7.png"/>
                  <p:cNvPicPr>
                    <a:picLocks noChangeAspect="1" noChangeArrowheads="1"/>
                  </p:cNvPicPr>
                  <p:nvPr/>
                </p:nvPicPr>
                <p:blipFill>
                  <a:blip r:embed="rId6" cstate="print"/>
                  <a:srcRect/>
                  <a:stretch>
                    <a:fillRect/>
                  </a:stretch>
                </p:blipFill>
                <p:spPr bwMode="auto">
                  <a:xfrm>
                    <a:off x="7686676" y="6114076"/>
                    <a:ext cx="131812" cy="10540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  <p:grpSp>
              <p:nvGrpSpPr>
                <p:cNvPr id="3295" name="组合 2480"/>
                <p:cNvGrpSpPr/>
                <p:nvPr/>
              </p:nvGrpSpPr>
              <p:grpSpPr>
                <a:xfrm>
                  <a:off x="7500958" y="6000768"/>
                  <a:ext cx="216226" cy="341122"/>
                  <a:chOff x="7662886" y="6114076"/>
                  <a:chExt cx="216226" cy="341122"/>
                </a:xfrm>
              </p:grpSpPr>
              <p:pic>
                <p:nvPicPr>
                  <p:cNvPr id="3298" name="Picture 3" descr="tower"/>
                  <p:cNvPicPr>
                    <a:picLocks noChangeAspect="1" noChangeArrowheads="1"/>
                  </p:cNvPicPr>
                  <p:nvPr/>
                </p:nvPicPr>
                <p:blipFill>
                  <a:blip r:embed="rId5" cstate="print">
                    <a:clrChange>
                      <a:clrFrom>
                        <a:srgbClr val="FFFFFF"/>
                      </a:clrFrom>
                      <a:clrTo>
                        <a:srgbClr val="FFFFFF">
                          <a:alpha val="0"/>
                        </a:srgbClr>
                      </a:clrTo>
                    </a:clrChange>
                  </a:blip>
                  <a:srcRect l="57503" r="139" b="51090"/>
                  <a:stretch>
                    <a:fillRect/>
                  </a:stretch>
                </p:blipFill>
                <p:spPr bwMode="auto">
                  <a:xfrm rot="5400000">
                    <a:off x="7667063" y="6243149"/>
                    <a:ext cx="207872" cy="216226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pic>
                <p:nvPicPr>
                  <p:cNvPr id="3299" name="Picture 8" descr="C:\Documents and Settings\centec\桌面\新建文件夹\7.png"/>
                  <p:cNvPicPr>
                    <a:picLocks noChangeAspect="1" noChangeArrowheads="1"/>
                  </p:cNvPicPr>
                  <p:nvPr/>
                </p:nvPicPr>
                <p:blipFill>
                  <a:blip r:embed="rId6" cstate="print"/>
                  <a:srcRect/>
                  <a:stretch>
                    <a:fillRect/>
                  </a:stretch>
                </p:blipFill>
                <p:spPr bwMode="auto">
                  <a:xfrm>
                    <a:off x="7686676" y="6114076"/>
                    <a:ext cx="131812" cy="10540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</p:grpSp>
            <p:pic>
              <p:nvPicPr>
                <p:cNvPr id="3296" name="Picture 15" descr="Hardware42"/>
                <p:cNvPicPr>
                  <a:picLocks noChangeAspect="1" noChangeArrowheads="1"/>
                </p:cNvPicPr>
                <p:nvPr/>
              </p:nvPicPr>
              <p:blipFill>
                <a:blip r:embed="rId7" cstate="print"/>
                <a:srcRect/>
                <a:stretch>
                  <a:fillRect/>
                </a:stretch>
              </p:blipFill>
              <p:spPr bwMode="auto">
                <a:xfrm>
                  <a:off x="7429520" y="6429396"/>
                  <a:ext cx="219080" cy="2190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297" name="Picture 15" descr="Hardware42"/>
                <p:cNvPicPr>
                  <a:picLocks noChangeAspect="1" noChangeArrowheads="1"/>
                </p:cNvPicPr>
                <p:nvPr/>
              </p:nvPicPr>
              <p:blipFill>
                <a:blip r:embed="rId7" cstate="print"/>
                <a:srcRect/>
                <a:stretch>
                  <a:fillRect/>
                </a:stretch>
              </p:blipFill>
              <p:spPr bwMode="auto">
                <a:xfrm>
                  <a:off x="7658099" y="6429396"/>
                  <a:ext cx="219080" cy="2190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cxnSp>
            <p:nvCxnSpPr>
              <p:cNvPr id="3292" name="直接连接符 3291"/>
              <p:cNvCxnSpPr>
                <a:endCxn id="3299" idx="0"/>
              </p:cNvCxnSpPr>
              <p:nvPr/>
            </p:nvCxnSpPr>
            <p:spPr>
              <a:xfrm flipH="1">
                <a:off x="7519216" y="5850635"/>
                <a:ext cx="111766" cy="150133"/>
              </a:xfrm>
              <a:prstGeom prst="line">
                <a:avLst/>
              </a:prstGeom>
              <a:noFill/>
              <a:ln w="9525" cap="flat" cmpd="sng" algn="ctr">
                <a:solidFill>
                  <a:srgbClr val="2D2D8A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3293" name="直接连接符 3292"/>
              <p:cNvCxnSpPr>
                <a:endCxn id="3301" idx="0"/>
              </p:cNvCxnSpPr>
              <p:nvPr/>
            </p:nvCxnSpPr>
            <p:spPr>
              <a:xfrm rot="16200000" flipH="1">
                <a:off x="7606234" y="5875383"/>
                <a:ext cx="149467" cy="101302"/>
              </a:xfrm>
              <a:prstGeom prst="line">
                <a:avLst/>
              </a:prstGeom>
              <a:noFill/>
              <a:ln w="9525" cap="flat" cmpd="sng" algn="ctr">
                <a:solidFill>
                  <a:srgbClr val="2D2D8A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</p:grpSp>
        <p:grpSp>
          <p:nvGrpSpPr>
            <p:cNvPr id="3274" name="组合 2459"/>
            <p:cNvGrpSpPr/>
            <p:nvPr/>
          </p:nvGrpSpPr>
          <p:grpSpPr>
            <a:xfrm>
              <a:off x="7929572" y="5850635"/>
              <a:ext cx="785817" cy="677619"/>
              <a:chOff x="7929572" y="5850635"/>
              <a:chExt cx="785817" cy="677619"/>
            </a:xfrm>
          </p:grpSpPr>
          <p:grpSp>
            <p:nvGrpSpPr>
              <p:cNvPr id="3275" name="组合 2460"/>
              <p:cNvGrpSpPr/>
              <p:nvPr/>
            </p:nvGrpSpPr>
            <p:grpSpPr>
              <a:xfrm>
                <a:off x="8358200" y="6215372"/>
                <a:ext cx="357189" cy="312882"/>
                <a:chOff x="7929586" y="6072206"/>
                <a:chExt cx="692638" cy="606663"/>
              </a:xfrm>
            </p:grpSpPr>
            <p:cxnSp>
              <p:nvCxnSpPr>
                <p:cNvPr id="3285" name="直接连接符 3284"/>
                <p:cNvCxnSpPr/>
                <p:nvPr/>
              </p:nvCxnSpPr>
              <p:spPr>
                <a:xfrm>
                  <a:off x="8072462" y="6554133"/>
                  <a:ext cx="428628" cy="1588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BBE0E3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pic>
              <p:nvPicPr>
                <p:cNvPr id="3286" name="Picture 178" descr="pc"/>
                <p:cNvPicPr>
                  <a:picLocks noChangeAspect="1" noChangeArrowheads="1"/>
                </p:cNvPicPr>
                <p:nvPr/>
              </p:nvPicPr>
              <p:blipFill>
                <a:blip r:embed="rId8" cstate="print"/>
                <a:srcRect/>
                <a:stretch>
                  <a:fillRect/>
                </a:stretch>
              </p:blipFill>
              <p:spPr bwMode="auto">
                <a:xfrm>
                  <a:off x="8358214" y="6429396"/>
                  <a:ext cx="264010" cy="24947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287" name="Picture 178" descr="pc"/>
                <p:cNvPicPr>
                  <a:picLocks noChangeAspect="1" noChangeArrowheads="1"/>
                </p:cNvPicPr>
                <p:nvPr/>
              </p:nvPicPr>
              <p:blipFill>
                <a:blip r:embed="rId8" cstate="print"/>
                <a:srcRect/>
                <a:stretch>
                  <a:fillRect/>
                </a:stretch>
              </p:blipFill>
              <p:spPr bwMode="auto">
                <a:xfrm>
                  <a:off x="7929586" y="6429396"/>
                  <a:ext cx="264010" cy="24947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288" name="Picture 178" descr="pc"/>
                <p:cNvPicPr>
                  <a:picLocks noChangeAspect="1" noChangeArrowheads="1"/>
                </p:cNvPicPr>
                <p:nvPr/>
              </p:nvPicPr>
              <p:blipFill>
                <a:blip r:embed="rId8" cstate="print"/>
                <a:srcRect/>
                <a:stretch>
                  <a:fillRect/>
                </a:stretch>
              </p:blipFill>
              <p:spPr bwMode="auto">
                <a:xfrm>
                  <a:off x="8143900" y="6072206"/>
                  <a:ext cx="264010" cy="24947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cxnSp>
              <p:nvCxnSpPr>
                <p:cNvPr id="3289" name="直接连接符 3288"/>
                <p:cNvCxnSpPr>
                  <a:stCxn id="3288" idx="2"/>
                </p:cNvCxnSpPr>
                <p:nvPr/>
              </p:nvCxnSpPr>
              <p:spPr>
                <a:xfrm rot="5400000">
                  <a:off x="8120326" y="6273816"/>
                  <a:ext cx="107717" cy="203443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BBE0E3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290" name="直接连接符 3289"/>
                <p:cNvCxnSpPr>
                  <a:stCxn id="3288" idx="2"/>
                </p:cNvCxnSpPr>
                <p:nvPr/>
              </p:nvCxnSpPr>
              <p:spPr>
                <a:xfrm rot="16200000" flipH="1">
                  <a:off x="8334639" y="6262944"/>
                  <a:ext cx="107717" cy="225185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BBE0E3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276" name="组合 2461"/>
              <p:cNvGrpSpPr/>
              <p:nvPr/>
            </p:nvGrpSpPr>
            <p:grpSpPr>
              <a:xfrm>
                <a:off x="7929572" y="6215372"/>
                <a:ext cx="357189" cy="312882"/>
                <a:chOff x="7929586" y="6072206"/>
                <a:chExt cx="692638" cy="606663"/>
              </a:xfrm>
            </p:grpSpPr>
            <p:cxnSp>
              <p:nvCxnSpPr>
                <p:cNvPr id="3279" name="直接连接符 3278"/>
                <p:cNvCxnSpPr/>
                <p:nvPr/>
              </p:nvCxnSpPr>
              <p:spPr>
                <a:xfrm>
                  <a:off x="8072462" y="6554133"/>
                  <a:ext cx="428628" cy="1588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BBE0E3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pic>
              <p:nvPicPr>
                <p:cNvPr id="3280" name="Picture 178" descr="pc"/>
                <p:cNvPicPr>
                  <a:picLocks noChangeAspect="1" noChangeArrowheads="1"/>
                </p:cNvPicPr>
                <p:nvPr/>
              </p:nvPicPr>
              <p:blipFill>
                <a:blip r:embed="rId8" cstate="print"/>
                <a:srcRect/>
                <a:stretch>
                  <a:fillRect/>
                </a:stretch>
              </p:blipFill>
              <p:spPr bwMode="auto">
                <a:xfrm>
                  <a:off x="8358214" y="6429396"/>
                  <a:ext cx="264010" cy="24947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281" name="Picture 178" descr="pc"/>
                <p:cNvPicPr>
                  <a:picLocks noChangeAspect="1" noChangeArrowheads="1"/>
                </p:cNvPicPr>
                <p:nvPr/>
              </p:nvPicPr>
              <p:blipFill>
                <a:blip r:embed="rId8" cstate="print"/>
                <a:srcRect/>
                <a:stretch>
                  <a:fillRect/>
                </a:stretch>
              </p:blipFill>
              <p:spPr bwMode="auto">
                <a:xfrm>
                  <a:off x="7929586" y="6429396"/>
                  <a:ext cx="264010" cy="24947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282" name="Picture 178" descr="pc"/>
                <p:cNvPicPr>
                  <a:picLocks noChangeAspect="1" noChangeArrowheads="1"/>
                </p:cNvPicPr>
                <p:nvPr/>
              </p:nvPicPr>
              <p:blipFill>
                <a:blip r:embed="rId8" cstate="print"/>
                <a:srcRect/>
                <a:stretch>
                  <a:fillRect/>
                </a:stretch>
              </p:blipFill>
              <p:spPr bwMode="auto">
                <a:xfrm>
                  <a:off x="8143900" y="6072206"/>
                  <a:ext cx="264010" cy="24947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cxnSp>
              <p:nvCxnSpPr>
                <p:cNvPr id="3283" name="直接连接符 3282"/>
                <p:cNvCxnSpPr>
                  <a:stCxn id="3282" idx="2"/>
                </p:cNvCxnSpPr>
                <p:nvPr/>
              </p:nvCxnSpPr>
              <p:spPr>
                <a:xfrm rot="5400000">
                  <a:off x="8120326" y="6273816"/>
                  <a:ext cx="107717" cy="203443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BBE0E3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284" name="直接连接符 3283"/>
                <p:cNvCxnSpPr>
                  <a:stCxn id="3282" idx="2"/>
                </p:cNvCxnSpPr>
                <p:nvPr/>
              </p:nvCxnSpPr>
              <p:spPr>
                <a:xfrm rot="16200000" flipH="1">
                  <a:off x="8334639" y="6262944"/>
                  <a:ext cx="107717" cy="225185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BBE0E3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cxnSp>
            <p:nvCxnSpPr>
              <p:cNvPr id="3277" name="直接连接符 3276"/>
              <p:cNvCxnSpPr>
                <a:endCxn id="3282" idx="0"/>
              </p:cNvCxnSpPr>
              <p:nvPr/>
            </p:nvCxnSpPr>
            <p:spPr>
              <a:xfrm>
                <a:off x="8024069" y="5850635"/>
                <a:ext cx="84113" cy="364447"/>
              </a:xfrm>
              <a:prstGeom prst="line">
                <a:avLst/>
              </a:prstGeom>
              <a:noFill/>
              <a:ln w="9525" cap="flat" cmpd="sng" algn="ctr">
                <a:solidFill>
                  <a:srgbClr val="2D2D8A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cxnSp>
            <p:nvCxnSpPr>
              <p:cNvPr id="3278" name="直接连接符 3277"/>
              <p:cNvCxnSpPr>
                <a:endCxn id="3288" idx="0"/>
              </p:cNvCxnSpPr>
              <p:nvPr/>
            </p:nvCxnSpPr>
            <p:spPr>
              <a:xfrm>
                <a:off x="8381259" y="5850635"/>
                <a:ext cx="155551" cy="364447"/>
              </a:xfrm>
              <a:prstGeom prst="line">
                <a:avLst/>
              </a:prstGeom>
              <a:noFill/>
              <a:ln w="9525" cap="flat" cmpd="sng" algn="ctr">
                <a:solidFill>
                  <a:srgbClr val="2D2D8A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</p:grpSp>
      </p:grpSp>
      <p:grpSp>
        <p:nvGrpSpPr>
          <p:cNvPr id="3302" name="组合 2490"/>
          <p:cNvGrpSpPr/>
          <p:nvPr/>
        </p:nvGrpSpPr>
        <p:grpSpPr>
          <a:xfrm>
            <a:off x="5321921" y="6132684"/>
            <a:ext cx="357189" cy="312882"/>
            <a:chOff x="7929586" y="6072206"/>
            <a:chExt cx="692638" cy="606663"/>
          </a:xfrm>
        </p:grpSpPr>
        <p:cxnSp>
          <p:nvCxnSpPr>
            <p:cNvPr id="3303" name="直接连接符 3302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304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5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6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307" name="直接连接符 3306"/>
            <p:cNvCxnSpPr>
              <a:stCxn id="3306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308" name="直接连接符 3307"/>
            <p:cNvCxnSpPr>
              <a:stCxn id="3306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309" name="组合 2491"/>
          <p:cNvGrpSpPr/>
          <p:nvPr/>
        </p:nvGrpSpPr>
        <p:grpSpPr>
          <a:xfrm>
            <a:off x="4964731" y="6132684"/>
            <a:ext cx="357189" cy="312882"/>
            <a:chOff x="7929586" y="6072206"/>
            <a:chExt cx="692638" cy="606663"/>
          </a:xfrm>
        </p:grpSpPr>
        <p:cxnSp>
          <p:nvCxnSpPr>
            <p:cNvPr id="3310" name="直接连接符 3309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311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2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3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314" name="直接连接符 3313"/>
            <p:cNvCxnSpPr>
              <a:stCxn id="3313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315" name="直接连接符 3314"/>
            <p:cNvCxnSpPr>
              <a:stCxn id="3313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cxnSp>
        <p:nvCxnSpPr>
          <p:cNvPr id="3316" name="直接连接符 3315"/>
          <p:cNvCxnSpPr/>
          <p:nvPr/>
        </p:nvCxnSpPr>
        <p:spPr>
          <a:xfrm>
            <a:off x="5121791" y="5937546"/>
            <a:ext cx="21534" cy="19513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317" name="直接连接符 3316"/>
          <p:cNvCxnSpPr/>
          <p:nvPr/>
        </p:nvCxnSpPr>
        <p:spPr>
          <a:xfrm>
            <a:off x="5478981" y="5937545"/>
            <a:ext cx="21534" cy="19513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318" name="Group 44"/>
          <p:cNvGrpSpPr>
            <a:grpSpLocks noChangeAspect="1"/>
          </p:cNvGrpSpPr>
          <p:nvPr/>
        </p:nvGrpSpPr>
        <p:grpSpPr bwMode="auto">
          <a:xfrm>
            <a:off x="4263630" y="5214950"/>
            <a:ext cx="379808" cy="276224"/>
            <a:chOff x="4516" y="445"/>
            <a:chExt cx="576" cy="419"/>
          </a:xfrm>
        </p:grpSpPr>
        <p:sp>
          <p:nvSpPr>
            <p:cNvPr id="3319" name="AutoShape 45"/>
            <p:cNvSpPr>
              <a:spLocks noChangeAspect="1" noChangeArrowheads="1" noTextEdit="1"/>
            </p:cNvSpPr>
            <p:nvPr/>
          </p:nvSpPr>
          <p:spPr bwMode="auto">
            <a:xfrm>
              <a:off x="4516" y="445"/>
              <a:ext cx="576" cy="4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0" name="Freeform 46"/>
            <p:cNvSpPr>
              <a:spLocks/>
            </p:cNvSpPr>
            <p:nvPr/>
          </p:nvSpPr>
          <p:spPr bwMode="auto">
            <a:xfrm>
              <a:off x="4805" y="611"/>
              <a:ext cx="288" cy="253"/>
            </a:xfrm>
            <a:custGeom>
              <a:avLst/>
              <a:gdLst>
                <a:gd name="T0" fmla="*/ 288 w 288"/>
                <a:gd name="T1" fmla="*/ 0 h 253"/>
                <a:gd name="T2" fmla="*/ 287 w 288"/>
                <a:gd name="T3" fmla="*/ 86 h 253"/>
                <a:gd name="T4" fmla="*/ 0 w 288"/>
                <a:gd name="T5" fmla="*/ 253 h 253"/>
                <a:gd name="T6" fmla="*/ 0 w 288"/>
                <a:gd name="T7" fmla="*/ 167 h 253"/>
                <a:gd name="T8" fmla="*/ 288 w 288"/>
                <a:gd name="T9" fmla="*/ 0 h 253"/>
                <a:gd name="T10" fmla="*/ 288 w 288"/>
                <a:gd name="T11" fmla="*/ 0 h 253"/>
                <a:gd name="T12" fmla="*/ 288 w 288"/>
                <a:gd name="T13" fmla="*/ 0 h 253"/>
                <a:gd name="T14" fmla="*/ 288 w 288"/>
                <a:gd name="T15" fmla="*/ 0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8"/>
                <a:gd name="T25" fmla="*/ 0 h 253"/>
                <a:gd name="T26" fmla="*/ 288 w 288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8" h="253">
                  <a:moveTo>
                    <a:pt x="288" y="0"/>
                  </a:moveTo>
                  <a:lnTo>
                    <a:pt x="287" y="86"/>
                  </a:lnTo>
                  <a:lnTo>
                    <a:pt x="0" y="253"/>
                  </a:lnTo>
                  <a:lnTo>
                    <a:pt x="0" y="167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1" name="Freeform 47"/>
            <p:cNvSpPr>
              <a:spLocks/>
            </p:cNvSpPr>
            <p:nvPr/>
          </p:nvSpPr>
          <p:spPr bwMode="auto">
            <a:xfrm>
              <a:off x="4515" y="611"/>
              <a:ext cx="290" cy="253"/>
            </a:xfrm>
            <a:custGeom>
              <a:avLst/>
              <a:gdLst>
                <a:gd name="T0" fmla="*/ 290 w 290"/>
                <a:gd name="T1" fmla="*/ 167 h 253"/>
                <a:gd name="T2" fmla="*/ 290 w 290"/>
                <a:gd name="T3" fmla="*/ 253 h 253"/>
                <a:gd name="T4" fmla="*/ 0 w 290"/>
                <a:gd name="T5" fmla="*/ 86 h 253"/>
                <a:gd name="T6" fmla="*/ 1 w 290"/>
                <a:gd name="T7" fmla="*/ 0 h 253"/>
                <a:gd name="T8" fmla="*/ 290 w 290"/>
                <a:gd name="T9" fmla="*/ 167 h 253"/>
                <a:gd name="T10" fmla="*/ 290 w 290"/>
                <a:gd name="T11" fmla="*/ 167 h 253"/>
                <a:gd name="T12" fmla="*/ 290 w 290"/>
                <a:gd name="T13" fmla="*/ 167 h 253"/>
                <a:gd name="T14" fmla="*/ 290 w 290"/>
                <a:gd name="T15" fmla="*/ 16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0"/>
                <a:gd name="T25" fmla="*/ 0 h 253"/>
                <a:gd name="T26" fmla="*/ 290 w 290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0" h="253">
                  <a:moveTo>
                    <a:pt x="290" y="167"/>
                  </a:moveTo>
                  <a:lnTo>
                    <a:pt x="290" y="253"/>
                  </a:lnTo>
                  <a:lnTo>
                    <a:pt x="0" y="86"/>
                  </a:lnTo>
                  <a:lnTo>
                    <a:pt x="1" y="0"/>
                  </a:lnTo>
                  <a:lnTo>
                    <a:pt x="290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2" name="Freeform 48"/>
            <p:cNvSpPr>
              <a:spLocks/>
            </p:cNvSpPr>
            <p:nvPr/>
          </p:nvSpPr>
          <p:spPr bwMode="auto">
            <a:xfrm>
              <a:off x="4516" y="444"/>
              <a:ext cx="577" cy="334"/>
            </a:xfrm>
            <a:custGeom>
              <a:avLst/>
              <a:gdLst>
                <a:gd name="T0" fmla="*/ 577 w 577"/>
                <a:gd name="T1" fmla="*/ 167 h 334"/>
                <a:gd name="T2" fmla="*/ 289 w 577"/>
                <a:gd name="T3" fmla="*/ 334 h 334"/>
                <a:gd name="T4" fmla="*/ 0 w 577"/>
                <a:gd name="T5" fmla="*/ 167 h 334"/>
                <a:gd name="T6" fmla="*/ 287 w 577"/>
                <a:gd name="T7" fmla="*/ 0 h 334"/>
                <a:gd name="T8" fmla="*/ 577 w 577"/>
                <a:gd name="T9" fmla="*/ 167 h 334"/>
                <a:gd name="T10" fmla="*/ 577 w 577"/>
                <a:gd name="T11" fmla="*/ 167 h 334"/>
                <a:gd name="T12" fmla="*/ 577 w 577"/>
                <a:gd name="T13" fmla="*/ 167 h 334"/>
                <a:gd name="T14" fmla="*/ 577 w 577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7"/>
                <a:gd name="T25" fmla="*/ 0 h 334"/>
                <a:gd name="T26" fmla="*/ 577 w 577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7" h="334">
                  <a:moveTo>
                    <a:pt x="577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7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3" name="Freeform 49"/>
            <p:cNvSpPr>
              <a:spLocks/>
            </p:cNvSpPr>
            <p:nvPr/>
          </p:nvSpPr>
          <p:spPr bwMode="auto">
            <a:xfrm>
              <a:off x="4761" y="490"/>
              <a:ext cx="253" cy="147"/>
            </a:xfrm>
            <a:custGeom>
              <a:avLst/>
              <a:gdLst>
                <a:gd name="T0" fmla="*/ 135 w 253"/>
                <a:gd name="T1" fmla="*/ 127 h 147"/>
                <a:gd name="T2" fmla="*/ 189 w 253"/>
                <a:gd name="T3" fmla="*/ 127 h 147"/>
                <a:gd name="T4" fmla="*/ 0 w 253"/>
                <a:gd name="T5" fmla="*/ 18 h 147"/>
                <a:gd name="T6" fmla="*/ 29 w 253"/>
                <a:gd name="T7" fmla="*/ 0 h 147"/>
                <a:gd name="T8" fmla="*/ 218 w 253"/>
                <a:gd name="T9" fmla="*/ 110 h 147"/>
                <a:gd name="T10" fmla="*/ 218 w 253"/>
                <a:gd name="T11" fmla="*/ 79 h 147"/>
                <a:gd name="T12" fmla="*/ 253 w 253"/>
                <a:gd name="T13" fmla="*/ 79 h 147"/>
                <a:gd name="T14" fmla="*/ 253 w 253"/>
                <a:gd name="T15" fmla="*/ 147 h 147"/>
                <a:gd name="T16" fmla="*/ 136 w 253"/>
                <a:gd name="T17" fmla="*/ 147 h 147"/>
                <a:gd name="T18" fmla="*/ 135 w 253"/>
                <a:gd name="T19" fmla="*/ 127 h 147"/>
                <a:gd name="T20" fmla="*/ 135 w 253"/>
                <a:gd name="T21" fmla="*/ 127 h 147"/>
                <a:gd name="T22" fmla="*/ 135 w 253"/>
                <a:gd name="T23" fmla="*/ 127 h 147"/>
                <a:gd name="T24" fmla="*/ 135 w 253"/>
                <a:gd name="T25" fmla="*/ 127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7"/>
                <a:gd name="T41" fmla="*/ 253 w 253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7">
                  <a:moveTo>
                    <a:pt x="135" y="127"/>
                  </a:moveTo>
                  <a:lnTo>
                    <a:pt x="189" y="127"/>
                  </a:lnTo>
                  <a:lnTo>
                    <a:pt x="0" y="18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9"/>
                  </a:lnTo>
                  <a:lnTo>
                    <a:pt x="253" y="79"/>
                  </a:lnTo>
                  <a:lnTo>
                    <a:pt x="253" y="147"/>
                  </a:lnTo>
                  <a:lnTo>
                    <a:pt x="136" y="147"/>
                  </a:lnTo>
                  <a:lnTo>
                    <a:pt x="135" y="12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4" name="Freeform 50"/>
            <p:cNvSpPr>
              <a:spLocks/>
            </p:cNvSpPr>
            <p:nvPr/>
          </p:nvSpPr>
          <p:spPr bwMode="auto">
            <a:xfrm>
              <a:off x="4694" y="547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5" name="Freeform 51"/>
            <p:cNvSpPr>
              <a:spLocks/>
            </p:cNvSpPr>
            <p:nvPr/>
          </p:nvSpPr>
          <p:spPr bwMode="auto">
            <a:xfrm>
              <a:off x="4596" y="586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7 h 147"/>
                <a:gd name="T10" fmla="*/ 190 w 254"/>
                <a:gd name="T11" fmla="*/ 127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09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7"/>
                  </a:lnTo>
                  <a:lnTo>
                    <a:pt x="190" y="127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09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6" name="Freeform 52"/>
            <p:cNvSpPr>
              <a:spLocks/>
            </p:cNvSpPr>
            <p:nvPr/>
          </p:nvSpPr>
          <p:spPr bwMode="auto">
            <a:xfrm>
              <a:off x="4761" y="486"/>
              <a:ext cx="253" cy="146"/>
            </a:xfrm>
            <a:custGeom>
              <a:avLst/>
              <a:gdLst>
                <a:gd name="T0" fmla="*/ 135 w 253"/>
                <a:gd name="T1" fmla="*/ 125 h 146"/>
                <a:gd name="T2" fmla="*/ 189 w 253"/>
                <a:gd name="T3" fmla="*/ 125 h 146"/>
                <a:gd name="T4" fmla="*/ 0 w 253"/>
                <a:gd name="T5" fmla="*/ 16 h 146"/>
                <a:gd name="T6" fmla="*/ 29 w 253"/>
                <a:gd name="T7" fmla="*/ 0 h 146"/>
                <a:gd name="T8" fmla="*/ 218 w 253"/>
                <a:gd name="T9" fmla="*/ 108 h 146"/>
                <a:gd name="T10" fmla="*/ 218 w 253"/>
                <a:gd name="T11" fmla="*/ 77 h 146"/>
                <a:gd name="T12" fmla="*/ 253 w 253"/>
                <a:gd name="T13" fmla="*/ 77 h 146"/>
                <a:gd name="T14" fmla="*/ 253 w 253"/>
                <a:gd name="T15" fmla="*/ 146 h 146"/>
                <a:gd name="T16" fmla="*/ 136 w 253"/>
                <a:gd name="T17" fmla="*/ 146 h 146"/>
                <a:gd name="T18" fmla="*/ 135 w 253"/>
                <a:gd name="T19" fmla="*/ 125 h 146"/>
                <a:gd name="T20" fmla="*/ 135 w 253"/>
                <a:gd name="T21" fmla="*/ 125 h 146"/>
                <a:gd name="T22" fmla="*/ 135 w 253"/>
                <a:gd name="T23" fmla="*/ 125 h 146"/>
                <a:gd name="T24" fmla="*/ 135 w 253"/>
                <a:gd name="T25" fmla="*/ 125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35" y="125"/>
                  </a:moveTo>
                  <a:lnTo>
                    <a:pt x="189" y="125"/>
                  </a:lnTo>
                  <a:lnTo>
                    <a:pt x="0" y="16"/>
                  </a:lnTo>
                  <a:lnTo>
                    <a:pt x="29" y="0"/>
                  </a:lnTo>
                  <a:lnTo>
                    <a:pt x="218" y="108"/>
                  </a:lnTo>
                  <a:lnTo>
                    <a:pt x="218" y="77"/>
                  </a:lnTo>
                  <a:lnTo>
                    <a:pt x="253" y="77"/>
                  </a:lnTo>
                  <a:lnTo>
                    <a:pt x="253" y="146"/>
                  </a:lnTo>
                  <a:lnTo>
                    <a:pt x="136" y="146"/>
                  </a:lnTo>
                  <a:lnTo>
                    <a:pt x="135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7" name="Freeform 53"/>
            <p:cNvSpPr>
              <a:spLocks/>
            </p:cNvSpPr>
            <p:nvPr/>
          </p:nvSpPr>
          <p:spPr bwMode="auto">
            <a:xfrm>
              <a:off x="4694" y="542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8" name="Freeform 54"/>
            <p:cNvSpPr>
              <a:spLocks/>
            </p:cNvSpPr>
            <p:nvPr/>
          </p:nvSpPr>
          <p:spPr bwMode="auto">
            <a:xfrm>
              <a:off x="4596" y="581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6 h 147"/>
                <a:gd name="T10" fmla="*/ 190 w 254"/>
                <a:gd name="T11" fmla="*/ 126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10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6"/>
                  </a:lnTo>
                  <a:lnTo>
                    <a:pt x="190" y="126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29" name="Group 44"/>
          <p:cNvGrpSpPr>
            <a:grpSpLocks noChangeAspect="1"/>
          </p:cNvGrpSpPr>
          <p:nvPr/>
        </p:nvGrpSpPr>
        <p:grpSpPr bwMode="auto">
          <a:xfrm>
            <a:off x="5120886" y="5214950"/>
            <a:ext cx="379808" cy="276224"/>
            <a:chOff x="4516" y="445"/>
            <a:chExt cx="576" cy="419"/>
          </a:xfrm>
        </p:grpSpPr>
        <p:sp>
          <p:nvSpPr>
            <p:cNvPr id="3330" name="AutoShape 45"/>
            <p:cNvSpPr>
              <a:spLocks noChangeAspect="1" noChangeArrowheads="1" noTextEdit="1"/>
            </p:cNvSpPr>
            <p:nvPr/>
          </p:nvSpPr>
          <p:spPr bwMode="auto">
            <a:xfrm>
              <a:off x="4516" y="445"/>
              <a:ext cx="576" cy="4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1" name="Freeform 46"/>
            <p:cNvSpPr>
              <a:spLocks/>
            </p:cNvSpPr>
            <p:nvPr/>
          </p:nvSpPr>
          <p:spPr bwMode="auto">
            <a:xfrm>
              <a:off x="4805" y="611"/>
              <a:ext cx="288" cy="253"/>
            </a:xfrm>
            <a:custGeom>
              <a:avLst/>
              <a:gdLst>
                <a:gd name="T0" fmla="*/ 288 w 288"/>
                <a:gd name="T1" fmla="*/ 0 h 253"/>
                <a:gd name="T2" fmla="*/ 287 w 288"/>
                <a:gd name="T3" fmla="*/ 86 h 253"/>
                <a:gd name="T4" fmla="*/ 0 w 288"/>
                <a:gd name="T5" fmla="*/ 253 h 253"/>
                <a:gd name="T6" fmla="*/ 0 w 288"/>
                <a:gd name="T7" fmla="*/ 167 h 253"/>
                <a:gd name="T8" fmla="*/ 288 w 288"/>
                <a:gd name="T9" fmla="*/ 0 h 253"/>
                <a:gd name="T10" fmla="*/ 288 w 288"/>
                <a:gd name="T11" fmla="*/ 0 h 253"/>
                <a:gd name="T12" fmla="*/ 288 w 288"/>
                <a:gd name="T13" fmla="*/ 0 h 253"/>
                <a:gd name="T14" fmla="*/ 288 w 288"/>
                <a:gd name="T15" fmla="*/ 0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8"/>
                <a:gd name="T25" fmla="*/ 0 h 253"/>
                <a:gd name="T26" fmla="*/ 288 w 288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8" h="253">
                  <a:moveTo>
                    <a:pt x="288" y="0"/>
                  </a:moveTo>
                  <a:lnTo>
                    <a:pt x="287" y="86"/>
                  </a:lnTo>
                  <a:lnTo>
                    <a:pt x="0" y="253"/>
                  </a:lnTo>
                  <a:lnTo>
                    <a:pt x="0" y="167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2" name="Freeform 47"/>
            <p:cNvSpPr>
              <a:spLocks/>
            </p:cNvSpPr>
            <p:nvPr/>
          </p:nvSpPr>
          <p:spPr bwMode="auto">
            <a:xfrm>
              <a:off x="4515" y="611"/>
              <a:ext cx="290" cy="253"/>
            </a:xfrm>
            <a:custGeom>
              <a:avLst/>
              <a:gdLst>
                <a:gd name="T0" fmla="*/ 290 w 290"/>
                <a:gd name="T1" fmla="*/ 167 h 253"/>
                <a:gd name="T2" fmla="*/ 290 w 290"/>
                <a:gd name="T3" fmla="*/ 253 h 253"/>
                <a:gd name="T4" fmla="*/ 0 w 290"/>
                <a:gd name="T5" fmla="*/ 86 h 253"/>
                <a:gd name="T6" fmla="*/ 1 w 290"/>
                <a:gd name="T7" fmla="*/ 0 h 253"/>
                <a:gd name="T8" fmla="*/ 290 w 290"/>
                <a:gd name="T9" fmla="*/ 167 h 253"/>
                <a:gd name="T10" fmla="*/ 290 w 290"/>
                <a:gd name="T11" fmla="*/ 167 h 253"/>
                <a:gd name="T12" fmla="*/ 290 w 290"/>
                <a:gd name="T13" fmla="*/ 167 h 253"/>
                <a:gd name="T14" fmla="*/ 290 w 290"/>
                <a:gd name="T15" fmla="*/ 16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0"/>
                <a:gd name="T25" fmla="*/ 0 h 253"/>
                <a:gd name="T26" fmla="*/ 290 w 290"/>
                <a:gd name="T27" fmla="*/ 253 h 2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0" h="253">
                  <a:moveTo>
                    <a:pt x="290" y="167"/>
                  </a:moveTo>
                  <a:lnTo>
                    <a:pt x="290" y="253"/>
                  </a:lnTo>
                  <a:lnTo>
                    <a:pt x="0" y="86"/>
                  </a:lnTo>
                  <a:lnTo>
                    <a:pt x="1" y="0"/>
                  </a:lnTo>
                  <a:lnTo>
                    <a:pt x="290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3" name="Freeform 48"/>
            <p:cNvSpPr>
              <a:spLocks/>
            </p:cNvSpPr>
            <p:nvPr/>
          </p:nvSpPr>
          <p:spPr bwMode="auto">
            <a:xfrm>
              <a:off x="4516" y="444"/>
              <a:ext cx="577" cy="334"/>
            </a:xfrm>
            <a:custGeom>
              <a:avLst/>
              <a:gdLst>
                <a:gd name="T0" fmla="*/ 577 w 577"/>
                <a:gd name="T1" fmla="*/ 167 h 334"/>
                <a:gd name="T2" fmla="*/ 289 w 577"/>
                <a:gd name="T3" fmla="*/ 334 h 334"/>
                <a:gd name="T4" fmla="*/ 0 w 577"/>
                <a:gd name="T5" fmla="*/ 167 h 334"/>
                <a:gd name="T6" fmla="*/ 287 w 577"/>
                <a:gd name="T7" fmla="*/ 0 h 334"/>
                <a:gd name="T8" fmla="*/ 577 w 577"/>
                <a:gd name="T9" fmla="*/ 167 h 334"/>
                <a:gd name="T10" fmla="*/ 577 w 577"/>
                <a:gd name="T11" fmla="*/ 167 h 334"/>
                <a:gd name="T12" fmla="*/ 577 w 577"/>
                <a:gd name="T13" fmla="*/ 167 h 334"/>
                <a:gd name="T14" fmla="*/ 577 w 577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7"/>
                <a:gd name="T25" fmla="*/ 0 h 334"/>
                <a:gd name="T26" fmla="*/ 577 w 577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7" h="334">
                  <a:moveTo>
                    <a:pt x="577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7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4" name="Freeform 49"/>
            <p:cNvSpPr>
              <a:spLocks/>
            </p:cNvSpPr>
            <p:nvPr/>
          </p:nvSpPr>
          <p:spPr bwMode="auto">
            <a:xfrm>
              <a:off x="4761" y="490"/>
              <a:ext cx="253" cy="147"/>
            </a:xfrm>
            <a:custGeom>
              <a:avLst/>
              <a:gdLst>
                <a:gd name="T0" fmla="*/ 135 w 253"/>
                <a:gd name="T1" fmla="*/ 127 h 147"/>
                <a:gd name="T2" fmla="*/ 189 w 253"/>
                <a:gd name="T3" fmla="*/ 127 h 147"/>
                <a:gd name="T4" fmla="*/ 0 w 253"/>
                <a:gd name="T5" fmla="*/ 18 h 147"/>
                <a:gd name="T6" fmla="*/ 29 w 253"/>
                <a:gd name="T7" fmla="*/ 0 h 147"/>
                <a:gd name="T8" fmla="*/ 218 w 253"/>
                <a:gd name="T9" fmla="*/ 110 h 147"/>
                <a:gd name="T10" fmla="*/ 218 w 253"/>
                <a:gd name="T11" fmla="*/ 79 h 147"/>
                <a:gd name="T12" fmla="*/ 253 w 253"/>
                <a:gd name="T13" fmla="*/ 79 h 147"/>
                <a:gd name="T14" fmla="*/ 253 w 253"/>
                <a:gd name="T15" fmla="*/ 147 h 147"/>
                <a:gd name="T16" fmla="*/ 136 w 253"/>
                <a:gd name="T17" fmla="*/ 147 h 147"/>
                <a:gd name="T18" fmla="*/ 135 w 253"/>
                <a:gd name="T19" fmla="*/ 127 h 147"/>
                <a:gd name="T20" fmla="*/ 135 w 253"/>
                <a:gd name="T21" fmla="*/ 127 h 147"/>
                <a:gd name="T22" fmla="*/ 135 w 253"/>
                <a:gd name="T23" fmla="*/ 127 h 147"/>
                <a:gd name="T24" fmla="*/ 135 w 253"/>
                <a:gd name="T25" fmla="*/ 127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7"/>
                <a:gd name="T41" fmla="*/ 253 w 253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7">
                  <a:moveTo>
                    <a:pt x="135" y="127"/>
                  </a:moveTo>
                  <a:lnTo>
                    <a:pt x="189" y="127"/>
                  </a:lnTo>
                  <a:lnTo>
                    <a:pt x="0" y="18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9"/>
                  </a:lnTo>
                  <a:lnTo>
                    <a:pt x="253" y="79"/>
                  </a:lnTo>
                  <a:lnTo>
                    <a:pt x="253" y="147"/>
                  </a:lnTo>
                  <a:lnTo>
                    <a:pt x="136" y="147"/>
                  </a:lnTo>
                  <a:lnTo>
                    <a:pt x="135" y="12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5" name="Freeform 50"/>
            <p:cNvSpPr>
              <a:spLocks/>
            </p:cNvSpPr>
            <p:nvPr/>
          </p:nvSpPr>
          <p:spPr bwMode="auto">
            <a:xfrm>
              <a:off x="4694" y="547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6" name="Freeform 51"/>
            <p:cNvSpPr>
              <a:spLocks/>
            </p:cNvSpPr>
            <p:nvPr/>
          </p:nvSpPr>
          <p:spPr bwMode="auto">
            <a:xfrm>
              <a:off x="4596" y="586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7 h 147"/>
                <a:gd name="T10" fmla="*/ 190 w 254"/>
                <a:gd name="T11" fmla="*/ 127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09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7"/>
                  </a:lnTo>
                  <a:lnTo>
                    <a:pt x="190" y="127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09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7" name="Freeform 52"/>
            <p:cNvSpPr>
              <a:spLocks/>
            </p:cNvSpPr>
            <p:nvPr/>
          </p:nvSpPr>
          <p:spPr bwMode="auto">
            <a:xfrm>
              <a:off x="4761" y="486"/>
              <a:ext cx="253" cy="146"/>
            </a:xfrm>
            <a:custGeom>
              <a:avLst/>
              <a:gdLst>
                <a:gd name="T0" fmla="*/ 135 w 253"/>
                <a:gd name="T1" fmla="*/ 125 h 146"/>
                <a:gd name="T2" fmla="*/ 189 w 253"/>
                <a:gd name="T3" fmla="*/ 125 h 146"/>
                <a:gd name="T4" fmla="*/ 0 w 253"/>
                <a:gd name="T5" fmla="*/ 16 h 146"/>
                <a:gd name="T6" fmla="*/ 29 w 253"/>
                <a:gd name="T7" fmla="*/ 0 h 146"/>
                <a:gd name="T8" fmla="*/ 218 w 253"/>
                <a:gd name="T9" fmla="*/ 108 h 146"/>
                <a:gd name="T10" fmla="*/ 218 w 253"/>
                <a:gd name="T11" fmla="*/ 77 h 146"/>
                <a:gd name="T12" fmla="*/ 253 w 253"/>
                <a:gd name="T13" fmla="*/ 77 h 146"/>
                <a:gd name="T14" fmla="*/ 253 w 253"/>
                <a:gd name="T15" fmla="*/ 146 h 146"/>
                <a:gd name="T16" fmla="*/ 136 w 253"/>
                <a:gd name="T17" fmla="*/ 146 h 146"/>
                <a:gd name="T18" fmla="*/ 135 w 253"/>
                <a:gd name="T19" fmla="*/ 125 h 146"/>
                <a:gd name="T20" fmla="*/ 135 w 253"/>
                <a:gd name="T21" fmla="*/ 125 h 146"/>
                <a:gd name="T22" fmla="*/ 135 w 253"/>
                <a:gd name="T23" fmla="*/ 125 h 146"/>
                <a:gd name="T24" fmla="*/ 135 w 253"/>
                <a:gd name="T25" fmla="*/ 125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35" y="125"/>
                  </a:moveTo>
                  <a:lnTo>
                    <a:pt x="189" y="125"/>
                  </a:lnTo>
                  <a:lnTo>
                    <a:pt x="0" y="16"/>
                  </a:lnTo>
                  <a:lnTo>
                    <a:pt x="29" y="0"/>
                  </a:lnTo>
                  <a:lnTo>
                    <a:pt x="218" y="108"/>
                  </a:lnTo>
                  <a:lnTo>
                    <a:pt x="218" y="77"/>
                  </a:lnTo>
                  <a:lnTo>
                    <a:pt x="253" y="77"/>
                  </a:lnTo>
                  <a:lnTo>
                    <a:pt x="253" y="146"/>
                  </a:lnTo>
                  <a:lnTo>
                    <a:pt x="136" y="146"/>
                  </a:lnTo>
                  <a:lnTo>
                    <a:pt x="135" y="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8" name="Freeform 53"/>
            <p:cNvSpPr>
              <a:spLocks/>
            </p:cNvSpPr>
            <p:nvPr/>
          </p:nvSpPr>
          <p:spPr bwMode="auto">
            <a:xfrm>
              <a:off x="4694" y="542"/>
              <a:ext cx="253" cy="146"/>
            </a:xfrm>
            <a:custGeom>
              <a:avLst/>
              <a:gdLst>
                <a:gd name="T0" fmla="*/ 117 w 253"/>
                <a:gd name="T1" fmla="*/ 20 h 146"/>
                <a:gd name="T2" fmla="*/ 63 w 253"/>
                <a:gd name="T3" fmla="*/ 20 h 146"/>
                <a:gd name="T4" fmla="*/ 253 w 253"/>
                <a:gd name="T5" fmla="*/ 129 h 146"/>
                <a:gd name="T6" fmla="*/ 224 w 253"/>
                <a:gd name="T7" fmla="*/ 146 h 146"/>
                <a:gd name="T8" fmla="*/ 34 w 253"/>
                <a:gd name="T9" fmla="*/ 37 h 146"/>
                <a:gd name="T10" fmla="*/ 35 w 253"/>
                <a:gd name="T11" fmla="*/ 68 h 146"/>
                <a:gd name="T12" fmla="*/ 0 w 253"/>
                <a:gd name="T13" fmla="*/ 68 h 146"/>
                <a:gd name="T14" fmla="*/ 0 w 253"/>
                <a:gd name="T15" fmla="*/ 0 h 146"/>
                <a:gd name="T16" fmla="*/ 117 w 253"/>
                <a:gd name="T17" fmla="*/ 0 h 146"/>
                <a:gd name="T18" fmla="*/ 117 w 253"/>
                <a:gd name="T19" fmla="*/ 20 h 146"/>
                <a:gd name="T20" fmla="*/ 117 w 253"/>
                <a:gd name="T21" fmla="*/ 20 h 146"/>
                <a:gd name="T22" fmla="*/ 117 w 253"/>
                <a:gd name="T23" fmla="*/ 20 h 146"/>
                <a:gd name="T24" fmla="*/ 117 w 253"/>
                <a:gd name="T25" fmla="*/ 2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3"/>
                <a:gd name="T40" fmla="*/ 0 h 146"/>
                <a:gd name="T41" fmla="*/ 253 w 253"/>
                <a:gd name="T42" fmla="*/ 146 h 1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3" h="146">
                  <a:moveTo>
                    <a:pt x="117" y="20"/>
                  </a:moveTo>
                  <a:lnTo>
                    <a:pt x="63" y="20"/>
                  </a:lnTo>
                  <a:lnTo>
                    <a:pt x="253" y="129"/>
                  </a:lnTo>
                  <a:lnTo>
                    <a:pt x="224" y="146"/>
                  </a:lnTo>
                  <a:lnTo>
                    <a:pt x="34" y="37"/>
                  </a:lnTo>
                  <a:lnTo>
                    <a:pt x="35" y="68"/>
                  </a:lnTo>
                  <a:lnTo>
                    <a:pt x="0" y="68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9" name="Freeform 54"/>
            <p:cNvSpPr>
              <a:spLocks/>
            </p:cNvSpPr>
            <p:nvPr/>
          </p:nvSpPr>
          <p:spPr bwMode="auto">
            <a:xfrm>
              <a:off x="4596" y="581"/>
              <a:ext cx="254" cy="147"/>
            </a:xfrm>
            <a:custGeom>
              <a:avLst/>
              <a:gdLst>
                <a:gd name="T0" fmla="*/ 218 w 254"/>
                <a:gd name="T1" fmla="*/ 78 h 147"/>
                <a:gd name="T2" fmla="*/ 253 w 254"/>
                <a:gd name="T3" fmla="*/ 78 h 147"/>
                <a:gd name="T4" fmla="*/ 254 w 254"/>
                <a:gd name="T5" fmla="*/ 147 h 147"/>
                <a:gd name="T6" fmla="*/ 136 w 254"/>
                <a:gd name="T7" fmla="*/ 147 h 147"/>
                <a:gd name="T8" fmla="*/ 135 w 254"/>
                <a:gd name="T9" fmla="*/ 126 h 147"/>
                <a:gd name="T10" fmla="*/ 190 w 254"/>
                <a:gd name="T11" fmla="*/ 126 h 147"/>
                <a:gd name="T12" fmla="*/ 0 w 254"/>
                <a:gd name="T13" fmla="*/ 17 h 147"/>
                <a:gd name="T14" fmla="*/ 29 w 254"/>
                <a:gd name="T15" fmla="*/ 0 h 147"/>
                <a:gd name="T16" fmla="*/ 218 w 254"/>
                <a:gd name="T17" fmla="*/ 110 h 147"/>
                <a:gd name="T18" fmla="*/ 218 w 254"/>
                <a:gd name="T19" fmla="*/ 78 h 147"/>
                <a:gd name="T20" fmla="*/ 218 w 254"/>
                <a:gd name="T21" fmla="*/ 78 h 147"/>
                <a:gd name="T22" fmla="*/ 218 w 254"/>
                <a:gd name="T23" fmla="*/ 78 h 147"/>
                <a:gd name="T24" fmla="*/ 218 w 254"/>
                <a:gd name="T25" fmla="*/ 78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4"/>
                <a:gd name="T40" fmla="*/ 0 h 147"/>
                <a:gd name="T41" fmla="*/ 254 w 254"/>
                <a:gd name="T42" fmla="*/ 147 h 14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4" h="147">
                  <a:moveTo>
                    <a:pt x="218" y="78"/>
                  </a:moveTo>
                  <a:lnTo>
                    <a:pt x="253" y="78"/>
                  </a:lnTo>
                  <a:lnTo>
                    <a:pt x="254" y="147"/>
                  </a:lnTo>
                  <a:lnTo>
                    <a:pt x="136" y="147"/>
                  </a:lnTo>
                  <a:lnTo>
                    <a:pt x="135" y="126"/>
                  </a:lnTo>
                  <a:lnTo>
                    <a:pt x="190" y="126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218" y="110"/>
                  </a:lnTo>
                  <a:lnTo>
                    <a:pt x="218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0" name="Group 222"/>
          <p:cNvGrpSpPr>
            <a:grpSpLocks noChangeAspect="1"/>
          </p:cNvGrpSpPr>
          <p:nvPr/>
        </p:nvGrpSpPr>
        <p:grpSpPr bwMode="auto">
          <a:xfrm>
            <a:off x="4060803" y="5715016"/>
            <a:ext cx="383870" cy="279161"/>
            <a:chOff x="2465" y="445"/>
            <a:chExt cx="576" cy="419"/>
          </a:xfrm>
        </p:grpSpPr>
        <p:sp>
          <p:nvSpPr>
            <p:cNvPr id="3341" name="AutoShape 223"/>
            <p:cNvSpPr>
              <a:spLocks noChangeAspect="1" noChangeArrowheads="1" noTextEdit="1"/>
            </p:cNvSpPr>
            <p:nvPr/>
          </p:nvSpPr>
          <p:spPr bwMode="auto">
            <a:xfrm>
              <a:off x="2465" y="446"/>
              <a:ext cx="576" cy="4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2" name="Freeform 224"/>
            <p:cNvSpPr>
              <a:spLocks/>
            </p:cNvSpPr>
            <p:nvPr/>
          </p:nvSpPr>
          <p:spPr bwMode="auto">
            <a:xfrm>
              <a:off x="2754" y="612"/>
              <a:ext cx="287" cy="251"/>
            </a:xfrm>
            <a:custGeom>
              <a:avLst/>
              <a:gdLst>
                <a:gd name="T0" fmla="*/ 287 w 287"/>
                <a:gd name="T1" fmla="*/ 0 h 251"/>
                <a:gd name="T2" fmla="*/ 287 w 287"/>
                <a:gd name="T3" fmla="*/ 85 h 251"/>
                <a:gd name="T4" fmla="*/ 0 w 287"/>
                <a:gd name="T5" fmla="*/ 251 h 251"/>
                <a:gd name="T6" fmla="*/ 0 w 287"/>
                <a:gd name="T7" fmla="*/ 167 h 251"/>
                <a:gd name="T8" fmla="*/ 287 w 287"/>
                <a:gd name="T9" fmla="*/ 0 h 251"/>
                <a:gd name="T10" fmla="*/ 287 w 287"/>
                <a:gd name="T11" fmla="*/ 0 h 251"/>
                <a:gd name="T12" fmla="*/ 287 w 287"/>
                <a:gd name="T13" fmla="*/ 0 h 251"/>
                <a:gd name="T14" fmla="*/ 287 w 28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7"/>
                <a:gd name="T25" fmla="*/ 0 h 251"/>
                <a:gd name="T26" fmla="*/ 287 w 287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7" h="251">
                  <a:moveTo>
                    <a:pt x="287" y="0"/>
                  </a:moveTo>
                  <a:lnTo>
                    <a:pt x="287" y="85"/>
                  </a:lnTo>
                  <a:lnTo>
                    <a:pt x="0" y="251"/>
                  </a:lnTo>
                  <a:lnTo>
                    <a:pt x="0" y="167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3" name="Freeform 225"/>
            <p:cNvSpPr>
              <a:spLocks/>
            </p:cNvSpPr>
            <p:nvPr/>
          </p:nvSpPr>
          <p:spPr bwMode="auto">
            <a:xfrm>
              <a:off x="2465" y="612"/>
              <a:ext cx="289" cy="251"/>
            </a:xfrm>
            <a:custGeom>
              <a:avLst/>
              <a:gdLst>
                <a:gd name="T0" fmla="*/ 289 w 289"/>
                <a:gd name="T1" fmla="*/ 167 h 251"/>
                <a:gd name="T2" fmla="*/ 289 w 289"/>
                <a:gd name="T3" fmla="*/ 251 h 251"/>
                <a:gd name="T4" fmla="*/ 0 w 289"/>
                <a:gd name="T5" fmla="*/ 85 h 251"/>
                <a:gd name="T6" fmla="*/ 0 w 289"/>
                <a:gd name="T7" fmla="*/ 0 h 251"/>
                <a:gd name="T8" fmla="*/ 289 w 289"/>
                <a:gd name="T9" fmla="*/ 167 h 251"/>
                <a:gd name="T10" fmla="*/ 289 w 289"/>
                <a:gd name="T11" fmla="*/ 167 h 251"/>
                <a:gd name="T12" fmla="*/ 289 w 289"/>
                <a:gd name="T13" fmla="*/ 167 h 251"/>
                <a:gd name="T14" fmla="*/ 289 w 289"/>
                <a:gd name="T15" fmla="*/ 167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9"/>
                <a:gd name="T25" fmla="*/ 0 h 251"/>
                <a:gd name="T26" fmla="*/ 289 w 289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9" h="251">
                  <a:moveTo>
                    <a:pt x="289" y="167"/>
                  </a:moveTo>
                  <a:lnTo>
                    <a:pt x="289" y="251"/>
                  </a:lnTo>
                  <a:lnTo>
                    <a:pt x="0" y="85"/>
                  </a:lnTo>
                  <a:lnTo>
                    <a:pt x="0" y="0"/>
                  </a:lnTo>
                  <a:lnTo>
                    <a:pt x="289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4" name="Freeform 226"/>
            <p:cNvSpPr>
              <a:spLocks/>
            </p:cNvSpPr>
            <p:nvPr/>
          </p:nvSpPr>
          <p:spPr bwMode="auto">
            <a:xfrm>
              <a:off x="2465" y="445"/>
              <a:ext cx="576" cy="334"/>
            </a:xfrm>
            <a:custGeom>
              <a:avLst/>
              <a:gdLst>
                <a:gd name="T0" fmla="*/ 576 w 576"/>
                <a:gd name="T1" fmla="*/ 167 h 334"/>
                <a:gd name="T2" fmla="*/ 289 w 576"/>
                <a:gd name="T3" fmla="*/ 334 h 334"/>
                <a:gd name="T4" fmla="*/ 0 w 576"/>
                <a:gd name="T5" fmla="*/ 167 h 334"/>
                <a:gd name="T6" fmla="*/ 287 w 576"/>
                <a:gd name="T7" fmla="*/ 0 h 334"/>
                <a:gd name="T8" fmla="*/ 576 w 576"/>
                <a:gd name="T9" fmla="*/ 167 h 334"/>
                <a:gd name="T10" fmla="*/ 576 w 576"/>
                <a:gd name="T11" fmla="*/ 167 h 334"/>
                <a:gd name="T12" fmla="*/ 576 w 576"/>
                <a:gd name="T13" fmla="*/ 167 h 334"/>
                <a:gd name="T14" fmla="*/ 576 w 576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6"/>
                <a:gd name="T25" fmla="*/ 0 h 334"/>
                <a:gd name="T26" fmla="*/ 576 w 576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6" h="334">
                  <a:moveTo>
                    <a:pt x="576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6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5" name="Freeform 227"/>
            <p:cNvSpPr>
              <a:spLocks/>
            </p:cNvSpPr>
            <p:nvPr/>
          </p:nvSpPr>
          <p:spPr bwMode="auto">
            <a:xfrm>
              <a:off x="2671" y="480"/>
              <a:ext cx="166" cy="102"/>
            </a:xfrm>
            <a:custGeom>
              <a:avLst/>
              <a:gdLst>
                <a:gd name="T0" fmla="*/ 0 w 344"/>
                <a:gd name="T1" fmla="*/ 0 h 212"/>
                <a:gd name="T2" fmla="*/ 0 w 344"/>
                <a:gd name="T3" fmla="*/ 0 h 212"/>
                <a:gd name="T4" fmla="*/ 0 w 344"/>
                <a:gd name="T5" fmla="*/ 0 h 212"/>
                <a:gd name="T6" fmla="*/ 0 w 344"/>
                <a:gd name="T7" fmla="*/ 0 h 212"/>
                <a:gd name="T8" fmla="*/ 0 w 344"/>
                <a:gd name="T9" fmla="*/ 0 h 212"/>
                <a:gd name="T10" fmla="*/ 0 w 344"/>
                <a:gd name="T11" fmla="*/ 0 h 212"/>
                <a:gd name="T12" fmla="*/ 1 w 344"/>
                <a:gd name="T13" fmla="*/ 0 h 212"/>
                <a:gd name="T14" fmla="*/ 1 w 344"/>
                <a:gd name="T15" fmla="*/ 0 h 212"/>
                <a:gd name="T16" fmla="*/ 0 w 344"/>
                <a:gd name="T17" fmla="*/ 0 h 212"/>
                <a:gd name="T18" fmla="*/ 0 w 344"/>
                <a:gd name="T19" fmla="*/ 0 h 212"/>
                <a:gd name="T20" fmla="*/ 0 w 344"/>
                <a:gd name="T21" fmla="*/ 0 h 212"/>
                <a:gd name="T22" fmla="*/ 0 w 344"/>
                <a:gd name="T23" fmla="*/ 0 h 212"/>
                <a:gd name="T24" fmla="*/ 0 w 344"/>
                <a:gd name="T25" fmla="*/ 0 h 212"/>
                <a:gd name="T26" fmla="*/ 0 w 344"/>
                <a:gd name="T27" fmla="*/ 0 h 212"/>
                <a:gd name="T28" fmla="*/ 0 w 344"/>
                <a:gd name="T29" fmla="*/ 0 h 212"/>
                <a:gd name="T30" fmla="*/ 0 w 344"/>
                <a:gd name="T31" fmla="*/ 0 h 2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2"/>
                <a:gd name="T50" fmla="*/ 344 w 344"/>
                <a:gd name="T51" fmla="*/ 212 h 21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2">
                  <a:moveTo>
                    <a:pt x="130" y="157"/>
                  </a:moveTo>
                  <a:cubicBezTo>
                    <a:pt x="129" y="25"/>
                    <a:pt x="129" y="25"/>
                    <a:pt x="129" y="25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3"/>
                    <a:pt x="201" y="8"/>
                  </a:cubicBezTo>
                  <a:cubicBezTo>
                    <a:pt x="209" y="12"/>
                    <a:pt x="214" y="18"/>
                    <a:pt x="214" y="25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2"/>
                    <a:pt x="293" y="112"/>
                    <a:pt x="293" y="112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07" y="208"/>
                    <a:pt x="189" y="206"/>
                    <a:pt x="170" y="206"/>
                  </a:cubicBezTo>
                  <a:cubicBezTo>
                    <a:pt x="152" y="206"/>
                    <a:pt x="136" y="208"/>
                    <a:pt x="120" y="21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6" name="Freeform 228"/>
            <p:cNvSpPr>
              <a:spLocks/>
            </p:cNvSpPr>
            <p:nvPr/>
          </p:nvSpPr>
          <p:spPr bwMode="auto">
            <a:xfrm>
              <a:off x="2719" y="599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1"/>
                  </a:moveTo>
                  <a:cubicBezTo>
                    <a:pt x="143" y="64"/>
                    <a:pt x="111" y="83"/>
                    <a:pt x="72" y="83"/>
                  </a:cubicBezTo>
                  <a:cubicBezTo>
                    <a:pt x="52" y="83"/>
                    <a:pt x="34" y="78"/>
                    <a:pt x="21" y="71"/>
                  </a:cubicBezTo>
                  <a:cubicBezTo>
                    <a:pt x="8" y="63"/>
                    <a:pt x="0" y="53"/>
                    <a:pt x="0" y="41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2"/>
                  </a:cubicBezTo>
                  <a:cubicBezTo>
                    <a:pt x="135" y="20"/>
                    <a:pt x="143" y="30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7" name="Freeform 229"/>
            <p:cNvSpPr>
              <a:spLocks/>
            </p:cNvSpPr>
            <p:nvPr/>
          </p:nvSpPr>
          <p:spPr bwMode="auto">
            <a:xfrm>
              <a:off x="2519" y="569"/>
              <a:ext cx="173" cy="96"/>
            </a:xfrm>
            <a:custGeom>
              <a:avLst/>
              <a:gdLst>
                <a:gd name="T0" fmla="*/ 1 w 359"/>
                <a:gd name="T1" fmla="*/ 0 h 199"/>
                <a:gd name="T2" fmla="*/ 1 w 359"/>
                <a:gd name="T3" fmla="*/ 0 h 199"/>
                <a:gd name="T4" fmla="*/ 1 w 359"/>
                <a:gd name="T5" fmla="*/ 0 h 199"/>
                <a:gd name="T6" fmla="*/ 0 w 359"/>
                <a:gd name="T7" fmla="*/ 0 h 199"/>
                <a:gd name="T8" fmla="*/ 0 w 359"/>
                <a:gd name="T9" fmla="*/ 0 h 199"/>
                <a:gd name="T10" fmla="*/ 0 w 359"/>
                <a:gd name="T11" fmla="*/ 0 h 199"/>
                <a:gd name="T12" fmla="*/ 0 w 359"/>
                <a:gd name="T13" fmla="*/ 0 h 199"/>
                <a:gd name="T14" fmla="*/ 0 w 359"/>
                <a:gd name="T15" fmla="*/ 0 h 199"/>
                <a:gd name="T16" fmla="*/ 0 w 359"/>
                <a:gd name="T17" fmla="*/ 0 h 199"/>
                <a:gd name="T18" fmla="*/ 0 w 359"/>
                <a:gd name="T19" fmla="*/ 0 h 199"/>
                <a:gd name="T20" fmla="*/ 0 w 359"/>
                <a:gd name="T21" fmla="*/ 0 h 199"/>
                <a:gd name="T22" fmla="*/ 0 w 359"/>
                <a:gd name="T23" fmla="*/ 0 h 199"/>
                <a:gd name="T24" fmla="*/ 0 w 359"/>
                <a:gd name="T25" fmla="*/ 0 h 199"/>
                <a:gd name="T26" fmla="*/ 1 w 359"/>
                <a:gd name="T27" fmla="*/ 0 h 199"/>
                <a:gd name="T28" fmla="*/ 1 w 359"/>
                <a:gd name="T29" fmla="*/ 0 h 199"/>
                <a:gd name="T30" fmla="*/ 1 w 359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199"/>
                <a:gd name="T50" fmla="*/ 359 w 359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199">
                  <a:moveTo>
                    <a:pt x="359" y="67"/>
                  </a:moveTo>
                  <a:cubicBezTo>
                    <a:pt x="349" y="78"/>
                    <a:pt x="343" y="91"/>
                    <a:pt x="343" y="104"/>
                  </a:cubicBezTo>
                  <a:cubicBezTo>
                    <a:pt x="343" y="115"/>
                    <a:pt x="347" y="126"/>
                    <a:pt x="354" y="135"/>
                  </a:cubicBezTo>
                  <a:cubicBezTo>
                    <a:pt x="244" y="199"/>
                    <a:pt x="244" y="199"/>
                    <a:pt x="244" y="199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1"/>
                    <a:pt x="13" y="117"/>
                  </a:cubicBezTo>
                  <a:cubicBezTo>
                    <a:pt x="5" y="112"/>
                    <a:pt x="0" y="106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8" name="Freeform 230"/>
            <p:cNvSpPr>
              <a:spLocks/>
            </p:cNvSpPr>
            <p:nvPr/>
          </p:nvSpPr>
          <p:spPr bwMode="auto">
            <a:xfrm>
              <a:off x="2817" y="570"/>
              <a:ext cx="176" cy="97"/>
            </a:xfrm>
            <a:custGeom>
              <a:avLst/>
              <a:gdLst>
                <a:gd name="T0" fmla="*/ 0 w 365"/>
                <a:gd name="T1" fmla="*/ 0 h 200"/>
                <a:gd name="T2" fmla="*/ 0 w 365"/>
                <a:gd name="T3" fmla="*/ 0 h 200"/>
                <a:gd name="T4" fmla="*/ 0 w 365"/>
                <a:gd name="T5" fmla="*/ 0 h 200"/>
                <a:gd name="T6" fmla="*/ 0 w 365"/>
                <a:gd name="T7" fmla="*/ 0 h 200"/>
                <a:gd name="T8" fmla="*/ 0 w 365"/>
                <a:gd name="T9" fmla="*/ 0 h 200"/>
                <a:gd name="T10" fmla="*/ 0 w 365"/>
                <a:gd name="T11" fmla="*/ 0 h 200"/>
                <a:gd name="T12" fmla="*/ 1 w 365"/>
                <a:gd name="T13" fmla="*/ 0 h 200"/>
                <a:gd name="T14" fmla="*/ 1 w 365"/>
                <a:gd name="T15" fmla="*/ 0 h 200"/>
                <a:gd name="T16" fmla="*/ 1 w 365"/>
                <a:gd name="T17" fmla="*/ 0 h 200"/>
                <a:gd name="T18" fmla="*/ 1 w 365"/>
                <a:gd name="T19" fmla="*/ 0 h 200"/>
                <a:gd name="T20" fmla="*/ 0 w 365"/>
                <a:gd name="T21" fmla="*/ 0 h 200"/>
                <a:gd name="T22" fmla="*/ 0 w 365"/>
                <a:gd name="T23" fmla="*/ 0 h 200"/>
                <a:gd name="T24" fmla="*/ 0 w 365"/>
                <a:gd name="T25" fmla="*/ 0 h 200"/>
                <a:gd name="T26" fmla="*/ 0 w 365"/>
                <a:gd name="T27" fmla="*/ 0 h 200"/>
                <a:gd name="T28" fmla="*/ 0 w 365"/>
                <a:gd name="T29" fmla="*/ 0 h 200"/>
                <a:gd name="T30" fmla="*/ 0 w 365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200"/>
                <a:gd name="T50" fmla="*/ 365 w 365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200">
                  <a:moveTo>
                    <a:pt x="2" y="130"/>
                  </a:moveTo>
                  <a:cubicBezTo>
                    <a:pt x="7" y="121"/>
                    <a:pt x="10" y="112"/>
                    <a:pt x="10" y="101"/>
                  </a:cubicBezTo>
                  <a:cubicBezTo>
                    <a:pt x="10" y="91"/>
                    <a:pt x="7" y="80"/>
                    <a:pt x="0" y="7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323" y="76"/>
                    <a:pt x="323" y="76"/>
                    <a:pt x="323" y="76"/>
                  </a:cubicBezTo>
                  <a:cubicBezTo>
                    <a:pt x="334" y="76"/>
                    <a:pt x="345" y="78"/>
                    <a:pt x="353" y="83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4"/>
                    <a:pt x="346" y="125"/>
                    <a:pt x="323" y="125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200"/>
                    <a:pt x="122" y="200"/>
                    <a:pt x="122" y="20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9" name="Freeform 231"/>
            <p:cNvSpPr>
              <a:spLocks/>
            </p:cNvSpPr>
            <p:nvPr/>
          </p:nvSpPr>
          <p:spPr bwMode="auto">
            <a:xfrm>
              <a:off x="2675" y="655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4"/>
                    <a:pt x="215" y="184"/>
                    <a:pt x="215" y="184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6"/>
                    <a:pt x="143" y="201"/>
                  </a:cubicBezTo>
                  <a:cubicBezTo>
                    <a:pt x="135" y="197"/>
                    <a:pt x="130" y="191"/>
                    <a:pt x="130" y="184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6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7"/>
                    <a:pt x="293" y="97"/>
                    <a:pt x="293" y="97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0" name="Freeform 232"/>
            <p:cNvSpPr>
              <a:spLocks/>
            </p:cNvSpPr>
            <p:nvPr/>
          </p:nvSpPr>
          <p:spPr bwMode="auto">
            <a:xfrm>
              <a:off x="2671" y="476"/>
              <a:ext cx="166" cy="102"/>
            </a:xfrm>
            <a:custGeom>
              <a:avLst/>
              <a:gdLst>
                <a:gd name="T0" fmla="*/ 0 w 344"/>
                <a:gd name="T1" fmla="*/ 0 h 211"/>
                <a:gd name="T2" fmla="*/ 0 w 344"/>
                <a:gd name="T3" fmla="*/ 0 h 211"/>
                <a:gd name="T4" fmla="*/ 0 w 344"/>
                <a:gd name="T5" fmla="*/ 0 h 211"/>
                <a:gd name="T6" fmla="*/ 0 w 344"/>
                <a:gd name="T7" fmla="*/ 0 h 211"/>
                <a:gd name="T8" fmla="*/ 0 w 344"/>
                <a:gd name="T9" fmla="*/ 0 h 211"/>
                <a:gd name="T10" fmla="*/ 0 w 344"/>
                <a:gd name="T11" fmla="*/ 0 h 211"/>
                <a:gd name="T12" fmla="*/ 1 w 344"/>
                <a:gd name="T13" fmla="*/ 0 h 211"/>
                <a:gd name="T14" fmla="*/ 1 w 344"/>
                <a:gd name="T15" fmla="*/ 0 h 211"/>
                <a:gd name="T16" fmla="*/ 0 w 344"/>
                <a:gd name="T17" fmla="*/ 0 h 211"/>
                <a:gd name="T18" fmla="*/ 0 w 344"/>
                <a:gd name="T19" fmla="*/ 0 h 211"/>
                <a:gd name="T20" fmla="*/ 0 w 344"/>
                <a:gd name="T21" fmla="*/ 0 h 211"/>
                <a:gd name="T22" fmla="*/ 0 w 344"/>
                <a:gd name="T23" fmla="*/ 0 h 211"/>
                <a:gd name="T24" fmla="*/ 0 w 344"/>
                <a:gd name="T25" fmla="*/ 0 h 211"/>
                <a:gd name="T26" fmla="*/ 0 w 344"/>
                <a:gd name="T27" fmla="*/ 0 h 211"/>
                <a:gd name="T28" fmla="*/ 0 w 344"/>
                <a:gd name="T29" fmla="*/ 0 h 211"/>
                <a:gd name="T30" fmla="*/ 0 w 34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1"/>
                <a:gd name="T50" fmla="*/ 344 w 344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1">
                  <a:moveTo>
                    <a:pt x="130" y="157"/>
                  </a:moveTo>
                  <a:cubicBezTo>
                    <a:pt x="129" y="24"/>
                    <a:pt x="129" y="24"/>
                    <a:pt x="129" y="24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2"/>
                    <a:pt x="201" y="7"/>
                  </a:cubicBezTo>
                  <a:cubicBezTo>
                    <a:pt x="209" y="11"/>
                    <a:pt x="214" y="17"/>
                    <a:pt x="214" y="24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07" y="207"/>
                    <a:pt x="189" y="205"/>
                    <a:pt x="170" y="205"/>
                  </a:cubicBezTo>
                  <a:cubicBezTo>
                    <a:pt x="152" y="205"/>
                    <a:pt x="136" y="207"/>
                    <a:pt x="120" y="2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1" name="Freeform 233"/>
            <p:cNvSpPr>
              <a:spLocks/>
            </p:cNvSpPr>
            <p:nvPr/>
          </p:nvSpPr>
          <p:spPr bwMode="auto">
            <a:xfrm>
              <a:off x="2719" y="595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2"/>
                  </a:moveTo>
                  <a:cubicBezTo>
                    <a:pt x="143" y="65"/>
                    <a:pt x="111" y="83"/>
                    <a:pt x="72" y="83"/>
                  </a:cubicBezTo>
                  <a:cubicBezTo>
                    <a:pt x="52" y="83"/>
                    <a:pt x="34" y="79"/>
                    <a:pt x="21" y="71"/>
                  </a:cubicBezTo>
                  <a:cubicBezTo>
                    <a:pt x="8" y="64"/>
                    <a:pt x="0" y="53"/>
                    <a:pt x="0" y="42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3"/>
                  </a:cubicBezTo>
                  <a:cubicBezTo>
                    <a:pt x="135" y="20"/>
                    <a:pt x="143" y="30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2" name="Freeform 234"/>
            <p:cNvSpPr>
              <a:spLocks/>
            </p:cNvSpPr>
            <p:nvPr/>
          </p:nvSpPr>
          <p:spPr bwMode="auto">
            <a:xfrm>
              <a:off x="2519" y="565"/>
              <a:ext cx="173" cy="96"/>
            </a:xfrm>
            <a:custGeom>
              <a:avLst/>
              <a:gdLst>
                <a:gd name="T0" fmla="*/ 1 w 359"/>
                <a:gd name="T1" fmla="*/ 0 h 200"/>
                <a:gd name="T2" fmla="*/ 1 w 359"/>
                <a:gd name="T3" fmla="*/ 0 h 200"/>
                <a:gd name="T4" fmla="*/ 1 w 359"/>
                <a:gd name="T5" fmla="*/ 0 h 200"/>
                <a:gd name="T6" fmla="*/ 0 w 359"/>
                <a:gd name="T7" fmla="*/ 0 h 200"/>
                <a:gd name="T8" fmla="*/ 0 w 359"/>
                <a:gd name="T9" fmla="*/ 0 h 200"/>
                <a:gd name="T10" fmla="*/ 0 w 359"/>
                <a:gd name="T11" fmla="*/ 0 h 200"/>
                <a:gd name="T12" fmla="*/ 0 w 359"/>
                <a:gd name="T13" fmla="*/ 0 h 200"/>
                <a:gd name="T14" fmla="*/ 0 w 359"/>
                <a:gd name="T15" fmla="*/ 0 h 200"/>
                <a:gd name="T16" fmla="*/ 0 w 359"/>
                <a:gd name="T17" fmla="*/ 0 h 200"/>
                <a:gd name="T18" fmla="*/ 0 w 359"/>
                <a:gd name="T19" fmla="*/ 0 h 200"/>
                <a:gd name="T20" fmla="*/ 0 w 359"/>
                <a:gd name="T21" fmla="*/ 0 h 200"/>
                <a:gd name="T22" fmla="*/ 0 w 359"/>
                <a:gd name="T23" fmla="*/ 0 h 200"/>
                <a:gd name="T24" fmla="*/ 0 w 359"/>
                <a:gd name="T25" fmla="*/ 0 h 200"/>
                <a:gd name="T26" fmla="*/ 1 w 359"/>
                <a:gd name="T27" fmla="*/ 0 h 200"/>
                <a:gd name="T28" fmla="*/ 1 w 359"/>
                <a:gd name="T29" fmla="*/ 0 h 200"/>
                <a:gd name="T30" fmla="*/ 1 w 359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200"/>
                <a:gd name="T50" fmla="*/ 359 w 359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200">
                  <a:moveTo>
                    <a:pt x="359" y="67"/>
                  </a:moveTo>
                  <a:cubicBezTo>
                    <a:pt x="349" y="78"/>
                    <a:pt x="343" y="91"/>
                    <a:pt x="343" y="105"/>
                  </a:cubicBezTo>
                  <a:cubicBezTo>
                    <a:pt x="343" y="116"/>
                    <a:pt x="347" y="126"/>
                    <a:pt x="354" y="136"/>
                  </a:cubicBezTo>
                  <a:cubicBezTo>
                    <a:pt x="244" y="200"/>
                    <a:pt x="244" y="200"/>
                    <a:pt x="244" y="200"/>
                  </a:cubicBezTo>
                  <a:cubicBezTo>
                    <a:pt x="193" y="170"/>
                    <a:pt x="193" y="170"/>
                    <a:pt x="193" y="170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2"/>
                    <a:pt x="13" y="117"/>
                  </a:cubicBezTo>
                  <a:cubicBezTo>
                    <a:pt x="5" y="113"/>
                    <a:pt x="0" y="107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30"/>
                    <a:pt x="192" y="30"/>
                    <a:pt x="192" y="3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3" name="Freeform 235"/>
            <p:cNvSpPr>
              <a:spLocks/>
            </p:cNvSpPr>
            <p:nvPr/>
          </p:nvSpPr>
          <p:spPr bwMode="auto">
            <a:xfrm>
              <a:off x="2817" y="567"/>
              <a:ext cx="176" cy="95"/>
            </a:xfrm>
            <a:custGeom>
              <a:avLst/>
              <a:gdLst>
                <a:gd name="T0" fmla="*/ 0 w 365"/>
                <a:gd name="T1" fmla="*/ 0 h 199"/>
                <a:gd name="T2" fmla="*/ 0 w 365"/>
                <a:gd name="T3" fmla="*/ 0 h 199"/>
                <a:gd name="T4" fmla="*/ 0 w 365"/>
                <a:gd name="T5" fmla="*/ 0 h 199"/>
                <a:gd name="T6" fmla="*/ 0 w 365"/>
                <a:gd name="T7" fmla="*/ 0 h 199"/>
                <a:gd name="T8" fmla="*/ 0 w 365"/>
                <a:gd name="T9" fmla="*/ 0 h 199"/>
                <a:gd name="T10" fmla="*/ 0 w 365"/>
                <a:gd name="T11" fmla="*/ 0 h 199"/>
                <a:gd name="T12" fmla="*/ 1 w 365"/>
                <a:gd name="T13" fmla="*/ 0 h 199"/>
                <a:gd name="T14" fmla="*/ 1 w 365"/>
                <a:gd name="T15" fmla="*/ 0 h 199"/>
                <a:gd name="T16" fmla="*/ 1 w 365"/>
                <a:gd name="T17" fmla="*/ 0 h 199"/>
                <a:gd name="T18" fmla="*/ 1 w 365"/>
                <a:gd name="T19" fmla="*/ 0 h 199"/>
                <a:gd name="T20" fmla="*/ 0 w 365"/>
                <a:gd name="T21" fmla="*/ 0 h 199"/>
                <a:gd name="T22" fmla="*/ 0 w 365"/>
                <a:gd name="T23" fmla="*/ 0 h 199"/>
                <a:gd name="T24" fmla="*/ 0 w 365"/>
                <a:gd name="T25" fmla="*/ 0 h 199"/>
                <a:gd name="T26" fmla="*/ 0 w 365"/>
                <a:gd name="T27" fmla="*/ 0 h 199"/>
                <a:gd name="T28" fmla="*/ 0 w 365"/>
                <a:gd name="T29" fmla="*/ 0 h 199"/>
                <a:gd name="T30" fmla="*/ 0 w 365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199"/>
                <a:gd name="T50" fmla="*/ 365 w 365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199">
                  <a:moveTo>
                    <a:pt x="2" y="130"/>
                  </a:moveTo>
                  <a:cubicBezTo>
                    <a:pt x="7" y="121"/>
                    <a:pt x="10" y="111"/>
                    <a:pt x="10" y="101"/>
                  </a:cubicBezTo>
                  <a:cubicBezTo>
                    <a:pt x="10" y="90"/>
                    <a:pt x="7" y="80"/>
                    <a:pt x="0" y="7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34" y="75"/>
                    <a:pt x="345" y="78"/>
                    <a:pt x="353" y="82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3"/>
                    <a:pt x="346" y="124"/>
                    <a:pt x="323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4" name="Freeform 236"/>
            <p:cNvSpPr>
              <a:spLocks/>
            </p:cNvSpPr>
            <p:nvPr/>
          </p:nvSpPr>
          <p:spPr bwMode="auto">
            <a:xfrm>
              <a:off x="2675" y="651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3"/>
                    <a:pt x="215" y="183"/>
                    <a:pt x="215" y="183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5"/>
                    <a:pt x="143" y="200"/>
                  </a:cubicBezTo>
                  <a:cubicBezTo>
                    <a:pt x="135" y="196"/>
                    <a:pt x="130" y="190"/>
                    <a:pt x="130" y="183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5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55" name="Group 222"/>
          <p:cNvGrpSpPr>
            <a:grpSpLocks noChangeAspect="1"/>
          </p:cNvGrpSpPr>
          <p:nvPr/>
        </p:nvGrpSpPr>
        <p:grpSpPr bwMode="auto">
          <a:xfrm>
            <a:off x="4417993" y="5715016"/>
            <a:ext cx="383870" cy="279161"/>
            <a:chOff x="2465" y="445"/>
            <a:chExt cx="576" cy="419"/>
          </a:xfrm>
        </p:grpSpPr>
        <p:sp>
          <p:nvSpPr>
            <p:cNvPr id="3356" name="AutoShape 223"/>
            <p:cNvSpPr>
              <a:spLocks noChangeAspect="1" noChangeArrowheads="1" noTextEdit="1"/>
            </p:cNvSpPr>
            <p:nvPr/>
          </p:nvSpPr>
          <p:spPr bwMode="auto">
            <a:xfrm>
              <a:off x="2465" y="446"/>
              <a:ext cx="576" cy="4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7" name="Freeform 224"/>
            <p:cNvSpPr>
              <a:spLocks/>
            </p:cNvSpPr>
            <p:nvPr/>
          </p:nvSpPr>
          <p:spPr bwMode="auto">
            <a:xfrm>
              <a:off x="2754" y="612"/>
              <a:ext cx="287" cy="251"/>
            </a:xfrm>
            <a:custGeom>
              <a:avLst/>
              <a:gdLst>
                <a:gd name="T0" fmla="*/ 287 w 287"/>
                <a:gd name="T1" fmla="*/ 0 h 251"/>
                <a:gd name="T2" fmla="*/ 287 w 287"/>
                <a:gd name="T3" fmla="*/ 85 h 251"/>
                <a:gd name="T4" fmla="*/ 0 w 287"/>
                <a:gd name="T5" fmla="*/ 251 h 251"/>
                <a:gd name="T6" fmla="*/ 0 w 287"/>
                <a:gd name="T7" fmla="*/ 167 h 251"/>
                <a:gd name="T8" fmla="*/ 287 w 287"/>
                <a:gd name="T9" fmla="*/ 0 h 251"/>
                <a:gd name="T10" fmla="*/ 287 w 287"/>
                <a:gd name="T11" fmla="*/ 0 h 251"/>
                <a:gd name="T12" fmla="*/ 287 w 287"/>
                <a:gd name="T13" fmla="*/ 0 h 251"/>
                <a:gd name="T14" fmla="*/ 287 w 28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7"/>
                <a:gd name="T25" fmla="*/ 0 h 251"/>
                <a:gd name="T26" fmla="*/ 287 w 287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7" h="251">
                  <a:moveTo>
                    <a:pt x="287" y="0"/>
                  </a:moveTo>
                  <a:lnTo>
                    <a:pt x="287" y="85"/>
                  </a:lnTo>
                  <a:lnTo>
                    <a:pt x="0" y="251"/>
                  </a:lnTo>
                  <a:lnTo>
                    <a:pt x="0" y="167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8" name="Freeform 225"/>
            <p:cNvSpPr>
              <a:spLocks/>
            </p:cNvSpPr>
            <p:nvPr/>
          </p:nvSpPr>
          <p:spPr bwMode="auto">
            <a:xfrm>
              <a:off x="2465" y="612"/>
              <a:ext cx="289" cy="251"/>
            </a:xfrm>
            <a:custGeom>
              <a:avLst/>
              <a:gdLst>
                <a:gd name="T0" fmla="*/ 289 w 289"/>
                <a:gd name="T1" fmla="*/ 167 h 251"/>
                <a:gd name="T2" fmla="*/ 289 w 289"/>
                <a:gd name="T3" fmla="*/ 251 h 251"/>
                <a:gd name="T4" fmla="*/ 0 w 289"/>
                <a:gd name="T5" fmla="*/ 85 h 251"/>
                <a:gd name="T6" fmla="*/ 0 w 289"/>
                <a:gd name="T7" fmla="*/ 0 h 251"/>
                <a:gd name="T8" fmla="*/ 289 w 289"/>
                <a:gd name="T9" fmla="*/ 167 h 251"/>
                <a:gd name="T10" fmla="*/ 289 w 289"/>
                <a:gd name="T11" fmla="*/ 167 h 251"/>
                <a:gd name="T12" fmla="*/ 289 w 289"/>
                <a:gd name="T13" fmla="*/ 167 h 251"/>
                <a:gd name="T14" fmla="*/ 289 w 289"/>
                <a:gd name="T15" fmla="*/ 167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9"/>
                <a:gd name="T25" fmla="*/ 0 h 251"/>
                <a:gd name="T26" fmla="*/ 289 w 289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9" h="251">
                  <a:moveTo>
                    <a:pt x="289" y="167"/>
                  </a:moveTo>
                  <a:lnTo>
                    <a:pt x="289" y="251"/>
                  </a:lnTo>
                  <a:lnTo>
                    <a:pt x="0" y="85"/>
                  </a:lnTo>
                  <a:lnTo>
                    <a:pt x="0" y="0"/>
                  </a:lnTo>
                  <a:lnTo>
                    <a:pt x="289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9" name="Freeform 226"/>
            <p:cNvSpPr>
              <a:spLocks/>
            </p:cNvSpPr>
            <p:nvPr/>
          </p:nvSpPr>
          <p:spPr bwMode="auto">
            <a:xfrm>
              <a:off x="2465" y="445"/>
              <a:ext cx="576" cy="334"/>
            </a:xfrm>
            <a:custGeom>
              <a:avLst/>
              <a:gdLst>
                <a:gd name="T0" fmla="*/ 576 w 576"/>
                <a:gd name="T1" fmla="*/ 167 h 334"/>
                <a:gd name="T2" fmla="*/ 289 w 576"/>
                <a:gd name="T3" fmla="*/ 334 h 334"/>
                <a:gd name="T4" fmla="*/ 0 w 576"/>
                <a:gd name="T5" fmla="*/ 167 h 334"/>
                <a:gd name="T6" fmla="*/ 287 w 576"/>
                <a:gd name="T7" fmla="*/ 0 h 334"/>
                <a:gd name="T8" fmla="*/ 576 w 576"/>
                <a:gd name="T9" fmla="*/ 167 h 334"/>
                <a:gd name="T10" fmla="*/ 576 w 576"/>
                <a:gd name="T11" fmla="*/ 167 h 334"/>
                <a:gd name="T12" fmla="*/ 576 w 576"/>
                <a:gd name="T13" fmla="*/ 167 h 334"/>
                <a:gd name="T14" fmla="*/ 576 w 576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6"/>
                <a:gd name="T25" fmla="*/ 0 h 334"/>
                <a:gd name="T26" fmla="*/ 576 w 576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6" h="334">
                  <a:moveTo>
                    <a:pt x="576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6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0" name="Freeform 227"/>
            <p:cNvSpPr>
              <a:spLocks/>
            </p:cNvSpPr>
            <p:nvPr/>
          </p:nvSpPr>
          <p:spPr bwMode="auto">
            <a:xfrm>
              <a:off x="2671" y="480"/>
              <a:ext cx="166" cy="102"/>
            </a:xfrm>
            <a:custGeom>
              <a:avLst/>
              <a:gdLst>
                <a:gd name="T0" fmla="*/ 0 w 344"/>
                <a:gd name="T1" fmla="*/ 0 h 212"/>
                <a:gd name="T2" fmla="*/ 0 w 344"/>
                <a:gd name="T3" fmla="*/ 0 h 212"/>
                <a:gd name="T4" fmla="*/ 0 w 344"/>
                <a:gd name="T5" fmla="*/ 0 h 212"/>
                <a:gd name="T6" fmla="*/ 0 w 344"/>
                <a:gd name="T7" fmla="*/ 0 h 212"/>
                <a:gd name="T8" fmla="*/ 0 w 344"/>
                <a:gd name="T9" fmla="*/ 0 h 212"/>
                <a:gd name="T10" fmla="*/ 0 w 344"/>
                <a:gd name="T11" fmla="*/ 0 h 212"/>
                <a:gd name="T12" fmla="*/ 1 w 344"/>
                <a:gd name="T13" fmla="*/ 0 h 212"/>
                <a:gd name="T14" fmla="*/ 1 w 344"/>
                <a:gd name="T15" fmla="*/ 0 h 212"/>
                <a:gd name="T16" fmla="*/ 0 w 344"/>
                <a:gd name="T17" fmla="*/ 0 h 212"/>
                <a:gd name="T18" fmla="*/ 0 w 344"/>
                <a:gd name="T19" fmla="*/ 0 h 212"/>
                <a:gd name="T20" fmla="*/ 0 w 344"/>
                <a:gd name="T21" fmla="*/ 0 h 212"/>
                <a:gd name="T22" fmla="*/ 0 w 344"/>
                <a:gd name="T23" fmla="*/ 0 h 212"/>
                <a:gd name="T24" fmla="*/ 0 w 344"/>
                <a:gd name="T25" fmla="*/ 0 h 212"/>
                <a:gd name="T26" fmla="*/ 0 w 344"/>
                <a:gd name="T27" fmla="*/ 0 h 212"/>
                <a:gd name="T28" fmla="*/ 0 w 344"/>
                <a:gd name="T29" fmla="*/ 0 h 212"/>
                <a:gd name="T30" fmla="*/ 0 w 344"/>
                <a:gd name="T31" fmla="*/ 0 h 2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2"/>
                <a:gd name="T50" fmla="*/ 344 w 344"/>
                <a:gd name="T51" fmla="*/ 212 h 21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2">
                  <a:moveTo>
                    <a:pt x="130" y="157"/>
                  </a:moveTo>
                  <a:cubicBezTo>
                    <a:pt x="129" y="25"/>
                    <a:pt x="129" y="25"/>
                    <a:pt x="129" y="25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3"/>
                    <a:pt x="201" y="8"/>
                  </a:cubicBezTo>
                  <a:cubicBezTo>
                    <a:pt x="209" y="12"/>
                    <a:pt x="214" y="18"/>
                    <a:pt x="214" y="25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2"/>
                    <a:pt x="293" y="112"/>
                    <a:pt x="293" y="112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07" y="208"/>
                    <a:pt x="189" y="206"/>
                    <a:pt x="170" y="206"/>
                  </a:cubicBezTo>
                  <a:cubicBezTo>
                    <a:pt x="152" y="206"/>
                    <a:pt x="136" y="208"/>
                    <a:pt x="120" y="21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1" name="Freeform 228"/>
            <p:cNvSpPr>
              <a:spLocks/>
            </p:cNvSpPr>
            <p:nvPr/>
          </p:nvSpPr>
          <p:spPr bwMode="auto">
            <a:xfrm>
              <a:off x="2719" y="599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1"/>
                  </a:moveTo>
                  <a:cubicBezTo>
                    <a:pt x="143" y="64"/>
                    <a:pt x="111" y="83"/>
                    <a:pt x="72" y="83"/>
                  </a:cubicBezTo>
                  <a:cubicBezTo>
                    <a:pt x="52" y="83"/>
                    <a:pt x="34" y="78"/>
                    <a:pt x="21" y="71"/>
                  </a:cubicBezTo>
                  <a:cubicBezTo>
                    <a:pt x="8" y="63"/>
                    <a:pt x="0" y="53"/>
                    <a:pt x="0" y="41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2"/>
                  </a:cubicBezTo>
                  <a:cubicBezTo>
                    <a:pt x="135" y="20"/>
                    <a:pt x="143" y="30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2" name="Freeform 229"/>
            <p:cNvSpPr>
              <a:spLocks/>
            </p:cNvSpPr>
            <p:nvPr/>
          </p:nvSpPr>
          <p:spPr bwMode="auto">
            <a:xfrm>
              <a:off x="2519" y="569"/>
              <a:ext cx="173" cy="96"/>
            </a:xfrm>
            <a:custGeom>
              <a:avLst/>
              <a:gdLst>
                <a:gd name="T0" fmla="*/ 1 w 359"/>
                <a:gd name="T1" fmla="*/ 0 h 199"/>
                <a:gd name="T2" fmla="*/ 1 w 359"/>
                <a:gd name="T3" fmla="*/ 0 h 199"/>
                <a:gd name="T4" fmla="*/ 1 w 359"/>
                <a:gd name="T5" fmla="*/ 0 h 199"/>
                <a:gd name="T6" fmla="*/ 0 w 359"/>
                <a:gd name="T7" fmla="*/ 0 h 199"/>
                <a:gd name="T8" fmla="*/ 0 w 359"/>
                <a:gd name="T9" fmla="*/ 0 h 199"/>
                <a:gd name="T10" fmla="*/ 0 w 359"/>
                <a:gd name="T11" fmla="*/ 0 h 199"/>
                <a:gd name="T12" fmla="*/ 0 w 359"/>
                <a:gd name="T13" fmla="*/ 0 h 199"/>
                <a:gd name="T14" fmla="*/ 0 w 359"/>
                <a:gd name="T15" fmla="*/ 0 h 199"/>
                <a:gd name="T16" fmla="*/ 0 w 359"/>
                <a:gd name="T17" fmla="*/ 0 h 199"/>
                <a:gd name="T18" fmla="*/ 0 w 359"/>
                <a:gd name="T19" fmla="*/ 0 h 199"/>
                <a:gd name="T20" fmla="*/ 0 w 359"/>
                <a:gd name="T21" fmla="*/ 0 h 199"/>
                <a:gd name="T22" fmla="*/ 0 w 359"/>
                <a:gd name="T23" fmla="*/ 0 h 199"/>
                <a:gd name="T24" fmla="*/ 0 w 359"/>
                <a:gd name="T25" fmla="*/ 0 h 199"/>
                <a:gd name="T26" fmla="*/ 1 w 359"/>
                <a:gd name="T27" fmla="*/ 0 h 199"/>
                <a:gd name="T28" fmla="*/ 1 w 359"/>
                <a:gd name="T29" fmla="*/ 0 h 199"/>
                <a:gd name="T30" fmla="*/ 1 w 359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199"/>
                <a:gd name="T50" fmla="*/ 359 w 359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199">
                  <a:moveTo>
                    <a:pt x="359" y="67"/>
                  </a:moveTo>
                  <a:cubicBezTo>
                    <a:pt x="349" y="78"/>
                    <a:pt x="343" y="91"/>
                    <a:pt x="343" y="104"/>
                  </a:cubicBezTo>
                  <a:cubicBezTo>
                    <a:pt x="343" y="115"/>
                    <a:pt x="347" y="126"/>
                    <a:pt x="354" y="135"/>
                  </a:cubicBezTo>
                  <a:cubicBezTo>
                    <a:pt x="244" y="199"/>
                    <a:pt x="244" y="199"/>
                    <a:pt x="244" y="199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1"/>
                    <a:pt x="13" y="117"/>
                  </a:cubicBezTo>
                  <a:cubicBezTo>
                    <a:pt x="5" y="112"/>
                    <a:pt x="0" y="106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3" name="Freeform 230"/>
            <p:cNvSpPr>
              <a:spLocks/>
            </p:cNvSpPr>
            <p:nvPr/>
          </p:nvSpPr>
          <p:spPr bwMode="auto">
            <a:xfrm>
              <a:off x="2817" y="570"/>
              <a:ext cx="176" cy="97"/>
            </a:xfrm>
            <a:custGeom>
              <a:avLst/>
              <a:gdLst>
                <a:gd name="T0" fmla="*/ 0 w 365"/>
                <a:gd name="T1" fmla="*/ 0 h 200"/>
                <a:gd name="T2" fmla="*/ 0 w 365"/>
                <a:gd name="T3" fmla="*/ 0 h 200"/>
                <a:gd name="T4" fmla="*/ 0 w 365"/>
                <a:gd name="T5" fmla="*/ 0 h 200"/>
                <a:gd name="T6" fmla="*/ 0 w 365"/>
                <a:gd name="T7" fmla="*/ 0 h 200"/>
                <a:gd name="T8" fmla="*/ 0 w 365"/>
                <a:gd name="T9" fmla="*/ 0 h 200"/>
                <a:gd name="T10" fmla="*/ 0 w 365"/>
                <a:gd name="T11" fmla="*/ 0 h 200"/>
                <a:gd name="T12" fmla="*/ 1 w 365"/>
                <a:gd name="T13" fmla="*/ 0 h 200"/>
                <a:gd name="T14" fmla="*/ 1 w 365"/>
                <a:gd name="T15" fmla="*/ 0 h 200"/>
                <a:gd name="T16" fmla="*/ 1 w 365"/>
                <a:gd name="T17" fmla="*/ 0 h 200"/>
                <a:gd name="T18" fmla="*/ 1 w 365"/>
                <a:gd name="T19" fmla="*/ 0 h 200"/>
                <a:gd name="T20" fmla="*/ 0 w 365"/>
                <a:gd name="T21" fmla="*/ 0 h 200"/>
                <a:gd name="T22" fmla="*/ 0 w 365"/>
                <a:gd name="T23" fmla="*/ 0 h 200"/>
                <a:gd name="T24" fmla="*/ 0 w 365"/>
                <a:gd name="T25" fmla="*/ 0 h 200"/>
                <a:gd name="T26" fmla="*/ 0 w 365"/>
                <a:gd name="T27" fmla="*/ 0 h 200"/>
                <a:gd name="T28" fmla="*/ 0 w 365"/>
                <a:gd name="T29" fmla="*/ 0 h 200"/>
                <a:gd name="T30" fmla="*/ 0 w 365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200"/>
                <a:gd name="T50" fmla="*/ 365 w 365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200">
                  <a:moveTo>
                    <a:pt x="2" y="130"/>
                  </a:moveTo>
                  <a:cubicBezTo>
                    <a:pt x="7" y="121"/>
                    <a:pt x="10" y="112"/>
                    <a:pt x="10" y="101"/>
                  </a:cubicBezTo>
                  <a:cubicBezTo>
                    <a:pt x="10" y="91"/>
                    <a:pt x="7" y="80"/>
                    <a:pt x="0" y="7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323" y="76"/>
                    <a:pt x="323" y="76"/>
                    <a:pt x="323" y="76"/>
                  </a:cubicBezTo>
                  <a:cubicBezTo>
                    <a:pt x="334" y="76"/>
                    <a:pt x="345" y="78"/>
                    <a:pt x="353" y="83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4"/>
                    <a:pt x="346" y="125"/>
                    <a:pt x="323" y="125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200"/>
                    <a:pt x="122" y="200"/>
                    <a:pt x="122" y="20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4" name="Freeform 231"/>
            <p:cNvSpPr>
              <a:spLocks/>
            </p:cNvSpPr>
            <p:nvPr/>
          </p:nvSpPr>
          <p:spPr bwMode="auto">
            <a:xfrm>
              <a:off x="2675" y="655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4"/>
                    <a:pt x="215" y="184"/>
                    <a:pt x="215" y="184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6"/>
                    <a:pt x="143" y="201"/>
                  </a:cubicBezTo>
                  <a:cubicBezTo>
                    <a:pt x="135" y="197"/>
                    <a:pt x="130" y="191"/>
                    <a:pt x="130" y="184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6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7"/>
                    <a:pt x="293" y="97"/>
                    <a:pt x="293" y="97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5" name="Freeform 232"/>
            <p:cNvSpPr>
              <a:spLocks/>
            </p:cNvSpPr>
            <p:nvPr/>
          </p:nvSpPr>
          <p:spPr bwMode="auto">
            <a:xfrm>
              <a:off x="2671" y="476"/>
              <a:ext cx="166" cy="102"/>
            </a:xfrm>
            <a:custGeom>
              <a:avLst/>
              <a:gdLst>
                <a:gd name="T0" fmla="*/ 0 w 344"/>
                <a:gd name="T1" fmla="*/ 0 h 211"/>
                <a:gd name="T2" fmla="*/ 0 w 344"/>
                <a:gd name="T3" fmla="*/ 0 h 211"/>
                <a:gd name="T4" fmla="*/ 0 w 344"/>
                <a:gd name="T5" fmla="*/ 0 h 211"/>
                <a:gd name="T6" fmla="*/ 0 w 344"/>
                <a:gd name="T7" fmla="*/ 0 h 211"/>
                <a:gd name="T8" fmla="*/ 0 w 344"/>
                <a:gd name="T9" fmla="*/ 0 h 211"/>
                <a:gd name="T10" fmla="*/ 0 w 344"/>
                <a:gd name="T11" fmla="*/ 0 h 211"/>
                <a:gd name="T12" fmla="*/ 1 w 344"/>
                <a:gd name="T13" fmla="*/ 0 h 211"/>
                <a:gd name="T14" fmla="*/ 1 w 344"/>
                <a:gd name="T15" fmla="*/ 0 h 211"/>
                <a:gd name="T16" fmla="*/ 0 w 344"/>
                <a:gd name="T17" fmla="*/ 0 h 211"/>
                <a:gd name="T18" fmla="*/ 0 w 344"/>
                <a:gd name="T19" fmla="*/ 0 h 211"/>
                <a:gd name="T20" fmla="*/ 0 w 344"/>
                <a:gd name="T21" fmla="*/ 0 h 211"/>
                <a:gd name="T22" fmla="*/ 0 w 344"/>
                <a:gd name="T23" fmla="*/ 0 h 211"/>
                <a:gd name="T24" fmla="*/ 0 w 344"/>
                <a:gd name="T25" fmla="*/ 0 h 211"/>
                <a:gd name="T26" fmla="*/ 0 w 344"/>
                <a:gd name="T27" fmla="*/ 0 h 211"/>
                <a:gd name="T28" fmla="*/ 0 w 344"/>
                <a:gd name="T29" fmla="*/ 0 h 211"/>
                <a:gd name="T30" fmla="*/ 0 w 34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1"/>
                <a:gd name="T50" fmla="*/ 344 w 344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1">
                  <a:moveTo>
                    <a:pt x="130" y="157"/>
                  </a:moveTo>
                  <a:cubicBezTo>
                    <a:pt x="129" y="24"/>
                    <a:pt x="129" y="24"/>
                    <a:pt x="129" y="24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2"/>
                    <a:pt x="201" y="7"/>
                  </a:cubicBezTo>
                  <a:cubicBezTo>
                    <a:pt x="209" y="11"/>
                    <a:pt x="214" y="17"/>
                    <a:pt x="214" y="24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07" y="207"/>
                    <a:pt x="189" y="205"/>
                    <a:pt x="170" y="205"/>
                  </a:cubicBezTo>
                  <a:cubicBezTo>
                    <a:pt x="152" y="205"/>
                    <a:pt x="136" y="207"/>
                    <a:pt x="120" y="2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6" name="Freeform 233"/>
            <p:cNvSpPr>
              <a:spLocks/>
            </p:cNvSpPr>
            <p:nvPr/>
          </p:nvSpPr>
          <p:spPr bwMode="auto">
            <a:xfrm>
              <a:off x="2719" y="595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2"/>
                  </a:moveTo>
                  <a:cubicBezTo>
                    <a:pt x="143" y="65"/>
                    <a:pt x="111" y="83"/>
                    <a:pt x="72" y="83"/>
                  </a:cubicBezTo>
                  <a:cubicBezTo>
                    <a:pt x="52" y="83"/>
                    <a:pt x="34" y="79"/>
                    <a:pt x="21" y="71"/>
                  </a:cubicBezTo>
                  <a:cubicBezTo>
                    <a:pt x="8" y="64"/>
                    <a:pt x="0" y="53"/>
                    <a:pt x="0" y="42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3"/>
                  </a:cubicBezTo>
                  <a:cubicBezTo>
                    <a:pt x="135" y="20"/>
                    <a:pt x="143" y="30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7" name="Freeform 234"/>
            <p:cNvSpPr>
              <a:spLocks/>
            </p:cNvSpPr>
            <p:nvPr/>
          </p:nvSpPr>
          <p:spPr bwMode="auto">
            <a:xfrm>
              <a:off x="2519" y="565"/>
              <a:ext cx="173" cy="96"/>
            </a:xfrm>
            <a:custGeom>
              <a:avLst/>
              <a:gdLst>
                <a:gd name="T0" fmla="*/ 1 w 359"/>
                <a:gd name="T1" fmla="*/ 0 h 200"/>
                <a:gd name="T2" fmla="*/ 1 w 359"/>
                <a:gd name="T3" fmla="*/ 0 h 200"/>
                <a:gd name="T4" fmla="*/ 1 w 359"/>
                <a:gd name="T5" fmla="*/ 0 h 200"/>
                <a:gd name="T6" fmla="*/ 0 w 359"/>
                <a:gd name="T7" fmla="*/ 0 h 200"/>
                <a:gd name="T8" fmla="*/ 0 w 359"/>
                <a:gd name="T9" fmla="*/ 0 h 200"/>
                <a:gd name="T10" fmla="*/ 0 w 359"/>
                <a:gd name="T11" fmla="*/ 0 h 200"/>
                <a:gd name="T12" fmla="*/ 0 w 359"/>
                <a:gd name="T13" fmla="*/ 0 h 200"/>
                <a:gd name="T14" fmla="*/ 0 w 359"/>
                <a:gd name="T15" fmla="*/ 0 h 200"/>
                <a:gd name="T16" fmla="*/ 0 w 359"/>
                <a:gd name="T17" fmla="*/ 0 h 200"/>
                <a:gd name="T18" fmla="*/ 0 w 359"/>
                <a:gd name="T19" fmla="*/ 0 h 200"/>
                <a:gd name="T20" fmla="*/ 0 w 359"/>
                <a:gd name="T21" fmla="*/ 0 h 200"/>
                <a:gd name="T22" fmla="*/ 0 w 359"/>
                <a:gd name="T23" fmla="*/ 0 h 200"/>
                <a:gd name="T24" fmla="*/ 0 w 359"/>
                <a:gd name="T25" fmla="*/ 0 h 200"/>
                <a:gd name="T26" fmla="*/ 1 w 359"/>
                <a:gd name="T27" fmla="*/ 0 h 200"/>
                <a:gd name="T28" fmla="*/ 1 w 359"/>
                <a:gd name="T29" fmla="*/ 0 h 200"/>
                <a:gd name="T30" fmla="*/ 1 w 359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200"/>
                <a:gd name="T50" fmla="*/ 359 w 359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200">
                  <a:moveTo>
                    <a:pt x="359" y="67"/>
                  </a:moveTo>
                  <a:cubicBezTo>
                    <a:pt x="349" y="78"/>
                    <a:pt x="343" y="91"/>
                    <a:pt x="343" y="105"/>
                  </a:cubicBezTo>
                  <a:cubicBezTo>
                    <a:pt x="343" y="116"/>
                    <a:pt x="347" y="126"/>
                    <a:pt x="354" y="136"/>
                  </a:cubicBezTo>
                  <a:cubicBezTo>
                    <a:pt x="244" y="200"/>
                    <a:pt x="244" y="200"/>
                    <a:pt x="244" y="200"/>
                  </a:cubicBezTo>
                  <a:cubicBezTo>
                    <a:pt x="193" y="170"/>
                    <a:pt x="193" y="170"/>
                    <a:pt x="193" y="170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2"/>
                    <a:pt x="13" y="117"/>
                  </a:cubicBezTo>
                  <a:cubicBezTo>
                    <a:pt x="5" y="113"/>
                    <a:pt x="0" y="107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30"/>
                    <a:pt x="192" y="30"/>
                    <a:pt x="192" y="3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8" name="Freeform 235"/>
            <p:cNvSpPr>
              <a:spLocks/>
            </p:cNvSpPr>
            <p:nvPr/>
          </p:nvSpPr>
          <p:spPr bwMode="auto">
            <a:xfrm>
              <a:off x="2817" y="567"/>
              <a:ext cx="176" cy="95"/>
            </a:xfrm>
            <a:custGeom>
              <a:avLst/>
              <a:gdLst>
                <a:gd name="T0" fmla="*/ 0 w 365"/>
                <a:gd name="T1" fmla="*/ 0 h 199"/>
                <a:gd name="T2" fmla="*/ 0 w 365"/>
                <a:gd name="T3" fmla="*/ 0 h 199"/>
                <a:gd name="T4" fmla="*/ 0 w 365"/>
                <a:gd name="T5" fmla="*/ 0 h 199"/>
                <a:gd name="T6" fmla="*/ 0 w 365"/>
                <a:gd name="T7" fmla="*/ 0 h 199"/>
                <a:gd name="T8" fmla="*/ 0 w 365"/>
                <a:gd name="T9" fmla="*/ 0 h 199"/>
                <a:gd name="T10" fmla="*/ 0 w 365"/>
                <a:gd name="T11" fmla="*/ 0 h 199"/>
                <a:gd name="T12" fmla="*/ 1 w 365"/>
                <a:gd name="T13" fmla="*/ 0 h 199"/>
                <a:gd name="T14" fmla="*/ 1 w 365"/>
                <a:gd name="T15" fmla="*/ 0 h 199"/>
                <a:gd name="T16" fmla="*/ 1 w 365"/>
                <a:gd name="T17" fmla="*/ 0 h 199"/>
                <a:gd name="T18" fmla="*/ 1 w 365"/>
                <a:gd name="T19" fmla="*/ 0 h 199"/>
                <a:gd name="T20" fmla="*/ 0 w 365"/>
                <a:gd name="T21" fmla="*/ 0 h 199"/>
                <a:gd name="T22" fmla="*/ 0 w 365"/>
                <a:gd name="T23" fmla="*/ 0 h 199"/>
                <a:gd name="T24" fmla="*/ 0 w 365"/>
                <a:gd name="T25" fmla="*/ 0 h 199"/>
                <a:gd name="T26" fmla="*/ 0 w 365"/>
                <a:gd name="T27" fmla="*/ 0 h 199"/>
                <a:gd name="T28" fmla="*/ 0 w 365"/>
                <a:gd name="T29" fmla="*/ 0 h 199"/>
                <a:gd name="T30" fmla="*/ 0 w 365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199"/>
                <a:gd name="T50" fmla="*/ 365 w 365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199">
                  <a:moveTo>
                    <a:pt x="2" y="130"/>
                  </a:moveTo>
                  <a:cubicBezTo>
                    <a:pt x="7" y="121"/>
                    <a:pt x="10" y="111"/>
                    <a:pt x="10" y="101"/>
                  </a:cubicBezTo>
                  <a:cubicBezTo>
                    <a:pt x="10" y="90"/>
                    <a:pt x="7" y="80"/>
                    <a:pt x="0" y="7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34" y="75"/>
                    <a:pt x="345" y="78"/>
                    <a:pt x="353" y="82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3"/>
                    <a:pt x="346" y="124"/>
                    <a:pt x="323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9" name="Freeform 236"/>
            <p:cNvSpPr>
              <a:spLocks/>
            </p:cNvSpPr>
            <p:nvPr/>
          </p:nvSpPr>
          <p:spPr bwMode="auto">
            <a:xfrm>
              <a:off x="2675" y="651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3"/>
                    <a:pt x="215" y="183"/>
                    <a:pt x="215" y="183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5"/>
                    <a:pt x="143" y="200"/>
                  </a:cubicBezTo>
                  <a:cubicBezTo>
                    <a:pt x="135" y="196"/>
                    <a:pt x="130" y="190"/>
                    <a:pt x="130" y="183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5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70" name="组合 2582"/>
          <p:cNvGrpSpPr/>
          <p:nvPr/>
        </p:nvGrpSpPr>
        <p:grpSpPr>
          <a:xfrm>
            <a:off x="4453534" y="6132684"/>
            <a:ext cx="357189" cy="312882"/>
            <a:chOff x="7929586" y="6072206"/>
            <a:chExt cx="692638" cy="606663"/>
          </a:xfrm>
        </p:grpSpPr>
        <p:cxnSp>
          <p:nvCxnSpPr>
            <p:cNvPr id="3371" name="直接连接符 3370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372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3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4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375" name="直接连接符 3374"/>
            <p:cNvCxnSpPr>
              <a:stCxn id="3374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376" name="直接连接符 3375"/>
            <p:cNvCxnSpPr>
              <a:stCxn id="3374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377" name="组合 2589"/>
          <p:cNvGrpSpPr/>
          <p:nvPr/>
        </p:nvGrpSpPr>
        <p:grpSpPr>
          <a:xfrm>
            <a:off x="4096344" y="6132684"/>
            <a:ext cx="357189" cy="312882"/>
            <a:chOff x="7929586" y="6072206"/>
            <a:chExt cx="692638" cy="606663"/>
          </a:xfrm>
        </p:grpSpPr>
        <p:cxnSp>
          <p:nvCxnSpPr>
            <p:cNvPr id="3378" name="直接连接符 3377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379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0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1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382" name="直接连接符 3381"/>
            <p:cNvCxnSpPr>
              <a:stCxn id="3381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383" name="直接连接符 3382"/>
            <p:cNvCxnSpPr>
              <a:stCxn id="3381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cxnSp>
        <p:nvCxnSpPr>
          <p:cNvPr id="3384" name="直接连接符 3383"/>
          <p:cNvCxnSpPr/>
          <p:nvPr/>
        </p:nvCxnSpPr>
        <p:spPr>
          <a:xfrm>
            <a:off x="4253404" y="5937546"/>
            <a:ext cx="21534" cy="19513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385" name="直接连接符 3384"/>
          <p:cNvCxnSpPr/>
          <p:nvPr/>
        </p:nvCxnSpPr>
        <p:spPr>
          <a:xfrm>
            <a:off x="4610594" y="5937545"/>
            <a:ext cx="21534" cy="19513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386" name="直接连接符 3385"/>
          <p:cNvCxnSpPr>
            <a:stCxn id="2963" idx="1"/>
            <a:endCxn id="3322" idx="3"/>
          </p:cNvCxnSpPr>
          <p:nvPr/>
        </p:nvCxnSpPr>
        <p:spPr>
          <a:xfrm flipH="1">
            <a:off x="4452874" y="5070946"/>
            <a:ext cx="437424" cy="143345"/>
          </a:xfrm>
          <a:prstGeom prst="line">
            <a:avLst/>
          </a:prstGeom>
          <a:noFill/>
          <a:ln w="25400" cap="flat" cmpd="sng" algn="ctr">
            <a:solidFill>
              <a:srgbClr val="DAEDE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387" name="直接连接符 3386"/>
          <p:cNvCxnSpPr>
            <a:stCxn id="2963" idx="1"/>
            <a:endCxn id="3330" idx="0"/>
          </p:cNvCxnSpPr>
          <p:nvPr/>
        </p:nvCxnSpPr>
        <p:spPr>
          <a:xfrm>
            <a:off x="4890298" y="5070946"/>
            <a:ext cx="420492" cy="144004"/>
          </a:xfrm>
          <a:prstGeom prst="line">
            <a:avLst/>
          </a:prstGeom>
          <a:noFill/>
          <a:ln w="25400" cap="flat" cmpd="sng" algn="ctr">
            <a:solidFill>
              <a:srgbClr val="DAEDE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</p:cxnSp>
      <p:cxnSp>
        <p:nvCxnSpPr>
          <p:cNvPr id="3388" name="直接连接符 3387"/>
          <p:cNvCxnSpPr>
            <a:stCxn id="3321" idx="1"/>
            <a:endCxn id="3344" idx="3"/>
          </p:cNvCxnSpPr>
          <p:nvPr/>
        </p:nvCxnSpPr>
        <p:spPr>
          <a:xfrm flipH="1">
            <a:off x="4252072" y="5491174"/>
            <a:ext cx="202122" cy="22384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389" name="直接连接符 3388"/>
          <p:cNvCxnSpPr>
            <a:stCxn id="3320" idx="2"/>
            <a:endCxn id="3356" idx="0"/>
          </p:cNvCxnSpPr>
          <p:nvPr/>
        </p:nvCxnSpPr>
        <p:spPr>
          <a:xfrm>
            <a:off x="4454193" y="5491174"/>
            <a:ext cx="155735" cy="22450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390" name="直接连接符 3389"/>
          <p:cNvCxnSpPr>
            <a:stCxn id="3331" idx="2"/>
            <a:endCxn id="3081" idx="3"/>
          </p:cNvCxnSpPr>
          <p:nvPr/>
        </p:nvCxnSpPr>
        <p:spPr>
          <a:xfrm flipH="1">
            <a:off x="5120459" y="5491174"/>
            <a:ext cx="190990" cy="22384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391" name="直接连接符 3390"/>
          <p:cNvCxnSpPr>
            <a:stCxn id="3332" idx="1"/>
            <a:endCxn id="3093" idx="0"/>
          </p:cNvCxnSpPr>
          <p:nvPr/>
        </p:nvCxnSpPr>
        <p:spPr>
          <a:xfrm>
            <a:off x="5311450" y="5491174"/>
            <a:ext cx="166865" cy="224508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392" name="组合 2610"/>
          <p:cNvGrpSpPr/>
          <p:nvPr/>
        </p:nvGrpSpPr>
        <p:grpSpPr>
          <a:xfrm>
            <a:off x="400003" y="5572140"/>
            <a:ext cx="1134147" cy="279161"/>
            <a:chOff x="6036301" y="5572140"/>
            <a:chExt cx="1134147" cy="279161"/>
          </a:xfrm>
        </p:grpSpPr>
        <p:grpSp>
          <p:nvGrpSpPr>
            <p:cNvPr id="3393" name="Group 222"/>
            <p:cNvGrpSpPr>
              <a:grpSpLocks noChangeAspect="1"/>
            </p:cNvGrpSpPr>
            <p:nvPr/>
          </p:nvGrpSpPr>
          <p:grpSpPr bwMode="auto">
            <a:xfrm>
              <a:off x="6429388" y="5572140"/>
              <a:ext cx="383870" cy="279161"/>
              <a:chOff x="2465" y="445"/>
              <a:chExt cx="576" cy="419"/>
            </a:xfrm>
          </p:grpSpPr>
          <p:sp>
            <p:nvSpPr>
              <p:cNvPr id="3424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5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6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7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8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9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0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1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2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3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4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5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6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7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394" name="Group 222"/>
            <p:cNvGrpSpPr>
              <a:grpSpLocks noChangeAspect="1"/>
            </p:cNvGrpSpPr>
            <p:nvPr/>
          </p:nvGrpSpPr>
          <p:grpSpPr bwMode="auto">
            <a:xfrm>
              <a:off x="6036301" y="5572140"/>
              <a:ext cx="383870" cy="279161"/>
              <a:chOff x="2465" y="445"/>
              <a:chExt cx="576" cy="419"/>
            </a:xfrm>
          </p:grpSpPr>
          <p:sp>
            <p:nvSpPr>
              <p:cNvPr id="3410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1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2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3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4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5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6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7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8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9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0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1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2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3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395" name="Group 222"/>
            <p:cNvGrpSpPr>
              <a:grpSpLocks noChangeAspect="1"/>
            </p:cNvGrpSpPr>
            <p:nvPr/>
          </p:nvGrpSpPr>
          <p:grpSpPr bwMode="auto">
            <a:xfrm>
              <a:off x="6786578" y="5572140"/>
              <a:ext cx="383870" cy="279161"/>
              <a:chOff x="2465" y="445"/>
              <a:chExt cx="576" cy="419"/>
            </a:xfrm>
          </p:grpSpPr>
          <p:sp>
            <p:nvSpPr>
              <p:cNvPr id="3396" name="AutoShape 223"/>
              <p:cNvSpPr>
                <a:spLocks noChangeAspect="1" noChangeArrowheads="1" noTextEdit="1"/>
              </p:cNvSpPr>
              <p:nvPr/>
            </p:nvSpPr>
            <p:spPr bwMode="auto">
              <a:xfrm>
                <a:off x="2465" y="446"/>
                <a:ext cx="576" cy="4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7" name="Freeform 224"/>
              <p:cNvSpPr>
                <a:spLocks/>
              </p:cNvSpPr>
              <p:nvPr/>
            </p:nvSpPr>
            <p:spPr bwMode="auto">
              <a:xfrm>
                <a:off x="2754" y="612"/>
                <a:ext cx="287" cy="251"/>
              </a:xfrm>
              <a:custGeom>
                <a:avLst/>
                <a:gdLst>
                  <a:gd name="T0" fmla="*/ 287 w 287"/>
                  <a:gd name="T1" fmla="*/ 0 h 251"/>
                  <a:gd name="T2" fmla="*/ 287 w 287"/>
                  <a:gd name="T3" fmla="*/ 85 h 251"/>
                  <a:gd name="T4" fmla="*/ 0 w 287"/>
                  <a:gd name="T5" fmla="*/ 251 h 251"/>
                  <a:gd name="T6" fmla="*/ 0 w 287"/>
                  <a:gd name="T7" fmla="*/ 167 h 251"/>
                  <a:gd name="T8" fmla="*/ 287 w 287"/>
                  <a:gd name="T9" fmla="*/ 0 h 251"/>
                  <a:gd name="T10" fmla="*/ 287 w 287"/>
                  <a:gd name="T11" fmla="*/ 0 h 251"/>
                  <a:gd name="T12" fmla="*/ 287 w 287"/>
                  <a:gd name="T13" fmla="*/ 0 h 251"/>
                  <a:gd name="T14" fmla="*/ 287 w 287"/>
                  <a:gd name="T15" fmla="*/ 0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7"/>
                  <a:gd name="T25" fmla="*/ 0 h 251"/>
                  <a:gd name="T26" fmla="*/ 287 w 287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7" h="251">
                    <a:moveTo>
                      <a:pt x="287" y="0"/>
                    </a:moveTo>
                    <a:lnTo>
                      <a:pt x="287" y="85"/>
                    </a:lnTo>
                    <a:lnTo>
                      <a:pt x="0" y="251"/>
                    </a:lnTo>
                    <a:lnTo>
                      <a:pt x="0" y="167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8" name="Freeform 225"/>
              <p:cNvSpPr>
                <a:spLocks/>
              </p:cNvSpPr>
              <p:nvPr/>
            </p:nvSpPr>
            <p:spPr bwMode="auto">
              <a:xfrm>
                <a:off x="2465" y="612"/>
                <a:ext cx="289" cy="251"/>
              </a:xfrm>
              <a:custGeom>
                <a:avLst/>
                <a:gdLst>
                  <a:gd name="T0" fmla="*/ 289 w 289"/>
                  <a:gd name="T1" fmla="*/ 167 h 251"/>
                  <a:gd name="T2" fmla="*/ 289 w 289"/>
                  <a:gd name="T3" fmla="*/ 251 h 251"/>
                  <a:gd name="T4" fmla="*/ 0 w 289"/>
                  <a:gd name="T5" fmla="*/ 85 h 251"/>
                  <a:gd name="T6" fmla="*/ 0 w 289"/>
                  <a:gd name="T7" fmla="*/ 0 h 251"/>
                  <a:gd name="T8" fmla="*/ 289 w 289"/>
                  <a:gd name="T9" fmla="*/ 167 h 251"/>
                  <a:gd name="T10" fmla="*/ 289 w 289"/>
                  <a:gd name="T11" fmla="*/ 167 h 251"/>
                  <a:gd name="T12" fmla="*/ 289 w 289"/>
                  <a:gd name="T13" fmla="*/ 167 h 251"/>
                  <a:gd name="T14" fmla="*/ 289 w 289"/>
                  <a:gd name="T15" fmla="*/ 167 h 2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9"/>
                  <a:gd name="T25" fmla="*/ 0 h 251"/>
                  <a:gd name="T26" fmla="*/ 289 w 289"/>
                  <a:gd name="T27" fmla="*/ 251 h 25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9" h="251">
                    <a:moveTo>
                      <a:pt x="289" y="167"/>
                    </a:moveTo>
                    <a:lnTo>
                      <a:pt x="289" y="251"/>
                    </a:lnTo>
                    <a:lnTo>
                      <a:pt x="0" y="85"/>
                    </a:lnTo>
                    <a:lnTo>
                      <a:pt x="0" y="0"/>
                    </a:lnTo>
                    <a:lnTo>
                      <a:pt x="289" y="167"/>
                    </a:lnTo>
                    <a:close/>
                  </a:path>
                </a:pathLst>
              </a:custGeom>
              <a:solidFill>
                <a:srgbClr val="3645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9" name="Freeform 226"/>
              <p:cNvSpPr>
                <a:spLocks/>
              </p:cNvSpPr>
              <p:nvPr/>
            </p:nvSpPr>
            <p:spPr bwMode="auto">
              <a:xfrm>
                <a:off x="2465" y="445"/>
                <a:ext cx="576" cy="334"/>
              </a:xfrm>
              <a:custGeom>
                <a:avLst/>
                <a:gdLst>
                  <a:gd name="T0" fmla="*/ 576 w 576"/>
                  <a:gd name="T1" fmla="*/ 167 h 334"/>
                  <a:gd name="T2" fmla="*/ 289 w 576"/>
                  <a:gd name="T3" fmla="*/ 334 h 334"/>
                  <a:gd name="T4" fmla="*/ 0 w 576"/>
                  <a:gd name="T5" fmla="*/ 167 h 334"/>
                  <a:gd name="T6" fmla="*/ 287 w 576"/>
                  <a:gd name="T7" fmla="*/ 0 h 334"/>
                  <a:gd name="T8" fmla="*/ 576 w 576"/>
                  <a:gd name="T9" fmla="*/ 167 h 334"/>
                  <a:gd name="T10" fmla="*/ 576 w 576"/>
                  <a:gd name="T11" fmla="*/ 167 h 334"/>
                  <a:gd name="T12" fmla="*/ 576 w 576"/>
                  <a:gd name="T13" fmla="*/ 167 h 334"/>
                  <a:gd name="T14" fmla="*/ 576 w 576"/>
                  <a:gd name="T15" fmla="*/ 167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76"/>
                  <a:gd name="T25" fmla="*/ 0 h 334"/>
                  <a:gd name="T26" fmla="*/ 576 w 576"/>
                  <a:gd name="T27" fmla="*/ 334 h 3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76" h="334">
                    <a:moveTo>
                      <a:pt x="576" y="167"/>
                    </a:moveTo>
                    <a:lnTo>
                      <a:pt x="289" y="334"/>
                    </a:lnTo>
                    <a:lnTo>
                      <a:pt x="0" y="167"/>
                    </a:lnTo>
                    <a:lnTo>
                      <a:pt x="287" y="0"/>
                    </a:lnTo>
                    <a:lnTo>
                      <a:pt x="576" y="167"/>
                    </a:lnTo>
                    <a:close/>
                  </a:path>
                </a:pathLst>
              </a:custGeom>
              <a:solidFill>
                <a:srgbClr val="4D61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0" name="Freeform 227"/>
              <p:cNvSpPr>
                <a:spLocks/>
              </p:cNvSpPr>
              <p:nvPr/>
            </p:nvSpPr>
            <p:spPr bwMode="auto">
              <a:xfrm>
                <a:off x="2671" y="480"/>
                <a:ext cx="166" cy="102"/>
              </a:xfrm>
              <a:custGeom>
                <a:avLst/>
                <a:gdLst>
                  <a:gd name="T0" fmla="*/ 0 w 344"/>
                  <a:gd name="T1" fmla="*/ 0 h 212"/>
                  <a:gd name="T2" fmla="*/ 0 w 344"/>
                  <a:gd name="T3" fmla="*/ 0 h 212"/>
                  <a:gd name="T4" fmla="*/ 0 w 344"/>
                  <a:gd name="T5" fmla="*/ 0 h 212"/>
                  <a:gd name="T6" fmla="*/ 0 w 344"/>
                  <a:gd name="T7" fmla="*/ 0 h 212"/>
                  <a:gd name="T8" fmla="*/ 0 w 344"/>
                  <a:gd name="T9" fmla="*/ 0 h 212"/>
                  <a:gd name="T10" fmla="*/ 0 w 344"/>
                  <a:gd name="T11" fmla="*/ 0 h 212"/>
                  <a:gd name="T12" fmla="*/ 1 w 344"/>
                  <a:gd name="T13" fmla="*/ 0 h 212"/>
                  <a:gd name="T14" fmla="*/ 1 w 344"/>
                  <a:gd name="T15" fmla="*/ 0 h 212"/>
                  <a:gd name="T16" fmla="*/ 0 w 344"/>
                  <a:gd name="T17" fmla="*/ 0 h 212"/>
                  <a:gd name="T18" fmla="*/ 0 w 344"/>
                  <a:gd name="T19" fmla="*/ 0 h 212"/>
                  <a:gd name="T20" fmla="*/ 0 w 344"/>
                  <a:gd name="T21" fmla="*/ 0 h 212"/>
                  <a:gd name="T22" fmla="*/ 0 w 344"/>
                  <a:gd name="T23" fmla="*/ 0 h 212"/>
                  <a:gd name="T24" fmla="*/ 0 w 344"/>
                  <a:gd name="T25" fmla="*/ 0 h 212"/>
                  <a:gd name="T26" fmla="*/ 0 w 344"/>
                  <a:gd name="T27" fmla="*/ 0 h 212"/>
                  <a:gd name="T28" fmla="*/ 0 w 344"/>
                  <a:gd name="T29" fmla="*/ 0 h 212"/>
                  <a:gd name="T30" fmla="*/ 0 w 344"/>
                  <a:gd name="T31" fmla="*/ 0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2"/>
                  <a:gd name="T50" fmla="*/ 344 w 344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2">
                    <a:moveTo>
                      <a:pt x="130" y="157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3"/>
                      <a:pt x="201" y="8"/>
                    </a:cubicBezTo>
                    <a:cubicBezTo>
                      <a:pt x="209" y="12"/>
                      <a:pt x="214" y="18"/>
                      <a:pt x="214" y="25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2"/>
                      <a:pt x="293" y="112"/>
                      <a:pt x="293" y="112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2"/>
                      <a:pt x="223" y="212"/>
                      <a:pt x="223" y="212"/>
                    </a:cubicBezTo>
                    <a:cubicBezTo>
                      <a:pt x="207" y="208"/>
                      <a:pt x="189" y="206"/>
                      <a:pt x="170" y="206"/>
                    </a:cubicBezTo>
                    <a:cubicBezTo>
                      <a:pt x="152" y="206"/>
                      <a:pt x="136" y="208"/>
                      <a:pt x="120" y="21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1" name="Freeform 228"/>
              <p:cNvSpPr>
                <a:spLocks/>
              </p:cNvSpPr>
              <p:nvPr/>
            </p:nvSpPr>
            <p:spPr bwMode="auto">
              <a:xfrm>
                <a:off x="2719" y="599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1"/>
                    </a:moveTo>
                    <a:cubicBezTo>
                      <a:pt x="143" y="64"/>
                      <a:pt x="111" y="83"/>
                      <a:pt x="72" y="83"/>
                    </a:cubicBezTo>
                    <a:cubicBezTo>
                      <a:pt x="52" y="83"/>
                      <a:pt x="34" y="78"/>
                      <a:pt x="21" y="71"/>
                    </a:cubicBezTo>
                    <a:cubicBezTo>
                      <a:pt x="8" y="63"/>
                      <a:pt x="0" y="53"/>
                      <a:pt x="0" y="41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2"/>
                    </a:cubicBezTo>
                    <a:cubicBezTo>
                      <a:pt x="135" y="20"/>
                      <a:pt x="143" y="30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ubicBezTo>
                      <a:pt x="143" y="41"/>
                      <a:pt x="143" y="41"/>
                      <a:pt x="143" y="4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2" name="Freeform 229"/>
              <p:cNvSpPr>
                <a:spLocks/>
              </p:cNvSpPr>
              <p:nvPr/>
            </p:nvSpPr>
            <p:spPr bwMode="auto">
              <a:xfrm>
                <a:off x="2519" y="569"/>
                <a:ext cx="173" cy="96"/>
              </a:xfrm>
              <a:custGeom>
                <a:avLst/>
                <a:gdLst>
                  <a:gd name="T0" fmla="*/ 1 w 359"/>
                  <a:gd name="T1" fmla="*/ 0 h 199"/>
                  <a:gd name="T2" fmla="*/ 1 w 359"/>
                  <a:gd name="T3" fmla="*/ 0 h 199"/>
                  <a:gd name="T4" fmla="*/ 1 w 359"/>
                  <a:gd name="T5" fmla="*/ 0 h 199"/>
                  <a:gd name="T6" fmla="*/ 0 w 359"/>
                  <a:gd name="T7" fmla="*/ 0 h 199"/>
                  <a:gd name="T8" fmla="*/ 0 w 359"/>
                  <a:gd name="T9" fmla="*/ 0 h 199"/>
                  <a:gd name="T10" fmla="*/ 0 w 359"/>
                  <a:gd name="T11" fmla="*/ 0 h 199"/>
                  <a:gd name="T12" fmla="*/ 0 w 359"/>
                  <a:gd name="T13" fmla="*/ 0 h 199"/>
                  <a:gd name="T14" fmla="*/ 0 w 359"/>
                  <a:gd name="T15" fmla="*/ 0 h 199"/>
                  <a:gd name="T16" fmla="*/ 0 w 359"/>
                  <a:gd name="T17" fmla="*/ 0 h 199"/>
                  <a:gd name="T18" fmla="*/ 0 w 359"/>
                  <a:gd name="T19" fmla="*/ 0 h 199"/>
                  <a:gd name="T20" fmla="*/ 0 w 359"/>
                  <a:gd name="T21" fmla="*/ 0 h 199"/>
                  <a:gd name="T22" fmla="*/ 0 w 359"/>
                  <a:gd name="T23" fmla="*/ 0 h 199"/>
                  <a:gd name="T24" fmla="*/ 0 w 359"/>
                  <a:gd name="T25" fmla="*/ 0 h 199"/>
                  <a:gd name="T26" fmla="*/ 1 w 359"/>
                  <a:gd name="T27" fmla="*/ 0 h 199"/>
                  <a:gd name="T28" fmla="*/ 1 w 359"/>
                  <a:gd name="T29" fmla="*/ 0 h 199"/>
                  <a:gd name="T30" fmla="*/ 1 w 359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199"/>
                  <a:gd name="T50" fmla="*/ 359 w 359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199">
                    <a:moveTo>
                      <a:pt x="359" y="67"/>
                    </a:moveTo>
                    <a:cubicBezTo>
                      <a:pt x="349" y="78"/>
                      <a:pt x="343" y="91"/>
                      <a:pt x="343" y="104"/>
                    </a:cubicBezTo>
                    <a:cubicBezTo>
                      <a:pt x="343" y="115"/>
                      <a:pt x="347" y="126"/>
                      <a:pt x="354" y="135"/>
                    </a:cubicBezTo>
                    <a:cubicBezTo>
                      <a:pt x="244" y="199"/>
                      <a:pt x="244" y="199"/>
                      <a:pt x="244" y="199"/>
                    </a:cubicBezTo>
                    <a:cubicBezTo>
                      <a:pt x="193" y="169"/>
                      <a:pt x="193" y="169"/>
                      <a:pt x="193" y="169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1"/>
                      <a:pt x="13" y="117"/>
                    </a:cubicBezTo>
                    <a:cubicBezTo>
                      <a:pt x="5" y="112"/>
                      <a:pt x="0" y="106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3" name="Freeform 230"/>
              <p:cNvSpPr>
                <a:spLocks/>
              </p:cNvSpPr>
              <p:nvPr/>
            </p:nvSpPr>
            <p:spPr bwMode="auto">
              <a:xfrm>
                <a:off x="2817" y="570"/>
                <a:ext cx="176" cy="97"/>
              </a:xfrm>
              <a:custGeom>
                <a:avLst/>
                <a:gdLst>
                  <a:gd name="T0" fmla="*/ 0 w 365"/>
                  <a:gd name="T1" fmla="*/ 0 h 200"/>
                  <a:gd name="T2" fmla="*/ 0 w 365"/>
                  <a:gd name="T3" fmla="*/ 0 h 200"/>
                  <a:gd name="T4" fmla="*/ 0 w 365"/>
                  <a:gd name="T5" fmla="*/ 0 h 200"/>
                  <a:gd name="T6" fmla="*/ 0 w 365"/>
                  <a:gd name="T7" fmla="*/ 0 h 200"/>
                  <a:gd name="T8" fmla="*/ 0 w 365"/>
                  <a:gd name="T9" fmla="*/ 0 h 200"/>
                  <a:gd name="T10" fmla="*/ 0 w 365"/>
                  <a:gd name="T11" fmla="*/ 0 h 200"/>
                  <a:gd name="T12" fmla="*/ 1 w 365"/>
                  <a:gd name="T13" fmla="*/ 0 h 200"/>
                  <a:gd name="T14" fmla="*/ 1 w 365"/>
                  <a:gd name="T15" fmla="*/ 0 h 200"/>
                  <a:gd name="T16" fmla="*/ 1 w 365"/>
                  <a:gd name="T17" fmla="*/ 0 h 200"/>
                  <a:gd name="T18" fmla="*/ 1 w 365"/>
                  <a:gd name="T19" fmla="*/ 0 h 200"/>
                  <a:gd name="T20" fmla="*/ 0 w 365"/>
                  <a:gd name="T21" fmla="*/ 0 h 200"/>
                  <a:gd name="T22" fmla="*/ 0 w 365"/>
                  <a:gd name="T23" fmla="*/ 0 h 200"/>
                  <a:gd name="T24" fmla="*/ 0 w 365"/>
                  <a:gd name="T25" fmla="*/ 0 h 200"/>
                  <a:gd name="T26" fmla="*/ 0 w 365"/>
                  <a:gd name="T27" fmla="*/ 0 h 200"/>
                  <a:gd name="T28" fmla="*/ 0 w 365"/>
                  <a:gd name="T29" fmla="*/ 0 h 200"/>
                  <a:gd name="T30" fmla="*/ 0 w 365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200"/>
                  <a:gd name="T50" fmla="*/ 365 w 365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200">
                    <a:moveTo>
                      <a:pt x="2" y="130"/>
                    </a:moveTo>
                    <a:cubicBezTo>
                      <a:pt x="7" y="121"/>
                      <a:pt x="10" y="112"/>
                      <a:pt x="10" y="101"/>
                    </a:cubicBezTo>
                    <a:cubicBezTo>
                      <a:pt x="10" y="91"/>
                      <a:pt x="7" y="80"/>
                      <a:pt x="0" y="71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323" y="76"/>
                      <a:pt x="323" y="76"/>
                      <a:pt x="323" y="76"/>
                    </a:cubicBezTo>
                    <a:cubicBezTo>
                      <a:pt x="334" y="76"/>
                      <a:pt x="345" y="78"/>
                      <a:pt x="353" y="83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4"/>
                      <a:pt x="346" y="125"/>
                      <a:pt x="323" y="125"/>
                    </a:cubicBezTo>
                    <a:cubicBezTo>
                      <a:pt x="94" y="125"/>
                      <a:pt x="94" y="125"/>
                      <a:pt x="94" y="125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200"/>
                      <a:pt x="122" y="200"/>
                      <a:pt x="122" y="20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4" name="Freeform 231"/>
              <p:cNvSpPr>
                <a:spLocks/>
              </p:cNvSpPr>
              <p:nvPr/>
            </p:nvSpPr>
            <p:spPr bwMode="auto">
              <a:xfrm>
                <a:off x="2675" y="655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6"/>
                      <a:pt x="143" y="201"/>
                    </a:cubicBezTo>
                    <a:cubicBezTo>
                      <a:pt x="135" y="197"/>
                      <a:pt x="130" y="191"/>
                      <a:pt x="130" y="184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6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7"/>
                      <a:pt x="293" y="97"/>
                      <a:pt x="293" y="97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5" name="Freeform 232"/>
              <p:cNvSpPr>
                <a:spLocks/>
              </p:cNvSpPr>
              <p:nvPr/>
            </p:nvSpPr>
            <p:spPr bwMode="auto">
              <a:xfrm>
                <a:off x="2671" y="476"/>
                <a:ext cx="166" cy="102"/>
              </a:xfrm>
              <a:custGeom>
                <a:avLst/>
                <a:gdLst>
                  <a:gd name="T0" fmla="*/ 0 w 344"/>
                  <a:gd name="T1" fmla="*/ 0 h 211"/>
                  <a:gd name="T2" fmla="*/ 0 w 344"/>
                  <a:gd name="T3" fmla="*/ 0 h 211"/>
                  <a:gd name="T4" fmla="*/ 0 w 344"/>
                  <a:gd name="T5" fmla="*/ 0 h 211"/>
                  <a:gd name="T6" fmla="*/ 0 w 344"/>
                  <a:gd name="T7" fmla="*/ 0 h 211"/>
                  <a:gd name="T8" fmla="*/ 0 w 344"/>
                  <a:gd name="T9" fmla="*/ 0 h 211"/>
                  <a:gd name="T10" fmla="*/ 0 w 344"/>
                  <a:gd name="T11" fmla="*/ 0 h 211"/>
                  <a:gd name="T12" fmla="*/ 1 w 344"/>
                  <a:gd name="T13" fmla="*/ 0 h 211"/>
                  <a:gd name="T14" fmla="*/ 1 w 344"/>
                  <a:gd name="T15" fmla="*/ 0 h 211"/>
                  <a:gd name="T16" fmla="*/ 0 w 344"/>
                  <a:gd name="T17" fmla="*/ 0 h 211"/>
                  <a:gd name="T18" fmla="*/ 0 w 344"/>
                  <a:gd name="T19" fmla="*/ 0 h 211"/>
                  <a:gd name="T20" fmla="*/ 0 w 344"/>
                  <a:gd name="T21" fmla="*/ 0 h 211"/>
                  <a:gd name="T22" fmla="*/ 0 w 344"/>
                  <a:gd name="T23" fmla="*/ 0 h 211"/>
                  <a:gd name="T24" fmla="*/ 0 w 344"/>
                  <a:gd name="T25" fmla="*/ 0 h 211"/>
                  <a:gd name="T26" fmla="*/ 0 w 344"/>
                  <a:gd name="T27" fmla="*/ 0 h 211"/>
                  <a:gd name="T28" fmla="*/ 0 w 344"/>
                  <a:gd name="T29" fmla="*/ 0 h 211"/>
                  <a:gd name="T30" fmla="*/ 0 w 344"/>
                  <a:gd name="T31" fmla="*/ 0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11"/>
                  <a:gd name="T50" fmla="*/ 344 w 344"/>
                  <a:gd name="T51" fmla="*/ 211 h 2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11">
                    <a:moveTo>
                      <a:pt x="130" y="157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11"/>
                      <a:pt x="148" y="0"/>
                      <a:pt x="171" y="0"/>
                    </a:cubicBezTo>
                    <a:cubicBezTo>
                      <a:pt x="183" y="0"/>
                      <a:pt x="194" y="2"/>
                      <a:pt x="201" y="7"/>
                    </a:cubicBezTo>
                    <a:cubicBezTo>
                      <a:pt x="209" y="11"/>
                      <a:pt x="214" y="17"/>
                      <a:pt x="214" y="24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344" y="141"/>
                      <a:pt x="344" y="141"/>
                      <a:pt x="344" y="14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07" y="207"/>
                      <a:pt x="189" y="205"/>
                      <a:pt x="170" y="205"/>
                    </a:cubicBezTo>
                    <a:cubicBezTo>
                      <a:pt x="152" y="205"/>
                      <a:pt x="136" y="207"/>
                      <a:pt x="120" y="21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0" y="157"/>
                      <a:pt x="130" y="157"/>
                      <a:pt x="130" y="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6" name="Freeform 233"/>
              <p:cNvSpPr>
                <a:spLocks/>
              </p:cNvSpPr>
              <p:nvPr/>
            </p:nvSpPr>
            <p:spPr bwMode="auto">
              <a:xfrm>
                <a:off x="2719" y="595"/>
                <a:ext cx="69" cy="40"/>
              </a:xfrm>
              <a:custGeom>
                <a:avLst/>
                <a:gdLst>
                  <a:gd name="T0" fmla="*/ 0 w 143"/>
                  <a:gd name="T1" fmla="*/ 0 h 83"/>
                  <a:gd name="T2" fmla="*/ 0 w 143"/>
                  <a:gd name="T3" fmla="*/ 0 h 83"/>
                  <a:gd name="T4" fmla="*/ 0 w 143"/>
                  <a:gd name="T5" fmla="*/ 0 h 83"/>
                  <a:gd name="T6" fmla="*/ 0 w 143"/>
                  <a:gd name="T7" fmla="*/ 0 h 83"/>
                  <a:gd name="T8" fmla="*/ 0 w 143"/>
                  <a:gd name="T9" fmla="*/ 0 h 83"/>
                  <a:gd name="T10" fmla="*/ 0 w 143"/>
                  <a:gd name="T11" fmla="*/ 0 h 83"/>
                  <a:gd name="T12" fmla="*/ 0 w 143"/>
                  <a:gd name="T13" fmla="*/ 0 h 83"/>
                  <a:gd name="T14" fmla="*/ 0 w 143"/>
                  <a:gd name="T15" fmla="*/ 0 h 83"/>
                  <a:gd name="T16" fmla="*/ 0 w 143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83"/>
                  <a:gd name="T29" fmla="*/ 143 w 143"/>
                  <a:gd name="T30" fmla="*/ 83 h 8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83">
                    <a:moveTo>
                      <a:pt x="143" y="42"/>
                    </a:moveTo>
                    <a:cubicBezTo>
                      <a:pt x="143" y="65"/>
                      <a:pt x="111" y="83"/>
                      <a:pt x="72" y="83"/>
                    </a:cubicBezTo>
                    <a:cubicBezTo>
                      <a:pt x="52" y="83"/>
                      <a:pt x="34" y="79"/>
                      <a:pt x="21" y="71"/>
                    </a:cubicBezTo>
                    <a:cubicBezTo>
                      <a:pt x="8" y="64"/>
                      <a:pt x="0" y="53"/>
                      <a:pt x="0" y="42"/>
                    </a:cubicBezTo>
                    <a:cubicBezTo>
                      <a:pt x="0" y="19"/>
                      <a:pt x="32" y="0"/>
                      <a:pt x="71" y="0"/>
                    </a:cubicBezTo>
                    <a:cubicBezTo>
                      <a:pt x="91" y="0"/>
                      <a:pt x="109" y="5"/>
                      <a:pt x="122" y="13"/>
                    </a:cubicBezTo>
                    <a:cubicBezTo>
                      <a:pt x="135" y="20"/>
                      <a:pt x="143" y="30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7" name="Freeform 234"/>
              <p:cNvSpPr>
                <a:spLocks/>
              </p:cNvSpPr>
              <p:nvPr/>
            </p:nvSpPr>
            <p:spPr bwMode="auto">
              <a:xfrm>
                <a:off x="2519" y="565"/>
                <a:ext cx="173" cy="96"/>
              </a:xfrm>
              <a:custGeom>
                <a:avLst/>
                <a:gdLst>
                  <a:gd name="T0" fmla="*/ 1 w 359"/>
                  <a:gd name="T1" fmla="*/ 0 h 200"/>
                  <a:gd name="T2" fmla="*/ 1 w 359"/>
                  <a:gd name="T3" fmla="*/ 0 h 200"/>
                  <a:gd name="T4" fmla="*/ 1 w 359"/>
                  <a:gd name="T5" fmla="*/ 0 h 200"/>
                  <a:gd name="T6" fmla="*/ 0 w 359"/>
                  <a:gd name="T7" fmla="*/ 0 h 200"/>
                  <a:gd name="T8" fmla="*/ 0 w 359"/>
                  <a:gd name="T9" fmla="*/ 0 h 200"/>
                  <a:gd name="T10" fmla="*/ 0 w 359"/>
                  <a:gd name="T11" fmla="*/ 0 h 200"/>
                  <a:gd name="T12" fmla="*/ 0 w 359"/>
                  <a:gd name="T13" fmla="*/ 0 h 200"/>
                  <a:gd name="T14" fmla="*/ 0 w 359"/>
                  <a:gd name="T15" fmla="*/ 0 h 200"/>
                  <a:gd name="T16" fmla="*/ 0 w 359"/>
                  <a:gd name="T17" fmla="*/ 0 h 200"/>
                  <a:gd name="T18" fmla="*/ 0 w 359"/>
                  <a:gd name="T19" fmla="*/ 0 h 200"/>
                  <a:gd name="T20" fmla="*/ 0 w 359"/>
                  <a:gd name="T21" fmla="*/ 0 h 200"/>
                  <a:gd name="T22" fmla="*/ 0 w 359"/>
                  <a:gd name="T23" fmla="*/ 0 h 200"/>
                  <a:gd name="T24" fmla="*/ 0 w 359"/>
                  <a:gd name="T25" fmla="*/ 0 h 200"/>
                  <a:gd name="T26" fmla="*/ 1 w 359"/>
                  <a:gd name="T27" fmla="*/ 0 h 200"/>
                  <a:gd name="T28" fmla="*/ 1 w 359"/>
                  <a:gd name="T29" fmla="*/ 0 h 200"/>
                  <a:gd name="T30" fmla="*/ 1 w 359"/>
                  <a:gd name="T31" fmla="*/ 0 h 2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9"/>
                  <a:gd name="T49" fmla="*/ 0 h 200"/>
                  <a:gd name="T50" fmla="*/ 359 w 359"/>
                  <a:gd name="T51" fmla="*/ 200 h 20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9" h="200">
                    <a:moveTo>
                      <a:pt x="359" y="67"/>
                    </a:moveTo>
                    <a:cubicBezTo>
                      <a:pt x="349" y="78"/>
                      <a:pt x="343" y="91"/>
                      <a:pt x="343" y="105"/>
                    </a:cubicBezTo>
                    <a:cubicBezTo>
                      <a:pt x="343" y="116"/>
                      <a:pt x="347" y="126"/>
                      <a:pt x="354" y="136"/>
                    </a:cubicBezTo>
                    <a:cubicBezTo>
                      <a:pt x="244" y="200"/>
                      <a:pt x="244" y="200"/>
                      <a:pt x="244" y="200"/>
                    </a:cubicBezTo>
                    <a:cubicBezTo>
                      <a:pt x="193" y="170"/>
                      <a:pt x="193" y="170"/>
                      <a:pt x="193" y="170"/>
                    </a:cubicBezTo>
                    <a:cubicBezTo>
                      <a:pt x="271" y="124"/>
                      <a:pt x="271" y="124"/>
                      <a:pt x="271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31" y="124"/>
                      <a:pt x="20" y="122"/>
                      <a:pt x="13" y="117"/>
                    </a:cubicBezTo>
                    <a:cubicBezTo>
                      <a:pt x="5" y="113"/>
                      <a:pt x="0" y="107"/>
                      <a:pt x="0" y="100"/>
                    </a:cubicBezTo>
                    <a:cubicBezTo>
                      <a:pt x="0" y="86"/>
                      <a:pt x="19" y="75"/>
                      <a:pt x="42" y="75"/>
                    </a:cubicBezTo>
                    <a:cubicBezTo>
                      <a:pt x="271" y="75"/>
                      <a:pt x="271" y="75"/>
                      <a:pt x="271" y="75"/>
                    </a:cubicBezTo>
                    <a:cubicBezTo>
                      <a:pt x="192" y="30"/>
                      <a:pt x="192" y="30"/>
                      <a:pt x="192" y="3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ubicBezTo>
                      <a:pt x="359" y="67"/>
                      <a:pt x="359" y="67"/>
                      <a:pt x="3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8" name="Freeform 235"/>
              <p:cNvSpPr>
                <a:spLocks/>
              </p:cNvSpPr>
              <p:nvPr/>
            </p:nvSpPr>
            <p:spPr bwMode="auto">
              <a:xfrm>
                <a:off x="2817" y="567"/>
                <a:ext cx="176" cy="95"/>
              </a:xfrm>
              <a:custGeom>
                <a:avLst/>
                <a:gdLst>
                  <a:gd name="T0" fmla="*/ 0 w 365"/>
                  <a:gd name="T1" fmla="*/ 0 h 199"/>
                  <a:gd name="T2" fmla="*/ 0 w 365"/>
                  <a:gd name="T3" fmla="*/ 0 h 199"/>
                  <a:gd name="T4" fmla="*/ 0 w 365"/>
                  <a:gd name="T5" fmla="*/ 0 h 199"/>
                  <a:gd name="T6" fmla="*/ 0 w 365"/>
                  <a:gd name="T7" fmla="*/ 0 h 199"/>
                  <a:gd name="T8" fmla="*/ 0 w 365"/>
                  <a:gd name="T9" fmla="*/ 0 h 199"/>
                  <a:gd name="T10" fmla="*/ 0 w 365"/>
                  <a:gd name="T11" fmla="*/ 0 h 199"/>
                  <a:gd name="T12" fmla="*/ 1 w 365"/>
                  <a:gd name="T13" fmla="*/ 0 h 199"/>
                  <a:gd name="T14" fmla="*/ 1 w 365"/>
                  <a:gd name="T15" fmla="*/ 0 h 199"/>
                  <a:gd name="T16" fmla="*/ 1 w 365"/>
                  <a:gd name="T17" fmla="*/ 0 h 199"/>
                  <a:gd name="T18" fmla="*/ 1 w 365"/>
                  <a:gd name="T19" fmla="*/ 0 h 199"/>
                  <a:gd name="T20" fmla="*/ 0 w 365"/>
                  <a:gd name="T21" fmla="*/ 0 h 199"/>
                  <a:gd name="T22" fmla="*/ 0 w 365"/>
                  <a:gd name="T23" fmla="*/ 0 h 199"/>
                  <a:gd name="T24" fmla="*/ 0 w 365"/>
                  <a:gd name="T25" fmla="*/ 0 h 199"/>
                  <a:gd name="T26" fmla="*/ 0 w 365"/>
                  <a:gd name="T27" fmla="*/ 0 h 199"/>
                  <a:gd name="T28" fmla="*/ 0 w 365"/>
                  <a:gd name="T29" fmla="*/ 0 h 199"/>
                  <a:gd name="T30" fmla="*/ 0 w 365"/>
                  <a:gd name="T31" fmla="*/ 0 h 1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5"/>
                  <a:gd name="T49" fmla="*/ 0 h 199"/>
                  <a:gd name="T50" fmla="*/ 365 w 365"/>
                  <a:gd name="T51" fmla="*/ 199 h 19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5" h="199">
                    <a:moveTo>
                      <a:pt x="2" y="130"/>
                    </a:moveTo>
                    <a:cubicBezTo>
                      <a:pt x="7" y="121"/>
                      <a:pt x="10" y="111"/>
                      <a:pt x="10" y="101"/>
                    </a:cubicBezTo>
                    <a:cubicBezTo>
                      <a:pt x="10" y="90"/>
                      <a:pt x="7" y="80"/>
                      <a:pt x="0" y="7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323" y="75"/>
                      <a:pt x="323" y="75"/>
                      <a:pt x="323" y="75"/>
                    </a:cubicBezTo>
                    <a:cubicBezTo>
                      <a:pt x="334" y="75"/>
                      <a:pt x="345" y="78"/>
                      <a:pt x="353" y="82"/>
                    </a:cubicBezTo>
                    <a:cubicBezTo>
                      <a:pt x="360" y="87"/>
                      <a:pt x="365" y="93"/>
                      <a:pt x="365" y="100"/>
                    </a:cubicBezTo>
                    <a:cubicBezTo>
                      <a:pt x="365" y="113"/>
                      <a:pt x="346" y="124"/>
                      <a:pt x="323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173" y="170"/>
                      <a:pt x="173" y="170"/>
                      <a:pt x="173" y="170"/>
                    </a:cubicBezTo>
                    <a:cubicBezTo>
                      <a:pt x="122" y="199"/>
                      <a:pt x="122" y="199"/>
                      <a:pt x="122" y="19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2" y="130"/>
                      <a:pt x="2" y="130"/>
                      <a:pt x="2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9" name="Freeform 236"/>
              <p:cNvSpPr>
                <a:spLocks/>
              </p:cNvSpPr>
              <p:nvPr/>
            </p:nvSpPr>
            <p:spPr bwMode="auto">
              <a:xfrm>
                <a:off x="2675" y="651"/>
                <a:ext cx="166" cy="100"/>
              </a:xfrm>
              <a:custGeom>
                <a:avLst/>
                <a:gdLst>
                  <a:gd name="T0" fmla="*/ 0 w 344"/>
                  <a:gd name="T1" fmla="*/ 0 h 208"/>
                  <a:gd name="T2" fmla="*/ 0 w 344"/>
                  <a:gd name="T3" fmla="*/ 0 h 208"/>
                  <a:gd name="T4" fmla="*/ 0 w 344"/>
                  <a:gd name="T5" fmla="*/ 0 h 208"/>
                  <a:gd name="T6" fmla="*/ 0 w 344"/>
                  <a:gd name="T7" fmla="*/ 0 h 208"/>
                  <a:gd name="T8" fmla="*/ 0 w 344"/>
                  <a:gd name="T9" fmla="*/ 0 h 208"/>
                  <a:gd name="T10" fmla="*/ 0 w 344"/>
                  <a:gd name="T11" fmla="*/ 0 h 208"/>
                  <a:gd name="T12" fmla="*/ 0 w 344"/>
                  <a:gd name="T13" fmla="*/ 0 h 208"/>
                  <a:gd name="T14" fmla="*/ 0 w 344"/>
                  <a:gd name="T15" fmla="*/ 0 h 208"/>
                  <a:gd name="T16" fmla="*/ 0 w 344"/>
                  <a:gd name="T17" fmla="*/ 0 h 208"/>
                  <a:gd name="T18" fmla="*/ 0 w 344"/>
                  <a:gd name="T19" fmla="*/ 0 h 208"/>
                  <a:gd name="T20" fmla="*/ 0 w 344"/>
                  <a:gd name="T21" fmla="*/ 0 h 208"/>
                  <a:gd name="T22" fmla="*/ 1 w 344"/>
                  <a:gd name="T23" fmla="*/ 0 h 208"/>
                  <a:gd name="T24" fmla="*/ 1 w 344"/>
                  <a:gd name="T25" fmla="*/ 0 h 208"/>
                  <a:gd name="T26" fmla="*/ 0 w 344"/>
                  <a:gd name="T27" fmla="*/ 0 h 208"/>
                  <a:gd name="T28" fmla="*/ 0 w 344"/>
                  <a:gd name="T29" fmla="*/ 0 h 208"/>
                  <a:gd name="T30" fmla="*/ 0 w 344"/>
                  <a:gd name="T31" fmla="*/ 0 h 2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4"/>
                  <a:gd name="T49" fmla="*/ 0 h 208"/>
                  <a:gd name="T50" fmla="*/ 344 w 344"/>
                  <a:gd name="T51" fmla="*/ 208 h 20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4" h="208">
                    <a:moveTo>
                      <a:pt x="214" y="51"/>
                    </a:moveTo>
                    <a:cubicBezTo>
                      <a:pt x="215" y="183"/>
                      <a:pt x="215" y="183"/>
                      <a:pt x="215" y="183"/>
                    </a:cubicBezTo>
                    <a:cubicBezTo>
                      <a:pt x="215" y="197"/>
                      <a:pt x="196" y="208"/>
                      <a:pt x="173" y="208"/>
                    </a:cubicBezTo>
                    <a:cubicBezTo>
                      <a:pt x="161" y="208"/>
                      <a:pt x="151" y="205"/>
                      <a:pt x="143" y="200"/>
                    </a:cubicBezTo>
                    <a:cubicBezTo>
                      <a:pt x="135" y="196"/>
                      <a:pt x="130" y="190"/>
                      <a:pt x="130" y="183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26" y="7"/>
                      <a:pt x="144" y="9"/>
                      <a:pt x="163" y="9"/>
                    </a:cubicBezTo>
                    <a:cubicBezTo>
                      <a:pt x="186" y="9"/>
                      <a:pt x="208" y="5"/>
                      <a:pt x="228" y="0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ubicBezTo>
                      <a:pt x="214" y="51"/>
                      <a:pt x="214" y="51"/>
                      <a:pt x="214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7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3438" name="组合 2675"/>
          <p:cNvGrpSpPr/>
          <p:nvPr/>
        </p:nvGrpSpPr>
        <p:grpSpPr>
          <a:xfrm>
            <a:off x="294651" y="5996109"/>
            <a:ext cx="500066" cy="647708"/>
            <a:chOff x="7429520" y="6000768"/>
            <a:chExt cx="500066" cy="647708"/>
          </a:xfrm>
        </p:grpSpPr>
        <p:grpSp>
          <p:nvGrpSpPr>
            <p:cNvPr id="3439" name="组合 2678"/>
            <p:cNvGrpSpPr/>
            <p:nvPr/>
          </p:nvGrpSpPr>
          <p:grpSpPr>
            <a:xfrm>
              <a:off x="7713360" y="6000768"/>
              <a:ext cx="216226" cy="341122"/>
              <a:chOff x="7662886" y="6114076"/>
              <a:chExt cx="216226" cy="341122"/>
            </a:xfrm>
          </p:grpSpPr>
          <p:pic>
            <p:nvPicPr>
              <p:cNvPr id="3445" name="Picture 3" descr="tower"/>
              <p:cNvPicPr>
                <a:picLocks noChangeAspect="1" noChangeArrowheads="1"/>
              </p:cNvPicPr>
              <p:nvPr/>
            </p:nvPicPr>
            <p:blipFill>
              <a:blip r:embed="rId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 l="57503" r="139" b="51090"/>
              <a:stretch>
                <a:fillRect/>
              </a:stretch>
            </p:blipFill>
            <p:spPr bwMode="auto">
              <a:xfrm rot="5400000">
                <a:off x="7667063" y="6243149"/>
                <a:ext cx="207872" cy="21622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6" name="Picture 8" descr="C:\Documents and Settings\centec\桌面\新建文件夹\7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7686676" y="6114076"/>
                <a:ext cx="131812" cy="10540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0" name="组合 2679"/>
            <p:cNvGrpSpPr/>
            <p:nvPr/>
          </p:nvGrpSpPr>
          <p:grpSpPr>
            <a:xfrm>
              <a:off x="7500958" y="6000768"/>
              <a:ext cx="216226" cy="341122"/>
              <a:chOff x="7662886" y="6114076"/>
              <a:chExt cx="216226" cy="341122"/>
            </a:xfrm>
          </p:grpSpPr>
          <p:pic>
            <p:nvPicPr>
              <p:cNvPr id="3443" name="Picture 3" descr="tower"/>
              <p:cNvPicPr>
                <a:picLocks noChangeAspect="1" noChangeArrowheads="1"/>
              </p:cNvPicPr>
              <p:nvPr/>
            </p:nvPicPr>
            <p:blipFill>
              <a:blip r:embed="rId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 l="57503" r="139" b="51090"/>
              <a:stretch>
                <a:fillRect/>
              </a:stretch>
            </p:blipFill>
            <p:spPr bwMode="auto">
              <a:xfrm rot="5400000">
                <a:off x="7667063" y="6243149"/>
                <a:ext cx="207872" cy="21622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4" name="Picture 8" descr="C:\Documents and Settings\centec\桌面\新建文件夹\7.png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7686676" y="6114076"/>
                <a:ext cx="131812" cy="10540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41" name="Picture 15" descr="Hardware42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7429520" y="6429396"/>
              <a:ext cx="219080" cy="2190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2" name="Picture 15" descr="Hardware42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7658099" y="6429396"/>
              <a:ext cx="219080" cy="2190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3447" name="直接连接符 3446"/>
          <p:cNvCxnSpPr>
            <a:endCxn id="3444" idx="0"/>
          </p:cNvCxnSpPr>
          <p:nvPr/>
        </p:nvCxnSpPr>
        <p:spPr>
          <a:xfrm flipH="1">
            <a:off x="455785" y="5845976"/>
            <a:ext cx="111766" cy="150133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48" name="直接连接符 3447"/>
          <p:cNvCxnSpPr>
            <a:endCxn id="3446" idx="0"/>
          </p:cNvCxnSpPr>
          <p:nvPr/>
        </p:nvCxnSpPr>
        <p:spPr>
          <a:xfrm rot="16200000" flipH="1">
            <a:off x="542803" y="5870724"/>
            <a:ext cx="149467" cy="10130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449" name="组合 2659"/>
          <p:cNvGrpSpPr/>
          <p:nvPr/>
        </p:nvGrpSpPr>
        <p:grpSpPr>
          <a:xfrm>
            <a:off x="1294770" y="6210713"/>
            <a:ext cx="357189" cy="312882"/>
            <a:chOff x="7929586" y="6072206"/>
            <a:chExt cx="692638" cy="606663"/>
          </a:xfrm>
        </p:grpSpPr>
        <p:cxnSp>
          <p:nvCxnSpPr>
            <p:cNvPr id="3450" name="直接连接符 3449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451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2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3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454" name="直接连接符 3453"/>
            <p:cNvCxnSpPr>
              <a:stCxn id="3453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455" name="直接连接符 3454"/>
            <p:cNvCxnSpPr>
              <a:stCxn id="3453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456" name="组合 2660"/>
          <p:cNvGrpSpPr/>
          <p:nvPr/>
        </p:nvGrpSpPr>
        <p:grpSpPr>
          <a:xfrm>
            <a:off x="866142" y="6210713"/>
            <a:ext cx="357189" cy="312882"/>
            <a:chOff x="7929586" y="6072206"/>
            <a:chExt cx="692638" cy="606663"/>
          </a:xfrm>
        </p:grpSpPr>
        <p:cxnSp>
          <p:nvCxnSpPr>
            <p:cNvPr id="3457" name="直接连接符 3456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458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9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0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461" name="直接连接符 3460"/>
            <p:cNvCxnSpPr>
              <a:stCxn id="3460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462" name="直接连接符 3461"/>
            <p:cNvCxnSpPr>
              <a:stCxn id="3460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cxnSp>
        <p:nvCxnSpPr>
          <p:cNvPr id="3463" name="直接连接符 3462"/>
          <p:cNvCxnSpPr>
            <a:endCxn id="3460" idx="0"/>
          </p:cNvCxnSpPr>
          <p:nvPr/>
        </p:nvCxnSpPr>
        <p:spPr>
          <a:xfrm>
            <a:off x="960638" y="5845976"/>
            <a:ext cx="84113" cy="364447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64" name="直接连接符 3463"/>
          <p:cNvCxnSpPr>
            <a:endCxn id="3453" idx="0"/>
          </p:cNvCxnSpPr>
          <p:nvPr/>
        </p:nvCxnSpPr>
        <p:spPr>
          <a:xfrm>
            <a:off x="1317828" y="5845976"/>
            <a:ext cx="155551" cy="364447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465" name="组合 2686"/>
          <p:cNvGrpSpPr/>
          <p:nvPr/>
        </p:nvGrpSpPr>
        <p:grpSpPr>
          <a:xfrm>
            <a:off x="3372507" y="6132684"/>
            <a:ext cx="357189" cy="312882"/>
            <a:chOff x="7929586" y="6072206"/>
            <a:chExt cx="692638" cy="606663"/>
          </a:xfrm>
        </p:grpSpPr>
        <p:cxnSp>
          <p:nvCxnSpPr>
            <p:cNvPr id="3466" name="直接连接符 3465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467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8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9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470" name="直接连接符 3469"/>
            <p:cNvCxnSpPr>
              <a:stCxn id="3469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471" name="直接连接符 3470"/>
            <p:cNvCxnSpPr>
              <a:stCxn id="3469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472" name="组合 2693"/>
          <p:cNvGrpSpPr/>
          <p:nvPr/>
        </p:nvGrpSpPr>
        <p:grpSpPr>
          <a:xfrm>
            <a:off x="3015317" y="6132684"/>
            <a:ext cx="357189" cy="312882"/>
            <a:chOff x="7929586" y="6072206"/>
            <a:chExt cx="692638" cy="606663"/>
          </a:xfrm>
        </p:grpSpPr>
        <p:cxnSp>
          <p:nvCxnSpPr>
            <p:cNvPr id="3473" name="直接连接符 3472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474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5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6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477" name="直接连接符 3476"/>
            <p:cNvCxnSpPr>
              <a:stCxn id="3476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478" name="直接连接符 3477"/>
            <p:cNvCxnSpPr>
              <a:stCxn id="3476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479" name="组合 2700"/>
          <p:cNvGrpSpPr/>
          <p:nvPr/>
        </p:nvGrpSpPr>
        <p:grpSpPr>
          <a:xfrm>
            <a:off x="2208725" y="6132684"/>
            <a:ext cx="357189" cy="312882"/>
            <a:chOff x="7929586" y="6072206"/>
            <a:chExt cx="692638" cy="606663"/>
          </a:xfrm>
        </p:grpSpPr>
        <p:cxnSp>
          <p:nvCxnSpPr>
            <p:cNvPr id="3480" name="直接连接符 3479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481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2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3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484" name="直接连接符 3483"/>
            <p:cNvCxnSpPr>
              <a:stCxn id="3483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485" name="直接连接符 3484"/>
            <p:cNvCxnSpPr>
              <a:stCxn id="3483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grpSp>
        <p:nvGrpSpPr>
          <p:cNvPr id="3486" name="组合 2707"/>
          <p:cNvGrpSpPr/>
          <p:nvPr/>
        </p:nvGrpSpPr>
        <p:grpSpPr>
          <a:xfrm>
            <a:off x="1851535" y="6132684"/>
            <a:ext cx="357189" cy="312882"/>
            <a:chOff x="7929586" y="6072206"/>
            <a:chExt cx="692638" cy="606663"/>
          </a:xfrm>
        </p:grpSpPr>
        <p:cxnSp>
          <p:nvCxnSpPr>
            <p:cNvPr id="3487" name="直接连接符 3486"/>
            <p:cNvCxnSpPr/>
            <p:nvPr/>
          </p:nvCxnSpPr>
          <p:spPr>
            <a:xfrm>
              <a:off x="8072462" y="6554133"/>
              <a:ext cx="428628" cy="1588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3488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358214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9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7929586" y="642939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0" name="Picture 178" descr="pc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8143900" y="6072206"/>
              <a:ext cx="264010" cy="2494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3491" name="直接连接符 3490"/>
            <p:cNvCxnSpPr>
              <a:stCxn id="3490" idx="2"/>
            </p:cNvCxnSpPr>
            <p:nvPr/>
          </p:nvCxnSpPr>
          <p:spPr>
            <a:xfrm rot="5400000">
              <a:off x="8120326" y="6273816"/>
              <a:ext cx="107717" cy="203443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3492" name="直接连接符 3491"/>
            <p:cNvCxnSpPr>
              <a:stCxn id="3490" idx="2"/>
            </p:cNvCxnSpPr>
            <p:nvPr/>
          </p:nvCxnSpPr>
          <p:spPr>
            <a:xfrm rot="16200000" flipH="1">
              <a:off x="8334639" y="6262944"/>
              <a:ext cx="107717" cy="225185"/>
            </a:xfrm>
            <a:prstGeom prst="line">
              <a:avLst/>
            </a:prstGeom>
            <a:noFill/>
            <a:ln w="9525" cap="flat" cmpd="sng" algn="ctr">
              <a:solidFill>
                <a:srgbClr val="BBE0E3">
                  <a:shade val="95000"/>
                  <a:satMod val="105000"/>
                </a:srgbClr>
              </a:solidFill>
              <a:prstDash val="solid"/>
            </a:ln>
            <a:effectLst/>
          </p:spPr>
        </p:cxnSp>
      </p:grpSp>
      <p:cxnSp>
        <p:nvCxnSpPr>
          <p:cNvPr id="3493" name="直接连接符 3492"/>
          <p:cNvCxnSpPr>
            <a:stCxn id="3230" idx="1"/>
            <a:endCxn id="3490" idx="0"/>
          </p:cNvCxnSpPr>
          <p:nvPr/>
        </p:nvCxnSpPr>
        <p:spPr>
          <a:xfrm flipH="1">
            <a:off x="2030129" y="5850635"/>
            <a:ext cx="136024" cy="28204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94" name="直接连接符 3493"/>
          <p:cNvCxnSpPr>
            <a:stCxn id="3230" idx="1"/>
            <a:endCxn id="3483" idx="0"/>
          </p:cNvCxnSpPr>
          <p:nvPr/>
        </p:nvCxnSpPr>
        <p:spPr>
          <a:xfrm>
            <a:off x="2166153" y="5850635"/>
            <a:ext cx="221166" cy="28204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95" name="直接连接符 3494"/>
          <p:cNvCxnSpPr>
            <a:stCxn id="3170" idx="1"/>
            <a:endCxn id="3476" idx="0"/>
          </p:cNvCxnSpPr>
          <p:nvPr/>
        </p:nvCxnSpPr>
        <p:spPr>
          <a:xfrm flipH="1">
            <a:off x="3193911" y="5850635"/>
            <a:ext cx="186688" cy="28204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96" name="直接连接符 3495"/>
          <p:cNvCxnSpPr>
            <a:stCxn id="3170" idx="1"/>
            <a:endCxn id="3469" idx="0"/>
          </p:cNvCxnSpPr>
          <p:nvPr/>
        </p:nvCxnSpPr>
        <p:spPr>
          <a:xfrm>
            <a:off x="3380599" y="5850635"/>
            <a:ext cx="170502" cy="282049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97" name="直接连接符 3496"/>
          <p:cNvCxnSpPr>
            <a:stCxn id="2977" idx="1"/>
            <a:endCxn id="3413" idx="3"/>
          </p:cNvCxnSpPr>
          <p:nvPr/>
        </p:nvCxnSpPr>
        <p:spPr>
          <a:xfrm flipH="1">
            <a:off x="591272" y="5000636"/>
            <a:ext cx="483646" cy="571504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98" name="直接连接符 3497"/>
          <p:cNvCxnSpPr>
            <a:stCxn id="2975" idx="2"/>
            <a:endCxn id="3424" idx="0"/>
          </p:cNvCxnSpPr>
          <p:nvPr/>
        </p:nvCxnSpPr>
        <p:spPr>
          <a:xfrm rot="5400000">
            <a:off x="743386" y="5242275"/>
            <a:ext cx="572170" cy="88892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cxnSp>
        <p:nvCxnSpPr>
          <p:cNvPr id="3499" name="直接连接符 3498"/>
          <p:cNvCxnSpPr>
            <a:stCxn id="2977" idx="1"/>
            <a:endCxn id="3399" idx="3"/>
          </p:cNvCxnSpPr>
          <p:nvPr/>
        </p:nvCxnSpPr>
        <p:spPr>
          <a:xfrm>
            <a:off x="1074918" y="5000636"/>
            <a:ext cx="266631" cy="571504"/>
          </a:xfrm>
          <a:prstGeom prst="line">
            <a:avLst/>
          </a:prstGeom>
          <a:noFill/>
          <a:ln w="9525" cap="flat" cmpd="sng" algn="ctr">
            <a:solidFill>
              <a:srgbClr val="2D2D8A">
                <a:shade val="95000"/>
                <a:satMod val="105000"/>
              </a:srgbClr>
            </a:solidFill>
            <a:prstDash val="solid"/>
          </a:ln>
          <a:effectLst/>
        </p:spPr>
      </p:cxnSp>
      <p:grpSp>
        <p:nvGrpSpPr>
          <p:cNvPr id="3500" name="Group 222"/>
          <p:cNvGrpSpPr>
            <a:grpSpLocks noChangeAspect="1"/>
          </p:cNvGrpSpPr>
          <p:nvPr/>
        </p:nvGrpSpPr>
        <p:grpSpPr bwMode="auto">
          <a:xfrm>
            <a:off x="2714612" y="2000240"/>
            <a:ext cx="642990" cy="467601"/>
            <a:chOff x="2465" y="445"/>
            <a:chExt cx="576" cy="419"/>
          </a:xfrm>
        </p:grpSpPr>
        <p:sp>
          <p:nvSpPr>
            <p:cNvPr id="3501" name="AutoShape 223"/>
            <p:cNvSpPr>
              <a:spLocks noChangeAspect="1" noChangeArrowheads="1" noTextEdit="1"/>
            </p:cNvSpPr>
            <p:nvPr/>
          </p:nvSpPr>
          <p:spPr bwMode="auto">
            <a:xfrm>
              <a:off x="2465" y="446"/>
              <a:ext cx="576" cy="4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2" name="Freeform 224"/>
            <p:cNvSpPr>
              <a:spLocks/>
            </p:cNvSpPr>
            <p:nvPr/>
          </p:nvSpPr>
          <p:spPr bwMode="auto">
            <a:xfrm>
              <a:off x="2754" y="612"/>
              <a:ext cx="287" cy="251"/>
            </a:xfrm>
            <a:custGeom>
              <a:avLst/>
              <a:gdLst>
                <a:gd name="T0" fmla="*/ 287 w 287"/>
                <a:gd name="T1" fmla="*/ 0 h 251"/>
                <a:gd name="T2" fmla="*/ 287 w 287"/>
                <a:gd name="T3" fmla="*/ 85 h 251"/>
                <a:gd name="T4" fmla="*/ 0 w 287"/>
                <a:gd name="T5" fmla="*/ 251 h 251"/>
                <a:gd name="T6" fmla="*/ 0 w 287"/>
                <a:gd name="T7" fmla="*/ 167 h 251"/>
                <a:gd name="T8" fmla="*/ 287 w 287"/>
                <a:gd name="T9" fmla="*/ 0 h 251"/>
                <a:gd name="T10" fmla="*/ 287 w 287"/>
                <a:gd name="T11" fmla="*/ 0 h 251"/>
                <a:gd name="T12" fmla="*/ 287 w 287"/>
                <a:gd name="T13" fmla="*/ 0 h 251"/>
                <a:gd name="T14" fmla="*/ 287 w 28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7"/>
                <a:gd name="T25" fmla="*/ 0 h 251"/>
                <a:gd name="T26" fmla="*/ 287 w 287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7" h="251">
                  <a:moveTo>
                    <a:pt x="287" y="0"/>
                  </a:moveTo>
                  <a:lnTo>
                    <a:pt x="287" y="85"/>
                  </a:lnTo>
                  <a:lnTo>
                    <a:pt x="0" y="251"/>
                  </a:lnTo>
                  <a:lnTo>
                    <a:pt x="0" y="167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3" name="Freeform 225"/>
            <p:cNvSpPr>
              <a:spLocks/>
            </p:cNvSpPr>
            <p:nvPr/>
          </p:nvSpPr>
          <p:spPr bwMode="auto">
            <a:xfrm>
              <a:off x="2465" y="612"/>
              <a:ext cx="289" cy="251"/>
            </a:xfrm>
            <a:custGeom>
              <a:avLst/>
              <a:gdLst>
                <a:gd name="T0" fmla="*/ 289 w 289"/>
                <a:gd name="T1" fmla="*/ 167 h 251"/>
                <a:gd name="T2" fmla="*/ 289 w 289"/>
                <a:gd name="T3" fmla="*/ 251 h 251"/>
                <a:gd name="T4" fmla="*/ 0 w 289"/>
                <a:gd name="T5" fmla="*/ 85 h 251"/>
                <a:gd name="T6" fmla="*/ 0 w 289"/>
                <a:gd name="T7" fmla="*/ 0 h 251"/>
                <a:gd name="T8" fmla="*/ 289 w 289"/>
                <a:gd name="T9" fmla="*/ 167 h 251"/>
                <a:gd name="T10" fmla="*/ 289 w 289"/>
                <a:gd name="T11" fmla="*/ 167 h 251"/>
                <a:gd name="T12" fmla="*/ 289 w 289"/>
                <a:gd name="T13" fmla="*/ 167 h 251"/>
                <a:gd name="T14" fmla="*/ 289 w 289"/>
                <a:gd name="T15" fmla="*/ 167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9"/>
                <a:gd name="T25" fmla="*/ 0 h 251"/>
                <a:gd name="T26" fmla="*/ 289 w 289"/>
                <a:gd name="T27" fmla="*/ 251 h 2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9" h="251">
                  <a:moveTo>
                    <a:pt x="289" y="167"/>
                  </a:moveTo>
                  <a:lnTo>
                    <a:pt x="289" y="251"/>
                  </a:lnTo>
                  <a:lnTo>
                    <a:pt x="0" y="85"/>
                  </a:lnTo>
                  <a:lnTo>
                    <a:pt x="0" y="0"/>
                  </a:lnTo>
                  <a:lnTo>
                    <a:pt x="289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4" name="Freeform 226"/>
            <p:cNvSpPr>
              <a:spLocks/>
            </p:cNvSpPr>
            <p:nvPr/>
          </p:nvSpPr>
          <p:spPr bwMode="auto">
            <a:xfrm>
              <a:off x="2465" y="445"/>
              <a:ext cx="576" cy="334"/>
            </a:xfrm>
            <a:custGeom>
              <a:avLst/>
              <a:gdLst>
                <a:gd name="T0" fmla="*/ 576 w 576"/>
                <a:gd name="T1" fmla="*/ 167 h 334"/>
                <a:gd name="T2" fmla="*/ 289 w 576"/>
                <a:gd name="T3" fmla="*/ 334 h 334"/>
                <a:gd name="T4" fmla="*/ 0 w 576"/>
                <a:gd name="T5" fmla="*/ 167 h 334"/>
                <a:gd name="T6" fmla="*/ 287 w 576"/>
                <a:gd name="T7" fmla="*/ 0 h 334"/>
                <a:gd name="T8" fmla="*/ 576 w 576"/>
                <a:gd name="T9" fmla="*/ 167 h 334"/>
                <a:gd name="T10" fmla="*/ 576 w 576"/>
                <a:gd name="T11" fmla="*/ 167 h 334"/>
                <a:gd name="T12" fmla="*/ 576 w 576"/>
                <a:gd name="T13" fmla="*/ 167 h 334"/>
                <a:gd name="T14" fmla="*/ 576 w 576"/>
                <a:gd name="T15" fmla="*/ 167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6"/>
                <a:gd name="T25" fmla="*/ 0 h 334"/>
                <a:gd name="T26" fmla="*/ 576 w 576"/>
                <a:gd name="T27" fmla="*/ 334 h 3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6" h="334">
                  <a:moveTo>
                    <a:pt x="576" y="167"/>
                  </a:moveTo>
                  <a:lnTo>
                    <a:pt x="289" y="334"/>
                  </a:lnTo>
                  <a:lnTo>
                    <a:pt x="0" y="167"/>
                  </a:lnTo>
                  <a:lnTo>
                    <a:pt x="287" y="0"/>
                  </a:lnTo>
                  <a:lnTo>
                    <a:pt x="576" y="167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5" name="Freeform 227"/>
            <p:cNvSpPr>
              <a:spLocks/>
            </p:cNvSpPr>
            <p:nvPr/>
          </p:nvSpPr>
          <p:spPr bwMode="auto">
            <a:xfrm>
              <a:off x="2671" y="480"/>
              <a:ext cx="166" cy="102"/>
            </a:xfrm>
            <a:custGeom>
              <a:avLst/>
              <a:gdLst>
                <a:gd name="T0" fmla="*/ 0 w 344"/>
                <a:gd name="T1" fmla="*/ 0 h 212"/>
                <a:gd name="T2" fmla="*/ 0 w 344"/>
                <a:gd name="T3" fmla="*/ 0 h 212"/>
                <a:gd name="T4" fmla="*/ 0 w 344"/>
                <a:gd name="T5" fmla="*/ 0 h 212"/>
                <a:gd name="T6" fmla="*/ 0 w 344"/>
                <a:gd name="T7" fmla="*/ 0 h 212"/>
                <a:gd name="T8" fmla="*/ 0 w 344"/>
                <a:gd name="T9" fmla="*/ 0 h 212"/>
                <a:gd name="T10" fmla="*/ 0 w 344"/>
                <a:gd name="T11" fmla="*/ 0 h 212"/>
                <a:gd name="T12" fmla="*/ 1 w 344"/>
                <a:gd name="T13" fmla="*/ 0 h 212"/>
                <a:gd name="T14" fmla="*/ 1 w 344"/>
                <a:gd name="T15" fmla="*/ 0 h 212"/>
                <a:gd name="T16" fmla="*/ 0 w 344"/>
                <a:gd name="T17" fmla="*/ 0 h 212"/>
                <a:gd name="T18" fmla="*/ 0 w 344"/>
                <a:gd name="T19" fmla="*/ 0 h 212"/>
                <a:gd name="T20" fmla="*/ 0 w 344"/>
                <a:gd name="T21" fmla="*/ 0 h 212"/>
                <a:gd name="T22" fmla="*/ 0 w 344"/>
                <a:gd name="T23" fmla="*/ 0 h 212"/>
                <a:gd name="T24" fmla="*/ 0 w 344"/>
                <a:gd name="T25" fmla="*/ 0 h 212"/>
                <a:gd name="T26" fmla="*/ 0 w 344"/>
                <a:gd name="T27" fmla="*/ 0 h 212"/>
                <a:gd name="T28" fmla="*/ 0 w 344"/>
                <a:gd name="T29" fmla="*/ 0 h 212"/>
                <a:gd name="T30" fmla="*/ 0 w 344"/>
                <a:gd name="T31" fmla="*/ 0 h 2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2"/>
                <a:gd name="T50" fmla="*/ 344 w 344"/>
                <a:gd name="T51" fmla="*/ 212 h 21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2">
                  <a:moveTo>
                    <a:pt x="130" y="157"/>
                  </a:moveTo>
                  <a:cubicBezTo>
                    <a:pt x="129" y="25"/>
                    <a:pt x="129" y="25"/>
                    <a:pt x="129" y="25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3"/>
                    <a:pt x="201" y="8"/>
                  </a:cubicBezTo>
                  <a:cubicBezTo>
                    <a:pt x="209" y="12"/>
                    <a:pt x="214" y="18"/>
                    <a:pt x="214" y="25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2"/>
                    <a:pt x="293" y="112"/>
                    <a:pt x="293" y="112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2"/>
                    <a:pt x="223" y="212"/>
                    <a:pt x="223" y="212"/>
                  </a:cubicBezTo>
                  <a:cubicBezTo>
                    <a:pt x="207" y="208"/>
                    <a:pt x="189" y="206"/>
                    <a:pt x="170" y="206"/>
                  </a:cubicBezTo>
                  <a:cubicBezTo>
                    <a:pt x="152" y="206"/>
                    <a:pt x="136" y="208"/>
                    <a:pt x="120" y="21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2"/>
                    <a:pt x="51" y="112"/>
                    <a:pt x="51" y="112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6" name="Freeform 228"/>
            <p:cNvSpPr>
              <a:spLocks/>
            </p:cNvSpPr>
            <p:nvPr/>
          </p:nvSpPr>
          <p:spPr bwMode="auto">
            <a:xfrm>
              <a:off x="2719" y="599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1"/>
                  </a:moveTo>
                  <a:cubicBezTo>
                    <a:pt x="143" y="64"/>
                    <a:pt x="111" y="83"/>
                    <a:pt x="72" y="83"/>
                  </a:cubicBezTo>
                  <a:cubicBezTo>
                    <a:pt x="52" y="83"/>
                    <a:pt x="34" y="78"/>
                    <a:pt x="21" y="71"/>
                  </a:cubicBezTo>
                  <a:cubicBezTo>
                    <a:pt x="8" y="63"/>
                    <a:pt x="0" y="53"/>
                    <a:pt x="0" y="41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2"/>
                  </a:cubicBezTo>
                  <a:cubicBezTo>
                    <a:pt x="135" y="20"/>
                    <a:pt x="143" y="30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3" y="41"/>
                    <a:pt x="143" y="41"/>
                    <a:pt x="143" y="4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7" name="Freeform 229"/>
            <p:cNvSpPr>
              <a:spLocks/>
            </p:cNvSpPr>
            <p:nvPr/>
          </p:nvSpPr>
          <p:spPr bwMode="auto">
            <a:xfrm>
              <a:off x="2519" y="569"/>
              <a:ext cx="173" cy="96"/>
            </a:xfrm>
            <a:custGeom>
              <a:avLst/>
              <a:gdLst>
                <a:gd name="T0" fmla="*/ 1 w 359"/>
                <a:gd name="T1" fmla="*/ 0 h 199"/>
                <a:gd name="T2" fmla="*/ 1 w 359"/>
                <a:gd name="T3" fmla="*/ 0 h 199"/>
                <a:gd name="T4" fmla="*/ 1 w 359"/>
                <a:gd name="T5" fmla="*/ 0 h 199"/>
                <a:gd name="T6" fmla="*/ 0 w 359"/>
                <a:gd name="T7" fmla="*/ 0 h 199"/>
                <a:gd name="T8" fmla="*/ 0 w 359"/>
                <a:gd name="T9" fmla="*/ 0 h 199"/>
                <a:gd name="T10" fmla="*/ 0 w 359"/>
                <a:gd name="T11" fmla="*/ 0 h 199"/>
                <a:gd name="T12" fmla="*/ 0 w 359"/>
                <a:gd name="T13" fmla="*/ 0 h 199"/>
                <a:gd name="T14" fmla="*/ 0 w 359"/>
                <a:gd name="T15" fmla="*/ 0 h 199"/>
                <a:gd name="T16" fmla="*/ 0 w 359"/>
                <a:gd name="T17" fmla="*/ 0 h 199"/>
                <a:gd name="T18" fmla="*/ 0 w 359"/>
                <a:gd name="T19" fmla="*/ 0 h 199"/>
                <a:gd name="T20" fmla="*/ 0 w 359"/>
                <a:gd name="T21" fmla="*/ 0 h 199"/>
                <a:gd name="T22" fmla="*/ 0 w 359"/>
                <a:gd name="T23" fmla="*/ 0 h 199"/>
                <a:gd name="T24" fmla="*/ 0 w 359"/>
                <a:gd name="T25" fmla="*/ 0 h 199"/>
                <a:gd name="T26" fmla="*/ 1 w 359"/>
                <a:gd name="T27" fmla="*/ 0 h 199"/>
                <a:gd name="T28" fmla="*/ 1 w 359"/>
                <a:gd name="T29" fmla="*/ 0 h 199"/>
                <a:gd name="T30" fmla="*/ 1 w 359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199"/>
                <a:gd name="T50" fmla="*/ 359 w 359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199">
                  <a:moveTo>
                    <a:pt x="359" y="67"/>
                  </a:moveTo>
                  <a:cubicBezTo>
                    <a:pt x="349" y="78"/>
                    <a:pt x="343" y="91"/>
                    <a:pt x="343" y="104"/>
                  </a:cubicBezTo>
                  <a:cubicBezTo>
                    <a:pt x="343" y="115"/>
                    <a:pt x="347" y="126"/>
                    <a:pt x="354" y="135"/>
                  </a:cubicBezTo>
                  <a:cubicBezTo>
                    <a:pt x="244" y="199"/>
                    <a:pt x="244" y="199"/>
                    <a:pt x="244" y="199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1"/>
                    <a:pt x="13" y="117"/>
                  </a:cubicBezTo>
                  <a:cubicBezTo>
                    <a:pt x="5" y="112"/>
                    <a:pt x="0" y="106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8" name="Freeform 230"/>
            <p:cNvSpPr>
              <a:spLocks/>
            </p:cNvSpPr>
            <p:nvPr/>
          </p:nvSpPr>
          <p:spPr bwMode="auto">
            <a:xfrm>
              <a:off x="2817" y="570"/>
              <a:ext cx="176" cy="97"/>
            </a:xfrm>
            <a:custGeom>
              <a:avLst/>
              <a:gdLst>
                <a:gd name="T0" fmla="*/ 0 w 365"/>
                <a:gd name="T1" fmla="*/ 0 h 200"/>
                <a:gd name="T2" fmla="*/ 0 w 365"/>
                <a:gd name="T3" fmla="*/ 0 h 200"/>
                <a:gd name="T4" fmla="*/ 0 w 365"/>
                <a:gd name="T5" fmla="*/ 0 h 200"/>
                <a:gd name="T6" fmla="*/ 0 w 365"/>
                <a:gd name="T7" fmla="*/ 0 h 200"/>
                <a:gd name="T8" fmla="*/ 0 w 365"/>
                <a:gd name="T9" fmla="*/ 0 h 200"/>
                <a:gd name="T10" fmla="*/ 0 w 365"/>
                <a:gd name="T11" fmla="*/ 0 h 200"/>
                <a:gd name="T12" fmla="*/ 1 w 365"/>
                <a:gd name="T13" fmla="*/ 0 h 200"/>
                <a:gd name="T14" fmla="*/ 1 w 365"/>
                <a:gd name="T15" fmla="*/ 0 h 200"/>
                <a:gd name="T16" fmla="*/ 1 w 365"/>
                <a:gd name="T17" fmla="*/ 0 h 200"/>
                <a:gd name="T18" fmla="*/ 1 w 365"/>
                <a:gd name="T19" fmla="*/ 0 h 200"/>
                <a:gd name="T20" fmla="*/ 0 w 365"/>
                <a:gd name="T21" fmla="*/ 0 h 200"/>
                <a:gd name="T22" fmla="*/ 0 w 365"/>
                <a:gd name="T23" fmla="*/ 0 h 200"/>
                <a:gd name="T24" fmla="*/ 0 w 365"/>
                <a:gd name="T25" fmla="*/ 0 h 200"/>
                <a:gd name="T26" fmla="*/ 0 w 365"/>
                <a:gd name="T27" fmla="*/ 0 h 200"/>
                <a:gd name="T28" fmla="*/ 0 w 365"/>
                <a:gd name="T29" fmla="*/ 0 h 200"/>
                <a:gd name="T30" fmla="*/ 0 w 365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200"/>
                <a:gd name="T50" fmla="*/ 365 w 365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200">
                  <a:moveTo>
                    <a:pt x="2" y="130"/>
                  </a:moveTo>
                  <a:cubicBezTo>
                    <a:pt x="7" y="121"/>
                    <a:pt x="10" y="112"/>
                    <a:pt x="10" y="101"/>
                  </a:cubicBezTo>
                  <a:cubicBezTo>
                    <a:pt x="10" y="91"/>
                    <a:pt x="7" y="80"/>
                    <a:pt x="0" y="7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323" y="76"/>
                    <a:pt x="323" y="76"/>
                    <a:pt x="323" y="76"/>
                  </a:cubicBezTo>
                  <a:cubicBezTo>
                    <a:pt x="334" y="76"/>
                    <a:pt x="345" y="78"/>
                    <a:pt x="353" y="83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4"/>
                    <a:pt x="346" y="125"/>
                    <a:pt x="323" y="125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200"/>
                    <a:pt x="122" y="200"/>
                    <a:pt x="122" y="20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9" name="Freeform 231"/>
            <p:cNvSpPr>
              <a:spLocks/>
            </p:cNvSpPr>
            <p:nvPr/>
          </p:nvSpPr>
          <p:spPr bwMode="auto">
            <a:xfrm>
              <a:off x="2675" y="655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4"/>
                    <a:pt x="215" y="184"/>
                    <a:pt x="215" y="184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6"/>
                    <a:pt x="143" y="201"/>
                  </a:cubicBezTo>
                  <a:cubicBezTo>
                    <a:pt x="135" y="197"/>
                    <a:pt x="130" y="191"/>
                    <a:pt x="130" y="184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6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7"/>
                    <a:pt x="293" y="97"/>
                    <a:pt x="293" y="97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0" name="Freeform 232"/>
            <p:cNvSpPr>
              <a:spLocks/>
            </p:cNvSpPr>
            <p:nvPr/>
          </p:nvSpPr>
          <p:spPr bwMode="auto">
            <a:xfrm>
              <a:off x="2671" y="476"/>
              <a:ext cx="166" cy="102"/>
            </a:xfrm>
            <a:custGeom>
              <a:avLst/>
              <a:gdLst>
                <a:gd name="T0" fmla="*/ 0 w 344"/>
                <a:gd name="T1" fmla="*/ 0 h 211"/>
                <a:gd name="T2" fmla="*/ 0 w 344"/>
                <a:gd name="T3" fmla="*/ 0 h 211"/>
                <a:gd name="T4" fmla="*/ 0 w 344"/>
                <a:gd name="T5" fmla="*/ 0 h 211"/>
                <a:gd name="T6" fmla="*/ 0 w 344"/>
                <a:gd name="T7" fmla="*/ 0 h 211"/>
                <a:gd name="T8" fmla="*/ 0 w 344"/>
                <a:gd name="T9" fmla="*/ 0 h 211"/>
                <a:gd name="T10" fmla="*/ 0 w 344"/>
                <a:gd name="T11" fmla="*/ 0 h 211"/>
                <a:gd name="T12" fmla="*/ 1 w 344"/>
                <a:gd name="T13" fmla="*/ 0 h 211"/>
                <a:gd name="T14" fmla="*/ 1 w 344"/>
                <a:gd name="T15" fmla="*/ 0 h 211"/>
                <a:gd name="T16" fmla="*/ 0 w 344"/>
                <a:gd name="T17" fmla="*/ 0 h 211"/>
                <a:gd name="T18" fmla="*/ 0 w 344"/>
                <a:gd name="T19" fmla="*/ 0 h 211"/>
                <a:gd name="T20" fmla="*/ 0 w 344"/>
                <a:gd name="T21" fmla="*/ 0 h 211"/>
                <a:gd name="T22" fmla="*/ 0 w 344"/>
                <a:gd name="T23" fmla="*/ 0 h 211"/>
                <a:gd name="T24" fmla="*/ 0 w 344"/>
                <a:gd name="T25" fmla="*/ 0 h 211"/>
                <a:gd name="T26" fmla="*/ 0 w 344"/>
                <a:gd name="T27" fmla="*/ 0 h 211"/>
                <a:gd name="T28" fmla="*/ 0 w 344"/>
                <a:gd name="T29" fmla="*/ 0 h 211"/>
                <a:gd name="T30" fmla="*/ 0 w 34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11"/>
                <a:gd name="T50" fmla="*/ 344 w 344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11">
                  <a:moveTo>
                    <a:pt x="130" y="157"/>
                  </a:moveTo>
                  <a:cubicBezTo>
                    <a:pt x="129" y="24"/>
                    <a:pt x="129" y="24"/>
                    <a:pt x="129" y="24"/>
                  </a:cubicBezTo>
                  <a:cubicBezTo>
                    <a:pt x="129" y="11"/>
                    <a:pt x="148" y="0"/>
                    <a:pt x="171" y="0"/>
                  </a:cubicBezTo>
                  <a:cubicBezTo>
                    <a:pt x="183" y="0"/>
                    <a:pt x="194" y="2"/>
                    <a:pt x="201" y="7"/>
                  </a:cubicBezTo>
                  <a:cubicBezTo>
                    <a:pt x="209" y="11"/>
                    <a:pt x="214" y="17"/>
                    <a:pt x="214" y="24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07" y="207"/>
                    <a:pt x="189" y="205"/>
                    <a:pt x="170" y="205"/>
                  </a:cubicBezTo>
                  <a:cubicBezTo>
                    <a:pt x="152" y="205"/>
                    <a:pt x="136" y="207"/>
                    <a:pt x="120" y="21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1" name="Freeform 233"/>
            <p:cNvSpPr>
              <a:spLocks/>
            </p:cNvSpPr>
            <p:nvPr/>
          </p:nvSpPr>
          <p:spPr bwMode="auto">
            <a:xfrm>
              <a:off x="2719" y="595"/>
              <a:ext cx="69" cy="40"/>
            </a:xfrm>
            <a:custGeom>
              <a:avLst/>
              <a:gdLst>
                <a:gd name="T0" fmla="*/ 0 w 143"/>
                <a:gd name="T1" fmla="*/ 0 h 83"/>
                <a:gd name="T2" fmla="*/ 0 w 143"/>
                <a:gd name="T3" fmla="*/ 0 h 83"/>
                <a:gd name="T4" fmla="*/ 0 w 143"/>
                <a:gd name="T5" fmla="*/ 0 h 83"/>
                <a:gd name="T6" fmla="*/ 0 w 143"/>
                <a:gd name="T7" fmla="*/ 0 h 83"/>
                <a:gd name="T8" fmla="*/ 0 w 143"/>
                <a:gd name="T9" fmla="*/ 0 h 83"/>
                <a:gd name="T10" fmla="*/ 0 w 143"/>
                <a:gd name="T11" fmla="*/ 0 h 83"/>
                <a:gd name="T12" fmla="*/ 0 w 143"/>
                <a:gd name="T13" fmla="*/ 0 h 83"/>
                <a:gd name="T14" fmla="*/ 0 w 143"/>
                <a:gd name="T15" fmla="*/ 0 h 83"/>
                <a:gd name="T16" fmla="*/ 0 w 143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3"/>
                <a:gd name="T28" fmla="*/ 0 h 83"/>
                <a:gd name="T29" fmla="*/ 143 w 143"/>
                <a:gd name="T30" fmla="*/ 83 h 8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3" h="83">
                  <a:moveTo>
                    <a:pt x="143" y="42"/>
                  </a:moveTo>
                  <a:cubicBezTo>
                    <a:pt x="143" y="65"/>
                    <a:pt x="111" y="83"/>
                    <a:pt x="72" y="83"/>
                  </a:cubicBezTo>
                  <a:cubicBezTo>
                    <a:pt x="52" y="83"/>
                    <a:pt x="34" y="79"/>
                    <a:pt x="21" y="71"/>
                  </a:cubicBezTo>
                  <a:cubicBezTo>
                    <a:pt x="8" y="64"/>
                    <a:pt x="0" y="53"/>
                    <a:pt x="0" y="42"/>
                  </a:cubicBezTo>
                  <a:cubicBezTo>
                    <a:pt x="0" y="19"/>
                    <a:pt x="32" y="0"/>
                    <a:pt x="71" y="0"/>
                  </a:cubicBezTo>
                  <a:cubicBezTo>
                    <a:pt x="91" y="0"/>
                    <a:pt x="109" y="5"/>
                    <a:pt x="122" y="13"/>
                  </a:cubicBezTo>
                  <a:cubicBezTo>
                    <a:pt x="135" y="20"/>
                    <a:pt x="143" y="30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ubicBezTo>
                    <a:pt x="143" y="42"/>
                    <a:pt x="143" y="42"/>
                    <a:pt x="143" y="4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2" name="Freeform 234"/>
            <p:cNvSpPr>
              <a:spLocks/>
            </p:cNvSpPr>
            <p:nvPr/>
          </p:nvSpPr>
          <p:spPr bwMode="auto">
            <a:xfrm>
              <a:off x="2519" y="565"/>
              <a:ext cx="173" cy="96"/>
            </a:xfrm>
            <a:custGeom>
              <a:avLst/>
              <a:gdLst>
                <a:gd name="T0" fmla="*/ 1 w 359"/>
                <a:gd name="T1" fmla="*/ 0 h 200"/>
                <a:gd name="T2" fmla="*/ 1 w 359"/>
                <a:gd name="T3" fmla="*/ 0 h 200"/>
                <a:gd name="T4" fmla="*/ 1 w 359"/>
                <a:gd name="T5" fmla="*/ 0 h 200"/>
                <a:gd name="T6" fmla="*/ 0 w 359"/>
                <a:gd name="T7" fmla="*/ 0 h 200"/>
                <a:gd name="T8" fmla="*/ 0 w 359"/>
                <a:gd name="T9" fmla="*/ 0 h 200"/>
                <a:gd name="T10" fmla="*/ 0 w 359"/>
                <a:gd name="T11" fmla="*/ 0 h 200"/>
                <a:gd name="T12" fmla="*/ 0 w 359"/>
                <a:gd name="T13" fmla="*/ 0 h 200"/>
                <a:gd name="T14" fmla="*/ 0 w 359"/>
                <a:gd name="T15" fmla="*/ 0 h 200"/>
                <a:gd name="T16" fmla="*/ 0 w 359"/>
                <a:gd name="T17" fmla="*/ 0 h 200"/>
                <a:gd name="T18" fmla="*/ 0 w 359"/>
                <a:gd name="T19" fmla="*/ 0 h 200"/>
                <a:gd name="T20" fmla="*/ 0 w 359"/>
                <a:gd name="T21" fmla="*/ 0 h 200"/>
                <a:gd name="T22" fmla="*/ 0 w 359"/>
                <a:gd name="T23" fmla="*/ 0 h 200"/>
                <a:gd name="T24" fmla="*/ 0 w 359"/>
                <a:gd name="T25" fmla="*/ 0 h 200"/>
                <a:gd name="T26" fmla="*/ 1 w 359"/>
                <a:gd name="T27" fmla="*/ 0 h 200"/>
                <a:gd name="T28" fmla="*/ 1 w 359"/>
                <a:gd name="T29" fmla="*/ 0 h 200"/>
                <a:gd name="T30" fmla="*/ 1 w 359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59"/>
                <a:gd name="T49" fmla="*/ 0 h 200"/>
                <a:gd name="T50" fmla="*/ 359 w 359"/>
                <a:gd name="T51" fmla="*/ 200 h 20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59" h="200">
                  <a:moveTo>
                    <a:pt x="359" y="67"/>
                  </a:moveTo>
                  <a:cubicBezTo>
                    <a:pt x="349" y="78"/>
                    <a:pt x="343" y="91"/>
                    <a:pt x="343" y="105"/>
                  </a:cubicBezTo>
                  <a:cubicBezTo>
                    <a:pt x="343" y="116"/>
                    <a:pt x="347" y="126"/>
                    <a:pt x="354" y="136"/>
                  </a:cubicBezTo>
                  <a:cubicBezTo>
                    <a:pt x="244" y="200"/>
                    <a:pt x="244" y="200"/>
                    <a:pt x="244" y="200"/>
                  </a:cubicBezTo>
                  <a:cubicBezTo>
                    <a:pt x="193" y="170"/>
                    <a:pt x="193" y="170"/>
                    <a:pt x="193" y="170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31" y="124"/>
                    <a:pt x="20" y="122"/>
                    <a:pt x="13" y="117"/>
                  </a:cubicBezTo>
                  <a:cubicBezTo>
                    <a:pt x="5" y="113"/>
                    <a:pt x="0" y="107"/>
                    <a:pt x="0" y="100"/>
                  </a:cubicBezTo>
                  <a:cubicBezTo>
                    <a:pt x="0" y="86"/>
                    <a:pt x="19" y="75"/>
                    <a:pt x="4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192" y="30"/>
                    <a:pt x="192" y="30"/>
                    <a:pt x="192" y="3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ubicBezTo>
                    <a:pt x="359" y="67"/>
                    <a:pt x="359" y="67"/>
                    <a:pt x="359" y="6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3" name="Freeform 235"/>
            <p:cNvSpPr>
              <a:spLocks/>
            </p:cNvSpPr>
            <p:nvPr/>
          </p:nvSpPr>
          <p:spPr bwMode="auto">
            <a:xfrm>
              <a:off x="2817" y="567"/>
              <a:ext cx="176" cy="95"/>
            </a:xfrm>
            <a:custGeom>
              <a:avLst/>
              <a:gdLst>
                <a:gd name="T0" fmla="*/ 0 w 365"/>
                <a:gd name="T1" fmla="*/ 0 h 199"/>
                <a:gd name="T2" fmla="*/ 0 w 365"/>
                <a:gd name="T3" fmla="*/ 0 h 199"/>
                <a:gd name="T4" fmla="*/ 0 w 365"/>
                <a:gd name="T5" fmla="*/ 0 h 199"/>
                <a:gd name="T6" fmla="*/ 0 w 365"/>
                <a:gd name="T7" fmla="*/ 0 h 199"/>
                <a:gd name="T8" fmla="*/ 0 w 365"/>
                <a:gd name="T9" fmla="*/ 0 h 199"/>
                <a:gd name="T10" fmla="*/ 0 w 365"/>
                <a:gd name="T11" fmla="*/ 0 h 199"/>
                <a:gd name="T12" fmla="*/ 1 w 365"/>
                <a:gd name="T13" fmla="*/ 0 h 199"/>
                <a:gd name="T14" fmla="*/ 1 w 365"/>
                <a:gd name="T15" fmla="*/ 0 h 199"/>
                <a:gd name="T16" fmla="*/ 1 w 365"/>
                <a:gd name="T17" fmla="*/ 0 h 199"/>
                <a:gd name="T18" fmla="*/ 1 w 365"/>
                <a:gd name="T19" fmla="*/ 0 h 199"/>
                <a:gd name="T20" fmla="*/ 0 w 365"/>
                <a:gd name="T21" fmla="*/ 0 h 199"/>
                <a:gd name="T22" fmla="*/ 0 w 365"/>
                <a:gd name="T23" fmla="*/ 0 h 199"/>
                <a:gd name="T24" fmla="*/ 0 w 365"/>
                <a:gd name="T25" fmla="*/ 0 h 199"/>
                <a:gd name="T26" fmla="*/ 0 w 365"/>
                <a:gd name="T27" fmla="*/ 0 h 199"/>
                <a:gd name="T28" fmla="*/ 0 w 365"/>
                <a:gd name="T29" fmla="*/ 0 h 199"/>
                <a:gd name="T30" fmla="*/ 0 w 365"/>
                <a:gd name="T31" fmla="*/ 0 h 1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5"/>
                <a:gd name="T49" fmla="*/ 0 h 199"/>
                <a:gd name="T50" fmla="*/ 365 w 365"/>
                <a:gd name="T51" fmla="*/ 199 h 1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5" h="199">
                  <a:moveTo>
                    <a:pt x="2" y="130"/>
                  </a:moveTo>
                  <a:cubicBezTo>
                    <a:pt x="7" y="121"/>
                    <a:pt x="10" y="111"/>
                    <a:pt x="10" y="101"/>
                  </a:cubicBezTo>
                  <a:cubicBezTo>
                    <a:pt x="10" y="90"/>
                    <a:pt x="7" y="80"/>
                    <a:pt x="0" y="7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323" y="75"/>
                    <a:pt x="323" y="75"/>
                    <a:pt x="323" y="75"/>
                  </a:cubicBezTo>
                  <a:cubicBezTo>
                    <a:pt x="334" y="75"/>
                    <a:pt x="345" y="78"/>
                    <a:pt x="353" y="82"/>
                  </a:cubicBezTo>
                  <a:cubicBezTo>
                    <a:pt x="360" y="87"/>
                    <a:pt x="365" y="93"/>
                    <a:pt x="365" y="100"/>
                  </a:cubicBezTo>
                  <a:cubicBezTo>
                    <a:pt x="365" y="113"/>
                    <a:pt x="346" y="124"/>
                    <a:pt x="323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173" y="170"/>
                    <a:pt x="173" y="170"/>
                    <a:pt x="173" y="170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4" name="Freeform 236"/>
            <p:cNvSpPr>
              <a:spLocks/>
            </p:cNvSpPr>
            <p:nvPr/>
          </p:nvSpPr>
          <p:spPr bwMode="auto">
            <a:xfrm>
              <a:off x="2657" y="608"/>
              <a:ext cx="166" cy="100"/>
            </a:xfrm>
            <a:custGeom>
              <a:avLst/>
              <a:gdLst>
                <a:gd name="T0" fmla="*/ 0 w 344"/>
                <a:gd name="T1" fmla="*/ 0 h 208"/>
                <a:gd name="T2" fmla="*/ 0 w 344"/>
                <a:gd name="T3" fmla="*/ 0 h 208"/>
                <a:gd name="T4" fmla="*/ 0 w 344"/>
                <a:gd name="T5" fmla="*/ 0 h 208"/>
                <a:gd name="T6" fmla="*/ 0 w 344"/>
                <a:gd name="T7" fmla="*/ 0 h 208"/>
                <a:gd name="T8" fmla="*/ 0 w 344"/>
                <a:gd name="T9" fmla="*/ 0 h 208"/>
                <a:gd name="T10" fmla="*/ 0 w 344"/>
                <a:gd name="T11" fmla="*/ 0 h 208"/>
                <a:gd name="T12" fmla="*/ 0 w 344"/>
                <a:gd name="T13" fmla="*/ 0 h 208"/>
                <a:gd name="T14" fmla="*/ 0 w 344"/>
                <a:gd name="T15" fmla="*/ 0 h 208"/>
                <a:gd name="T16" fmla="*/ 0 w 344"/>
                <a:gd name="T17" fmla="*/ 0 h 208"/>
                <a:gd name="T18" fmla="*/ 0 w 344"/>
                <a:gd name="T19" fmla="*/ 0 h 208"/>
                <a:gd name="T20" fmla="*/ 0 w 344"/>
                <a:gd name="T21" fmla="*/ 0 h 208"/>
                <a:gd name="T22" fmla="*/ 1 w 344"/>
                <a:gd name="T23" fmla="*/ 0 h 208"/>
                <a:gd name="T24" fmla="*/ 1 w 344"/>
                <a:gd name="T25" fmla="*/ 0 h 208"/>
                <a:gd name="T26" fmla="*/ 0 w 344"/>
                <a:gd name="T27" fmla="*/ 0 h 208"/>
                <a:gd name="T28" fmla="*/ 0 w 344"/>
                <a:gd name="T29" fmla="*/ 0 h 208"/>
                <a:gd name="T30" fmla="*/ 0 w 344"/>
                <a:gd name="T31" fmla="*/ 0 h 2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4"/>
                <a:gd name="T49" fmla="*/ 0 h 208"/>
                <a:gd name="T50" fmla="*/ 344 w 344"/>
                <a:gd name="T51" fmla="*/ 208 h 2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4" h="208">
                  <a:moveTo>
                    <a:pt x="214" y="51"/>
                  </a:moveTo>
                  <a:cubicBezTo>
                    <a:pt x="215" y="183"/>
                    <a:pt x="215" y="183"/>
                    <a:pt x="215" y="183"/>
                  </a:cubicBezTo>
                  <a:cubicBezTo>
                    <a:pt x="215" y="197"/>
                    <a:pt x="196" y="208"/>
                    <a:pt x="173" y="208"/>
                  </a:cubicBezTo>
                  <a:cubicBezTo>
                    <a:pt x="161" y="208"/>
                    <a:pt x="151" y="205"/>
                    <a:pt x="143" y="200"/>
                  </a:cubicBezTo>
                  <a:cubicBezTo>
                    <a:pt x="135" y="196"/>
                    <a:pt x="130" y="190"/>
                    <a:pt x="130" y="183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26" y="7"/>
                    <a:pt x="144" y="9"/>
                    <a:pt x="163" y="9"/>
                  </a:cubicBezTo>
                  <a:cubicBezTo>
                    <a:pt x="186" y="9"/>
                    <a:pt x="208" y="5"/>
                    <a:pt x="228" y="0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4" y="51"/>
                    <a:pt x="214" y="51"/>
                    <a:pt x="214" y="5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7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3515" name="Picture 5" descr="C:\Documents and Settings\centec\桌面\3.jpg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 flipH="1">
            <a:off x="7429520" y="642918"/>
            <a:ext cx="991392" cy="6651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516" name="任意多边形 3515"/>
          <p:cNvSpPr/>
          <p:nvPr/>
        </p:nvSpPr>
        <p:spPr>
          <a:xfrm>
            <a:off x="4775860" y="803563"/>
            <a:ext cx="2705595" cy="2652156"/>
          </a:xfrm>
          <a:custGeom>
            <a:avLst/>
            <a:gdLst>
              <a:gd name="connsiteX0" fmla="*/ 2705595 w 2705595"/>
              <a:gd name="connsiteY0" fmla="*/ 170214 h 2652156"/>
              <a:gd name="connsiteX1" fmla="*/ 805543 w 2705595"/>
              <a:gd name="connsiteY1" fmla="*/ 158338 h 2652156"/>
              <a:gd name="connsiteX2" fmla="*/ 1256805 w 2705595"/>
              <a:gd name="connsiteY2" fmla="*/ 1120240 h 2652156"/>
              <a:gd name="connsiteX3" fmla="*/ 81148 w 2705595"/>
              <a:gd name="connsiteY3" fmla="*/ 2260271 h 2652156"/>
              <a:gd name="connsiteX4" fmla="*/ 1743693 w 2705595"/>
              <a:gd name="connsiteY4" fmla="*/ 2652156 h 2652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05595" h="2652156">
                <a:moveTo>
                  <a:pt x="2705595" y="170214"/>
                </a:moveTo>
                <a:cubicBezTo>
                  <a:pt x="1876301" y="85107"/>
                  <a:pt x="1047008" y="0"/>
                  <a:pt x="805543" y="158338"/>
                </a:cubicBezTo>
                <a:cubicBezTo>
                  <a:pt x="564078" y="316676"/>
                  <a:pt x="1377538" y="769918"/>
                  <a:pt x="1256805" y="1120240"/>
                </a:cubicBezTo>
                <a:cubicBezTo>
                  <a:pt x="1136073" y="1470562"/>
                  <a:pt x="0" y="2004952"/>
                  <a:pt x="81148" y="2260271"/>
                </a:cubicBezTo>
                <a:cubicBezTo>
                  <a:pt x="162296" y="2515590"/>
                  <a:pt x="1407226" y="2600696"/>
                  <a:pt x="1743693" y="2652156"/>
                </a:cubicBezTo>
              </a:path>
            </a:pathLst>
          </a:custGeom>
          <a:noFill/>
          <a:ln w="25400" cap="flat" cmpd="sng" algn="ctr">
            <a:solidFill>
              <a:srgbClr val="FFFFFF"/>
            </a:solidFill>
            <a:prstDash val="sysDash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华文中宋"/>
              <a:ea typeface="华文细黑"/>
              <a:cs typeface="+mn-cs"/>
            </a:endParaRPr>
          </a:p>
        </p:txBody>
      </p:sp>
      <p:sp>
        <p:nvSpPr>
          <p:cNvPr id="3517" name="Text Box 3056"/>
          <p:cNvSpPr txBox="1">
            <a:spLocks noChangeArrowheads="1"/>
          </p:cNvSpPr>
          <p:nvPr/>
        </p:nvSpPr>
        <p:spPr bwMode="auto">
          <a:xfrm>
            <a:off x="8001024" y="4714884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教学楼</a:t>
            </a:r>
            <a:r>
              <a:rPr kumimoji="1" lang="en-US" altLang="zh-CN" sz="1000" dirty="0" smtClean="0">
                <a:latin typeface="+mn-ea"/>
                <a:ea typeface="+mn-ea"/>
              </a:rPr>
              <a:t>A</a:t>
            </a: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18" name="Text Box 3056"/>
          <p:cNvSpPr txBox="1">
            <a:spLocks noChangeArrowheads="1"/>
          </p:cNvSpPr>
          <p:nvPr/>
        </p:nvSpPr>
        <p:spPr bwMode="auto">
          <a:xfrm>
            <a:off x="6500826" y="4714884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教学楼</a:t>
            </a:r>
            <a:r>
              <a:rPr kumimoji="1" lang="en-US" altLang="zh-CN" sz="1000" dirty="0" smtClean="0">
                <a:latin typeface="+mn-ea"/>
                <a:ea typeface="+mn-ea"/>
              </a:rPr>
              <a:t>B</a:t>
            </a: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19" name="Text Box 3056"/>
          <p:cNvSpPr txBox="1">
            <a:spLocks noChangeArrowheads="1"/>
          </p:cNvSpPr>
          <p:nvPr/>
        </p:nvSpPr>
        <p:spPr bwMode="auto">
          <a:xfrm>
            <a:off x="4929190" y="4714884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教师宿舍楼</a:t>
            </a: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20" name="Text Box 3056"/>
          <p:cNvSpPr txBox="1">
            <a:spLocks noChangeArrowheads="1"/>
          </p:cNvSpPr>
          <p:nvPr/>
        </p:nvSpPr>
        <p:spPr bwMode="auto">
          <a:xfrm>
            <a:off x="5124464" y="5143512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男生宿舍</a:t>
            </a: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21" name="Text Box 3056"/>
          <p:cNvSpPr txBox="1">
            <a:spLocks noChangeArrowheads="1"/>
          </p:cNvSpPr>
          <p:nvPr/>
        </p:nvSpPr>
        <p:spPr bwMode="auto">
          <a:xfrm>
            <a:off x="3214678" y="5143512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女生宿舍</a:t>
            </a: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22" name="Text Box 3056"/>
          <p:cNvSpPr txBox="1">
            <a:spLocks noChangeArrowheads="1"/>
          </p:cNvSpPr>
          <p:nvPr/>
        </p:nvSpPr>
        <p:spPr bwMode="auto">
          <a:xfrm>
            <a:off x="-285784" y="4572008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办公楼</a:t>
            </a: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23" name="Text Box 3056"/>
          <p:cNvSpPr txBox="1">
            <a:spLocks noChangeArrowheads="1"/>
          </p:cNvSpPr>
          <p:nvPr/>
        </p:nvSpPr>
        <p:spPr bwMode="auto">
          <a:xfrm>
            <a:off x="922334" y="4572008"/>
            <a:ext cx="1447800" cy="400110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多功能</a:t>
            </a: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24" name="Text Box 3056"/>
          <p:cNvSpPr txBox="1">
            <a:spLocks noChangeArrowheads="1"/>
          </p:cNvSpPr>
          <p:nvPr/>
        </p:nvSpPr>
        <p:spPr bwMode="auto">
          <a:xfrm>
            <a:off x="2071670" y="4357694"/>
            <a:ext cx="1447800" cy="553998"/>
          </a:xfrm>
          <a:prstGeom prst="rect">
            <a:avLst/>
          </a:prstGeom>
          <a:noFill/>
          <a:ln w="25400" algn="ctr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实验区</a:t>
            </a:r>
            <a:endParaRPr kumimoji="1" lang="en-US" altLang="zh-CN" sz="1000" dirty="0" smtClean="0">
              <a:latin typeface="+mn-ea"/>
              <a:ea typeface="+mn-ea"/>
            </a:endParaRPr>
          </a:p>
          <a:p>
            <a:pPr algn="ctr">
              <a:defRPr/>
            </a:pPr>
            <a:r>
              <a:rPr kumimoji="1" lang="zh-CN" altLang="en-US" sz="1000" dirty="0" smtClean="0">
                <a:latin typeface="+mn-ea"/>
                <a:ea typeface="+mn-ea"/>
              </a:rPr>
              <a:t>汇聚交换机</a:t>
            </a:r>
            <a:endParaRPr kumimoji="1" lang="en-US" altLang="zh-CN" sz="1000" dirty="0">
              <a:latin typeface="+mn-ea"/>
              <a:ea typeface="+mn-ea"/>
            </a:endParaRPr>
          </a:p>
        </p:txBody>
      </p:sp>
      <p:sp>
        <p:nvSpPr>
          <p:cNvPr id="3525" name="TextBox 8198"/>
          <p:cNvSpPr txBox="1"/>
          <p:nvPr/>
        </p:nvSpPr>
        <p:spPr>
          <a:xfrm>
            <a:off x="7358082" y="1357298"/>
            <a:ext cx="114646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宋体" charset="-122"/>
                <a:cs typeface="+mn-cs"/>
              </a:defRPr>
            </a:lvl9pPr>
          </a:lstStyle>
          <a:p>
            <a:pPr algn="ctr">
              <a:defRPr/>
            </a:pPr>
            <a:r>
              <a:rPr lang="en-US" altLang="zh-CN" sz="1000" dirty="0" smtClean="0">
                <a:latin typeface="+mn-ea"/>
                <a:ea typeface="+mn-ea"/>
              </a:rPr>
              <a:t>SSL VPN</a:t>
            </a:r>
            <a:r>
              <a:rPr lang="zh-CN" altLang="en-US" sz="1000" dirty="0" smtClean="0">
                <a:latin typeface="+mn-ea"/>
                <a:ea typeface="+mn-ea"/>
              </a:rPr>
              <a:t>移动用户</a:t>
            </a:r>
            <a:endParaRPr lang="en-US" altLang="zh-CN" sz="1000" dirty="0">
              <a:latin typeface="+mn-ea"/>
              <a:ea typeface="+mn-ea"/>
            </a:endParaRPr>
          </a:p>
          <a:p>
            <a:pPr algn="ctr">
              <a:defRPr/>
            </a:pPr>
            <a:endParaRPr lang="en-US" altLang="zh-CN" sz="1000" dirty="0">
              <a:latin typeface="+mn-ea"/>
              <a:ea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320"/>
          <p:cNvSpPr>
            <a:spLocks noChangeArrowheads="1"/>
          </p:cNvSpPr>
          <p:nvPr/>
        </p:nvSpPr>
        <p:spPr bwMode="auto">
          <a:xfrm>
            <a:off x="6215074" y="3538520"/>
            <a:ext cx="2643205" cy="2643206"/>
          </a:xfrm>
          <a:prstGeom prst="roundRect">
            <a:avLst>
              <a:gd name="adj" fmla="val 8227"/>
            </a:avLst>
          </a:prstGeom>
          <a:gradFill flip="none" rotWithShape="1">
            <a:gsLst>
              <a:gs pos="47000">
                <a:srgbClr val="00B0F0">
                  <a:alpha val="19000"/>
                </a:srgbClr>
              </a:gs>
              <a:gs pos="100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 w="9525" algn="ctr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>
              <a:defRPr/>
            </a:pPr>
            <a:endParaRPr lang="zh-CN" altLang="zh-CN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" name="AutoShape 320"/>
          <p:cNvSpPr>
            <a:spLocks noChangeArrowheads="1"/>
          </p:cNvSpPr>
          <p:nvPr/>
        </p:nvSpPr>
        <p:spPr bwMode="auto">
          <a:xfrm>
            <a:off x="214282" y="3609958"/>
            <a:ext cx="5929354" cy="2571768"/>
          </a:xfrm>
          <a:prstGeom prst="roundRect">
            <a:avLst>
              <a:gd name="adj" fmla="val 8227"/>
            </a:avLst>
          </a:prstGeom>
          <a:gradFill flip="none" rotWithShape="1">
            <a:gsLst>
              <a:gs pos="47000">
                <a:srgbClr val="00B0F0">
                  <a:alpha val="19000"/>
                </a:srgbClr>
              </a:gs>
              <a:gs pos="100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 w="9525" algn="ctr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>
              <a:defRPr/>
            </a:pPr>
            <a:endParaRPr lang="zh-CN" altLang="zh-CN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" name="AutoShape 320"/>
          <p:cNvSpPr>
            <a:spLocks noChangeArrowheads="1"/>
          </p:cNvSpPr>
          <p:nvPr/>
        </p:nvSpPr>
        <p:spPr bwMode="auto">
          <a:xfrm>
            <a:off x="214282" y="2038322"/>
            <a:ext cx="8643998" cy="1428760"/>
          </a:xfrm>
          <a:prstGeom prst="roundRect">
            <a:avLst>
              <a:gd name="adj" fmla="val 8227"/>
            </a:avLst>
          </a:prstGeom>
          <a:gradFill flip="none" rotWithShape="1">
            <a:gsLst>
              <a:gs pos="47000">
                <a:srgbClr val="00B0F0">
                  <a:alpha val="19000"/>
                </a:srgbClr>
              </a:gs>
              <a:gs pos="100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 w="9525" algn="ctr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pPr>
              <a:defRPr/>
            </a:pPr>
            <a:endParaRPr lang="zh-CN" altLang="zh-CN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" name="AutoShape 320"/>
          <p:cNvSpPr>
            <a:spLocks noChangeArrowheads="1"/>
          </p:cNvSpPr>
          <p:nvPr/>
        </p:nvSpPr>
        <p:spPr bwMode="auto">
          <a:xfrm>
            <a:off x="4572000" y="654050"/>
            <a:ext cx="4286250" cy="1254125"/>
          </a:xfrm>
          <a:prstGeom prst="roundRect">
            <a:avLst>
              <a:gd name="adj" fmla="val 8227"/>
            </a:avLst>
          </a:prstGeom>
          <a:gradFill rotWithShape="1">
            <a:gsLst>
              <a:gs pos="0">
                <a:srgbClr val="CCFF99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 algn="ctr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zh-CN" altLang="zh-CN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88900" y="119063"/>
            <a:ext cx="6769100" cy="4616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 sz="2400" b="1" dirty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晋城一中</a:t>
            </a:r>
            <a:r>
              <a:rPr lang="zh-CN" altLang="en-US" sz="2400" b="1" dirty="0" smtClean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校园网</a:t>
            </a:r>
            <a:endParaRPr lang="zh-CN" altLang="en-US" sz="2400" b="1" dirty="0">
              <a:solidFill>
                <a:srgbClr val="C00000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" name="Text Box 27"/>
          <p:cNvSpPr txBox="1">
            <a:spLocks noChangeArrowheads="1"/>
          </p:cNvSpPr>
          <p:nvPr/>
        </p:nvSpPr>
        <p:spPr bwMode="auto">
          <a:xfrm>
            <a:off x="4643438" y="2405063"/>
            <a:ext cx="11430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S10508+AC</a:t>
            </a:r>
          </a:p>
        </p:txBody>
      </p:sp>
      <p:sp>
        <p:nvSpPr>
          <p:cNvPr id="8" name="Line 243"/>
          <p:cNvSpPr>
            <a:spLocks noChangeShapeType="1"/>
          </p:cNvSpPr>
          <p:nvPr/>
        </p:nvSpPr>
        <p:spPr bwMode="auto">
          <a:xfrm flipV="1">
            <a:off x="714375" y="2609850"/>
            <a:ext cx="3643313" cy="243840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9" name="Line 249"/>
          <p:cNvSpPr>
            <a:spLocks noChangeShapeType="1"/>
          </p:cNvSpPr>
          <p:nvPr/>
        </p:nvSpPr>
        <p:spPr bwMode="auto">
          <a:xfrm>
            <a:off x="4429125" y="2752725"/>
            <a:ext cx="71438" cy="2357438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" name="Line 270"/>
          <p:cNvSpPr>
            <a:spLocks noChangeShapeType="1"/>
          </p:cNvSpPr>
          <p:nvPr/>
        </p:nvSpPr>
        <p:spPr bwMode="auto">
          <a:xfrm rot="5400000">
            <a:off x="5464968" y="-283368"/>
            <a:ext cx="1643063" cy="371475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11" name="组合 38"/>
          <p:cNvGrpSpPr>
            <a:grpSpLocks/>
          </p:cNvGrpSpPr>
          <p:nvPr/>
        </p:nvGrpSpPr>
        <p:grpSpPr bwMode="auto">
          <a:xfrm>
            <a:off x="6934200" y="642939"/>
            <a:ext cx="1539875" cy="594658"/>
            <a:chOff x="3743319" y="2719360"/>
            <a:chExt cx="1293812" cy="711937"/>
          </a:xfrm>
        </p:grpSpPr>
        <p:pic>
          <p:nvPicPr>
            <p:cNvPr id="12" name="Picture 54" descr="10436_11_2004_WWAC_ Giancarlo_final.ppt"/>
            <p:cNvPicPr preferRelativeResize="0">
              <a:picLocks noChangeAspect="1" noChangeArrowheads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3743319" y="2719360"/>
              <a:ext cx="1293812" cy="6842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3" name="Text Box 22"/>
            <p:cNvSpPr txBox="1">
              <a:spLocks noChangeArrowheads="1"/>
            </p:cNvSpPr>
            <p:nvPr/>
          </p:nvSpPr>
          <p:spPr bwMode="auto">
            <a:xfrm>
              <a:off x="4043432" y="2804887"/>
              <a:ext cx="720272" cy="6264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US" altLang="zh-CN" sz="1400" b="1">
                  <a:latin typeface="微软雅黑" pitchFamily="34" charset="-122"/>
                  <a:ea typeface="微软雅黑" pitchFamily="34" charset="-122"/>
                </a:rPr>
                <a:t>Internet</a:t>
              </a:r>
              <a:endParaRPr lang="zh-CN" altLang="en-US" sz="1400" b="1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4" name="Line 243"/>
          <p:cNvSpPr>
            <a:spLocks noChangeShapeType="1"/>
          </p:cNvSpPr>
          <p:nvPr/>
        </p:nvSpPr>
        <p:spPr bwMode="auto">
          <a:xfrm flipV="1">
            <a:off x="2071688" y="2681288"/>
            <a:ext cx="2286000" cy="2357437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5" name="Line 243"/>
          <p:cNvSpPr>
            <a:spLocks noChangeShapeType="1"/>
          </p:cNvSpPr>
          <p:nvPr/>
        </p:nvSpPr>
        <p:spPr bwMode="auto">
          <a:xfrm flipV="1">
            <a:off x="3286125" y="2681288"/>
            <a:ext cx="1143000" cy="2428875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6" name="Line 249"/>
          <p:cNvSpPr>
            <a:spLocks noChangeShapeType="1"/>
          </p:cNvSpPr>
          <p:nvPr/>
        </p:nvSpPr>
        <p:spPr bwMode="auto">
          <a:xfrm>
            <a:off x="4500563" y="2681288"/>
            <a:ext cx="1214437" cy="2428875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7" name="Line 249"/>
          <p:cNvSpPr>
            <a:spLocks noChangeShapeType="1"/>
          </p:cNvSpPr>
          <p:nvPr/>
        </p:nvSpPr>
        <p:spPr bwMode="auto">
          <a:xfrm>
            <a:off x="4500563" y="2609850"/>
            <a:ext cx="2928937" cy="1000125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18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631950" y="4895850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889250" y="4895850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146550" y="4895850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03850" y="4895850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2" name="Text Box 27"/>
          <p:cNvSpPr txBox="1">
            <a:spLocks noChangeArrowheads="1"/>
          </p:cNvSpPr>
          <p:nvPr/>
        </p:nvSpPr>
        <p:spPr bwMode="auto">
          <a:xfrm>
            <a:off x="2159000" y="4905375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S5120-SI</a:t>
            </a:r>
          </a:p>
        </p:txBody>
      </p:sp>
      <p:sp>
        <p:nvSpPr>
          <p:cNvPr id="23" name="Text Box 27"/>
          <p:cNvSpPr txBox="1">
            <a:spLocks noChangeArrowheads="1"/>
          </p:cNvSpPr>
          <p:nvPr/>
        </p:nvSpPr>
        <p:spPr bwMode="auto">
          <a:xfrm>
            <a:off x="3416300" y="4905375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S5120-SI</a:t>
            </a:r>
          </a:p>
        </p:txBody>
      </p:sp>
      <p:sp>
        <p:nvSpPr>
          <p:cNvPr id="24" name="Text Box 27"/>
          <p:cNvSpPr txBox="1">
            <a:spLocks noChangeArrowheads="1"/>
          </p:cNvSpPr>
          <p:nvPr/>
        </p:nvSpPr>
        <p:spPr bwMode="auto">
          <a:xfrm>
            <a:off x="4635500" y="4905375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S5120-EI</a:t>
            </a:r>
          </a:p>
        </p:txBody>
      </p:sp>
      <p:sp>
        <p:nvSpPr>
          <p:cNvPr id="25" name="Text Box 27"/>
          <p:cNvSpPr txBox="1">
            <a:spLocks noChangeArrowheads="1"/>
          </p:cNvSpPr>
          <p:nvPr/>
        </p:nvSpPr>
        <p:spPr bwMode="auto">
          <a:xfrm>
            <a:off x="7072313" y="5038725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S5120-SI</a:t>
            </a:r>
          </a:p>
        </p:txBody>
      </p:sp>
      <p:sp>
        <p:nvSpPr>
          <p:cNvPr id="26" name="Text Box 27"/>
          <p:cNvSpPr txBox="1">
            <a:spLocks noChangeArrowheads="1"/>
          </p:cNvSpPr>
          <p:nvPr/>
        </p:nvSpPr>
        <p:spPr bwMode="auto">
          <a:xfrm>
            <a:off x="904875" y="4918075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S5120-SI</a:t>
            </a:r>
          </a:p>
        </p:txBody>
      </p:sp>
      <p:sp>
        <p:nvSpPr>
          <p:cNvPr id="27" name="Text Box 27"/>
          <p:cNvSpPr txBox="1">
            <a:spLocks noChangeArrowheads="1"/>
          </p:cNvSpPr>
          <p:nvPr/>
        </p:nvSpPr>
        <p:spPr bwMode="auto">
          <a:xfrm>
            <a:off x="6429375" y="1538288"/>
            <a:ext cx="11430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SR6602</a:t>
            </a:r>
          </a:p>
        </p:txBody>
      </p:sp>
      <p:pic>
        <p:nvPicPr>
          <p:cNvPr id="28" name="Picture 29" descr="中低端路由器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5883275" y="1420813"/>
            <a:ext cx="523875" cy="392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9" name="Line 46"/>
          <p:cNvSpPr>
            <a:spLocks noChangeShapeType="1"/>
          </p:cNvSpPr>
          <p:nvPr/>
        </p:nvSpPr>
        <p:spPr bwMode="auto">
          <a:xfrm>
            <a:off x="8580438" y="507841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30" name="Group 246"/>
          <p:cNvGrpSpPr>
            <a:grpSpLocks noChangeAspect="1"/>
          </p:cNvGrpSpPr>
          <p:nvPr/>
        </p:nvGrpSpPr>
        <p:grpSpPr bwMode="auto">
          <a:xfrm>
            <a:off x="8366125" y="5473700"/>
            <a:ext cx="428625" cy="271463"/>
            <a:chOff x="2640" y="1225"/>
            <a:chExt cx="624" cy="453"/>
          </a:xfrm>
        </p:grpSpPr>
        <p:sp>
          <p:nvSpPr>
            <p:cNvPr id="31" name="AutoShape 247"/>
            <p:cNvSpPr>
              <a:spLocks noChangeAspect="1" noChangeArrowheads="1" noTextEdit="1"/>
            </p:cNvSpPr>
            <p:nvPr/>
          </p:nvSpPr>
          <p:spPr bwMode="auto">
            <a:xfrm>
              <a:off x="2640" y="1225"/>
              <a:ext cx="624" cy="45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2" name="Freeform 248"/>
            <p:cNvSpPr>
              <a:spLocks/>
            </p:cNvSpPr>
            <p:nvPr/>
          </p:nvSpPr>
          <p:spPr bwMode="auto">
            <a:xfrm>
              <a:off x="2953" y="1406"/>
              <a:ext cx="311" cy="273"/>
            </a:xfrm>
            <a:custGeom>
              <a:avLst/>
              <a:gdLst>
                <a:gd name="T0" fmla="*/ 311 w 311"/>
                <a:gd name="T1" fmla="*/ 0 h 273"/>
                <a:gd name="T2" fmla="*/ 311 w 311"/>
                <a:gd name="T3" fmla="*/ 92 h 273"/>
                <a:gd name="T4" fmla="*/ 0 w 311"/>
                <a:gd name="T5" fmla="*/ 273 h 273"/>
                <a:gd name="T6" fmla="*/ 0 w 311"/>
                <a:gd name="T7" fmla="*/ 180 h 273"/>
                <a:gd name="T8" fmla="*/ 311 w 311"/>
                <a:gd name="T9" fmla="*/ 0 h 273"/>
                <a:gd name="T10" fmla="*/ 311 w 311"/>
                <a:gd name="T11" fmla="*/ 0 h 273"/>
                <a:gd name="T12" fmla="*/ 311 w 311"/>
                <a:gd name="T13" fmla="*/ 0 h 273"/>
                <a:gd name="T14" fmla="*/ 311 w 311"/>
                <a:gd name="T15" fmla="*/ 0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1"/>
                <a:gd name="T25" fmla="*/ 0 h 273"/>
                <a:gd name="T26" fmla="*/ 311 w 311"/>
                <a:gd name="T27" fmla="*/ 273 h 2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1" h="273">
                  <a:moveTo>
                    <a:pt x="311" y="0"/>
                  </a:moveTo>
                  <a:lnTo>
                    <a:pt x="311" y="92"/>
                  </a:lnTo>
                  <a:lnTo>
                    <a:pt x="0" y="273"/>
                  </a:lnTo>
                  <a:lnTo>
                    <a:pt x="0" y="18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3" name="Freeform 249"/>
            <p:cNvSpPr>
              <a:spLocks/>
            </p:cNvSpPr>
            <p:nvPr/>
          </p:nvSpPr>
          <p:spPr bwMode="auto">
            <a:xfrm>
              <a:off x="2640" y="1406"/>
              <a:ext cx="313" cy="273"/>
            </a:xfrm>
            <a:custGeom>
              <a:avLst/>
              <a:gdLst>
                <a:gd name="T0" fmla="*/ 313 w 313"/>
                <a:gd name="T1" fmla="*/ 180 h 273"/>
                <a:gd name="T2" fmla="*/ 313 w 313"/>
                <a:gd name="T3" fmla="*/ 273 h 273"/>
                <a:gd name="T4" fmla="*/ 0 w 313"/>
                <a:gd name="T5" fmla="*/ 92 h 273"/>
                <a:gd name="T6" fmla="*/ 1 w 313"/>
                <a:gd name="T7" fmla="*/ 0 h 273"/>
                <a:gd name="T8" fmla="*/ 313 w 313"/>
                <a:gd name="T9" fmla="*/ 180 h 273"/>
                <a:gd name="T10" fmla="*/ 313 w 313"/>
                <a:gd name="T11" fmla="*/ 180 h 273"/>
                <a:gd name="T12" fmla="*/ 313 w 313"/>
                <a:gd name="T13" fmla="*/ 180 h 273"/>
                <a:gd name="T14" fmla="*/ 313 w 313"/>
                <a:gd name="T15" fmla="*/ 180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3"/>
                <a:gd name="T25" fmla="*/ 0 h 273"/>
                <a:gd name="T26" fmla="*/ 313 w 313"/>
                <a:gd name="T27" fmla="*/ 273 h 2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3" h="273">
                  <a:moveTo>
                    <a:pt x="313" y="180"/>
                  </a:moveTo>
                  <a:lnTo>
                    <a:pt x="313" y="273"/>
                  </a:lnTo>
                  <a:lnTo>
                    <a:pt x="0" y="92"/>
                  </a:lnTo>
                  <a:lnTo>
                    <a:pt x="1" y="0"/>
                  </a:lnTo>
                  <a:lnTo>
                    <a:pt x="313" y="180"/>
                  </a:lnTo>
                  <a:close/>
                </a:path>
              </a:pathLst>
            </a:custGeom>
            <a:solidFill>
              <a:srgbClr val="3048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4" name="Freeform 250"/>
            <p:cNvSpPr>
              <a:spLocks/>
            </p:cNvSpPr>
            <p:nvPr/>
          </p:nvSpPr>
          <p:spPr bwMode="auto">
            <a:xfrm>
              <a:off x="2641" y="1225"/>
              <a:ext cx="623" cy="361"/>
            </a:xfrm>
            <a:custGeom>
              <a:avLst/>
              <a:gdLst>
                <a:gd name="T0" fmla="*/ 623 w 623"/>
                <a:gd name="T1" fmla="*/ 181 h 361"/>
                <a:gd name="T2" fmla="*/ 312 w 623"/>
                <a:gd name="T3" fmla="*/ 361 h 361"/>
                <a:gd name="T4" fmla="*/ 0 w 623"/>
                <a:gd name="T5" fmla="*/ 181 h 361"/>
                <a:gd name="T6" fmla="*/ 310 w 623"/>
                <a:gd name="T7" fmla="*/ 0 h 361"/>
                <a:gd name="T8" fmla="*/ 623 w 623"/>
                <a:gd name="T9" fmla="*/ 181 h 361"/>
                <a:gd name="T10" fmla="*/ 623 w 623"/>
                <a:gd name="T11" fmla="*/ 181 h 361"/>
                <a:gd name="T12" fmla="*/ 623 w 623"/>
                <a:gd name="T13" fmla="*/ 181 h 361"/>
                <a:gd name="T14" fmla="*/ 623 w 623"/>
                <a:gd name="T15" fmla="*/ 181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23"/>
                <a:gd name="T25" fmla="*/ 0 h 361"/>
                <a:gd name="T26" fmla="*/ 623 w 623"/>
                <a:gd name="T27" fmla="*/ 361 h 3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23" h="361">
                  <a:moveTo>
                    <a:pt x="623" y="181"/>
                  </a:moveTo>
                  <a:lnTo>
                    <a:pt x="312" y="361"/>
                  </a:lnTo>
                  <a:lnTo>
                    <a:pt x="0" y="181"/>
                  </a:lnTo>
                  <a:lnTo>
                    <a:pt x="310" y="0"/>
                  </a:lnTo>
                  <a:lnTo>
                    <a:pt x="623" y="181"/>
                  </a:lnTo>
                  <a:close/>
                </a:path>
              </a:pathLst>
            </a:custGeom>
            <a:solidFill>
              <a:srgbClr val="4965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5" name="Freeform 251"/>
            <p:cNvSpPr>
              <a:spLocks/>
            </p:cNvSpPr>
            <p:nvPr/>
          </p:nvSpPr>
          <p:spPr bwMode="auto">
            <a:xfrm>
              <a:off x="2985" y="1383"/>
              <a:ext cx="43" cy="47"/>
            </a:xfrm>
            <a:custGeom>
              <a:avLst/>
              <a:gdLst>
                <a:gd name="T0" fmla="*/ 1 w 69"/>
                <a:gd name="T1" fmla="*/ 1 h 76"/>
                <a:gd name="T2" fmla="*/ 1 w 69"/>
                <a:gd name="T3" fmla="*/ 1 h 76"/>
                <a:gd name="T4" fmla="*/ 0 w 69"/>
                <a:gd name="T5" fmla="*/ 1 h 76"/>
                <a:gd name="T6" fmla="*/ 1 w 69"/>
                <a:gd name="T7" fmla="*/ 0 h 76"/>
                <a:gd name="T8" fmla="*/ 1 w 69"/>
                <a:gd name="T9" fmla="*/ 1 h 76"/>
                <a:gd name="T10" fmla="*/ 1 w 69"/>
                <a:gd name="T11" fmla="*/ 1 h 76"/>
                <a:gd name="T12" fmla="*/ 1 w 69"/>
                <a:gd name="T13" fmla="*/ 1 h 76"/>
                <a:gd name="T14" fmla="*/ 1 w 69"/>
                <a:gd name="T15" fmla="*/ 1 h 76"/>
                <a:gd name="T16" fmla="*/ 1 w 69"/>
                <a:gd name="T17" fmla="*/ 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6"/>
                <a:gd name="T29" fmla="*/ 69 w 69"/>
                <a:gd name="T30" fmla="*/ 76 h 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6">
                  <a:moveTo>
                    <a:pt x="10" y="61"/>
                  </a:moveTo>
                  <a:cubicBezTo>
                    <a:pt x="15" y="56"/>
                    <a:pt x="17" y="50"/>
                    <a:pt x="17" y="44"/>
                  </a:cubicBezTo>
                  <a:cubicBezTo>
                    <a:pt x="17" y="35"/>
                    <a:pt x="11" y="2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57" y="11"/>
                    <a:pt x="69" y="27"/>
                    <a:pt x="69" y="44"/>
                  </a:cubicBezTo>
                  <a:cubicBezTo>
                    <a:pt x="69" y="56"/>
                    <a:pt x="64" y="67"/>
                    <a:pt x="55" y="76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6" name="Freeform 252"/>
            <p:cNvSpPr>
              <a:spLocks/>
            </p:cNvSpPr>
            <p:nvPr/>
          </p:nvSpPr>
          <p:spPr bwMode="auto">
            <a:xfrm>
              <a:off x="2876" y="1383"/>
              <a:ext cx="43" cy="47"/>
            </a:xfrm>
            <a:custGeom>
              <a:avLst/>
              <a:gdLst>
                <a:gd name="T0" fmla="*/ 1 w 69"/>
                <a:gd name="T1" fmla="*/ 1 h 76"/>
                <a:gd name="T2" fmla="*/ 1 w 69"/>
                <a:gd name="T3" fmla="*/ 1 h 76"/>
                <a:gd name="T4" fmla="*/ 1 w 69"/>
                <a:gd name="T5" fmla="*/ 1 h 76"/>
                <a:gd name="T6" fmla="*/ 1 w 69"/>
                <a:gd name="T7" fmla="*/ 1 h 76"/>
                <a:gd name="T8" fmla="*/ 1 w 69"/>
                <a:gd name="T9" fmla="*/ 1 h 76"/>
                <a:gd name="T10" fmla="*/ 1 w 69"/>
                <a:gd name="T11" fmla="*/ 0 h 76"/>
                <a:gd name="T12" fmla="*/ 1 w 69"/>
                <a:gd name="T13" fmla="*/ 1 h 76"/>
                <a:gd name="T14" fmla="*/ 1 w 69"/>
                <a:gd name="T15" fmla="*/ 1 h 76"/>
                <a:gd name="T16" fmla="*/ 1 w 69"/>
                <a:gd name="T17" fmla="*/ 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6"/>
                <a:gd name="T29" fmla="*/ 69 w 69"/>
                <a:gd name="T30" fmla="*/ 76 h 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6">
                  <a:moveTo>
                    <a:pt x="69" y="21"/>
                  </a:moveTo>
                  <a:cubicBezTo>
                    <a:pt x="59" y="27"/>
                    <a:pt x="52" y="35"/>
                    <a:pt x="52" y="44"/>
                  </a:cubicBezTo>
                  <a:cubicBezTo>
                    <a:pt x="52" y="50"/>
                    <a:pt x="55" y="56"/>
                    <a:pt x="60" y="61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6" y="67"/>
                    <a:pt x="1" y="56"/>
                    <a:pt x="1" y="44"/>
                  </a:cubicBezTo>
                  <a:cubicBezTo>
                    <a:pt x="0" y="27"/>
                    <a:pt x="13" y="11"/>
                    <a:pt x="32" y="0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7" name="Freeform 253"/>
            <p:cNvSpPr>
              <a:spLocks/>
            </p:cNvSpPr>
            <p:nvPr/>
          </p:nvSpPr>
          <p:spPr bwMode="auto">
            <a:xfrm>
              <a:off x="3027" y="1359"/>
              <a:ext cx="60" cy="89"/>
            </a:xfrm>
            <a:custGeom>
              <a:avLst/>
              <a:gdLst>
                <a:gd name="T0" fmla="*/ 1 w 97"/>
                <a:gd name="T1" fmla="*/ 1 h 143"/>
                <a:gd name="T2" fmla="*/ 1 w 97"/>
                <a:gd name="T3" fmla="*/ 1 h 143"/>
                <a:gd name="T4" fmla="*/ 0 w 97"/>
                <a:gd name="T5" fmla="*/ 1 h 143"/>
                <a:gd name="T6" fmla="*/ 1 w 97"/>
                <a:gd name="T7" fmla="*/ 0 h 143"/>
                <a:gd name="T8" fmla="*/ 1 w 97"/>
                <a:gd name="T9" fmla="*/ 1 h 143"/>
                <a:gd name="T10" fmla="*/ 1 w 97"/>
                <a:gd name="T11" fmla="*/ 1 h 143"/>
                <a:gd name="T12" fmla="*/ 1 w 97"/>
                <a:gd name="T13" fmla="*/ 1 h 143"/>
                <a:gd name="T14" fmla="*/ 1 w 97"/>
                <a:gd name="T15" fmla="*/ 1 h 143"/>
                <a:gd name="T16" fmla="*/ 1 w 97"/>
                <a:gd name="T17" fmla="*/ 1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3"/>
                <a:gd name="T29" fmla="*/ 97 w 97"/>
                <a:gd name="T30" fmla="*/ 143 h 1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3">
                  <a:moveTo>
                    <a:pt x="25" y="128"/>
                  </a:moveTo>
                  <a:cubicBezTo>
                    <a:pt x="38" y="115"/>
                    <a:pt x="45" y="99"/>
                    <a:pt x="45" y="83"/>
                  </a:cubicBezTo>
                  <a:cubicBezTo>
                    <a:pt x="45" y="59"/>
                    <a:pt x="28" y="3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74" y="21"/>
                    <a:pt x="97" y="51"/>
                    <a:pt x="97" y="83"/>
                  </a:cubicBezTo>
                  <a:cubicBezTo>
                    <a:pt x="97" y="105"/>
                    <a:pt x="87" y="125"/>
                    <a:pt x="70" y="143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8" name="Freeform 254"/>
            <p:cNvSpPr>
              <a:spLocks/>
            </p:cNvSpPr>
            <p:nvPr/>
          </p:nvSpPr>
          <p:spPr bwMode="auto">
            <a:xfrm>
              <a:off x="2818" y="1359"/>
              <a:ext cx="60" cy="89"/>
            </a:xfrm>
            <a:custGeom>
              <a:avLst/>
              <a:gdLst>
                <a:gd name="T0" fmla="*/ 1 w 97"/>
                <a:gd name="T1" fmla="*/ 1 h 143"/>
                <a:gd name="T2" fmla="*/ 1 w 97"/>
                <a:gd name="T3" fmla="*/ 1 h 143"/>
                <a:gd name="T4" fmla="*/ 1 w 97"/>
                <a:gd name="T5" fmla="*/ 1 h 143"/>
                <a:gd name="T6" fmla="*/ 1 w 97"/>
                <a:gd name="T7" fmla="*/ 1 h 143"/>
                <a:gd name="T8" fmla="*/ 0 w 97"/>
                <a:gd name="T9" fmla="*/ 1 h 143"/>
                <a:gd name="T10" fmla="*/ 1 w 97"/>
                <a:gd name="T11" fmla="*/ 0 h 143"/>
                <a:gd name="T12" fmla="*/ 1 w 97"/>
                <a:gd name="T13" fmla="*/ 1 h 143"/>
                <a:gd name="T14" fmla="*/ 1 w 97"/>
                <a:gd name="T15" fmla="*/ 1 h 143"/>
                <a:gd name="T16" fmla="*/ 1 w 97"/>
                <a:gd name="T17" fmla="*/ 1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3"/>
                <a:gd name="T29" fmla="*/ 97 w 97"/>
                <a:gd name="T30" fmla="*/ 143 h 1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3">
                  <a:moveTo>
                    <a:pt x="97" y="21"/>
                  </a:moveTo>
                  <a:cubicBezTo>
                    <a:pt x="69" y="37"/>
                    <a:pt x="52" y="59"/>
                    <a:pt x="52" y="83"/>
                  </a:cubicBezTo>
                  <a:cubicBezTo>
                    <a:pt x="52" y="99"/>
                    <a:pt x="60" y="115"/>
                    <a:pt x="73" y="128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11" y="125"/>
                    <a:pt x="1" y="105"/>
                    <a:pt x="0" y="83"/>
                  </a:cubicBezTo>
                  <a:cubicBezTo>
                    <a:pt x="0" y="51"/>
                    <a:pt x="23" y="21"/>
                    <a:pt x="60" y="0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9" name="Freeform 255"/>
            <p:cNvSpPr>
              <a:spLocks/>
            </p:cNvSpPr>
            <p:nvPr/>
          </p:nvSpPr>
          <p:spPr bwMode="auto">
            <a:xfrm>
              <a:off x="3068" y="1335"/>
              <a:ext cx="78" cy="130"/>
            </a:xfrm>
            <a:custGeom>
              <a:avLst/>
              <a:gdLst>
                <a:gd name="T0" fmla="*/ 1 w 125"/>
                <a:gd name="T1" fmla="*/ 1 h 209"/>
                <a:gd name="T2" fmla="*/ 1 w 125"/>
                <a:gd name="T3" fmla="*/ 1 h 209"/>
                <a:gd name="T4" fmla="*/ 0 w 125"/>
                <a:gd name="T5" fmla="*/ 1 h 209"/>
                <a:gd name="T6" fmla="*/ 1 w 125"/>
                <a:gd name="T7" fmla="*/ 0 h 209"/>
                <a:gd name="T8" fmla="*/ 1 w 125"/>
                <a:gd name="T9" fmla="*/ 1 h 209"/>
                <a:gd name="T10" fmla="*/ 1 w 125"/>
                <a:gd name="T11" fmla="*/ 1 h 209"/>
                <a:gd name="T12" fmla="*/ 1 w 125"/>
                <a:gd name="T13" fmla="*/ 1 h 209"/>
                <a:gd name="T14" fmla="*/ 1 w 125"/>
                <a:gd name="T15" fmla="*/ 1 h 209"/>
                <a:gd name="T16" fmla="*/ 1 w 125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5"/>
                <a:gd name="T28" fmla="*/ 0 h 209"/>
                <a:gd name="T29" fmla="*/ 125 w 125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5" h="209">
                  <a:moveTo>
                    <a:pt x="41" y="194"/>
                  </a:moveTo>
                  <a:cubicBezTo>
                    <a:pt x="62" y="173"/>
                    <a:pt x="74" y="148"/>
                    <a:pt x="73" y="122"/>
                  </a:cubicBezTo>
                  <a:cubicBezTo>
                    <a:pt x="73" y="83"/>
                    <a:pt x="45" y="4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91" y="31"/>
                    <a:pt x="125" y="75"/>
                    <a:pt x="125" y="122"/>
                  </a:cubicBezTo>
                  <a:cubicBezTo>
                    <a:pt x="125" y="154"/>
                    <a:pt x="111" y="184"/>
                    <a:pt x="86" y="209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0" name="Freeform 256"/>
            <p:cNvSpPr>
              <a:spLocks/>
            </p:cNvSpPr>
            <p:nvPr/>
          </p:nvSpPr>
          <p:spPr bwMode="auto">
            <a:xfrm>
              <a:off x="2759" y="1335"/>
              <a:ext cx="77" cy="130"/>
            </a:xfrm>
            <a:custGeom>
              <a:avLst/>
              <a:gdLst>
                <a:gd name="T0" fmla="*/ 1 w 124"/>
                <a:gd name="T1" fmla="*/ 1 h 209"/>
                <a:gd name="T2" fmla="*/ 1 w 124"/>
                <a:gd name="T3" fmla="*/ 1 h 209"/>
                <a:gd name="T4" fmla="*/ 1 w 124"/>
                <a:gd name="T5" fmla="*/ 1 h 209"/>
                <a:gd name="T6" fmla="*/ 1 w 124"/>
                <a:gd name="T7" fmla="*/ 1 h 209"/>
                <a:gd name="T8" fmla="*/ 0 w 124"/>
                <a:gd name="T9" fmla="*/ 1 h 209"/>
                <a:gd name="T10" fmla="*/ 1 w 124"/>
                <a:gd name="T11" fmla="*/ 0 h 209"/>
                <a:gd name="T12" fmla="*/ 1 w 124"/>
                <a:gd name="T13" fmla="*/ 1 h 209"/>
                <a:gd name="T14" fmla="*/ 1 w 124"/>
                <a:gd name="T15" fmla="*/ 1 h 209"/>
                <a:gd name="T16" fmla="*/ 1 w 124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4"/>
                <a:gd name="T28" fmla="*/ 0 h 209"/>
                <a:gd name="T29" fmla="*/ 124 w 124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4" h="209">
                  <a:moveTo>
                    <a:pt x="124" y="21"/>
                  </a:moveTo>
                  <a:cubicBezTo>
                    <a:pt x="80" y="47"/>
                    <a:pt x="52" y="83"/>
                    <a:pt x="52" y="122"/>
                  </a:cubicBezTo>
                  <a:cubicBezTo>
                    <a:pt x="52" y="148"/>
                    <a:pt x="65" y="173"/>
                    <a:pt x="86" y="194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15" y="184"/>
                    <a:pt x="1" y="154"/>
                    <a:pt x="0" y="122"/>
                  </a:cubicBezTo>
                  <a:cubicBezTo>
                    <a:pt x="0" y="75"/>
                    <a:pt x="33" y="31"/>
                    <a:pt x="88" y="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1" name="Freeform 257"/>
            <p:cNvSpPr>
              <a:spLocks/>
            </p:cNvSpPr>
            <p:nvPr/>
          </p:nvSpPr>
          <p:spPr bwMode="auto">
            <a:xfrm>
              <a:off x="2886" y="1399"/>
              <a:ext cx="134" cy="117"/>
            </a:xfrm>
            <a:custGeom>
              <a:avLst/>
              <a:gdLst>
                <a:gd name="T0" fmla="*/ 1 w 216"/>
                <a:gd name="T1" fmla="*/ 1 h 189"/>
                <a:gd name="T2" fmla="*/ 1 w 216"/>
                <a:gd name="T3" fmla="*/ 1 h 189"/>
                <a:gd name="T4" fmla="*/ 1 w 216"/>
                <a:gd name="T5" fmla="*/ 1 h 189"/>
                <a:gd name="T6" fmla="*/ 0 w 216"/>
                <a:gd name="T7" fmla="*/ 1 h 189"/>
                <a:gd name="T8" fmla="*/ 1 w 216"/>
                <a:gd name="T9" fmla="*/ 1 h 189"/>
                <a:gd name="T10" fmla="*/ 1 w 216"/>
                <a:gd name="T11" fmla="*/ 1 h 189"/>
                <a:gd name="T12" fmla="*/ 1 w 216"/>
                <a:gd name="T13" fmla="*/ 1 h 189"/>
                <a:gd name="T14" fmla="*/ 1 w 216"/>
                <a:gd name="T15" fmla="*/ 0 h 189"/>
                <a:gd name="T16" fmla="*/ 1 w 216"/>
                <a:gd name="T17" fmla="*/ 1 h 189"/>
                <a:gd name="T18" fmla="*/ 1 w 216"/>
                <a:gd name="T19" fmla="*/ 1 h 189"/>
                <a:gd name="T20" fmla="*/ 1 w 216"/>
                <a:gd name="T21" fmla="*/ 1 h 189"/>
                <a:gd name="T22" fmla="*/ 1 w 216"/>
                <a:gd name="T23" fmla="*/ 1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6"/>
                <a:gd name="T37" fmla="*/ 0 h 189"/>
                <a:gd name="T38" fmla="*/ 216 w 216"/>
                <a:gd name="T39" fmla="*/ 189 h 18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6" h="189">
                  <a:moveTo>
                    <a:pt x="139" y="19"/>
                  </a:moveTo>
                  <a:cubicBezTo>
                    <a:pt x="139" y="25"/>
                    <a:pt x="134" y="31"/>
                    <a:pt x="126" y="34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88" y="35"/>
                    <a:pt x="86" y="34"/>
                    <a:pt x="84" y="33"/>
                  </a:cubicBezTo>
                  <a:cubicBezTo>
                    <a:pt x="78" y="29"/>
                    <a:pt x="74" y="25"/>
                    <a:pt x="74" y="19"/>
                  </a:cubicBezTo>
                  <a:cubicBezTo>
                    <a:pt x="74" y="9"/>
                    <a:pt x="89" y="1"/>
                    <a:pt x="107" y="0"/>
                  </a:cubicBezTo>
                  <a:cubicBezTo>
                    <a:pt x="116" y="1"/>
                    <a:pt x="124" y="3"/>
                    <a:pt x="130" y="6"/>
                  </a:cubicBezTo>
                  <a:cubicBezTo>
                    <a:pt x="136" y="9"/>
                    <a:pt x="139" y="14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2" name="Freeform 258"/>
            <p:cNvSpPr>
              <a:spLocks/>
            </p:cNvSpPr>
            <p:nvPr/>
          </p:nvSpPr>
          <p:spPr bwMode="auto">
            <a:xfrm>
              <a:off x="2985" y="1377"/>
              <a:ext cx="43" cy="47"/>
            </a:xfrm>
            <a:custGeom>
              <a:avLst/>
              <a:gdLst>
                <a:gd name="T0" fmla="*/ 1 w 69"/>
                <a:gd name="T1" fmla="*/ 1 h 77"/>
                <a:gd name="T2" fmla="*/ 1 w 69"/>
                <a:gd name="T3" fmla="*/ 1 h 77"/>
                <a:gd name="T4" fmla="*/ 0 w 69"/>
                <a:gd name="T5" fmla="*/ 1 h 77"/>
                <a:gd name="T6" fmla="*/ 1 w 69"/>
                <a:gd name="T7" fmla="*/ 0 h 77"/>
                <a:gd name="T8" fmla="*/ 1 w 69"/>
                <a:gd name="T9" fmla="*/ 1 h 77"/>
                <a:gd name="T10" fmla="*/ 1 w 69"/>
                <a:gd name="T11" fmla="*/ 1 h 77"/>
                <a:gd name="T12" fmla="*/ 1 w 69"/>
                <a:gd name="T13" fmla="*/ 1 h 77"/>
                <a:gd name="T14" fmla="*/ 1 w 69"/>
                <a:gd name="T15" fmla="*/ 1 h 77"/>
                <a:gd name="T16" fmla="*/ 1 w 69"/>
                <a:gd name="T17" fmla="*/ 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7"/>
                <a:gd name="T29" fmla="*/ 69 w 69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7">
                  <a:moveTo>
                    <a:pt x="10" y="62"/>
                  </a:moveTo>
                  <a:cubicBezTo>
                    <a:pt x="15" y="57"/>
                    <a:pt x="17" y="51"/>
                    <a:pt x="17" y="45"/>
                  </a:cubicBezTo>
                  <a:cubicBezTo>
                    <a:pt x="17" y="36"/>
                    <a:pt x="11" y="28"/>
                    <a:pt x="0" y="2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57" y="12"/>
                    <a:pt x="69" y="28"/>
                    <a:pt x="69" y="45"/>
                  </a:cubicBezTo>
                  <a:cubicBezTo>
                    <a:pt x="69" y="57"/>
                    <a:pt x="64" y="68"/>
                    <a:pt x="55" y="77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3" name="Freeform 259"/>
            <p:cNvSpPr>
              <a:spLocks/>
            </p:cNvSpPr>
            <p:nvPr/>
          </p:nvSpPr>
          <p:spPr bwMode="auto">
            <a:xfrm>
              <a:off x="2876" y="1377"/>
              <a:ext cx="43" cy="47"/>
            </a:xfrm>
            <a:custGeom>
              <a:avLst/>
              <a:gdLst>
                <a:gd name="T0" fmla="*/ 1 w 69"/>
                <a:gd name="T1" fmla="*/ 1 h 77"/>
                <a:gd name="T2" fmla="*/ 1 w 69"/>
                <a:gd name="T3" fmla="*/ 1 h 77"/>
                <a:gd name="T4" fmla="*/ 1 w 69"/>
                <a:gd name="T5" fmla="*/ 1 h 77"/>
                <a:gd name="T6" fmla="*/ 1 w 69"/>
                <a:gd name="T7" fmla="*/ 1 h 77"/>
                <a:gd name="T8" fmla="*/ 1 w 69"/>
                <a:gd name="T9" fmla="*/ 1 h 77"/>
                <a:gd name="T10" fmla="*/ 1 w 69"/>
                <a:gd name="T11" fmla="*/ 0 h 77"/>
                <a:gd name="T12" fmla="*/ 1 w 69"/>
                <a:gd name="T13" fmla="*/ 1 h 77"/>
                <a:gd name="T14" fmla="*/ 1 w 69"/>
                <a:gd name="T15" fmla="*/ 1 h 77"/>
                <a:gd name="T16" fmla="*/ 1 w 69"/>
                <a:gd name="T17" fmla="*/ 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7"/>
                <a:gd name="T29" fmla="*/ 69 w 69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7">
                  <a:moveTo>
                    <a:pt x="69" y="22"/>
                  </a:moveTo>
                  <a:cubicBezTo>
                    <a:pt x="59" y="28"/>
                    <a:pt x="52" y="36"/>
                    <a:pt x="52" y="45"/>
                  </a:cubicBezTo>
                  <a:cubicBezTo>
                    <a:pt x="52" y="51"/>
                    <a:pt x="55" y="57"/>
                    <a:pt x="60" y="62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6" y="68"/>
                    <a:pt x="1" y="57"/>
                    <a:pt x="1" y="45"/>
                  </a:cubicBezTo>
                  <a:cubicBezTo>
                    <a:pt x="0" y="28"/>
                    <a:pt x="13" y="12"/>
                    <a:pt x="32" y="0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4" name="Freeform 260"/>
            <p:cNvSpPr>
              <a:spLocks/>
            </p:cNvSpPr>
            <p:nvPr/>
          </p:nvSpPr>
          <p:spPr bwMode="auto">
            <a:xfrm>
              <a:off x="3027" y="1353"/>
              <a:ext cx="60" cy="88"/>
            </a:xfrm>
            <a:custGeom>
              <a:avLst/>
              <a:gdLst>
                <a:gd name="T0" fmla="*/ 1 w 97"/>
                <a:gd name="T1" fmla="*/ 1 h 142"/>
                <a:gd name="T2" fmla="*/ 1 w 97"/>
                <a:gd name="T3" fmla="*/ 1 h 142"/>
                <a:gd name="T4" fmla="*/ 0 w 97"/>
                <a:gd name="T5" fmla="*/ 1 h 142"/>
                <a:gd name="T6" fmla="*/ 1 w 97"/>
                <a:gd name="T7" fmla="*/ 0 h 142"/>
                <a:gd name="T8" fmla="*/ 1 w 97"/>
                <a:gd name="T9" fmla="*/ 1 h 142"/>
                <a:gd name="T10" fmla="*/ 1 w 97"/>
                <a:gd name="T11" fmla="*/ 1 h 142"/>
                <a:gd name="T12" fmla="*/ 1 w 97"/>
                <a:gd name="T13" fmla="*/ 1 h 142"/>
                <a:gd name="T14" fmla="*/ 1 w 97"/>
                <a:gd name="T15" fmla="*/ 1 h 142"/>
                <a:gd name="T16" fmla="*/ 1 w 97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2"/>
                <a:gd name="T29" fmla="*/ 97 w 97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2">
                  <a:moveTo>
                    <a:pt x="25" y="127"/>
                  </a:moveTo>
                  <a:cubicBezTo>
                    <a:pt x="38" y="114"/>
                    <a:pt x="45" y="99"/>
                    <a:pt x="45" y="83"/>
                  </a:cubicBezTo>
                  <a:cubicBezTo>
                    <a:pt x="45" y="59"/>
                    <a:pt x="28" y="3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74" y="21"/>
                    <a:pt x="97" y="51"/>
                    <a:pt x="97" y="83"/>
                  </a:cubicBezTo>
                  <a:cubicBezTo>
                    <a:pt x="97" y="105"/>
                    <a:pt x="87" y="125"/>
                    <a:pt x="70" y="142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5" y="127"/>
                    <a:pt x="25" y="12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5" name="Freeform 261"/>
            <p:cNvSpPr>
              <a:spLocks/>
            </p:cNvSpPr>
            <p:nvPr/>
          </p:nvSpPr>
          <p:spPr bwMode="auto">
            <a:xfrm>
              <a:off x="2818" y="1353"/>
              <a:ext cx="60" cy="88"/>
            </a:xfrm>
            <a:custGeom>
              <a:avLst/>
              <a:gdLst>
                <a:gd name="T0" fmla="*/ 1 w 97"/>
                <a:gd name="T1" fmla="*/ 1 h 142"/>
                <a:gd name="T2" fmla="*/ 1 w 97"/>
                <a:gd name="T3" fmla="*/ 1 h 142"/>
                <a:gd name="T4" fmla="*/ 1 w 97"/>
                <a:gd name="T5" fmla="*/ 1 h 142"/>
                <a:gd name="T6" fmla="*/ 1 w 97"/>
                <a:gd name="T7" fmla="*/ 1 h 142"/>
                <a:gd name="T8" fmla="*/ 0 w 97"/>
                <a:gd name="T9" fmla="*/ 1 h 142"/>
                <a:gd name="T10" fmla="*/ 1 w 97"/>
                <a:gd name="T11" fmla="*/ 0 h 142"/>
                <a:gd name="T12" fmla="*/ 1 w 97"/>
                <a:gd name="T13" fmla="*/ 1 h 142"/>
                <a:gd name="T14" fmla="*/ 1 w 97"/>
                <a:gd name="T15" fmla="*/ 1 h 142"/>
                <a:gd name="T16" fmla="*/ 1 w 97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2"/>
                <a:gd name="T29" fmla="*/ 97 w 97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2">
                  <a:moveTo>
                    <a:pt x="97" y="21"/>
                  </a:moveTo>
                  <a:cubicBezTo>
                    <a:pt x="69" y="37"/>
                    <a:pt x="52" y="59"/>
                    <a:pt x="52" y="83"/>
                  </a:cubicBezTo>
                  <a:cubicBezTo>
                    <a:pt x="52" y="99"/>
                    <a:pt x="60" y="114"/>
                    <a:pt x="73" y="127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11" y="125"/>
                    <a:pt x="1" y="105"/>
                    <a:pt x="0" y="83"/>
                  </a:cubicBezTo>
                  <a:cubicBezTo>
                    <a:pt x="0" y="51"/>
                    <a:pt x="23" y="21"/>
                    <a:pt x="60" y="0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6" name="Freeform 262"/>
            <p:cNvSpPr>
              <a:spLocks/>
            </p:cNvSpPr>
            <p:nvPr/>
          </p:nvSpPr>
          <p:spPr bwMode="auto">
            <a:xfrm>
              <a:off x="3068" y="1329"/>
              <a:ext cx="78" cy="129"/>
            </a:xfrm>
            <a:custGeom>
              <a:avLst/>
              <a:gdLst>
                <a:gd name="T0" fmla="*/ 1 w 125"/>
                <a:gd name="T1" fmla="*/ 1 h 209"/>
                <a:gd name="T2" fmla="*/ 1 w 125"/>
                <a:gd name="T3" fmla="*/ 1 h 209"/>
                <a:gd name="T4" fmla="*/ 0 w 125"/>
                <a:gd name="T5" fmla="*/ 1 h 209"/>
                <a:gd name="T6" fmla="*/ 1 w 125"/>
                <a:gd name="T7" fmla="*/ 0 h 209"/>
                <a:gd name="T8" fmla="*/ 1 w 125"/>
                <a:gd name="T9" fmla="*/ 1 h 209"/>
                <a:gd name="T10" fmla="*/ 1 w 125"/>
                <a:gd name="T11" fmla="*/ 1 h 209"/>
                <a:gd name="T12" fmla="*/ 1 w 125"/>
                <a:gd name="T13" fmla="*/ 1 h 209"/>
                <a:gd name="T14" fmla="*/ 1 w 125"/>
                <a:gd name="T15" fmla="*/ 1 h 209"/>
                <a:gd name="T16" fmla="*/ 1 w 125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5"/>
                <a:gd name="T28" fmla="*/ 0 h 209"/>
                <a:gd name="T29" fmla="*/ 125 w 125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5" h="209">
                  <a:moveTo>
                    <a:pt x="41" y="194"/>
                  </a:moveTo>
                  <a:cubicBezTo>
                    <a:pt x="62" y="173"/>
                    <a:pt x="74" y="148"/>
                    <a:pt x="73" y="122"/>
                  </a:cubicBezTo>
                  <a:cubicBezTo>
                    <a:pt x="73" y="83"/>
                    <a:pt x="45" y="4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91" y="31"/>
                    <a:pt x="125" y="74"/>
                    <a:pt x="125" y="122"/>
                  </a:cubicBezTo>
                  <a:cubicBezTo>
                    <a:pt x="125" y="154"/>
                    <a:pt x="111" y="183"/>
                    <a:pt x="86" y="209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7" name="Freeform 263"/>
            <p:cNvSpPr>
              <a:spLocks/>
            </p:cNvSpPr>
            <p:nvPr/>
          </p:nvSpPr>
          <p:spPr bwMode="auto">
            <a:xfrm>
              <a:off x="2759" y="1329"/>
              <a:ext cx="77" cy="129"/>
            </a:xfrm>
            <a:custGeom>
              <a:avLst/>
              <a:gdLst>
                <a:gd name="T0" fmla="*/ 1 w 124"/>
                <a:gd name="T1" fmla="*/ 1 h 209"/>
                <a:gd name="T2" fmla="*/ 1 w 124"/>
                <a:gd name="T3" fmla="*/ 1 h 209"/>
                <a:gd name="T4" fmla="*/ 1 w 124"/>
                <a:gd name="T5" fmla="*/ 1 h 209"/>
                <a:gd name="T6" fmla="*/ 1 w 124"/>
                <a:gd name="T7" fmla="*/ 1 h 209"/>
                <a:gd name="T8" fmla="*/ 0 w 124"/>
                <a:gd name="T9" fmla="*/ 1 h 209"/>
                <a:gd name="T10" fmla="*/ 1 w 124"/>
                <a:gd name="T11" fmla="*/ 0 h 209"/>
                <a:gd name="T12" fmla="*/ 1 w 124"/>
                <a:gd name="T13" fmla="*/ 1 h 209"/>
                <a:gd name="T14" fmla="*/ 1 w 124"/>
                <a:gd name="T15" fmla="*/ 1 h 209"/>
                <a:gd name="T16" fmla="*/ 1 w 124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4"/>
                <a:gd name="T28" fmla="*/ 0 h 209"/>
                <a:gd name="T29" fmla="*/ 124 w 124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4" h="209">
                  <a:moveTo>
                    <a:pt x="124" y="21"/>
                  </a:moveTo>
                  <a:cubicBezTo>
                    <a:pt x="80" y="47"/>
                    <a:pt x="52" y="83"/>
                    <a:pt x="52" y="122"/>
                  </a:cubicBezTo>
                  <a:cubicBezTo>
                    <a:pt x="52" y="148"/>
                    <a:pt x="65" y="173"/>
                    <a:pt x="86" y="194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15" y="183"/>
                    <a:pt x="1" y="154"/>
                    <a:pt x="0" y="122"/>
                  </a:cubicBezTo>
                  <a:cubicBezTo>
                    <a:pt x="0" y="74"/>
                    <a:pt x="33" y="31"/>
                    <a:pt x="88" y="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8" name="Freeform 264"/>
            <p:cNvSpPr>
              <a:spLocks/>
            </p:cNvSpPr>
            <p:nvPr/>
          </p:nvSpPr>
          <p:spPr bwMode="auto">
            <a:xfrm>
              <a:off x="2886" y="1393"/>
              <a:ext cx="134" cy="117"/>
            </a:xfrm>
            <a:custGeom>
              <a:avLst/>
              <a:gdLst>
                <a:gd name="T0" fmla="*/ 1 w 216"/>
                <a:gd name="T1" fmla="*/ 1 h 189"/>
                <a:gd name="T2" fmla="*/ 1 w 216"/>
                <a:gd name="T3" fmla="*/ 1 h 189"/>
                <a:gd name="T4" fmla="*/ 1 w 216"/>
                <a:gd name="T5" fmla="*/ 1 h 189"/>
                <a:gd name="T6" fmla="*/ 0 w 216"/>
                <a:gd name="T7" fmla="*/ 1 h 189"/>
                <a:gd name="T8" fmla="*/ 1 w 216"/>
                <a:gd name="T9" fmla="*/ 1 h 189"/>
                <a:gd name="T10" fmla="*/ 1 w 216"/>
                <a:gd name="T11" fmla="*/ 1 h 189"/>
                <a:gd name="T12" fmla="*/ 1 w 216"/>
                <a:gd name="T13" fmla="*/ 1 h 189"/>
                <a:gd name="T14" fmla="*/ 1 w 216"/>
                <a:gd name="T15" fmla="*/ 0 h 189"/>
                <a:gd name="T16" fmla="*/ 1 w 216"/>
                <a:gd name="T17" fmla="*/ 1 h 189"/>
                <a:gd name="T18" fmla="*/ 1 w 216"/>
                <a:gd name="T19" fmla="*/ 1 h 189"/>
                <a:gd name="T20" fmla="*/ 1 w 216"/>
                <a:gd name="T21" fmla="*/ 1 h 189"/>
                <a:gd name="T22" fmla="*/ 1 w 216"/>
                <a:gd name="T23" fmla="*/ 1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6"/>
                <a:gd name="T37" fmla="*/ 0 h 189"/>
                <a:gd name="T38" fmla="*/ 216 w 216"/>
                <a:gd name="T39" fmla="*/ 189 h 18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6" h="189">
                  <a:moveTo>
                    <a:pt x="139" y="19"/>
                  </a:moveTo>
                  <a:cubicBezTo>
                    <a:pt x="139" y="25"/>
                    <a:pt x="134" y="31"/>
                    <a:pt x="126" y="34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88" y="35"/>
                    <a:pt x="86" y="34"/>
                    <a:pt x="84" y="33"/>
                  </a:cubicBezTo>
                  <a:cubicBezTo>
                    <a:pt x="78" y="29"/>
                    <a:pt x="74" y="24"/>
                    <a:pt x="74" y="19"/>
                  </a:cubicBezTo>
                  <a:cubicBezTo>
                    <a:pt x="74" y="9"/>
                    <a:pt x="89" y="0"/>
                    <a:pt x="107" y="0"/>
                  </a:cubicBezTo>
                  <a:cubicBezTo>
                    <a:pt x="116" y="0"/>
                    <a:pt x="124" y="3"/>
                    <a:pt x="130" y="6"/>
                  </a:cubicBezTo>
                  <a:cubicBezTo>
                    <a:pt x="136" y="9"/>
                    <a:pt x="139" y="14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49" name="Line 46"/>
          <p:cNvSpPr>
            <a:spLocks noChangeShapeType="1"/>
          </p:cNvSpPr>
          <p:nvPr/>
        </p:nvSpPr>
        <p:spPr bwMode="auto">
          <a:xfrm>
            <a:off x="627063" y="511016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grpSp>
        <p:nvGrpSpPr>
          <p:cNvPr id="50" name="Group 246"/>
          <p:cNvGrpSpPr>
            <a:grpSpLocks noChangeAspect="1"/>
          </p:cNvGrpSpPr>
          <p:nvPr/>
        </p:nvGrpSpPr>
        <p:grpSpPr bwMode="auto">
          <a:xfrm>
            <a:off x="412750" y="5467350"/>
            <a:ext cx="428625" cy="271463"/>
            <a:chOff x="2640" y="1225"/>
            <a:chExt cx="624" cy="453"/>
          </a:xfrm>
        </p:grpSpPr>
        <p:sp>
          <p:nvSpPr>
            <p:cNvPr id="51" name="AutoShape 247"/>
            <p:cNvSpPr>
              <a:spLocks noChangeAspect="1" noChangeArrowheads="1" noTextEdit="1"/>
            </p:cNvSpPr>
            <p:nvPr/>
          </p:nvSpPr>
          <p:spPr bwMode="auto">
            <a:xfrm>
              <a:off x="2640" y="1225"/>
              <a:ext cx="624" cy="45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2" name="Freeform 248"/>
            <p:cNvSpPr>
              <a:spLocks/>
            </p:cNvSpPr>
            <p:nvPr/>
          </p:nvSpPr>
          <p:spPr bwMode="auto">
            <a:xfrm>
              <a:off x="2953" y="1406"/>
              <a:ext cx="311" cy="273"/>
            </a:xfrm>
            <a:custGeom>
              <a:avLst/>
              <a:gdLst>
                <a:gd name="T0" fmla="*/ 311 w 311"/>
                <a:gd name="T1" fmla="*/ 0 h 273"/>
                <a:gd name="T2" fmla="*/ 311 w 311"/>
                <a:gd name="T3" fmla="*/ 92 h 273"/>
                <a:gd name="T4" fmla="*/ 0 w 311"/>
                <a:gd name="T5" fmla="*/ 273 h 273"/>
                <a:gd name="T6" fmla="*/ 0 w 311"/>
                <a:gd name="T7" fmla="*/ 180 h 273"/>
                <a:gd name="T8" fmla="*/ 311 w 311"/>
                <a:gd name="T9" fmla="*/ 0 h 273"/>
                <a:gd name="T10" fmla="*/ 311 w 311"/>
                <a:gd name="T11" fmla="*/ 0 h 273"/>
                <a:gd name="T12" fmla="*/ 311 w 311"/>
                <a:gd name="T13" fmla="*/ 0 h 273"/>
                <a:gd name="T14" fmla="*/ 311 w 311"/>
                <a:gd name="T15" fmla="*/ 0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1"/>
                <a:gd name="T25" fmla="*/ 0 h 273"/>
                <a:gd name="T26" fmla="*/ 311 w 311"/>
                <a:gd name="T27" fmla="*/ 273 h 2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1" h="273">
                  <a:moveTo>
                    <a:pt x="311" y="0"/>
                  </a:moveTo>
                  <a:lnTo>
                    <a:pt x="311" y="92"/>
                  </a:lnTo>
                  <a:lnTo>
                    <a:pt x="0" y="273"/>
                  </a:lnTo>
                  <a:lnTo>
                    <a:pt x="0" y="18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3" name="Freeform 249"/>
            <p:cNvSpPr>
              <a:spLocks/>
            </p:cNvSpPr>
            <p:nvPr/>
          </p:nvSpPr>
          <p:spPr bwMode="auto">
            <a:xfrm>
              <a:off x="2640" y="1406"/>
              <a:ext cx="313" cy="273"/>
            </a:xfrm>
            <a:custGeom>
              <a:avLst/>
              <a:gdLst>
                <a:gd name="T0" fmla="*/ 313 w 313"/>
                <a:gd name="T1" fmla="*/ 180 h 273"/>
                <a:gd name="T2" fmla="*/ 313 w 313"/>
                <a:gd name="T3" fmla="*/ 273 h 273"/>
                <a:gd name="T4" fmla="*/ 0 w 313"/>
                <a:gd name="T5" fmla="*/ 92 h 273"/>
                <a:gd name="T6" fmla="*/ 1 w 313"/>
                <a:gd name="T7" fmla="*/ 0 h 273"/>
                <a:gd name="T8" fmla="*/ 313 w 313"/>
                <a:gd name="T9" fmla="*/ 180 h 273"/>
                <a:gd name="T10" fmla="*/ 313 w 313"/>
                <a:gd name="T11" fmla="*/ 180 h 273"/>
                <a:gd name="T12" fmla="*/ 313 w 313"/>
                <a:gd name="T13" fmla="*/ 180 h 273"/>
                <a:gd name="T14" fmla="*/ 313 w 313"/>
                <a:gd name="T15" fmla="*/ 180 h 2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3"/>
                <a:gd name="T25" fmla="*/ 0 h 273"/>
                <a:gd name="T26" fmla="*/ 313 w 313"/>
                <a:gd name="T27" fmla="*/ 273 h 2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3" h="273">
                  <a:moveTo>
                    <a:pt x="313" y="180"/>
                  </a:moveTo>
                  <a:lnTo>
                    <a:pt x="313" y="273"/>
                  </a:lnTo>
                  <a:lnTo>
                    <a:pt x="0" y="92"/>
                  </a:lnTo>
                  <a:lnTo>
                    <a:pt x="1" y="0"/>
                  </a:lnTo>
                  <a:lnTo>
                    <a:pt x="313" y="180"/>
                  </a:lnTo>
                  <a:close/>
                </a:path>
              </a:pathLst>
            </a:custGeom>
            <a:solidFill>
              <a:srgbClr val="3048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4" name="Freeform 250"/>
            <p:cNvSpPr>
              <a:spLocks/>
            </p:cNvSpPr>
            <p:nvPr/>
          </p:nvSpPr>
          <p:spPr bwMode="auto">
            <a:xfrm>
              <a:off x="2641" y="1225"/>
              <a:ext cx="623" cy="361"/>
            </a:xfrm>
            <a:custGeom>
              <a:avLst/>
              <a:gdLst>
                <a:gd name="T0" fmla="*/ 623 w 623"/>
                <a:gd name="T1" fmla="*/ 181 h 361"/>
                <a:gd name="T2" fmla="*/ 312 w 623"/>
                <a:gd name="T3" fmla="*/ 361 h 361"/>
                <a:gd name="T4" fmla="*/ 0 w 623"/>
                <a:gd name="T5" fmla="*/ 181 h 361"/>
                <a:gd name="T6" fmla="*/ 310 w 623"/>
                <a:gd name="T7" fmla="*/ 0 h 361"/>
                <a:gd name="T8" fmla="*/ 623 w 623"/>
                <a:gd name="T9" fmla="*/ 181 h 361"/>
                <a:gd name="T10" fmla="*/ 623 w 623"/>
                <a:gd name="T11" fmla="*/ 181 h 361"/>
                <a:gd name="T12" fmla="*/ 623 w 623"/>
                <a:gd name="T13" fmla="*/ 181 h 361"/>
                <a:gd name="T14" fmla="*/ 623 w 623"/>
                <a:gd name="T15" fmla="*/ 181 h 3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23"/>
                <a:gd name="T25" fmla="*/ 0 h 361"/>
                <a:gd name="T26" fmla="*/ 623 w 623"/>
                <a:gd name="T27" fmla="*/ 361 h 3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23" h="361">
                  <a:moveTo>
                    <a:pt x="623" y="181"/>
                  </a:moveTo>
                  <a:lnTo>
                    <a:pt x="312" y="361"/>
                  </a:lnTo>
                  <a:lnTo>
                    <a:pt x="0" y="181"/>
                  </a:lnTo>
                  <a:lnTo>
                    <a:pt x="310" y="0"/>
                  </a:lnTo>
                  <a:lnTo>
                    <a:pt x="623" y="181"/>
                  </a:lnTo>
                  <a:close/>
                </a:path>
              </a:pathLst>
            </a:custGeom>
            <a:solidFill>
              <a:srgbClr val="4965A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" name="Freeform 251"/>
            <p:cNvSpPr>
              <a:spLocks/>
            </p:cNvSpPr>
            <p:nvPr/>
          </p:nvSpPr>
          <p:spPr bwMode="auto">
            <a:xfrm>
              <a:off x="2985" y="1383"/>
              <a:ext cx="43" cy="47"/>
            </a:xfrm>
            <a:custGeom>
              <a:avLst/>
              <a:gdLst>
                <a:gd name="T0" fmla="*/ 1 w 69"/>
                <a:gd name="T1" fmla="*/ 1 h 76"/>
                <a:gd name="T2" fmla="*/ 1 w 69"/>
                <a:gd name="T3" fmla="*/ 1 h 76"/>
                <a:gd name="T4" fmla="*/ 0 w 69"/>
                <a:gd name="T5" fmla="*/ 1 h 76"/>
                <a:gd name="T6" fmla="*/ 1 w 69"/>
                <a:gd name="T7" fmla="*/ 0 h 76"/>
                <a:gd name="T8" fmla="*/ 1 w 69"/>
                <a:gd name="T9" fmla="*/ 1 h 76"/>
                <a:gd name="T10" fmla="*/ 1 w 69"/>
                <a:gd name="T11" fmla="*/ 1 h 76"/>
                <a:gd name="T12" fmla="*/ 1 w 69"/>
                <a:gd name="T13" fmla="*/ 1 h 76"/>
                <a:gd name="T14" fmla="*/ 1 w 69"/>
                <a:gd name="T15" fmla="*/ 1 h 76"/>
                <a:gd name="T16" fmla="*/ 1 w 69"/>
                <a:gd name="T17" fmla="*/ 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6"/>
                <a:gd name="T29" fmla="*/ 69 w 69"/>
                <a:gd name="T30" fmla="*/ 76 h 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6">
                  <a:moveTo>
                    <a:pt x="10" y="61"/>
                  </a:moveTo>
                  <a:cubicBezTo>
                    <a:pt x="15" y="56"/>
                    <a:pt x="17" y="50"/>
                    <a:pt x="17" y="44"/>
                  </a:cubicBezTo>
                  <a:cubicBezTo>
                    <a:pt x="17" y="35"/>
                    <a:pt x="11" y="2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57" y="11"/>
                    <a:pt x="69" y="27"/>
                    <a:pt x="69" y="44"/>
                  </a:cubicBezTo>
                  <a:cubicBezTo>
                    <a:pt x="69" y="56"/>
                    <a:pt x="64" y="67"/>
                    <a:pt x="55" y="76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6" name="Freeform 252"/>
            <p:cNvSpPr>
              <a:spLocks/>
            </p:cNvSpPr>
            <p:nvPr/>
          </p:nvSpPr>
          <p:spPr bwMode="auto">
            <a:xfrm>
              <a:off x="2876" y="1383"/>
              <a:ext cx="43" cy="47"/>
            </a:xfrm>
            <a:custGeom>
              <a:avLst/>
              <a:gdLst>
                <a:gd name="T0" fmla="*/ 1 w 69"/>
                <a:gd name="T1" fmla="*/ 1 h 76"/>
                <a:gd name="T2" fmla="*/ 1 w 69"/>
                <a:gd name="T3" fmla="*/ 1 h 76"/>
                <a:gd name="T4" fmla="*/ 1 w 69"/>
                <a:gd name="T5" fmla="*/ 1 h 76"/>
                <a:gd name="T6" fmla="*/ 1 w 69"/>
                <a:gd name="T7" fmla="*/ 1 h 76"/>
                <a:gd name="T8" fmla="*/ 1 w 69"/>
                <a:gd name="T9" fmla="*/ 1 h 76"/>
                <a:gd name="T10" fmla="*/ 1 w 69"/>
                <a:gd name="T11" fmla="*/ 0 h 76"/>
                <a:gd name="T12" fmla="*/ 1 w 69"/>
                <a:gd name="T13" fmla="*/ 1 h 76"/>
                <a:gd name="T14" fmla="*/ 1 w 69"/>
                <a:gd name="T15" fmla="*/ 1 h 76"/>
                <a:gd name="T16" fmla="*/ 1 w 69"/>
                <a:gd name="T17" fmla="*/ 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6"/>
                <a:gd name="T29" fmla="*/ 69 w 69"/>
                <a:gd name="T30" fmla="*/ 76 h 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6">
                  <a:moveTo>
                    <a:pt x="69" y="21"/>
                  </a:moveTo>
                  <a:cubicBezTo>
                    <a:pt x="59" y="27"/>
                    <a:pt x="52" y="35"/>
                    <a:pt x="52" y="44"/>
                  </a:cubicBezTo>
                  <a:cubicBezTo>
                    <a:pt x="52" y="50"/>
                    <a:pt x="55" y="56"/>
                    <a:pt x="60" y="61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6" y="67"/>
                    <a:pt x="1" y="56"/>
                    <a:pt x="1" y="44"/>
                  </a:cubicBezTo>
                  <a:cubicBezTo>
                    <a:pt x="0" y="27"/>
                    <a:pt x="13" y="11"/>
                    <a:pt x="32" y="0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7" name="Freeform 253"/>
            <p:cNvSpPr>
              <a:spLocks/>
            </p:cNvSpPr>
            <p:nvPr/>
          </p:nvSpPr>
          <p:spPr bwMode="auto">
            <a:xfrm>
              <a:off x="3027" y="1359"/>
              <a:ext cx="60" cy="89"/>
            </a:xfrm>
            <a:custGeom>
              <a:avLst/>
              <a:gdLst>
                <a:gd name="T0" fmla="*/ 1 w 97"/>
                <a:gd name="T1" fmla="*/ 1 h 143"/>
                <a:gd name="T2" fmla="*/ 1 w 97"/>
                <a:gd name="T3" fmla="*/ 1 h 143"/>
                <a:gd name="T4" fmla="*/ 0 w 97"/>
                <a:gd name="T5" fmla="*/ 1 h 143"/>
                <a:gd name="T6" fmla="*/ 1 w 97"/>
                <a:gd name="T7" fmla="*/ 0 h 143"/>
                <a:gd name="T8" fmla="*/ 1 w 97"/>
                <a:gd name="T9" fmla="*/ 1 h 143"/>
                <a:gd name="T10" fmla="*/ 1 w 97"/>
                <a:gd name="T11" fmla="*/ 1 h 143"/>
                <a:gd name="T12" fmla="*/ 1 w 97"/>
                <a:gd name="T13" fmla="*/ 1 h 143"/>
                <a:gd name="T14" fmla="*/ 1 w 97"/>
                <a:gd name="T15" fmla="*/ 1 h 143"/>
                <a:gd name="T16" fmla="*/ 1 w 97"/>
                <a:gd name="T17" fmla="*/ 1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3"/>
                <a:gd name="T29" fmla="*/ 97 w 97"/>
                <a:gd name="T30" fmla="*/ 143 h 1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3">
                  <a:moveTo>
                    <a:pt x="25" y="128"/>
                  </a:moveTo>
                  <a:cubicBezTo>
                    <a:pt x="38" y="115"/>
                    <a:pt x="45" y="99"/>
                    <a:pt x="45" y="83"/>
                  </a:cubicBezTo>
                  <a:cubicBezTo>
                    <a:pt x="45" y="59"/>
                    <a:pt x="28" y="3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74" y="21"/>
                    <a:pt x="97" y="51"/>
                    <a:pt x="97" y="83"/>
                  </a:cubicBezTo>
                  <a:cubicBezTo>
                    <a:pt x="97" y="105"/>
                    <a:pt x="87" y="125"/>
                    <a:pt x="70" y="143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8" name="Freeform 254"/>
            <p:cNvSpPr>
              <a:spLocks/>
            </p:cNvSpPr>
            <p:nvPr/>
          </p:nvSpPr>
          <p:spPr bwMode="auto">
            <a:xfrm>
              <a:off x="2818" y="1359"/>
              <a:ext cx="60" cy="89"/>
            </a:xfrm>
            <a:custGeom>
              <a:avLst/>
              <a:gdLst>
                <a:gd name="T0" fmla="*/ 1 w 97"/>
                <a:gd name="T1" fmla="*/ 1 h 143"/>
                <a:gd name="T2" fmla="*/ 1 w 97"/>
                <a:gd name="T3" fmla="*/ 1 h 143"/>
                <a:gd name="T4" fmla="*/ 1 w 97"/>
                <a:gd name="T5" fmla="*/ 1 h 143"/>
                <a:gd name="T6" fmla="*/ 1 w 97"/>
                <a:gd name="T7" fmla="*/ 1 h 143"/>
                <a:gd name="T8" fmla="*/ 0 w 97"/>
                <a:gd name="T9" fmla="*/ 1 h 143"/>
                <a:gd name="T10" fmla="*/ 1 w 97"/>
                <a:gd name="T11" fmla="*/ 0 h 143"/>
                <a:gd name="T12" fmla="*/ 1 w 97"/>
                <a:gd name="T13" fmla="*/ 1 h 143"/>
                <a:gd name="T14" fmla="*/ 1 w 97"/>
                <a:gd name="T15" fmla="*/ 1 h 143"/>
                <a:gd name="T16" fmla="*/ 1 w 97"/>
                <a:gd name="T17" fmla="*/ 1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3"/>
                <a:gd name="T29" fmla="*/ 97 w 97"/>
                <a:gd name="T30" fmla="*/ 143 h 1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3">
                  <a:moveTo>
                    <a:pt x="97" y="21"/>
                  </a:moveTo>
                  <a:cubicBezTo>
                    <a:pt x="69" y="37"/>
                    <a:pt x="52" y="59"/>
                    <a:pt x="52" y="83"/>
                  </a:cubicBezTo>
                  <a:cubicBezTo>
                    <a:pt x="52" y="99"/>
                    <a:pt x="60" y="115"/>
                    <a:pt x="73" y="128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11" y="125"/>
                    <a:pt x="1" y="105"/>
                    <a:pt x="0" y="83"/>
                  </a:cubicBezTo>
                  <a:cubicBezTo>
                    <a:pt x="0" y="51"/>
                    <a:pt x="23" y="21"/>
                    <a:pt x="60" y="0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9" name="Freeform 255"/>
            <p:cNvSpPr>
              <a:spLocks/>
            </p:cNvSpPr>
            <p:nvPr/>
          </p:nvSpPr>
          <p:spPr bwMode="auto">
            <a:xfrm>
              <a:off x="3068" y="1335"/>
              <a:ext cx="78" cy="130"/>
            </a:xfrm>
            <a:custGeom>
              <a:avLst/>
              <a:gdLst>
                <a:gd name="T0" fmla="*/ 1 w 125"/>
                <a:gd name="T1" fmla="*/ 1 h 209"/>
                <a:gd name="T2" fmla="*/ 1 w 125"/>
                <a:gd name="T3" fmla="*/ 1 h 209"/>
                <a:gd name="T4" fmla="*/ 0 w 125"/>
                <a:gd name="T5" fmla="*/ 1 h 209"/>
                <a:gd name="T6" fmla="*/ 1 w 125"/>
                <a:gd name="T7" fmla="*/ 0 h 209"/>
                <a:gd name="T8" fmla="*/ 1 w 125"/>
                <a:gd name="T9" fmla="*/ 1 h 209"/>
                <a:gd name="T10" fmla="*/ 1 w 125"/>
                <a:gd name="T11" fmla="*/ 1 h 209"/>
                <a:gd name="T12" fmla="*/ 1 w 125"/>
                <a:gd name="T13" fmla="*/ 1 h 209"/>
                <a:gd name="T14" fmla="*/ 1 w 125"/>
                <a:gd name="T15" fmla="*/ 1 h 209"/>
                <a:gd name="T16" fmla="*/ 1 w 125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5"/>
                <a:gd name="T28" fmla="*/ 0 h 209"/>
                <a:gd name="T29" fmla="*/ 125 w 125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5" h="209">
                  <a:moveTo>
                    <a:pt x="41" y="194"/>
                  </a:moveTo>
                  <a:cubicBezTo>
                    <a:pt x="62" y="173"/>
                    <a:pt x="74" y="148"/>
                    <a:pt x="73" y="122"/>
                  </a:cubicBezTo>
                  <a:cubicBezTo>
                    <a:pt x="73" y="83"/>
                    <a:pt x="45" y="4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91" y="31"/>
                    <a:pt x="125" y="75"/>
                    <a:pt x="125" y="122"/>
                  </a:cubicBezTo>
                  <a:cubicBezTo>
                    <a:pt x="125" y="154"/>
                    <a:pt x="111" y="184"/>
                    <a:pt x="86" y="209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0" name="Freeform 256"/>
            <p:cNvSpPr>
              <a:spLocks/>
            </p:cNvSpPr>
            <p:nvPr/>
          </p:nvSpPr>
          <p:spPr bwMode="auto">
            <a:xfrm>
              <a:off x="2759" y="1335"/>
              <a:ext cx="77" cy="130"/>
            </a:xfrm>
            <a:custGeom>
              <a:avLst/>
              <a:gdLst>
                <a:gd name="T0" fmla="*/ 1 w 124"/>
                <a:gd name="T1" fmla="*/ 1 h 209"/>
                <a:gd name="T2" fmla="*/ 1 w 124"/>
                <a:gd name="T3" fmla="*/ 1 h 209"/>
                <a:gd name="T4" fmla="*/ 1 w 124"/>
                <a:gd name="T5" fmla="*/ 1 h 209"/>
                <a:gd name="T6" fmla="*/ 1 w 124"/>
                <a:gd name="T7" fmla="*/ 1 h 209"/>
                <a:gd name="T8" fmla="*/ 0 w 124"/>
                <a:gd name="T9" fmla="*/ 1 h 209"/>
                <a:gd name="T10" fmla="*/ 1 w 124"/>
                <a:gd name="T11" fmla="*/ 0 h 209"/>
                <a:gd name="T12" fmla="*/ 1 w 124"/>
                <a:gd name="T13" fmla="*/ 1 h 209"/>
                <a:gd name="T14" fmla="*/ 1 w 124"/>
                <a:gd name="T15" fmla="*/ 1 h 209"/>
                <a:gd name="T16" fmla="*/ 1 w 124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4"/>
                <a:gd name="T28" fmla="*/ 0 h 209"/>
                <a:gd name="T29" fmla="*/ 124 w 124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4" h="209">
                  <a:moveTo>
                    <a:pt x="124" y="21"/>
                  </a:moveTo>
                  <a:cubicBezTo>
                    <a:pt x="80" y="47"/>
                    <a:pt x="52" y="83"/>
                    <a:pt x="52" y="122"/>
                  </a:cubicBezTo>
                  <a:cubicBezTo>
                    <a:pt x="52" y="148"/>
                    <a:pt x="65" y="173"/>
                    <a:pt x="86" y="194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15" y="184"/>
                    <a:pt x="1" y="154"/>
                    <a:pt x="0" y="122"/>
                  </a:cubicBezTo>
                  <a:cubicBezTo>
                    <a:pt x="0" y="75"/>
                    <a:pt x="33" y="31"/>
                    <a:pt x="88" y="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1" name="Freeform 257"/>
            <p:cNvSpPr>
              <a:spLocks/>
            </p:cNvSpPr>
            <p:nvPr/>
          </p:nvSpPr>
          <p:spPr bwMode="auto">
            <a:xfrm>
              <a:off x="2886" y="1399"/>
              <a:ext cx="134" cy="117"/>
            </a:xfrm>
            <a:custGeom>
              <a:avLst/>
              <a:gdLst>
                <a:gd name="T0" fmla="*/ 1 w 216"/>
                <a:gd name="T1" fmla="*/ 1 h 189"/>
                <a:gd name="T2" fmla="*/ 1 w 216"/>
                <a:gd name="T3" fmla="*/ 1 h 189"/>
                <a:gd name="T4" fmla="*/ 1 w 216"/>
                <a:gd name="T5" fmla="*/ 1 h 189"/>
                <a:gd name="T6" fmla="*/ 0 w 216"/>
                <a:gd name="T7" fmla="*/ 1 h 189"/>
                <a:gd name="T8" fmla="*/ 1 w 216"/>
                <a:gd name="T9" fmla="*/ 1 h 189"/>
                <a:gd name="T10" fmla="*/ 1 w 216"/>
                <a:gd name="T11" fmla="*/ 1 h 189"/>
                <a:gd name="T12" fmla="*/ 1 w 216"/>
                <a:gd name="T13" fmla="*/ 1 h 189"/>
                <a:gd name="T14" fmla="*/ 1 w 216"/>
                <a:gd name="T15" fmla="*/ 0 h 189"/>
                <a:gd name="T16" fmla="*/ 1 w 216"/>
                <a:gd name="T17" fmla="*/ 1 h 189"/>
                <a:gd name="T18" fmla="*/ 1 w 216"/>
                <a:gd name="T19" fmla="*/ 1 h 189"/>
                <a:gd name="T20" fmla="*/ 1 w 216"/>
                <a:gd name="T21" fmla="*/ 1 h 189"/>
                <a:gd name="T22" fmla="*/ 1 w 216"/>
                <a:gd name="T23" fmla="*/ 1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6"/>
                <a:gd name="T37" fmla="*/ 0 h 189"/>
                <a:gd name="T38" fmla="*/ 216 w 216"/>
                <a:gd name="T39" fmla="*/ 189 h 18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6" h="189">
                  <a:moveTo>
                    <a:pt x="139" y="19"/>
                  </a:moveTo>
                  <a:cubicBezTo>
                    <a:pt x="139" y="25"/>
                    <a:pt x="134" y="31"/>
                    <a:pt x="126" y="34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88" y="35"/>
                    <a:pt x="86" y="34"/>
                    <a:pt x="84" y="33"/>
                  </a:cubicBezTo>
                  <a:cubicBezTo>
                    <a:pt x="78" y="29"/>
                    <a:pt x="74" y="25"/>
                    <a:pt x="74" y="19"/>
                  </a:cubicBezTo>
                  <a:cubicBezTo>
                    <a:pt x="74" y="9"/>
                    <a:pt x="89" y="1"/>
                    <a:pt x="107" y="0"/>
                  </a:cubicBezTo>
                  <a:cubicBezTo>
                    <a:pt x="116" y="1"/>
                    <a:pt x="124" y="3"/>
                    <a:pt x="130" y="6"/>
                  </a:cubicBezTo>
                  <a:cubicBezTo>
                    <a:pt x="136" y="9"/>
                    <a:pt x="139" y="14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lose/>
                </a:path>
              </a:pathLst>
            </a:custGeom>
            <a:solidFill>
              <a:srgbClr val="182E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2" name="Freeform 258"/>
            <p:cNvSpPr>
              <a:spLocks/>
            </p:cNvSpPr>
            <p:nvPr/>
          </p:nvSpPr>
          <p:spPr bwMode="auto">
            <a:xfrm>
              <a:off x="2985" y="1377"/>
              <a:ext cx="43" cy="47"/>
            </a:xfrm>
            <a:custGeom>
              <a:avLst/>
              <a:gdLst>
                <a:gd name="T0" fmla="*/ 1 w 69"/>
                <a:gd name="T1" fmla="*/ 1 h 77"/>
                <a:gd name="T2" fmla="*/ 1 w 69"/>
                <a:gd name="T3" fmla="*/ 1 h 77"/>
                <a:gd name="T4" fmla="*/ 0 w 69"/>
                <a:gd name="T5" fmla="*/ 1 h 77"/>
                <a:gd name="T6" fmla="*/ 1 w 69"/>
                <a:gd name="T7" fmla="*/ 0 h 77"/>
                <a:gd name="T8" fmla="*/ 1 w 69"/>
                <a:gd name="T9" fmla="*/ 1 h 77"/>
                <a:gd name="T10" fmla="*/ 1 w 69"/>
                <a:gd name="T11" fmla="*/ 1 h 77"/>
                <a:gd name="T12" fmla="*/ 1 w 69"/>
                <a:gd name="T13" fmla="*/ 1 h 77"/>
                <a:gd name="T14" fmla="*/ 1 w 69"/>
                <a:gd name="T15" fmla="*/ 1 h 77"/>
                <a:gd name="T16" fmla="*/ 1 w 69"/>
                <a:gd name="T17" fmla="*/ 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7"/>
                <a:gd name="T29" fmla="*/ 69 w 69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7">
                  <a:moveTo>
                    <a:pt x="10" y="62"/>
                  </a:moveTo>
                  <a:cubicBezTo>
                    <a:pt x="15" y="57"/>
                    <a:pt x="17" y="51"/>
                    <a:pt x="17" y="45"/>
                  </a:cubicBezTo>
                  <a:cubicBezTo>
                    <a:pt x="17" y="36"/>
                    <a:pt x="11" y="28"/>
                    <a:pt x="0" y="2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57" y="12"/>
                    <a:pt x="69" y="28"/>
                    <a:pt x="69" y="45"/>
                  </a:cubicBezTo>
                  <a:cubicBezTo>
                    <a:pt x="69" y="57"/>
                    <a:pt x="64" y="68"/>
                    <a:pt x="55" y="77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3" name="Freeform 259"/>
            <p:cNvSpPr>
              <a:spLocks/>
            </p:cNvSpPr>
            <p:nvPr/>
          </p:nvSpPr>
          <p:spPr bwMode="auto">
            <a:xfrm>
              <a:off x="2876" y="1377"/>
              <a:ext cx="43" cy="47"/>
            </a:xfrm>
            <a:custGeom>
              <a:avLst/>
              <a:gdLst>
                <a:gd name="T0" fmla="*/ 1 w 69"/>
                <a:gd name="T1" fmla="*/ 1 h 77"/>
                <a:gd name="T2" fmla="*/ 1 w 69"/>
                <a:gd name="T3" fmla="*/ 1 h 77"/>
                <a:gd name="T4" fmla="*/ 1 w 69"/>
                <a:gd name="T5" fmla="*/ 1 h 77"/>
                <a:gd name="T6" fmla="*/ 1 w 69"/>
                <a:gd name="T7" fmla="*/ 1 h 77"/>
                <a:gd name="T8" fmla="*/ 1 w 69"/>
                <a:gd name="T9" fmla="*/ 1 h 77"/>
                <a:gd name="T10" fmla="*/ 1 w 69"/>
                <a:gd name="T11" fmla="*/ 0 h 77"/>
                <a:gd name="T12" fmla="*/ 1 w 69"/>
                <a:gd name="T13" fmla="*/ 1 h 77"/>
                <a:gd name="T14" fmla="*/ 1 w 69"/>
                <a:gd name="T15" fmla="*/ 1 h 77"/>
                <a:gd name="T16" fmla="*/ 1 w 69"/>
                <a:gd name="T17" fmla="*/ 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77"/>
                <a:gd name="T29" fmla="*/ 69 w 69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77">
                  <a:moveTo>
                    <a:pt x="69" y="22"/>
                  </a:moveTo>
                  <a:cubicBezTo>
                    <a:pt x="59" y="28"/>
                    <a:pt x="52" y="36"/>
                    <a:pt x="52" y="45"/>
                  </a:cubicBezTo>
                  <a:cubicBezTo>
                    <a:pt x="52" y="51"/>
                    <a:pt x="55" y="57"/>
                    <a:pt x="60" y="62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6" y="68"/>
                    <a:pt x="1" y="57"/>
                    <a:pt x="1" y="45"/>
                  </a:cubicBezTo>
                  <a:cubicBezTo>
                    <a:pt x="0" y="28"/>
                    <a:pt x="13" y="12"/>
                    <a:pt x="32" y="0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4" name="Freeform 260"/>
            <p:cNvSpPr>
              <a:spLocks/>
            </p:cNvSpPr>
            <p:nvPr/>
          </p:nvSpPr>
          <p:spPr bwMode="auto">
            <a:xfrm>
              <a:off x="3027" y="1353"/>
              <a:ext cx="60" cy="88"/>
            </a:xfrm>
            <a:custGeom>
              <a:avLst/>
              <a:gdLst>
                <a:gd name="T0" fmla="*/ 1 w 97"/>
                <a:gd name="T1" fmla="*/ 1 h 142"/>
                <a:gd name="T2" fmla="*/ 1 w 97"/>
                <a:gd name="T3" fmla="*/ 1 h 142"/>
                <a:gd name="T4" fmla="*/ 0 w 97"/>
                <a:gd name="T5" fmla="*/ 1 h 142"/>
                <a:gd name="T6" fmla="*/ 1 w 97"/>
                <a:gd name="T7" fmla="*/ 0 h 142"/>
                <a:gd name="T8" fmla="*/ 1 w 97"/>
                <a:gd name="T9" fmla="*/ 1 h 142"/>
                <a:gd name="T10" fmla="*/ 1 w 97"/>
                <a:gd name="T11" fmla="*/ 1 h 142"/>
                <a:gd name="T12" fmla="*/ 1 w 97"/>
                <a:gd name="T13" fmla="*/ 1 h 142"/>
                <a:gd name="T14" fmla="*/ 1 w 97"/>
                <a:gd name="T15" fmla="*/ 1 h 142"/>
                <a:gd name="T16" fmla="*/ 1 w 97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2"/>
                <a:gd name="T29" fmla="*/ 97 w 97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2">
                  <a:moveTo>
                    <a:pt x="25" y="127"/>
                  </a:moveTo>
                  <a:cubicBezTo>
                    <a:pt x="38" y="114"/>
                    <a:pt x="45" y="99"/>
                    <a:pt x="45" y="83"/>
                  </a:cubicBezTo>
                  <a:cubicBezTo>
                    <a:pt x="45" y="59"/>
                    <a:pt x="28" y="3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74" y="21"/>
                    <a:pt x="97" y="51"/>
                    <a:pt x="97" y="83"/>
                  </a:cubicBezTo>
                  <a:cubicBezTo>
                    <a:pt x="97" y="105"/>
                    <a:pt x="87" y="125"/>
                    <a:pt x="70" y="142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5" y="127"/>
                    <a:pt x="25" y="12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5" name="Freeform 261"/>
            <p:cNvSpPr>
              <a:spLocks/>
            </p:cNvSpPr>
            <p:nvPr/>
          </p:nvSpPr>
          <p:spPr bwMode="auto">
            <a:xfrm>
              <a:off x="2818" y="1353"/>
              <a:ext cx="60" cy="88"/>
            </a:xfrm>
            <a:custGeom>
              <a:avLst/>
              <a:gdLst>
                <a:gd name="T0" fmla="*/ 1 w 97"/>
                <a:gd name="T1" fmla="*/ 1 h 142"/>
                <a:gd name="T2" fmla="*/ 1 w 97"/>
                <a:gd name="T3" fmla="*/ 1 h 142"/>
                <a:gd name="T4" fmla="*/ 1 w 97"/>
                <a:gd name="T5" fmla="*/ 1 h 142"/>
                <a:gd name="T6" fmla="*/ 1 w 97"/>
                <a:gd name="T7" fmla="*/ 1 h 142"/>
                <a:gd name="T8" fmla="*/ 0 w 97"/>
                <a:gd name="T9" fmla="*/ 1 h 142"/>
                <a:gd name="T10" fmla="*/ 1 w 97"/>
                <a:gd name="T11" fmla="*/ 0 h 142"/>
                <a:gd name="T12" fmla="*/ 1 w 97"/>
                <a:gd name="T13" fmla="*/ 1 h 142"/>
                <a:gd name="T14" fmla="*/ 1 w 97"/>
                <a:gd name="T15" fmla="*/ 1 h 142"/>
                <a:gd name="T16" fmla="*/ 1 w 97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42"/>
                <a:gd name="T29" fmla="*/ 97 w 97"/>
                <a:gd name="T30" fmla="*/ 142 h 1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42">
                  <a:moveTo>
                    <a:pt x="97" y="21"/>
                  </a:moveTo>
                  <a:cubicBezTo>
                    <a:pt x="69" y="37"/>
                    <a:pt x="52" y="59"/>
                    <a:pt x="52" y="83"/>
                  </a:cubicBezTo>
                  <a:cubicBezTo>
                    <a:pt x="52" y="99"/>
                    <a:pt x="60" y="114"/>
                    <a:pt x="73" y="127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11" y="125"/>
                    <a:pt x="1" y="105"/>
                    <a:pt x="0" y="83"/>
                  </a:cubicBezTo>
                  <a:cubicBezTo>
                    <a:pt x="0" y="51"/>
                    <a:pt x="23" y="21"/>
                    <a:pt x="60" y="0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6" name="Freeform 262"/>
            <p:cNvSpPr>
              <a:spLocks/>
            </p:cNvSpPr>
            <p:nvPr/>
          </p:nvSpPr>
          <p:spPr bwMode="auto">
            <a:xfrm>
              <a:off x="3068" y="1329"/>
              <a:ext cx="78" cy="129"/>
            </a:xfrm>
            <a:custGeom>
              <a:avLst/>
              <a:gdLst>
                <a:gd name="T0" fmla="*/ 1 w 125"/>
                <a:gd name="T1" fmla="*/ 1 h 209"/>
                <a:gd name="T2" fmla="*/ 1 w 125"/>
                <a:gd name="T3" fmla="*/ 1 h 209"/>
                <a:gd name="T4" fmla="*/ 0 w 125"/>
                <a:gd name="T5" fmla="*/ 1 h 209"/>
                <a:gd name="T6" fmla="*/ 1 w 125"/>
                <a:gd name="T7" fmla="*/ 0 h 209"/>
                <a:gd name="T8" fmla="*/ 1 w 125"/>
                <a:gd name="T9" fmla="*/ 1 h 209"/>
                <a:gd name="T10" fmla="*/ 1 w 125"/>
                <a:gd name="T11" fmla="*/ 1 h 209"/>
                <a:gd name="T12" fmla="*/ 1 w 125"/>
                <a:gd name="T13" fmla="*/ 1 h 209"/>
                <a:gd name="T14" fmla="*/ 1 w 125"/>
                <a:gd name="T15" fmla="*/ 1 h 209"/>
                <a:gd name="T16" fmla="*/ 1 w 125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5"/>
                <a:gd name="T28" fmla="*/ 0 h 209"/>
                <a:gd name="T29" fmla="*/ 125 w 125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5" h="209">
                  <a:moveTo>
                    <a:pt x="41" y="194"/>
                  </a:moveTo>
                  <a:cubicBezTo>
                    <a:pt x="62" y="173"/>
                    <a:pt x="74" y="148"/>
                    <a:pt x="73" y="122"/>
                  </a:cubicBezTo>
                  <a:cubicBezTo>
                    <a:pt x="73" y="83"/>
                    <a:pt x="45" y="47"/>
                    <a:pt x="0" y="2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91" y="31"/>
                    <a:pt x="125" y="74"/>
                    <a:pt x="125" y="122"/>
                  </a:cubicBezTo>
                  <a:cubicBezTo>
                    <a:pt x="125" y="154"/>
                    <a:pt x="111" y="183"/>
                    <a:pt x="86" y="209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ubicBezTo>
                    <a:pt x="41" y="194"/>
                    <a:pt x="41" y="194"/>
                    <a:pt x="41" y="19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7" name="Freeform 263"/>
            <p:cNvSpPr>
              <a:spLocks/>
            </p:cNvSpPr>
            <p:nvPr/>
          </p:nvSpPr>
          <p:spPr bwMode="auto">
            <a:xfrm>
              <a:off x="2759" y="1329"/>
              <a:ext cx="77" cy="129"/>
            </a:xfrm>
            <a:custGeom>
              <a:avLst/>
              <a:gdLst>
                <a:gd name="T0" fmla="*/ 1 w 124"/>
                <a:gd name="T1" fmla="*/ 1 h 209"/>
                <a:gd name="T2" fmla="*/ 1 w 124"/>
                <a:gd name="T3" fmla="*/ 1 h 209"/>
                <a:gd name="T4" fmla="*/ 1 w 124"/>
                <a:gd name="T5" fmla="*/ 1 h 209"/>
                <a:gd name="T6" fmla="*/ 1 w 124"/>
                <a:gd name="T7" fmla="*/ 1 h 209"/>
                <a:gd name="T8" fmla="*/ 0 w 124"/>
                <a:gd name="T9" fmla="*/ 1 h 209"/>
                <a:gd name="T10" fmla="*/ 1 w 124"/>
                <a:gd name="T11" fmla="*/ 0 h 209"/>
                <a:gd name="T12" fmla="*/ 1 w 124"/>
                <a:gd name="T13" fmla="*/ 1 h 209"/>
                <a:gd name="T14" fmla="*/ 1 w 124"/>
                <a:gd name="T15" fmla="*/ 1 h 209"/>
                <a:gd name="T16" fmla="*/ 1 w 124"/>
                <a:gd name="T17" fmla="*/ 1 h 2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4"/>
                <a:gd name="T28" fmla="*/ 0 h 209"/>
                <a:gd name="T29" fmla="*/ 124 w 124"/>
                <a:gd name="T30" fmla="*/ 209 h 20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4" h="209">
                  <a:moveTo>
                    <a:pt x="124" y="21"/>
                  </a:moveTo>
                  <a:cubicBezTo>
                    <a:pt x="80" y="47"/>
                    <a:pt x="52" y="83"/>
                    <a:pt x="52" y="122"/>
                  </a:cubicBezTo>
                  <a:cubicBezTo>
                    <a:pt x="52" y="148"/>
                    <a:pt x="65" y="173"/>
                    <a:pt x="86" y="194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15" y="183"/>
                    <a:pt x="1" y="154"/>
                    <a:pt x="0" y="122"/>
                  </a:cubicBezTo>
                  <a:cubicBezTo>
                    <a:pt x="0" y="74"/>
                    <a:pt x="33" y="31"/>
                    <a:pt x="88" y="0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8" name="Freeform 264"/>
            <p:cNvSpPr>
              <a:spLocks/>
            </p:cNvSpPr>
            <p:nvPr/>
          </p:nvSpPr>
          <p:spPr bwMode="auto">
            <a:xfrm>
              <a:off x="2886" y="1393"/>
              <a:ext cx="134" cy="117"/>
            </a:xfrm>
            <a:custGeom>
              <a:avLst/>
              <a:gdLst>
                <a:gd name="T0" fmla="*/ 1 w 216"/>
                <a:gd name="T1" fmla="*/ 1 h 189"/>
                <a:gd name="T2" fmla="*/ 1 w 216"/>
                <a:gd name="T3" fmla="*/ 1 h 189"/>
                <a:gd name="T4" fmla="*/ 1 w 216"/>
                <a:gd name="T5" fmla="*/ 1 h 189"/>
                <a:gd name="T6" fmla="*/ 0 w 216"/>
                <a:gd name="T7" fmla="*/ 1 h 189"/>
                <a:gd name="T8" fmla="*/ 1 w 216"/>
                <a:gd name="T9" fmla="*/ 1 h 189"/>
                <a:gd name="T10" fmla="*/ 1 w 216"/>
                <a:gd name="T11" fmla="*/ 1 h 189"/>
                <a:gd name="T12" fmla="*/ 1 w 216"/>
                <a:gd name="T13" fmla="*/ 1 h 189"/>
                <a:gd name="T14" fmla="*/ 1 w 216"/>
                <a:gd name="T15" fmla="*/ 0 h 189"/>
                <a:gd name="T16" fmla="*/ 1 w 216"/>
                <a:gd name="T17" fmla="*/ 1 h 189"/>
                <a:gd name="T18" fmla="*/ 1 w 216"/>
                <a:gd name="T19" fmla="*/ 1 h 189"/>
                <a:gd name="T20" fmla="*/ 1 w 216"/>
                <a:gd name="T21" fmla="*/ 1 h 189"/>
                <a:gd name="T22" fmla="*/ 1 w 216"/>
                <a:gd name="T23" fmla="*/ 1 h 1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6"/>
                <a:gd name="T37" fmla="*/ 0 h 189"/>
                <a:gd name="T38" fmla="*/ 216 w 216"/>
                <a:gd name="T39" fmla="*/ 189 h 18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6" h="189">
                  <a:moveTo>
                    <a:pt x="139" y="19"/>
                  </a:moveTo>
                  <a:cubicBezTo>
                    <a:pt x="139" y="25"/>
                    <a:pt x="134" y="31"/>
                    <a:pt x="126" y="34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88" y="35"/>
                    <a:pt x="86" y="34"/>
                    <a:pt x="84" y="33"/>
                  </a:cubicBezTo>
                  <a:cubicBezTo>
                    <a:pt x="78" y="29"/>
                    <a:pt x="74" y="24"/>
                    <a:pt x="74" y="19"/>
                  </a:cubicBezTo>
                  <a:cubicBezTo>
                    <a:pt x="74" y="9"/>
                    <a:pt x="89" y="0"/>
                    <a:pt x="107" y="0"/>
                  </a:cubicBezTo>
                  <a:cubicBezTo>
                    <a:pt x="116" y="0"/>
                    <a:pt x="124" y="3"/>
                    <a:pt x="130" y="6"/>
                  </a:cubicBezTo>
                  <a:cubicBezTo>
                    <a:pt x="136" y="9"/>
                    <a:pt x="139" y="14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69" name="Line 44"/>
          <p:cNvSpPr>
            <a:spLocks noChangeShapeType="1"/>
          </p:cNvSpPr>
          <p:nvPr/>
        </p:nvSpPr>
        <p:spPr bwMode="auto">
          <a:xfrm>
            <a:off x="1125538" y="5254625"/>
            <a:ext cx="990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0" name="Line 46"/>
          <p:cNvSpPr>
            <a:spLocks noChangeShapeType="1"/>
          </p:cNvSpPr>
          <p:nvPr/>
        </p:nvSpPr>
        <p:spPr bwMode="auto">
          <a:xfrm>
            <a:off x="1989138" y="511016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1" name="Line 47"/>
          <p:cNvSpPr>
            <a:spLocks noChangeShapeType="1"/>
          </p:cNvSpPr>
          <p:nvPr/>
        </p:nvSpPr>
        <p:spPr bwMode="auto">
          <a:xfrm>
            <a:off x="1630363" y="525462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72" name="Picture 168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449388" y="537686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pic>
        <p:nvPicPr>
          <p:cNvPr id="73" name="Picture 169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809750" y="537686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74" name="Line 45"/>
          <p:cNvSpPr>
            <a:spLocks noChangeShapeType="1"/>
          </p:cNvSpPr>
          <p:nvPr/>
        </p:nvSpPr>
        <p:spPr bwMode="auto">
          <a:xfrm flipH="1">
            <a:off x="1273175" y="5249863"/>
            <a:ext cx="0" cy="373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75" name="Picture 167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089025" y="537686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76" name="Line 44"/>
          <p:cNvSpPr>
            <a:spLocks noChangeShapeType="1"/>
          </p:cNvSpPr>
          <p:nvPr/>
        </p:nvSpPr>
        <p:spPr bwMode="auto">
          <a:xfrm>
            <a:off x="2408238" y="5273675"/>
            <a:ext cx="990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7" name="Line 46"/>
          <p:cNvSpPr>
            <a:spLocks noChangeShapeType="1"/>
          </p:cNvSpPr>
          <p:nvPr/>
        </p:nvSpPr>
        <p:spPr bwMode="auto">
          <a:xfrm>
            <a:off x="3271838" y="512921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8" name="Line 47"/>
          <p:cNvSpPr>
            <a:spLocks noChangeShapeType="1"/>
          </p:cNvSpPr>
          <p:nvPr/>
        </p:nvSpPr>
        <p:spPr bwMode="auto">
          <a:xfrm>
            <a:off x="2913063" y="52736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79" name="Picture 168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2732088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pic>
        <p:nvPicPr>
          <p:cNvPr id="80" name="Picture 169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3092450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81" name="Line 45"/>
          <p:cNvSpPr>
            <a:spLocks noChangeShapeType="1"/>
          </p:cNvSpPr>
          <p:nvPr/>
        </p:nvSpPr>
        <p:spPr bwMode="auto">
          <a:xfrm flipH="1">
            <a:off x="2555875" y="5281613"/>
            <a:ext cx="0" cy="373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82" name="Picture 167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2371725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83" name="Line 44"/>
          <p:cNvSpPr>
            <a:spLocks noChangeShapeType="1"/>
          </p:cNvSpPr>
          <p:nvPr/>
        </p:nvSpPr>
        <p:spPr bwMode="auto">
          <a:xfrm>
            <a:off x="3694113" y="5273675"/>
            <a:ext cx="990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84" name="Line 46"/>
          <p:cNvSpPr>
            <a:spLocks noChangeShapeType="1"/>
          </p:cNvSpPr>
          <p:nvPr/>
        </p:nvSpPr>
        <p:spPr bwMode="auto">
          <a:xfrm>
            <a:off x="4557713" y="512921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85" name="Line 47"/>
          <p:cNvSpPr>
            <a:spLocks noChangeShapeType="1"/>
          </p:cNvSpPr>
          <p:nvPr/>
        </p:nvSpPr>
        <p:spPr bwMode="auto">
          <a:xfrm>
            <a:off x="4198938" y="52736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86" name="Picture 168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4017963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pic>
        <p:nvPicPr>
          <p:cNvPr id="87" name="Picture 169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4378325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88" name="Line 45"/>
          <p:cNvSpPr>
            <a:spLocks noChangeShapeType="1"/>
          </p:cNvSpPr>
          <p:nvPr/>
        </p:nvSpPr>
        <p:spPr bwMode="auto">
          <a:xfrm flipH="1">
            <a:off x="3841750" y="5281613"/>
            <a:ext cx="0" cy="373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89" name="Picture 167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3657600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90" name="Line 44"/>
          <p:cNvSpPr>
            <a:spLocks noChangeShapeType="1"/>
          </p:cNvSpPr>
          <p:nvPr/>
        </p:nvSpPr>
        <p:spPr bwMode="auto">
          <a:xfrm>
            <a:off x="5037138" y="5273675"/>
            <a:ext cx="990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91" name="Line 46"/>
          <p:cNvSpPr>
            <a:spLocks noChangeShapeType="1"/>
          </p:cNvSpPr>
          <p:nvPr/>
        </p:nvSpPr>
        <p:spPr bwMode="auto">
          <a:xfrm>
            <a:off x="5849938" y="510381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92" name="Line 47"/>
          <p:cNvSpPr>
            <a:spLocks noChangeShapeType="1"/>
          </p:cNvSpPr>
          <p:nvPr/>
        </p:nvSpPr>
        <p:spPr bwMode="auto">
          <a:xfrm>
            <a:off x="5541963" y="52736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93" name="Picture 168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5360988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pic>
        <p:nvPicPr>
          <p:cNvPr id="94" name="Picture 169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5721350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95" name="Line 45"/>
          <p:cNvSpPr>
            <a:spLocks noChangeShapeType="1"/>
          </p:cNvSpPr>
          <p:nvPr/>
        </p:nvSpPr>
        <p:spPr bwMode="auto">
          <a:xfrm flipH="1">
            <a:off x="5184775" y="5268913"/>
            <a:ext cx="0" cy="373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96" name="Picture 167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5000625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97" name="Text Box 27"/>
          <p:cNvSpPr txBox="1">
            <a:spLocks noChangeArrowheads="1"/>
          </p:cNvSpPr>
          <p:nvPr/>
        </p:nvSpPr>
        <p:spPr bwMode="auto">
          <a:xfrm>
            <a:off x="7635875" y="5681663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WA2620i</a:t>
            </a:r>
          </a:p>
        </p:txBody>
      </p:sp>
      <p:sp>
        <p:nvSpPr>
          <p:cNvPr id="98" name="Text Box 27"/>
          <p:cNvSpPr txBox="1">
            <a:spLocks noChangeArrowheads="1"/>
          </p:cNvSpPr>
          <p:nvPr/>
        </p:nvSpPr>
        <p:spPr bwMode="auto">
          <a:xfrm>
            <a:off x="285750" y="5681663"/>
            <a:ext cx="15081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WA3620i</a:t>
            </a:r>
          </a:p>
        </p:txBody>
      </p:sp>
      <p:sp>
        <p:nvSpPr>
          <p:cNvPr id="99" name="AutoShape 320"/>
          <p:cNvSpPr>
            <a:spLocks noChangeArrowheads="1"/>
          </p:cNvSpPr>
          <p:nvPr/>
        </p:nvSpPr>
        <p:spPr bwMode="auto">
          <a:xfrm>
            <a:off x="255588" y="647700"/>
            <a:ext cx="3959225" cy="1257300"/>
          </a:xfrm>
          <a:prstGeom prst="roundRect">
            <a:avLst>
              <a:gd name="adj" fmla="val 8227"/>
            </a:avLst>
          </a:prstGeom>
          <a:gradFill rotWithShape="1">
            <a:gsLst>
              <a:gs pos="0">
                <a:srgbClr val="CCFF99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 w="9525" algn="ctr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zh-CN" altLang="zh-CN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0" name="Text Box 181"/>
          <p:cNvSpPr txBox="1">
            <a:spLocks noChangeArrowheads="1"/>
          </p:cNvSpPr>
          <p:nvPr/>
        </p:nvSpPr>
        <p:spPr bwMode="auto">
          <a:xfrm>
            <a:off x="1181100" y="642938"/>
            <a:ext cx="121285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 sz="1000">
                <a:solidFill>
                  <a:srgbClr val="333333"/>
                </a:solidFill>
                <a:latin typeface="微软雅黑" pitchFamily="34" charset="-122"/>
                <a:ea typeface="微软雅黑" pitchFamily="34" charset="-122"/>
              </a:rPr>
              <a:t>应用服务器</a:t>
            </a:r>
            <a:endParaRPr lang="en-US" altLang="zh-CN" sz="1000">
              <a:solidFill>
                <a:srgbClr val="333333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1" name="Rectangle 356"/>
          <p:cNvSpPr>
            <a:spLocks noChangeArrowheads="1"/>
          </p:cNvSpPr>
          <p:nvPr/>
        </p:nvSpPr>
        <p:spPr bwMode="auto">
          <a:xfrm>
            <a:off x="209580" y="1543050"/>
            <a:ext cx="1219200" cy="338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ctr"/>
            <a:r>
              <a:rPr lang="zh-CN" altLang="en-US" sz="1600">
                <a:latin typeface="微软雅黑" pitchFamily="34" charset="-122"/>
                <a:ea typeface="微软雅黑" pitchFamily="34" charset="-122"/>
              </a:rPr>
              <a:t>数据中心区</a:t>
            </a:r>
          </a:p>
        </p:txBody>
      </p:sp>
      <p:sp>
        <p:nvSpPr>
          <p:cNvPr id="102" name="Line 97"/>
          <p:cNvSpPr>
            <a:spLocks noChangeShapeType="1"/>
          </p:cNvSpPr>
          <p:nvPr/>
        </p:nvSpPr>
        <p:spPr bwMode="auto">
          <a:xfrm rot="10800000">
            <a:off x="1357313" y="1181100"/>
            <a:ext cx="2928937" cy="14287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3" name="Line 97"/>
          <p:cNvSpPr>
            <a:spLocks noChangeShapeType="1"/>
          </p:cNvSpPr>
          <p:nvPr/>
        </p:nvSpPr>
        <p:spPr bwMode="auto">
          <a:xfrm rot="10800000">
            <a:off x="1857375" y="1109663"/>
            <a:ext cx="2428875" cy="15001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4" name="Line 97"/>
          <p:cNvSpPr>
            <a:spLocks noChangeShapeType="1"/>
          </p:cNvSpPr>
          <p:nvPr/>
        </p:nvSpPr>
        <p:spPr bwMode="auto">
          <a:xfrm rot="10800000">
            <a:off x="2214563" y="1038225"/>
            <a:ext cx="2071687" cy="15716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5" name="Line 97"/>
          <p:cNvSpPr>
            <a:spLocks noChangeShapeType="1"/>
          </p:cNvSpPr>
          <p:nvPr/>
        </p:nvSpPr>
        <p:spPr bwMode="auto">
          <a:xfrm rot="10800000">
            <a:off x="2571750" y="1038225"/>
            <a:ext cx="1714500" cy="15716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6" name="Line 97"/>
          <p:cNvSpPr>
            <a:spLocks noChangeShapeType="1"/>
          </p:cNvSpPr>
          <p:nvPr/>
        </p:nvSpPr>
        <p:spPr bwMode="auto">
          <a:xfrm rot="10800000">
            <a:off x="3357563" y="1109663"/>
            <a:ext cx="928687" cy="15001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07" name="Line 97"/>
          <p:cNvSpPr>
            <a:spLocks noChangeShapeType="1"/>
          </p:cNvSpPr>
          <p:nvPr/>
        </p:nvSpPr>
        <p:spPr bwMode="auto">
          <a:xfrm rot="10800000">
            <a:off x="3000375" y="1109663"/>
            <a:ext cx="1285875" cy="15001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108" name="Picture 26" descr="s8500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4171950" y="2200275"/>
            <a:ext cx="500063" cy="661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9" name="Picture 586" descr="图片3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3929063" y="2538413"/>
            <a:ext cx="520700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0" name="Rectangle 356"/>
          <p:cNvSpPr>
            <a:spLocks noChangeArrowheads="1"/>
          </p:cNvSpPr>
          <p:nvPr/>
        </p:nvSpPr>
        <p:spPr bwMode="auto">
          <a:xfrm>
            <a:off x="7639080" y="1538288"/>
            <a:ext cx="1219200" cy="338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ctr"/>
            <a:r>
              <a:rPr lang="zh-CN" altLang="en-US" sz="1600">
                <a:latin typeface="微软雅黑" pitchFamily="34" charset="-122"/>
                <a:ea typeface="微软雅黑" pitchFamily="34" charset="-122"/>
              </a:rPr>
              <a:t>外网互联区</a:t>
            </a:r>
          </a:p>
        </p:txBody>
      </p:sp>
      <p:sp>
        <p:nvSpPr>
          <p:cNvPr id="111" name="Text Box 27"/>
          <p:cNvSpPr txBox="1">
            <a:spLocks noChangeArrowheads="1"/>
          </p:cNvSpPr>
          <p:nvPr/>
        </p:nvSpPr>
        <p:spPr bwMode="auto">
          <a:xfrm>
            <a:off x="7858125" y="3609975"/>
            <a:ext cx="11430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1200" b="1">
                <a:latin typeface="微软雅黑" pitchFamily="34" charset="-122"/>
                <a:ea typeface="微软雅黑" pitchFamily="34" charset="-122"/>
              </a:rPr>
              <a:t>汇聚</a:t>
            </a:r>
            <a:r>
              <a:rPr lang="en-US" altLang="zh-CN" sz="1200" b="1">
                <a:latin typeface="微软雅黑" pitchFamily="34" charset="-122"/>
                <a:ea typeface="微软雅黑" pitchFamily="34" charset="-122"/>
              </a:rPr>
              <a:t>S7506E</a:t>
            </a:r>
          </a:p>
        </p:txBody>
      </p:sp>
      <p:sp>
        <p:nvSpPr>
          <p:cNvPr id="112" name="Line 44"/>
          <p:cNvSpPr>
            <a:spLocks noChangeShapeType="1"/>
          </p:cNvSpPr>
          <p:nvPr/>
        </p:nvSpPr>
        <p:spPr bwMode="auto">
          <a:xfrm>
            <a:off x="6245225" y="5273675"/>
            <a:ext cx="9906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13" name="Line 46"/>
          <p:cNvSpPr>
            <a:spLocks noChangeShapeType="1"/>
          </p:cNvSpPr>
          <p:nvPr/>
        </p:nvSpPr>
        <p:spPr bwMode="auto">
          <a:xfrm>
            <a:off x="7058025" y="5103813"/>
            <a:ext cx="0" cy="360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14" name="Line 47"/>
          <p:cNvSpPr>
            <a:spLocks noChangeShapeType="1"/>
          </p:cNvSpPr>
          <p:nvPr/>
        </p:nvSpPr>
        <p:spPr bwMode="auto">
          <a:xfrm>
            <a:off x="6750050" y="52736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115" name="Picture 168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569075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pic>
        <p:nvPicPr>
          <p:cNvPr id="116" name="Picture 169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929438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117" name="Line 45"/>
          <p:cNvSpPr>
            <a:spLocks noChangeShapeType="1"/>
          </p:cNvSpPr>
          <p:nvPr/>
        </p:nvSpPr>
        <p:spPr bwMode="auto">
          <a:xfrm flipH="1">
            <a:off x="6392863" y="5281613"/>
            <a:ext cx="0" cy="373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118" name="Picture 167" descr="Terminal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208713" y="5395913"/>
            <a:ext cx="406400" cy="431800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</p:spPr>
      </p:pic>
      <p:sp>
        <p:nvSpPr>
          <p:cNvPr id="119" name="Line 249"/>
          <p:cNvSpPr>
            <a:spLocks noChangeShapeType="1"/>
          </p:cNvSpPr>
          <p:nvPr/>
        </p:nvSpPr>
        <p:spPr bwMode="auto">
          <a:xfrm>
            <a:off x="7572375" y="3824288"/>
            <a:ext cx="1071563" cy="1285875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120" name="Line 249"/>
          <p:cNvSpPr>
            <a:spLocks noChangeShapeType="1"/>
          </p:cNvSpPr>
          <p:nvPr/>
        </p:nvSpPr>
        <p:spPr bwMode="auto">
          <a:xfrm flipH="1">
            <a:off x="6715125" y="3824288"/>
            <a:ext cx="857250" cy="1214437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</p:spPr>
        <p:txBody>
          <a:bodyPr/>
          <a:lstStyle/>
          <a:p>
            <a:endParaRPr lang="zh-CN" altLang="en-US">
              <a:latin typeface="微软雅黑" pitchFamily="34" charset="-122"/>
              <a:ea typeface="微软雅黑" pitchFamily="34" charset="-122"/>
            </a:endParaRPr>
          </a:p>
        </p:txBody>
      </p:sp>
      <p:pic>
        <p:nvPicPr>
          <p:cNvPr id="121" name="Picture 26" descr="s8500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7358063" y="3538538"/>
            <a:ext cx="500062" cy="376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2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8286750" y="4959350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3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600825" y="4913313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4" name="Picture 232" descr="边缘交换机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4650" y="4895850"/>
            <a:ext cx="561975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5" name="Rectangle 356"/>
          <p:cNvSpPr>
            <a:spLocks noChangeArrowheads="1"/>
          </p:cNvSpPr>
          <p:nvPr/>
        </p:nvSpPr>
        <p:spPr bwMode="auto">
          <a:xfrm>
            <a:off x="281018" y="3128963"/>
            <a:ext cx="1219200" cy="338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ctr"/>
            <a:r>
              <a:rPr lang="zh-CN" altLang="en-US" sz="1600">
                <a:latin typeface="微软雅黑" pitchFamily="34" charset="-122"/>
                <a:ea typeface="微软雅黑" pitchFamily="34" charset="-122"/>
              </a:rPr>
              <a:t>核心交换区</a:t>
            </a:r>
          </a:p>
        </p:txBody>
      </p:sp>
      <p:sp>
        <p:nvSpPr>
          <p:cNvPr id="126" name="Rectangle 356"/>
          <p:cNvSpPr>
            <a:spLocks noChangeArrowheads="1"/>
          </p:cNvSpPr>
          <p:nvPr/>
        </p:nvSpPr>
        <p:spPr bwMode="auto">
          <a:xfrm>
            <a:off x="209580" y="3681413"/>
            <a:ext cx="285750" cy="8572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fontAlgn="ctr"/>
            <a:r>
              <a:rPr lang="zh-CN" altLang="en-US" sz="1600">
                <a:latin typeface="微软雅黑" pitchFamily="34" charset="-122"/>
                <a:ea typeface="微软雅黑" pitchFamily="34" charset="-122"/>
              </a:rPr>
              <a:t>接入区</a:t>
            </a:r>
          </a:p>
        </p:txBody>
      </p:sp>
      <p:sp>
        <p:nvSpPr>
          <p:cNvPr id="127" name="Rectangle 356"/>
          <p:cNvSpPr>
            <a:spLocks noChangeArrowheads="1"/>
          </p:cNvSpPr>
          <p:nvPr/>
        </p:nvSpPr>
        <p:spPr bwMode="auto">
          <a:xfrm>
            <a:off x="6281768" y="3609975"/>
            <a:ext cx="285750" cy="1323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fontAlgn="ctr"/>
            <a:r>
              <a:rPr lang="zh-CN" altLang="en-US" sz="1600">
                <a:latin typeface="微软雅黑" pitchFamily="34" charset="-122"/>
                <a:ea typeface="微软雅黑" pitchFamily="34" charset="-122"/>
              </a:rPr>
              <a:t>图书馆区域</a:t>
            </a:r>
          </a:p>
        </p:txBody>
      </p:sp>
      <p:pic>
        <p:nvPicPr>
          <p:cNvPr id="128" name="Picture 31" descr="wsm"/>
          <p:cNvPicPr preferRelativeResize="0">
            <a:picLocks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2840038" y="798513"/>
            <a:ext cx="315912" cy="420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9" name="Picture 17" descr="imc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3214688" y="858838"/>
            <a:ext cx="247650" cy="360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30" name="组合 184"/>
          <p:cNvGrpSpPr>
            <a:grpSpLocks/>
          </p:cNvGrpSpPr>
          <p:nvPr/>
        </p:nvGrpSpPr>
        <p:grpSpPr bwMode="auto">
          <a:xfrm>
            <a:off x="2407367" y="782638"/>
            <a:ext cx="400110" cy="500062"/>
            <a:chOff x="-950239" y="2159070"/>
            <a:chExt cx="400216" cy="500066"/>
          </a:xfrm>
        </p:grpSpPr>
        <p:pic>
          <p:nvPicPr>
            <p:cNvPr id="131" name="Picture 151" descr="服务器类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-928726" y="2214554"/>
              <a:ext cx="285752" cy="3603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32" name="TextBox 183"/>
            <p:cNvSpPr txBox="1">
              <a:spLocks noChangeArrowheads="1"/>
            </p:cNvSpPr>
            <p:nvPr/>
          </p:nvSpPr>
          <p:spPr bwMode="auto">
            <a:xfrm rot="18771394">
              <a:off x="-1000164" y="2208995"/>
              <a:ext cx="500066" cy="4002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US" altLang="zh-CN" sz="1000" b="1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UAM</a:t>
              </a:r>
              <a:endParaRPr lang="zh-CN" altLang="en-US" sz="1000" b="1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33" name="组合 185"/>
          <p:cNvGrpSpPr>
            <a:grpSpLocks/>
          </p:cNvGrpSpPr>
          <p:nvPr/>
        </p:nvGrpSpPr>
        <p:grpSpPr bwMode="auto">
          <a:xfrm>
            <a:off x="2039938" y="782638"/>
            <a:ext cx="301625" cy="500062"/>
            <a:chOff x="-928726" y="2159070"/>
            <a:chExt cx="301705" cy="500066"/>
          </a:xfrm>
        </p:grpSpPr>
        <p:pic>
          <p:nvPicPr>
            <p:cNvPr id="134" name="Picture 151" descr="服务器类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-928726" y="2214554"/>
              <a:ext cx="285752" cy="3603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35" name="TextBox 187"/>
            <p:cNvSpPr txBox="1">
              <a:spLocks noChangeArrowheads="1"/>
            </p:cNvSpPr>
            <p:nvPr/>
          </p:nvSpPr>
          <p:spPr bwMode="auto">
            <a:xfrm rot="-2828606">
              <a:off x="-1000164" y="2285992"/>
              <a:ext cx="500066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US" altLang="zh-CN" sz="1000" b="1">
                  <a:solidFill>
                    <a:schemeClr val="bg1"/>
                  </a:solidFill>
                  <a:latin typeface="微软雅黑" pitchFamily="34" charset="-122"/>
                  <a:ea typeface="微软雅黑" pitchFamily="34" charset="-122"/>
                </a:rPr>
                <a:t>UBA</a:t>
              </a:r>
              <a:endParaRPr lang="zh-CN" altLang="en-US" sz="1000" b="1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endParaRPr>
            </a:p>
          </p:txBody>
        </p:sp>
      </p:grpSp>
      <p:pic>
        <p:nvPicPr>
          <p:cNvPr id="136" name="Picture 151" descr="服务器类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1643063" y="846138"/>
            <a:ext cx="285750" cy="360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7" name="Picture 151" descr="服务器类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1214438" y="846138"/>
            <a:ext cx="285750" cy="360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6500813" y="4345010"/>
            <a:ext cx="1714500" cy="185737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3" name="圆角矩形 2"/>
          <p:cNvSpPr/>
          <p:nvPr/>
        </p:nvSpPr>
        <p:spPr>
          <a:xfrm>
            <a:off x="4429125" y="4345010"/>
            <a:ext cx="1714500" cy="185737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4" name="圆角矩形 3"/>
          <p:cNvSpPr/>
          <p:nvPr/>
        </p:nvSpPr>
        <p:spPr>
          <a:xfrm>
            <a:off x="2500313" y="4345010"/>
            <a:ext cx="1714500" cy="185737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" name="圆角矩形 4"/>
          <p:cNvSpPr/>
          <p:nvPr/>
        </p:nvSpPr>
        <p:spPr>
          <a:xfrm>
            <a:off x="642938" y="4345010"/>
            <a:ext cx="1714500" cy="1857375"/>
          </a:xfrm>
          <a:prstGeom prst="round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pic>
        <p:nvPicPr>
          <p:cNvPr id="6" name="Picture 421" descr="中继器"/>
          <p:cNvPicPr>
            <a:picLocks noChangeAspect="1" noChangeArrowheads="1"/>
          </p:cNvPicPr>
          <p:nvPr/>
        </p:nvPicPr>
        <p:blipFill>
          <a:blip r:embed="rId2">
            <a:grayscl/>
          </a:blip>
          <a:srcRect/>
          <a:stretch>
            <a:fillRect/>
          </a:stretch>
        </p:blipFill>
        <p:spPr bwMode="auto">
          <a:xfrm>
            <a:off x="6572250" y="3416323"/>
            <a:ext cx="1571625" cy="714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Picture 421" descr="中继器"/>
          <p:cNvPicPr>
            <a:picLocks noChangeAspect="1" noChangeArrowheads="1"/>
          </p:cNvPicPr>
          <p:nvPr/>
        </p:nvPicPr>
        <p:blipFill>
          <a:blip r:embed="rId2">
            <a:grayscl/>
          </a:blip>
          <a:srcRect/>
          <a:stretch>
            <a:fillRect/>
          </a:stretch>
        </p:blipFill>
        <p:spPr bwMode="auto">
          <a:xfrm>
            <a:off x="4500563" y="3416323"/>
            <a:ext cx="1571625" cy="714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" name="Picture 421" descr="中继器"/>
          <p:cNvPicPr>
            <a:picLocks noChangeAspect="1" noChangeArrowheads="1"/>
          </p:cNvPicPr>
          <p:nvPr/>
        </p:nvPicPr>
        <p:blipFill>
          <a:blip r:embed="rId2">
            <a:grayscl/>
          </a:blip>
          <a:srcRect/>
          <a:stretch>
            <a:fillRect/>
          </a:stretch>
        </p:blipFill>
        <p:spPr bwMode="auto">
          <a:xfrm>
            <a:off x="2571750" y="3416323"/>
            <a:ext cx="1571625" cy="714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" name="Picture 421" descr="中继器"/>
          <p:cNvPicPr>
            <a:picLocks noChangeAspect="1" noChangeArrowheads="1"/>
          </p:cNvPicPr>
          <p:nvPr/>
        </p:nvPicPr>
        <p:blipFill>
          <a:blip r:embed="rId2">
            <a:grayscl/>
          </a:blip>
          <a:srcRect/>
          <a:stretch>
            <a:fillRect/>
          </a:stretch>
        </p:blipFill>
        <p:spPr bwMode="auto">
          <a:xfrm>
            <a:off x="714375" y="3416323"/>
            <a:ext cx="1571625" cy="714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" name="Picture 21" descr="S6500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929063" y="1630385"/>
            <a:ext cx="746125" cy="941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" name="Picture 30" descr="通用路由器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4000500" y="987448"/>
            <a:ext cx="668338" cy="500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" name="Picture 27" descr="中继器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928688" y="3487760"/>
            <a:ext cx="500062" cy="56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" name="Picture 27" descr="中继器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2786063" y="3487760"/>
            <a:ext cx="500062" cy="56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4" name="组合 21"/>
          <p:cNvGrpSpPr>
            <a:grpSpLocks/>
          </p:cNvGrpSpPr>
          <p:nvPr/>
        </p:nvGrpSpPr>
        <p:grpSpPr bwMode="auto">
          <a:xfrm>
            <a:off x="1214438" y="4845073"/>
            <a:ext cx="500062" cy="792162"/>
            <a:chOff x="1357290" y="4714884"/>
            <a:chExt cx="500066" cy="791523"/>
          </a:xfrm>
        </p:grpSpPr>
        <p:pic>
          <p:nvPicPr>
            <p:cNvPr id="15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714884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5143512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929198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" name="组合 22"/>
          <p:cNvGrpSpPr>
            <a:grpSpLocks/>
          </p:cNvGrpSpPr>
          <p:nvPr/>
        </p:nvGrpSpPr>
        <p:grpSpPr bwMode="auto">
          <a:xfrm>
            <a:off x="3143250" y="4916510"/>
            <a:ext cx="500063" cy="792163"/>
            <a:chOff x="1357290" y="4714884"/>
            <a:chExt cx="500066" cy="791523"/>
          </a:xfrm>
        </p:grpSpPr>
        <p:pic>
          <p:nvPicPr>
            <p:cNvPr id="19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714884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5143512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929198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组合 26"/>
          <p:cNvGrpSpPr>
            <a:grpSpLocks/>
          </p:cNvGrpSpPr>
          <p:nvPr/>
        </p:nvGrpSpPr>
        <p:grpSpPr bwMode="auto">
          <a:xfrm>
            <a:off x="5072063" y="4916510"/>
            <a:ext cx="500062" cy="792163"/>
            <a:chOff x="1357290" y="4714884"/>
            <a:chExt cx="500066" cy="791523"/>
          </a:xfrm>
        </p:grpSpPr>
        <p:pic>
          <p:nvPicPr>
            <p:cNvPr id="23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714884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5143512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929198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组合 30"/>
          <p:cNvGrpSpPr>
            <a:grpSpLocks/>
          </p:cNvGrpSpPr>
          <p:nvPr/>
        </p:nvGrpSpPr>
        <p:grpSpPr bwMode="auto">
          <a:xfrm>
            <a:off x="7072313" y="4845073"/>
            <a:ext cx="500062" cy="792162"/>
            <a:chOff x="1357290" y="4714884"/>
            <a:chExt cx="500066" cy="791523"/>
          </a:xfrm>
        </p:grpSpPr>
        <p:pic>
          <p:nvPicPr>
            <p:cNvPr id="27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714884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5143512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" name="Picture 25" descr="DCE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1357290" y="4929198"/>
              <a:ext cx="500066" cy="3628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0" name="Picture 27" descr="中继器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786563" y="3487760"/>
            <a:ext cx="500062" cy="56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" name="Picture 27" descr="中继器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571625" y="3487760"/>
            <a:ext cx="500063" cy="56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" name="Picture 27" descr="中继器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3429000" y="3487760"/>
            <a:ext cx="500063" cy="56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3" name="组合 66"/>
          <p:cNvGrpSpPr>
            <a:grpSpLocks/>
          </p:cNvGrpSpPr>
          <p:nvPr/>
        </p:nvGrpSpPr>
        <p:grpSpPr bwMode="auto">
          <a:xfrm>
            <a:off x="4714875" y="3487760"/>
            <a:ext cx="1143000" cy="565150"/>
            <a:chOff x="4643438" y="3429000"/>
            <a:chExt cx="1143008" cy="564767"/>
          </a:xfrm>
        </p:grpSpPr>
        <p:pic>
          <p:nvPicPr>
            <p:cNvPr id="34" name="Picture 27" descr="中继器"/>
            <p:cNvPicPr>
              <a:picLocks noChangeAspect="1" noChangeArrowheads="1"/>
            </p:cNvPicPr>
            <p:nvPr/>
          </p:nvPicPr>
          <p:blipFill>
            <a:blip r:embed="rId5"/>
            <a:srcRect/>
            <a:stretch>
              <a:fillRect/>
            </a:stretch>
          </p:blipFill>
          <p:spPr bwMode="auto">
            <a:xfrm>
              <a:off x="4643438" y="3429000"/>
              <a:ext cx="500066" cy="5647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" name="Picture 27" descr="中继器"/>
            <p:cNvPicPr>
              <a:picLocks noChangeAspect="1" noChangeArrowheads="1"/>
            </p:cNvPicPr>
            <p:nvPr/>
          </p:nvPicPr>
          <p:blipFill>
            <a:blip r:embed="rId5"/>
            <a:srcRect/>
            <a:stretch>
              <a:fillRect/>
            </a:stretch>
          </p:blipFill>
          <p:spPr bwMode="auto">
            <a:xfrm>
              <a:off x="5286380" y="3429000"/>
              <a:ext cx="500066" cy="5647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6" name="Picture 27" descr="中继器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7429500" y="3487760"/>
            <a:ext cx="500063" cy="56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37" name="直接连接符 36"/>
          <p:cNvCxnSpPr/>
          <p:nvPr/>
        </p:nvCxnSpPr>
        <p:spPr>
          <a:xfrm>
            <a:off x="1428750" y="3770335"/>
            <a:ext cx="142875" cy="15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/>
          <p:nvPr/>
        </p:nvCxnSpPr>
        <p:spPr>
          <a:xfrm>
            <a:off x="1428750" y="3702073"/>
            <a:ext cx="142875" cy="15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/>
          <p:nvPr/>
        </p:nvCxnSpPr>
        <p:spPr>
          <a:xfrm>
            <a:off x="1581150" y="3854473"/>
            <a:ext cx="142875" cy="15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>
            <a:off x="3286125" y="3773510"/>
            <a:ext cx="142875" cy="15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>
            <a:off x="3286125" y="3844948"/>
            <a:ext cx="142875" cy="15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/>
          <p:nvPr/>
        </p:nvCxnSpPr>
        <p:spPr>
          <a:xfrm>
            <a:off x="5214938" y="3771923"/>
            <a:ext cx="142875" cy="15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/>
        </p:nvCxnSpPr>
        <p:spPr>
          <a:xfrm>
            <a:off x="5214938" y="3844948"/>
            <a:ext cx="142875" cy="15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/>
        </p:nvCxnSpPr>
        <p:spPr>
          <a:xfrm>
            <a:off x="7286625" y="3771923"/>
            <a:ext cx="142875" cy="15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7286625" y="3843360"/>
            <a:ext cx="142875" cy="15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>
            <a:off x="1500188" y="2916260"/>
            <a:ext cx="5786437" cy="1588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rot="5400000">
            <a:off x="1250950" y="3165498"/>
            <a:ext cx="500063" cy="1587"/>
          </a:xfrm>
          <a:prstGeom prst="line">
            <a:avLst/>
          </a:prstGeom>
          <a:ln w="571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rot="5400000">
            <a:off x="7035800" y="3165498"/>
            <a:ext cx="500063" cy="1587"/>
          </a:xfrm>
          <a:prstGeom prst="line">
            <a:avLst/>
          </a:prstGeom>
          <a:ln w="571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/>
          <p:nvPr/>
        </p:nvCxnSpPr>
        <p:spPr>
          <a:xfrm rot="5400000">
            <a:off x="4121944" y="2736079"/>
            <a:ext cx="344487" cy="15875"/>
          </a:xfrm>
          <a:prstGeom prst="line">
            <a:avLst/>
          </a:prstGeom>
          <a:ln w="571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/>
          <p:nvPr/>
        </p:nvCxnSpPr>
        <p:spPr>
          <a:xfrm rot="5400000">
            <a:off x="3106737" y="3165498"/>
            <a:ext cx="500063" cy="1588"/>
          </a:xfrm>
          <a:prstGeom prst="line">
            <a:avLst/>
          </a:prstGeom>
          <a:ln w="571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/>
          <p:nvPr/>
        </p:nvCxnSpPr>
        <p:spPr>
          <a:xfrm rot="5400000">
            <a:off x="5037137" y="3165498"/>
            <a:ext cx="500063" cy="1588"/>
          </a:xfrm>
          <a:prstGeom prst="line">
            <a:avLst/>
          </a:prstGeom>
          <a:ln w="571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接连接符 51"/>
          <p:cNvCxnSpPr/>
          <p:nvPr/>
        </p:nvCxnSpPr>
        <p:spPr>
          <a:xfrm rot="5400000">
            <a:off x="4247356" y="1542279"/>
            <a:ext cx="142875" cy="33338"/>
          </a:xfrm>
          <a:prstGeom prst="line">
            <a:avLst/>
          </a:prstGeom>
          <a:ln w="3810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3" name="Picture 40" descr="网云_blue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3143250" y="58760"/>
            <a:ext cx="1223963" cy="700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4" name="TextBox 81"/>
          <p:cNvSpPr txBox="1">
            <a:spLocks noChangeArrowheads="1"/>
          </p:cNvSpPr>
          <p:nvPr/>
        </p:nvSpPr>
        <p:spPr bwMode="auto">
          <a:xfrm>
            <a:off x="3286125" y="201635"/>
            <a:ext cx="100012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solidFill>
                  <a:schemeClr val="bg1"/>
                </a:solidFill>
                <a:latin typeface="Calibri" pitchFamily="34" charset="0"/>
              </a:rPr>
              <a:t>internet</a:t>
            </a:r>
            <a:endParaRPr lang="zh-CN" altLang="en-US">
              <a:solidFill>
                <a:schemeClr val="bg1"/>
              </a:solidFill>
              <a:latin typeface="Calibri" pitchFamily="34" charset="0"/>
            </a:endParaRPr>
          </a:p>
        </p:txBody>
      </p:sp>
      <p:cxnSp>
        <p:nvCxnSpPr>
          <p:cNvPr id="55" name="直接连接符 54"/>
          <p:cNvCxnSpPr/>
          <p:nvPr/>
        </p:nvCxnSpPr>
        <p:spPr>
          <a:xfrm rot="16200000" flipV="1">
            <a:off x="924718" y="4306117"/>
            <a:ext cx="792163" cy="285750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接连接符 55"/>
          <p:cNvCxnSpPr/>
          <p:nvPr/>
        </p:nvCxnSpPr>
        <p:spPr>
          <a:xfrm rot="5400000" flipH="1" flipV="1">
            <a:off x="1246187" y="4270398"/>
            <a:ext cx="792163" cy="357188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rot="16200000" flipV="1">
            <a:off x="2782094" y="4306116"/>
            <a:ext cx="863600" cy="357188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/>
        </p:nvCxnSpPr>
        <p:spPr>
          <a:xfrm rot="5400000" flipH="1" flipV="1">
            <a:off x="3103563" y="4341835"/>
            <a:ext cx="863600" cy="285750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/>
          <p:nvPr/>
        </p:nvCxnSpPr>
        <p:spPr>
          <a:xfrm rot="16200000" flipV="1">
            <a:off x="4712494" y="4306116"/>
            <a:ext cx="863600" cy="357188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/>
          <p:nvPr/>
        </p:nvCxnSpPr>
        <p:spPr>
          <a:xfrm rot="5400000" flipH="1" flipV="1">
            <a:off x="5033963" y="4341835"/>
            <a:ext cx="863600" cy="285750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接连接符 60"/>
          <p:cNvCxnSpPr/>
          <p:nvPr/>
        </p:nvCxnSpPr>
        <p:spPr>
          <a:xfrm rot="16200000" flipV="1">
            <a:off x="6784181" y="4306117"/>
            <a:ext cx="792163" cy="285750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/>
          <p:nvPr/>
        </p:nvCxnSpPr>
        <p:spPr>
          <a:xfrm rot="5400000" flipH="1" flipV="1">
            <a:off x="7105650" y="4270398"/>
            <a:ext cx="792163" cy="357187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3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714375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1643063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2643188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3643313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4572000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5572125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6572250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" name="Picture 9" descr="WA2612-AGN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7572375" y="5702323"/>
            <a:ext cx="571500" cy="387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" name="Picture 35" descr="Terminal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1214438" y="5630885"/>
            <a:ext cx="4524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2" name="Picture 35" descr="Terminal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3214688" y="5702323"/>
            <a:ext cx="4524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" name="Picture 35" descr="Terminal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5143500" y="5702323"/>
            <a:ext cx="4524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" name="Picture 35" descr="Terminal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7143750" y="5702323"/>
            <a:ext cx="4524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5" name="TextBox 119"/>
          <p:cNvSpPr txBox="1">
            <a:spLocks noChangeArrowheads="1"/>
          </p:cNvSpPr>
          <p:nvPr/>
        </p:nvSpPr>
        <p:spPr bwMode="auto">
          <a:xfrm>
            <a:off x="2928938" y="2201885"/>
            <a:ext cx="114300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S7508E-X</a:t>
            </a:r>
            <a:endParaRPr lang="zh-CN" altLang="en-US">
              <a:latin typeface="Calibri" pitchFamily="34" charset="0"/>
            </a:endParaRPr>
          </a:p>
        </p:txBody>
      </p:sp>
      <p:sp>
        <p:nvSpPr>
          <p:cNvPr id="76" name="TextBox 120"/>
          <p:cNvSpPr txBox="1">
            <a:spLocks noChangeArrowheads="1"/>
          </p:cNvSpPr>
          <p:nvPr/>
        </p:nvSpPr>
        <p:spPr bwMode="auto">
          <a:xfrm>
            <a:off x="428625" y="2916260"/>
            <a:ext cx="85725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S5800</a:t>
            </a:r>
            <a:r>
              <a:rPr lang="zh-CN" altLang="en-US">
                <a:latin typeface="Calibri" pitchFamily="34" charset="0"/>
              </a:rPr>
              <a:t> </a:t>
            </a:r>
            <a:endParaRPr lang="en-US" altLang="zh-CN">
              <a:latin typeface="Calibri" pitchFamily="34" charset="0"/>
            </a:endParaRPr>
          </a:p>
        </p:txBody>
      </p:sp>
      <p:sp>
        <p:nvSpPr>
          <p:cNvPr id="77" name="TextBox 121"/>
          <p:cNvSpPr txBox="1">
            <a:spLocks noChangeArrowheads="1"/>
          </p:cNvSpPr>
          <p:nvPr/>
        </p:nvSpPr>
        <p:spPr bwMode="auto">
          <a:xfrm>
            <a:off x="2357438" y="2916260"/>
            <a:ext cx="85725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S5800</a:t>
            </a:r>
            <a:r>
              <a:rPr lang="zh-CN" altLang="en-US">
                <a:latin typeface="Calibri" pitchFamily="34" charset="0"/>
              </a:rPr>
              <a:t> </a:t>
            </a:r>
            <a:endParaRPr lang="en-US" altLang="zh-CN">
              <a:latin typeface="Calibri" pitchFamily="34" charset="0"/>
            </a:endParaRPr>
          </a:p>
        </p:txBody>
      </p:sp>
      <p:sp>
        <p:nvSpPr>
          <p:cNvPr id="78" name="TextBox 122"/>
          <p:cNvSpPr txBox="1">
            <a:spLocks noChangeArrowheads="1"/>
          </p:cNvSpPr>
          <p:nvPr/>
        </p:nvSpPr>
        <p:spPr bwMode="auto">
          <a:xfrm>
            <a:off x="4429125" y="2916260"/>
            <a:ext cx="85725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S5800</a:t>
            </a:r>
            <a:r>
              <a:rPr lang="zh-CN" altLang="en-US">
                <a:latin typeface="Calibri" pitchFamily="34" charset="0"/>
              </a:rPr>
              <a:t> </a:t>
            </a:r>
            <a:endParaRPr lang="en-US" altLang="zh-CN">
              <a:latin typeface="Calibri" pitchFamily="34" charset="0"/>
            </a:endParaRPr>
          </a:p>
        </p:txBody>
      </p:sp>
      <p:sp>
        <p:nvSpPr>
          <p:cNvPr id="79" name="TextBox 123"/>
          <p:cNvSpPr txBox="1">
            <a:spLocks noChangeArrowheads="1"/>
          </p:cNvSpPr>
          <p:nvPr/>
        </p:nvSpPr>
        <p:spPr bwMode="auto">
          <a:xfrm>
            <a:off x="7572375" y="2916260"/>
            <a:ext cx="85725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S5800</a:t>
            </a:r>
            <a:r>
              <a:rPr lang="zh-CN" altLang="en-US">
                <a:latin typeface="Calibri" pitchFamily="34" charset="0"/>
              </a:rPr>
              <a:t> </a:t>
            </a:r>
            <a:endParaRPr lang="en-US" altLang="zh-CN">
              <a:latin typeface="Calibri" pitchFamily="34" charset="0"/>
            </a:endParaRPr>
          </a:p>
        </p:txBody>
      </p:sp>
      <p:sp>
        <p:nvSpPr>
          <p:cNvPr id="80" name="TextBox 124"/>
          <p:cNvSpPr txBox="1">
            <a:spLocks noChangeArrowheads="1"/>
          </p:cNvSpPr>
          <p:nvPr/>
        </p:nvSpPr>
        <p:spPr bwMode="auto">
          <a:xfrm>
            <a:off x="2786063" y="1058885"/>
            <a:ext cx="1071562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SR6602-X</a:t>
            </a:r>
            <a:endParaRPr lang="zh-CN" altLang="en-US">
              <a:latin typeface="Calibri" pitchFamily="34" charset="0"/>
            </a:endParaRPr>
          </a:p>
        </p:txBody>
      </p:sp>
      <p:sp>
        <p:nvSpPr>
          <p:cNvPr id="81" name="TextBox 125"/>
          <p:cNvSpPr txBox="1">
            <a:spLocks noChangeArrowheads="1"/>
          </p:cNvSpPr>
          <p:nvPr/>
        </p:nvSpPr>
        <p:spPr bwMode="auto">
          <a:xfrm>
            <a:off x="214313" y="4916510"/>
            <a:ext cx="785812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S5120</a:t>
            </a:r>
          </a:p>
        </p:txBody>
      </p:sp>
      <p:sp>
        <p:nvSpPr>
          <p:cNvPr id="82" name="TextBox 126"/>
          <p:cNvSpPr txBox="1">
            <a:spLocks noChangeArrowheads="1"/>
          </p:cNvSpPr>
          <p:nvPr/>
        </p:nvSpPr>
        <p:spPr bwMode="auto">
          <a:xfrm>
            <a:off x="2357438" y="4916510"/>
            <a:ext cx="785812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S5120</a:t>
            </a:r>
          </a:p>
        </p:txBody>
      </p:sp>
      <p:sp>
        <p:nvSpPr>
          <p:cNvPr id="83" name="TextBox 127"/>
          <p:cNvSpPr txBox="1">
            <a:spLocks noChangeArrowheads="1"/>
          </p:cNvSpPr>
          <p:nvPr/>
        </p:nvSpPr>
        <p:spPr bwMode="auto">
          <a:xfrm>
            <a:off x="4214813" y="4916510"/>
            <a:ext cx="785812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S5120</a:t>
            </a:r>
          </a:p>
        </p:txBody>
      </p:sp>
      <p:sp>
        <p:nvSpPr>
          <p:cNvPr id="84" name="TextBox 128"/>
          <p:cNvSpPr txBox="1">
            <a:spLocks noChangeArrowheads="1"/>
          </p:cNvSpPr>
          <p:nvPr/>
        </p:nvSpPr>
        <p:spPr bwMode="auto">
          <a:xfrm>
            <a:off x="6286500" y="4916510"/>
            <a:ext cx="785813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S5120</a:t>
            </a:r>
          </a:p>
        </p:txBody>
      </p:sp>
      <p:sp>
        <p:nvSpPr>
          <p:cNvPr id="85" name="TextBox 129"/>
          <p:cNvSpPr txBox="1">
            <a:spLocks noChangeArrowheads="1"/>
          </p:cNvSpPr>
          <p:nvPr/>
        </p:nvSpPr>
        <p:spPr bwMode="auto">
          <a:xfrm>
            <a:off x="785813" y="6273823"/>
            <a:ext cx="128587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>
                <a:solidFill>
                  <a:srgbClr val="C00000"/>
                </a:solidFill>
                <a:latin typeface="Calibri" pitchFamily="34" charset="0"/>
              </a:rPr>
              <a:t>教学楼</a:t>
            </a:r>
          </a:p>
        </p:txBody>
      </p:sp>
      <p:sp>
        <p:nvSpPr>
          <p:cNvPr id="86" name="TextBox 130"/>
          <p:cNvSpPr txBox="1">
            <a:spLocks noChangeArrowheads="1"/>
          </p:cNvSpPr>
          <p:nvPr/>
        </p:nvSpPr>
        <p:spPr bwMode="auto">
          <a:xfrm>
            <a:off x="2714625" y="6286500"/>
            <a:ext cx="128587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>
                <a:solidFill>
                  <a:srgbClr val="C00000"/>
                </a:solidFill>
                <a:latin typeface="Calibri" pitchFamily="34" charset="0"/>
              </a:rPr>
              <a:t>行政楼</a:t>
            </a:r>
          </a:p>
        </p:txBody>
      </p:sp>
      <p:sp>
        <p:nvSpPr>
          <p:cNvPr id="87" name="TextBox 131"/>
          <p:cNvSpPr txBox="1">
            <a:spLocks noChangeArrowheads="1"/>
          </p:cNvSpPr>
          <p:nvPr/>
        </p:nvSpPr>
        <p:spPr bwMode="auto">
          <a:xfrm>
            <a:off x="4714875" y="6286500"/>
            <a:ext cx="128587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>
                <a:solidFill>
                  <a:srgbClr val="C00000"/>
                </a:solidFill>
                <a:latin typeface="Calibri" pitchFamily="34" charset="0"/>
              </a:rPr>
              <a:t>实验楼</a:t>
            </a:r>
          </a:p>
        </p:txBody>
      </p:sp>
      <p:sp>
        <p:nvSpPr>
          <p:cNvPr id="88" name="TextBox 132"/>
          <p:cNvSpPr txBox="1">
            <a:spLocks noChangeArrowheads="1"/>
          </p:cNvSpPr>
          <p:nvPr/>
        </p:nvSpPr>
        <p:spPr bwMode="auto">
          <a:xfrm>
            <a:off x="6715125" y="6286500"/>
            <a:ext cx="128587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>
                <a:solidFill>
                  <a:srgbClr val="C00000"/>
                </a:solidFill>
                <a:latin typeface="Calibri" pitchFamily="34" charset="0"/>
              </a:rPr>
              <a:t>宿舍</a:t>
            </a:r>
          </a:p>
        </p:txBody>
      </p:sp>
      <p:pic>
        <p:nvPicPr>
          <p:cNvPr id="89" name="Picture 40" descr="网云_blue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4500563" y="58760"/>
            <a:ext cx="1223962" cy="700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90" name="直接连接符 89"/>
          <p:cNvCxnSpPr/>
          <p:nvPr/>
        </p:nvCxnSpPr>
        <p:spPr>
          <a:xfrm>
            <a:off x="3929063" y="701698"/>
            <a:ext cx="406400" cy="285750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/>
          <p:cNvCxnSpPr/>
          <p:nvPr/>
        </p:nvCxnSpPr>
        <p:spPr>
          <a:xfrm rot="5400000" flipH="1" flipV="1">
            <a:off x="4489451" y="547710"/>
            <a:ext cx="285750" cy="593725"/>
          </a:xfrm>
          <a:prstGeom prst="line">
            <a:avLst/>
          </a:prstGeom>
          <a:ln w="28575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140"/>
          <p:cNvSpPr txBox="1">
            <a:spLocks noChangeArrowheads="1"/>
          </p:cNvSpPr>
          <p:nvPr/>
        </p:nvSpPr>
        <p:spPr bwMode="auto">
          <a:xfrm>
            <a:off x="4572000" y="201635"/>
            <a:ext cx="171450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>
                <a:solidFill>
                  <a:schemeClr val="bg1"/>
                </a:solidFill>
                <a:latin typeface="Calibri" pitchFamily="34" charset="0"/>
              </a:rPr>
              <a:t>上联单位</a:t>
            </a:r>
          </a:p>
        </p:txBody>
      </p:sp>
      <p:cxnSp>
        <p:nvCxnSpPr>
          <p:cNvPr id="93" name="直接连接符 92"/>
          <p:cNvCxnSpPr/>
          <p:nvPr/>
        </p:nvCxnSpPr>
        <p:spPr>
          <a:xfrm>
            <a:off x="6858000" y="701698"/>
            <a:ext cx="928688" cy="158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接连接符 93"/>
          <p:cNvCxnSpPr/>
          <p:nvPr/>
        </p:nvCxnSpPr>
        <p:spPr>
          <a:xfrm>
            <a:off x="6858000" y="1201760"/>
            <a:ext cx="928688" cy="1588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144"/>
          <p:cNvSpPr txBox="1">
            <a:spLocks noChangeArrowheads="1"/>
          </p:cNvSpPr>
          <p:nvPr/>
        </p:nvSpPr>
        <p:spPr bwMode="auto">
          <a:xfrm>
            <a:off x="7929563" y="558823"/>
            <a:ext cx="92868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>
                <a:latin typeface="Calibri" pitchFamily="34" charset="0"/>
              </a:rPr>
              <a:t>千兆光</a:t>
            </a:r>
          </a:p>
        </p:txBody>
      </p:sp>
      <p:sp>
        <p:nvSpPr>
          <p:cNvPr id="96" name="TextBox 145"/>
          <p:cNvSpPr txBox="1">
            <a:spLocks noChangeArrowheads="1"/>
          </p:cNvSpPr>
          <p:nvPr/>
        </p:nvSpPr>
        <p:spPr bwMode="auto">
          <a:xfrm>
            <a:off x="7929563" y="987448"/>
            <a:ext cx="121443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>
                <a:latin typeface="Calibri" pitchFamily="34" charset="0"/>
              </a:rPr>
              <a:t>万兆光</a:t>
            </a:r>
          </a:p>
        </p:txBody>
      </p:sp>
      <p:cxnSp>
        <p:nvCxnSpPr>
          <p:cNvPr id="97" name="直接连接符 96"/>
          <p:cNvCxnSpPr/>
          <p:nvPr/>
        </p:nvCxnSpPr>
        <p:spPr>
          <a:xfrm>
            <a:off x="0" y="4200548"/>
            <a:ext cx="9144000" cy="1587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直接连接符 97"/>
          <p:cNvCxnSpPr/>
          <p:nvPr/>
        </p:nvCxnSpPr>
        <p:spPr>
          <a:xfrm>
            <a:off x="6858000" y="1557360"/>
            <a:ext cx="928688" cy="1588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149"/>
          <p:cNvSpPr txBox="1">
            <a:spLocks noChangeArrowheads="1"/>
          </p:cNvSpPr>
          <p:nvPr/>
        </p:nvSpPr>
        <p:spPr bwMode="auto">
          <a:xfrm>
            <a:off x="7929563" y="1416073"/>
            <a:ext cx="121443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>
                <a:latin typeface="Calibri" pitchFamily="34" charset="0"/>
              </a:rPr>
              <a:t>千兆电 </a:t>
            </a:r>
          </a:p>
        </p:txBody>
      </p:sp>
      <p:cxnSp>
        <p:nvCxnSpPr>
          <p:cNvPr id="100" name="直接连接符 99"/>
          <p:cNvCxnSpPr/>
          <p:nvPr/>
        </p:nvCxnSpPr>
        <p:spPr>
          <a:xfrm>
            <a:off x="4675188" y="2100285"/>
            <a:ext cx="825500" cy="30163"/>
          </a:xfrm>
          <a:prstGeom prst="line">
            <a:avLst/>
          </a:prstGeom>
          <a:ln w="3810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30" descr="用户管理平台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5214938" y="1630385"/>
            <a:ext cx="1371600" cy="796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" name="Picture 27" descr="server群"/>
          <p:cNvPicPr>
            <a:picLocks noChangeAspect="1" noChangeArrowheads="1"/>
          </p:cNvPicPr>
          <p:nvPr/>
        </p:nvPicPr>
        <p:blipFill>
          <a:blip r:embed="rId11"/>
          <a:srcRect/>
          <a:stretch>
            <a:fillRect/>
          </a:stretch>
        </p:blipFill>
        <p:spPr bwMode="auto">
          <a:xfrm>
            <a:off x="1843088" y="1630385"/>
            <a:ext cx="1371600" cy="7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3" name="TextBox 162"/>
          <p:cNvSpPr txBox="1">
            <a:spLocks noChangeArrowheads="1"/>
          </p:cNvSpPr>
          <p:nvPr/>
        </p:nvSpPr>
        <p:spPr bwMode="auto">
          <a:xfrm>
            <a:off x="714375" y="1844698"/>
            <a:ext cx="1143000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zh-CN" altLang="en-US">
                <a:latin typeface="Calibri" pitchFamily="34" charset="0"/>
              </a:rPr>
              <a:t>服务器群</a:t>
            </a:r>
          </a:p>
        </p:txBody>
      </p:sp>
      <p:sp>
        <p:nvSpPr>
          <p:cNvPr id="104" name="TextBox 163"/>
          <p:cNvSpPr txBox="1">
            <a:spLocks noChangeArrowheads="1"/>
          </p:cNvSpPr>
          <p:nvPr/>
        </p:nvSpPr>
        <p:spPr bwMode="auto">
          <a:xfrm>
            <a:off x="6643688" y="1844698"/>
            <a:ext cx="178593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altLang="zh-CN">
                <a:latin typeface="Calibri" pitchFamily="34" charset="0"/>
              </a:rPr>
              <a:t>IMC+EAD</a:t>
            </a:r>
            <a:endParaRPr lang="zh-CN" altLang="en-US">
              <a:latin typeface="Calibri" pitchFamily="34" charset="0"/>
            </a:endParaRPr>
          </a:p>
        </p:txBody>
      </p:sp>
      <p:cxnSp>
        <p:nvCxnSpPr>
          <p:cNvPr id="105" name="直接连接符 104"/>
          <p:cNvCxnSpPr/>
          <p:nvPr/>
        </p:nvCxnSpPr>
        <p:spPr>
          <a:xfrm>
            <a:off x="3143250" y="2059010"/>
            <a:ext cx="785813" cy="1588"/>
          </a:xfrm>
          <a:prstGeom prst="line">
            <a:avLst/>
          </a:prstGeom>
          <a:ln w="3810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 Box 4"/>
          <p:cNvSpPr txBox="1">
            <a:spLocks noChangeArrowheads="1"/>
          </p:cNvSpPr>
          <p:nvPr/>
        </p:nvSpPr>
        <p:spPr bwMode="auto">
          <a:xfrm>
            <a:off x="180975" y="101600"/>
            <a:ext cx="6696075" cy="5191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r>
              <a:rPr lang="zh-CN" altLang="en-US" sz="2400" b="1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南昌第十九</a:t>
            </a:r>
            <a:r>
              <a:rPr lang="zh-CN" altLang="en-US" sz="2400" b="1" dirty="0" smtClean="0">
                <a:solidFill>
                  <a:srgbClr val="CC0000"/>
                </a:solidFill>
                <a:latin typeface="微软雅黑" pitchFamily="34" charset="-122"/>
                <a:ea typeface="微软雅黑" pitchFamily="34" charset="-122"/>
              </a:rPr>
              <a:t>中学</a:t>
            </a:r>
            <a:endParaRPr lang="zh-CN" altLang="en-US" sz="2400" b="1" dirty="0">
              <a:solidFill>
                <a:srgbClr val="CC0000"/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Line 6"/>
          <p:cNvSpPr>
            <a:spLocks noChangeShapeType="1"/>
          </p:cNvSpPr>
          <p:nvPr/>
        </p:nvSpPr>
        <p:spPr bwMode="auto">
          <a:xfrm>
            <a:off x="1619250" y="3576638"/>
            <a:ext cx="22225" cy="7191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71" name="Line 7"/>
          <p:cNvSpPr>
            <a:spLocks noChangeShapeType="1"/>
          </p:cNvSpPr>
          <p:nvPr/>
        </p:nvSpPr>
        <p:spPr bwMode="auto">
          <a:xfrm>
            <a:off x="4498975" y="3576638"/>
            <a:ext cx="1588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72" name="Line 12"/>
          <p:cNvSpPr>
            <a:spLocks noChangeShapeType="1"/>
          </p:cNvSpPr>
          <p:nvPr/>
        </p:nvSpPr>
        <p:spPr bwMode="auto">
          <a:xfrm flipH="1">
            <a:off x="1258888" y="4511675"/>
            <a:ext cx="361950" cy="71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73" name="Line 13"/>
          <p:cNvSpPr>
            <a:spLocks noChangeShapeType="1"/>
          </p:cNvSpPr>
          <p:nvPr/>
        </p:nvSpPr>
        <p:spPr bwMode="auto">
          <a:xfrm flipH="1" flipV="1">
            <a:off x="1692275" y="4508500"/>
            <a:ext cx="431800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8374" name="Picture 18" descr="汇聚交换机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230313" y="4005263"/>
            <a:ext cx="771525" cy="5603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75" name="Picture 19" descr="边缘交换机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835150" y="5176838"/>
            <a:ext cx="554038" cy="40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76" name="Picture 20" descr="AP2750管理型AP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987675" y="5157788"/>
            <a:ext cx="29210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77" name="Picture 100" descr="无线覆盖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 rot="2170126">
            <a:off x="2917825" y="5734050"/>
            <a:ext cx="361950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378" name="Line 57"/>
          <p:cNvSpPr>
            <a:spLocks noChangeShapeType="1"/>
          </p:cNvSpPr>
          <p:nvPr/>
        </p:nvSpPr>
        <p:spPr bwMode="auto">
          <a:xfrm flipH="1" flipV="1">
            <a:off x="7308850" y="3573463"/>
            <a:ext cx="0" cy="576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79" name="Text Box 66"/>
          <p:cNvSpPr txBox="1">
            <a:spLocks noChangeArrowheads="1"/>
          </p:cNvSpPr>
          <p:nvPr/>
        </p:nvSpPr>
        <p:spPr bwMode="auto">
          <a:xfrm>
            <a:off x="3635375" y="2852738"/>
            <a:ext cx="5207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9508</a:t>
            </a:r>
          </a:p>
        </p:txBody>
      </p:sp>
      <p:sp>
        <p:nvSpPr>
          <p:cNvPr id="58380" name="Line 73"/>
          <p:cNvSpPr>
            <a:spLocks noChangeShapeType="1"/>
          </p:cNvSpPr>
          <p:nvPr/>
        </p:nvSpPr>
        <p:spPr bwMode="auto">
          <a:xfrm>
            <a:off x="1619250" y="3576638"/>
            <a:ext cx="1873250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81" name="Line 74"/>
          <p:cNvSpPr>
            <a:spLocks noChangeShapeType="1"/>
          </p:cNvSpPr>
          <p:nvPr/>
        </p:nvSpPr>
        <p:spPr bwMode="auto">
          <a:xfrm flipV="1">
            <a:off x="4495800" y="2925763"/>
            <a:ext cx="1588" cy="6492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82" name="Line 75"/>
          <p:cNvSpPr>
            <a:spLocks noChangeShapeType="1"/>
          </p:cNvSpPr>
          <p:nvPr/>
        </p:nvSpPr>
        <p:spPr bwMode="auto">
          <a:xfrm>
            <a:off x="3492500" y="3576638"/>
            <a:ext cx="1150938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83" name="Line 76"/>
          <p:cNvSpPr>
            <a:spLocks noChangeShapeType="1"/>
          </p:cNvSpPr>
          <p:nvPr/>
        </p:nvSpPr>
        <p:spPr bwMode="auto">
          <a:xfrm flipV="1">
            <a:off x="4572000" y="3573463"/>
            <a:ext cx="2736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84" name="Line 113"/>
          <p:cNvSpPr>
            <a:spLocks noChangeShapeType="1"/>
          </p:cNvSpPr>
          <p:nvPr/>
        </p:nvSpPr>
        <p:spPr bwMode="auto">
          <a:xfrm flipV="1">
            <a:off x="4787900" y="1052513"/>
            <a:ext cx="2305050" cy="1236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" name="Group 458"/>
          <p:cNvGrpSpPr>
            <a:grpSpLocks/>
          </p:cNvGrpSpPr>
          <p:nvPr/>
        </p:nvGrpSpPr>
        <p:grpSpPr bwMode="auto">
          <a:xfrm>
            <a:off x="6877050" y="765175"/>
            <a:ext cx="1095375" cy="625475"/>
            <a:chOff x="4704" y="1486"/>
            <a:chExt cx="690" cy="394"/>
          </a:xfrm>
        </p:grpSpPr>
        <p:pic>
          <p:nvPicPr>
            <p:cNvPr id="58735" name="Picture 115" descr="网云_blue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4704" y="1486"/>
              <a:ext cx="690" cy="3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8736" name="Text Box 117"/>
            <p:cNvSpPr txBox="1">
              <a:spLocks noChangeArrowheads="1"/>
            </p:cNvSpPr>
            <p:nvPr/>
          </p:nvSpPr>
          <p:spPr bwMode="auto">
            <a:xfrm>
              <a:off x="4787" y="1582"/>
              <a:ext cx="58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zh-CN" sz="1400" b="1">
                  <a:solidFill>
                    <a:schemeClr val="bg1"/>
                  </a:solidFill>
                  <a:latin typeface="华文细黑" pitchFamily="2" charset="-122"/>
                  <a:ea typeface="华文细黑" pitchFamily="2" charset="-122"/>
                </a:rPr>
                <a:t>Internet</a:t>
              </a:r>
            </a:p>
          </p:txBody>
        </p:sp>
      </p:grpSp>
      <p:pic>
        <p:nvPicPr>
          <p:cNvPr id="58386" name="Picture 120" descr="边缘交换机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900113" y="5176838"/>
            <a:ext cx="552450" cy="40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387" name="Text Box 121"/>
          <p:cNvSpPr txBox="1">
            <a:spLocks noChangeArrowheads="1"/>
          </p:cNvSpPr>
          <p:nvPr/>
        </p:nvSpPr>
        <p:spPr bwMode="auto">
          <a:xfrm>
            <a:off x="2051050" y="4005263"/>
            <a:ext cx="5969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S5500</a:t>
            </a:r>
          </a:p>
        </p:txBody>
      </p:sp>
      <p:sp>
        <p:nvSpPr>
          <p:cNvPr id="58388" name="Text Box 122"/>
          <p:cNvSpPr txBox="1">
            <a:spLocks noChangeArrowheads="1"/>
          </p:cNvSpPr>
          <p:nvPr/>
        </p:nvSpPr>
        <p:spPr bwMode="auto">
          <a:xfrm>
            <a:off x="1258888" y="5661025"/>
            <a:ext cx="630237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E126A</a:t>
            </a:r>
          </a:p>
        </p:txBody>
      </p:sp>
      <p:sp>
        <p:nvSpPr>
          <p:cNvPr id="58389" name="Line 123"/>
          <p:cNvSpPr>
            <a:spLocks noChangeShapeType="1"/>
          </p:cNvSpPr>
          <p:nvPr/>
        </p:nvSpPr>
        <p:spPr bwMode="auto">
          <a:xfrm flipH="1">
            <a:off x="4110038" y="4437063"/>
            <a:ext cx="361950" cy="71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90" name="Line 124"/>
          <p:cNvSpPr>
            <a:spLocks noChangeShapeType="1"/>
          </p:cNvSpPr>
          <p:nvPr/>
        </p:nvSpPr>
        <p:spPr bwMode="auto">
          <a:xfrm flipH="1" flipV="1">
            <a:off x="4543425" y="4433888"/>
            <a:ext cx="431800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8391" name="Picture 125" descr="汇聚交换机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4067175" y="4005263"/>
            <a:ext cx="814388" cy="592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92" name="Picture 126" descr="边缘交换机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4643438" y="5070475"/>
            <a:ext cx="596900" cy="433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93" name="Picture 127" descr="边缘交换机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3708400" y="5072063"/>
            <a:ext cx="595313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394" name="Text Box 128"/>
          <p:cNvSpPr txBox="1">
            <a:spLocks noChangeArrowheads="1"/>
          </p:cNvSpPr>
          <p:nvPr/>
        </p:nvSpPr>
        <p:spPr bwMode="auto">
          <a:xfrm>
            <a:off x="4902200" y="3930650"/>
            <a:ext cx="5969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S5500</a:t>
            </a:r>
          </a:p>
        </p:txBody>
      </p:sp>
      <p:sp>
        <p:nvSpPr>
          <p:cNvPr id="58395" name="Text Box 129"/>
          <p:cNvSpPr txBox="1">
            <a:spLocks noChangeArrowheads="1"/>
          </p:cNvSpPr>
          <p:nvPr/>
        </p:nvSpPr>
        <p:spPr bwMode="auto">
          <a:xfrm>
            <a:off x="4211638" y="5589588"/>
            <a:ext cx="630237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E126A</a:t>
            </a:r>
          </a:p>
        </p:txBody>
      </p:sp>
      <p:sp>
        <p:nvSpPr>
          <p:cNvPr id="58396" name="Line 130"/>
          <p:cNvSpPr>
            <a:spLocks noChangeShapeType="1"/>
          </p:cNvSpPr>
          <p:nvPr/>
        </p:nvSpPr>
        <p:spPr bwMode="auto">
          <a:xfrm flipH="1">
            <a:off x="6875463" y="4365625"/>
            <a:ext cx="361950" cy="71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397" name="Line 131"/>
          <p:cNvSpPr>
            <a:spLocks noChangeShapeType="1"/>
          </p:cNvSpPr>
          <p:nvPr/>
        </p:nvSpPr>
        <p:spPr bwMode="auto">
          <a:xfrm flipH="1" flipV="1">
            <a:off x="7308850" y="4362450"/>
            <a:ext cx="431800" cy="720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8398" name="Picture 132" descr="汇聚交换机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19913" y="3933825"/>
            <a:ext cx="771525" cy="560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99" name="Picture 133" descr="边缘交换机"/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7380288" y="4979988"/>
            <a:ext cx="625475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400" name="Picture 134" descr="边缘交换机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6516688" y="5030788"/>
            <a:ext cx="552450" cy="40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401" name="Text Box 135"/>
          <p:cNvSpPr txBox="1">
            <a:spLocks noChangeArrowheads="1"/>
          </p:cNvSpPr>
          <p:nvPr/>
        </p:nvSpPr>
        <p:spPr bwMode="auto">
          <a:xfrm>
            <a:off x="7667625" y="3859213"/>
            <a:ext cx="5969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S5500</a:t>
            </a:r>
          </a:p>
        </p:txBody>
      </p:sp>
      <p:sp>
        <p:nvSpPr>
          <p:cNvPr id="58402" name="Text Box 136"/>
          <p:cNvSpPr txBox="1">
            <a:spLocks noChangeArrowheads="1"/>
          </p:cNvSpPr>
          <p:nvPr/>
        </p:nvSpPr>
        <p:spPr bwMode="auto">
          <a:xfrm>
            <a:off x="7019925" y="5516563"/>
            <a:ext cx="630238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E126A</a:t>
            </a:r>
          </a:p>
        </p:txBody>
      </p:sp>
      <p:pic>
        <p:nvPicPr>
          <p:cNvPr id="58403" name="Picture 137" descr="AP2750管理型AP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94375" y="5072063"/>
            <a:ext cx="29210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404" name="Picture 100" descr="无线覆盖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 rot="2170126">
            <a:off x="5724525" y="5648325"/>
            <a:ext cx="361950" cy="30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405" name="Line 139"/>
          <p:cNvSpPr>
            <a:spLocks noChangeShapeType="1"/>
          </p:cNvSpPr>
          <p:nvPr/>
        </p:nvSpPr>
        <p:spPr bwMode="auto">
          <a:xfrm flipH="1" flipV="1">
            <a:off x="2268538" y="5373688"/>
            <a:ext cx="719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06" name="Line 140"/>
          <p:cNvSpPr>
            <a:spLocks noChangeShapeType="1"/>
          </p:cNvSpPr>
          <p:nvPr/>
        </p:nvSpPr>
        <p:spPr bwMode="auto">
          <a:xfrm flipH="1" flipV="1">
            <a:off x="5148263" y="5300663"/>
            <a:ext cx="719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07" name="Line 141"/>
          <p:cNvSpPr>
            <a:spLocks noChangeShapeType="1"/>
          </p:cNvSpPr>
          <p:nvPr/>
        </p:nvSpPr>
        <p:spPr bwMode="auto">
          <a:xfrm>
            <a:off x="874713" y="2036763"/>
            <a:ext cx="1587" cy="155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08" name="Line 142"/>
          <p:cNvSpPr>
            <a:spLocks noChangeShapeType="1"/>
          </p:cNvSpPr>
          <p:nvPr/>
        </p:nvSpPr>
        <p:spPr bwMode="auto">
          <a:xfrm flipH="1">
            <a:off x="827088" y="2205038"/>
            <a:ext cx="34686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09" name="Text Box 143"/>
          <p:cNvSpPr txBox="1">
            <a:spLocks noChangeArrowheads="1"/>
          </p:cNvSpPr>
          <p:nvPr/>
        </p:nvSpPr>
        <p:spPr bwMode="auto">
          <a:xfrm>
            <a:off x="1158875" y="1211263"/>
            <a:ext cx="1428750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kumimoji="1" lang="zh-CN" altLang="en-US" sz="1400" b="1">
                <a:latin typeface="华文细黑" pitchFamily="2" charset="-122"/>
                <a:ea typeface="华文细黑" pitchFamily="2" charset="-122"/>
              </a:rPr>
              <a:t>服务器、存储群</a:t>
            </a:r>
          </a:p>
        </p:txBody>
      </p:sp>
      <p:sp>
        <p:nvSpPr>
          <p:cNvPr id="58410" name="Line 144"/>
          <p:cNvSpPr>
            <a:spLocks noChangeShapeType="1"/>
          </p:cNvSpPr>
          <p:nvPr/>
        </p:nvSpPr>
        <p:spPr bwMode="auto">
          <a:xfrm>
            <a:off x="1296988" y="2036763"/>
            <a:ext cx="1587" cy="155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11" name="Line 145"/>
          <p:cNvSpPr>
            <a:spLocks noChangeShapeType="1"/>
          </p:cNvSpPr>
          <p:nvPr/>
        </p:nvSpPr>
        <p:spPr bwMode="auto">
          <a:xfrm flipH="1">
            <a:off x="2874963" y="1824038"/>
            <a:ext cx="9525" cy="396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12" name="Line 146"/>
          <p:cNvSpPr>
            <a:spLocks noChangeShapeType="1"/>
          </p:cNvSpPr>
          <p:nvPr/>
        </p:nvSpPr>
        <p:spPr bwMode="auto">
          <a:xfrm>
            <a:off x="2274888" y="18240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13" name="Line 147"/>
          <p:cNvSpPr>
            <a:spLocks noChangeShapeType="1"/>
          </p:cNvSpPr>
          <p:nvPr/>
        </p:nvSpPr>
        <p:spPr bwMode="auto">
          <a:xfrm>
            <a:off x="1817688" y="18240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8414" name="Picture 148" descr="服务器类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674688" y="1519238"/>
            <a:ext cx="371475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" name="Group 149"/>
          <p:cNvGrpSpPr>
            <a:grpSpLocks noChangeAspect="1"/>
          </p:cNvGrpSpPr>
          <p:nvPr/>
        </p:nvGrpSpPr>
        <p:grpSpPr bwMode="auto">
          <a:xfrm>
            <a:off x="2655888" y="1519238"/>
            <a:ext cx="558800" cy="431800"/>
            <a:chOff x="1440" y="3261"/>
            <a:chExt cx="624" cy="483"/>
          </a:xfrm>
        </p:grpSpPr>
        <p:sp>
          <p:nvSpPr>
            <p:cNvPr id="58449" name="AutoShape 150"/>
            <p:cNvSpPr>
              <a:spLocks noChangeAspect="1" noChangeArrowheads="1" noTextEdit="1"/>
            </p:cNvSpPr>
            <p:nvPr/>
          </p:nvSpPr>
          <p:spPr bwMode="auto">
            <a:xfrm>
              <a:off x="1440" y="3261"/>
              <a:ext cx="624" cy="4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" name="Group 151"/>
            <p:cNvGrpSpPr>
              <a:grpSpLocks/>
            </p:cNvGrpSpPr>
            <p:nvPr/>
          </p:nvGrpSpPr>
          <p:grpSpPr bwMode="auto">
            <a:xfrm>
              <a:off x="1440" y="3261"/>
              <a:ext cx="625" cy="483"/>
              <a:chOff x="1440" y="3261"/>
              <a:chExt cx="625" cy="483"/>
            </a:xfrm>
          </p:grpSpPr>
          <p:sp>
            <p:nvSpPr>
              <p:cNvPr id="58535" name="Freeform 152"/>
              <p:cNvSpPr>
                <a:spLocks/>
              </p:cNvSpPr>
              <p:nvPr/>
            </p:nvSpPr>
            <p:spPr bwMode="auto">
              <a:xfrm>
                <a:off x="1444" y="3424"/>
                <a:ext cx="11" cy="11"/>
              </a:xfrm>
              <a:custGeom>
                <a:avLst/>
                <a:gdLst>
                  <a:gd name="T0" fmla="*/ 1 w 19"/>
                  <a:gd name="T1" fmla="*/ 1 h 19"/>
                  <a:gd name="T2" fmla="*/ 1 w 19"/>
                  <a:gd name="T3" fmla="*/ 1 h 19"/>
                  <a:gd name="T4" fmla="*/ 1 w 19"/>
                  <a:gd name="T5" fmla="*/ 1 h 19"/>
                  <a:gd name="T6" fmla="*/ 1 w 19"/>
                  <a:gd name="T7" fmla="*/ 0 h 19"/>
                  <a:gd name="T8" fmla="*/ 1 w 19"/>
                  <a:gd name="T9" fmla="*/ 1 h 19"/>
                  <a:gd name="T10" fmla="*/ 0 w 19"/>
                  <a:gd name="T11" fmla="*/ 1 h 19"/>
                  <a:gd name="T12" fmla="*/ 1 w 19"/>
                  <a:gd name="T13" fmla="*/ 1 h 19"/>
                  <a:gd name="T14" fmla="*/ 1 w 19"/>
                  <a:gd name="T15" fmla="*/ 1 h 19"/>
                  <a:gd name="T16" fmla="*/ 1 w 19"/>
                  <a:gd name="T17" fmla="*/ 1 h 19"/>
                  <a:gd name="T18" fmla="*/ 1 w 19"/>
                  <a:gd name="T19" fmla="*/ 1 h 19"/>
                  <a:gd name="T20" fmla="*/ 1 w 19"/>
                  <a:gd name="T21" fmla="*/ 1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19"/>
                  <a:gd name="T35" fmla="*/ 19 w 19"/>
                  <a:gd name="T36" fmla="*/ 19 h 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19">
                    <a:moveTo>
                      <a:pt x="17" y="16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6" y="10"/>
                      <a:pt x="5" y="7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0" y="9"/>
                      <a:pt x="2" y="13"/>
                      <a:pt x="4" y="14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7" y="16"/>
                    </a:cubicBezTo>
                    <a:close/>
                  </a:path>
                </a:pathLst>
              </a:custGeom>
              <a:solidFill>
                <a:srgbClr val="3C4D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6" name="Freeform 153"/>
              <p:cNvSpPr>
                <a:spLocks/>
              </p:cNvSpPr>
              <p:nvPr/>
            </p:nvSpPr>
            <p:spPr bwMode="auto">
              <a:xfrm>
                <a:off x="1444" y="3477"/>
                <a:ext cx="11" cy="12"/>
              </a:xfrm>
              <a:custGeom>
                <a:avLst/>
                <a:gdLst>
                  <a:gd name="T0" fmla="*/ 1 w 19"/>
                  <a:gd name="T1" fmla="*/ 2 h 19"/>
                  <a:gd name="T2" fmla="*/ 1 w 19"/>
                  <a:gd name="T3" fmla="*/ 1 h 19"/>
                  <a:gd name="T4" fmla="*/ 1 w 19"/>
                  <a:gd name="T5" fmla="*/ 1 h 19"/>
                  <a:gd name="T6" fmla="*/ 1 w 19"/>
                  <a:gd name="T7" fmla="*/ 0 h 19"/>
                  <a:gd name="T8" fmla="*/ 1 w 19"/>
                  <a:gd name="T9" fmla="*/ 1 h 19"/>
                  <a:gd name="T10" fmla="*/ 0 w 19"/>
                  <a:gd name="T11" fmla="*/ 1 h 19"/>
                  <a:gd name="T12" fmla="*/ 1 w 19"/>
                  <a:gd name="T13" fmla="*/ 2 h 19"/>
                  <a:gd name="T14" fmla="*/ 1 w 19"/>
                  <a:gd name="T15" fmla="*/ 2 h 19"/>
                  <a:gd name="T16" fmla="*/ 1 w 19"/>
                  <a:gd name="T17" fmla="*/ 2 h 19"/>
                  <a:gd name="T18" fmla="*/ 1 w 19"/>
                  <a:gd name="T19" fmla="*/ 2 h 19"/>
                  <a:gd name="T20" fmla="*/ 1 w 19"/>
                  <a:gd name="T21" fmla="*/ 2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19"/>
                  <a:gd name="T35" fmla="*/ 19 w 19"/>
                  <a:gd name="T36" fmla="*/ 19 h 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19">
                    <a:moveTo>
                      <a:pt x="16" y="16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6" y="10"/>
                      <a:pt x="4" y="6"/>
                      <a:pt x="4" y="3"/>
                    </a:cubicBezTo>
                    <a:cubicBezTo>
                      <a:pt x="4" y="2"/>
                      <a:pt x="5" y="0"/>
                      <a:pt x="6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0" y="9"/>
                      <a:pt x="2" y="12"/>
                      <a:pt x="4" y="14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9"/>
                      <a:pt x="14" y="19"/>
                      <a:pt x="15" y="18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6"/>
                      <a:pt x="17" y="16"/>
                      <a:pt x="16" y="16"/>
                    </a:cubicBezTo>
                    <a:close/>
                  </a:path>
                </a:pathLst>
              </a:custGeom>
              <a:solidFill>
                <a:srgbClr val="3C4D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7" name="Freeform 154"/>
              <p:cNvSpPr>
                <a:spLocks noEditPoints="1"/>
              </p:cNvSpPr>
              <p:nvPr/>
            </p:nvSpPr>
            <p:spPr bwMode="auto">
              <a:xfrm>
                <a:off x="1440" y="3395"/>
                <a:ext cx="22" cy="134"/>
              </a:xfrm>
              <a:custGeom>
                <a:avLst/>
                <a:gdLst>
                  <a:gd name="T0" fmla="*/ 0 w 37"/>
                  <a:gd name="T1" fmla="*/ 0 h 225"/>
                  <a:gd name="T2" fmla="*/ 3 w 37"/>
                  <a:gd name="T3" fmla="*/ 2 h 225"/>
                  <a:gd name="T4" fmla="*/ 2 w 37"/>
                  <a:gd name="T5" fmla="*/ 17 h 225"/>
                  <a:gd name="T6" fmla="*/ 0 w 37"/>
                  <a:gd name="T7" fmla="*/ 15 h 225"/>
                  <a:gd name="T8" fmla="*/ 0 w 37"/>
                  <a:gd name="T9" fmla="*/ 0 h 225"/>
                  <a:gd name="T10" fmla="*/ 0 w 37"/>
                  <a:gd name="T11" fmla="*/ 0 h 225"/>
                  <a:gd name="T12" fmla="*/ 0 w 37"/>
                  <a:gd name="T13" fmla="*/ 0 h 225"/>
                  <a:gd name="T14" fmla="*/ 1 w 37"/>
                  <a:gd name="T15" fmla="*/ 12 h 225"/>
                  <a:gd name="T16" fmla="*/ 2 w 37"/>
                  <a:gd name="T17" fmla="*/ 11 h 225"/>
                  <a:gd name="T18" fmla="*/ 1 w 37"/>
                  <a:gd name="T19" fmla="*/ 11 h 225"/>
                  <a:gd name="T20" fmla="*/ 1 w 37"/>
                  <a:gd name="T21" fmla="*/ 11 h 225"/>
                  <a:gd name="T22" fmla="*/ 1 w 37"/>
                  <a:gd name="T23" fmla="*/ 11 h 225"/>
                  <a:gd name="T24" fmla="*/ 1 w 37"/>
                  <a:gd name="T25" fmla="*/ 11 h 225"/>
                  <a:gd name="T26" fmla="*/ 1 w 37"/>
                  <a:gd name="T27" fmla="*/ 12 h 225"/>
                  <a:gd name="T28" fmla="*/ 1 w 37"/>
                  <a:gd name="T29" fmla="*/ 5 h 225"/>
                  <a:gd name="T30" fmla="*/ 2 w 37"/>
                  <a:gd name="T31" fmla="*/ 5 h 225"/>
                  <a:gd name="T32" fmla="*/ 1 w 37"/>
                  <a:gd name="T33" fmla="*/ 4 h 225"/>
                  <a:gd name="T34" fmla="*/ 1 w 37"/>
                  <a:gd name="T35" fmla="*/ 4 h 225"/>
                  <a:gd name="T36" fmla="*/ 1 w 37"/>
                  <a:gd name="T37" fmla="*/ 4 h 225"/>
                  <a:gd name="T38" fmla="*/ 1 w 37"/>
                  <a:gd name="T39" fmla="*/ 5 h 225"/>
                  <a:gd name="T40" fmla="*/ 1 w 37"/>
                  <a:gd name="T41" fmla="*/ 5 h 2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225"/>
                  <a:gd name="T65" fmla="*/ 37 w 37"/>
                  <a:gd name="T66" fmla="*/ 225 h 2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225">
                    <a:moveTo>
                      <a:pt x="0" y="0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25"/>
                      <a:pt x="36" y="225"/>
                      <a:pt x="36" y="225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8" y="156"/>
                    </a:moveTo>
                    <a:cubicBezTo>
                      <a:pt x="20" y="157"/>
                      <a:pt x="22" y="156"/>
                      <a:pt x="22" y="153"/>
                    </a:cubicBezTo>
                    <a:cubicBezTo>
                      <a:pt x="22" y="150"/>
                      <a:pt x="21" y="147"/>
                      <a:pt x="18" y="145"/>
                    </a:cubicBezTo>
                    <a:cubicBezTo>
                      <a:pt x="10" y="141"/>
                      <a:pt x="10" y="141"/>
                      <a:pt x="10" y="141"/>
                    </a:cubicBezTo>
                    <a:cubicBezTo>
                      <a:pt x="8" y="139"/>
                      <a:pt x="6" y="141"/>
                      <a:pt x="6" y="144"/>
                    </a:cubicBezTo>
                    <a:cubicBezTo>
                      <a:pt x="6" y="147"/>
                      <a:pt x="8" y="150"/>
                      <a:pt x="10" y="152"/>
                    </a:cubicBezTo>
                    <a:cubicBezTo>
                      <a:pt x="18" y="156"/>
                      <a:pt x="18" y="156"/>
                      <a:pt x="18" y="156"/>
                    </a:cubicBezTo>
                    <a:moveTo>
                      <a:pt x="18" y="67"/>
                    </a:moveTo>
                    <a:cubicBezTo>
                      <a:pt x="21" y="68"/>
                      <a:pt x="23" y="67"/>
                      <a:pt x="23" y="64"/>
                    </a:cubicBezTo>
                    <a:cubicBezTo>
                      <a:pt x="23" y="61"/>
                      <a:pt x="21" y="57"/>
                      <a:pt x="18" y="56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8" y="50"/>
                      <a:pt x="6" y="51"/>
                      <a:pt x="6" y="54"/>
                    </a:cubicBezTo>
                    <a:cubicBezTo>
                      <a:pt x="6" y="57"/>
                      <a:pt x="8" y="61"/>
                      <a:pt x="10" y="62"/>
                    </a:cubicBezTo>
                    <a:cubicBezTo>
                      <a:pt x="18" y="67"/>
                      <a:pt x="18" y="67"/>
                      <a:pt x="18" y="67"/>
                    </a:cubicBezTo>
                  </a:path>
                </a:pathLst>
              </a:custGeom>
              <a:solidFill>
                <a:srgbClr val="131C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8" name="Freeform 155"/>
              <p:cNvSpPr>
                <a:spLocks/>
              </p:cNvSpPr>
              <p:nvPr/>
            </p:nvSpPr>
            <p:spPr bwMode="auto">
              <a:xfrm>
                <a:off x="1440" y="3394"/>
                <a:ext cx="24" cy="14"/>
              </a:xfrm>
              <a:custGeom>
                <a:avLst/>
                <a:gdLst>
                  <a:gd name="T0" fmla="*/ 0 w 24"/>
                  <a:gd name="T1" fmla="*/ 1 h 14"/>
                  <a:gd name="T2" fmla="*/ 3 w 24"/>
                  <a:gd name="T3" fmla="*/ 0 h 14"/>
                  <a:gd name="T4" fmla="*/ 24 w 24"/>
                  <a:gd name="T5" fmla="*/ 13 h 14"/>
                  <a:gd name="T6" fmla="*/ 22 w 24"/>
                  <a:gd name="T7" fmla="*/ 14 h 14"/>
                  <a:gd name="T8" fmla="*/ 0 w 24"/>
                  <a:gd name="T9" fmla="*/ 1 h 14"/>
                  <a:gd name="T10" fmla="*/ 0 w 24"/>
                  <a:gd name="T11" fmla="*/ 1 h 14"/>
                  <a:gd name="T12" fmla="*/ 0 w 24"/>
                  <a:gd name="T13" fmla="*/ 1 h 14"/>
                  <a:gd name="T14" fmla="*/ 0 w 24"/>
                  <a:gd name="T15" fmla="*/ 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14"/>
                  <a:gd name="T26" fmla="*/ 24 w 24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14">
                    <a:moveTo>
                      <a:pt x="0" y="1"/>
                    </a:moveTo>
                    <a:lnTo>
                      <a:pt x="3" y="0"/>
                    </a:lnTo>
                    <a:lnTo>
                      <a:pt x="24" y="13"/>
                    </a:lnTo>
                    <a:lnTo>
                      <a:pt x="22" y="1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D3B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9" name="Freeform 156"/>
              <p:cNvSpPr>
                <a:spLocks/>
              </p:cNvSpPr>
              <p:nvPr/>
            </p:nvSpPr>
            <p:spPr bwMode="auto">
              <a:xfrm>
                <a:off x="1811" y="3463"/>
                <a:ext cx="254" cy="269"/>
              </a:xfrm>
              <a:custGeom>
                <a:avLst/>
                <a:gdLst>
                  <a:gd name="T0" fmla="*/ 1 w 254"/>
                  <a:gd name="T1" fmla="*/ 147 h 269"/>
                  <a:gd name="T2" fmla="*/ 254 w 254"/>
                  <a:gd name="T3" fmla="*/ 0 h 269"/>
                  <a:gd name="T4" fmla="*/ 253 w 254"/>
                  <a:gd name="T5" fmla="*/ 121 h 269"/>
                  <a:gd name="T6" fmla="*/ 0 w 254"/>
                  <a:gd name="T7" fmla="*/ 269 h 269"/>
                  <a:gd name="T8" fmla="*/ 1 w 254"/>
                  <a:gd name="T9" fmla="*/ 147 h 269"/>
                  <a:gd name="T10" fmla="*/ 1 w 254"/>
                  <a:gd name="T11" fmla="*/ 147 h 269"/>
                  <a:gd name="T12" fmla="*/ 1 w 254"/>
                  <a:gd name="T13" fmla="*/ 147 h 269"/>
                  <a:gd name="T14" fmla="*/ 1 w 254"/>
                  <a:gd name="T15" fmla="*/ 147 h 2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4"/>
                  <a:gd name="T25" fmla="*/ 0 h 269"/>
                  <a:gd name="T26" fmla="*/ 254 w 254"/>
                  <a:gd name="T27" fmla="*/ 269 h 26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4" h="269">
                    <a:moveTo>
                      <a:pt x="1" y="147"/>
                    </a:moveTo>
                    <a:lnTo>
                      <a:pt x="254" y="0"/>
                    </a:lnTo>
                    <a:lnTo>
                      <a:pt x="253" y="121"/>
                    </a:lnTo>
                    <a:lnTo>
                      <a:pt x="0" y="269"/>
                    </a:lnTo>
                    <a:lnTo>
                      <a:pt x="1" y="14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0" name="Freeform 157"/>
              <p:cNvSpPr>
                <a:spLocks/>
              </p:cNvSpPr>
              <p:nvPr/>
            </p:nvSpPr>
            <p:spPr bwMode="auto">
              <a:xfrm>
                <a:off x="1462" y="3261"/>
                <a:ext cx="603" cy="349"/>
              </a:xfrm>
              <a:custGeom>
                <a:avLst/>
                <a:gdLst>
                  <a:gd name="T0" fmla="*/ 0 w 603"/>
                  <a:gd name="T1" fmla="*/ 147 h 349"/>
                  <a:gd name="T2" fmla="*/ 253 w 603"/>
                  <a:gd name="T3" fmla="*/ 0 h 349"/>
                  <a:gd name="T4" fmla="*/ 603 w 603"/>
                  <a:gd name="T5" fmla="*/ 202 h 349"/>
                  <a:gd name="T6" fmla="*/ 350 w 603"/>
                  <a:gd name="T7" fmla="*/ 349 h 349"/>
                  <a:gd name="T8" fmla="*/ 0 w 603"/>
                  <a:gd name="T9" fmla="*/ 147 h 349"/>
                  <a:gd name="T10" fmla="*/ 0 w 603"/>
                  <a:gd name="T11" fmla="*/ 147 h 349"/>
                  <a:gd name="T12" fmla="*/ 0 w 603"/>
                  <a:gd name="T13" fmla="*/ 147 h 349"/>
                  <a:gd name="T14" fmla="*/ 0 w 603"/>
                  <a:gd name="T15" fmla="*/ 147 h 3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03"/>
                  <a:gd name="T25" fmla="*/ 0 h 349"/>
                  <a:gd name="T26" fmla="*/ 603 w 603"/>
                  <a:gd name="T27" fmla="*/ 349 h 34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03" h="349">
                    <a:moveTo>
                      <a:pt x="0" y="147"/>
                    </a:moveTo>
                    <a:lnTo>
                      <a:pt x="253" y="0"/>
                    </a:lnTo>
                    <a:lnTo>
                      <a:pt x="603" y="202"/>
                    </a:lnTo>
                    <a:lnTo>
                      <a:pt x="350" y="349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1" name="Freeform 158"/>
              <p:cNvSpPr>
                <a:spLocks/>
              </p:cNvSpPr>
              <p:nvPr/>
            </p:nvSpPr>
            <p:spPr bwMode="auto">
              <a:xfrm>
                <a:off x="1461" y="3408"/>
                <a:ext cx="351" cy="324"/>
              </a:xfrm>
              <a:custGeom>
                <a:avLst/>
                <a:gdLst>
                  <a:gd name="T0" fmla="*/ 351 w 351"/>
                  <a:gd name="T1" fmla="*/ 202 h 324"/>
                  <a:gd name="T2" fmla="*/ 350 w 351"/>
                  <a:gd name="T3" fmla="*/ 324 h 324"/>
                  <a:gd name="T4" fmla="*/ 0 w 351"/>
                  <a:gd name="T5" fmla="*/ 121 h 324"/>
                  <a:gd name="T6" fmla="*/ 1 w 351"/>
                  <a:gd name="T7" fmla="*/ 0 h 324"/>
                  <a:gd name="T8" fmla="*/ 351 w 351"/>
                  <a:gd name="T9" fmla="*/ 202 h 324"/>
                  <a:gd name="T10" fmla="*/ 351 w 351"/>
                  <a:gd name="T11" fmla="*/ 202 h 324"/>
                  <a:gd name="T12" fmla="*/ 351 w 351"/>
                  <a:gd name="T13" fmla="*/ 202 h 324"/>
                  <a:gd name="T14" fmla="*/ 351 w 351"/>
                  <a:gd name="T15" fmla="*/ 202 h 3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51"/>
                  <a:gd name="T25" fmla="*/ 0 h 324"/>
                  <a:gd name="T26" fmla="*/ 351 w 351"/>
                  <a:gd name="T27" fmla="*/ 324 h 32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51" h="324">
                    <a:moveTo>
                      <a:pt x="351" y="202"/>
                    </a:moveTo>
                    <a:lnTo>
                      <a:pt x="350" y="324"/>
                    </a:lnTo>
                    <a:lnTo>
                      <a:pt x="0" y="121"/>
                    </a:lnTo>
                    <a:lnTo>
                      <a:pt x="1" y="0"/>
                    </a:lnTo>
                    <a:lnTo>
                      <a:pt x="351" y="202"/>
                    </a:lnTo>
                    <a:close/>
                  </a:path>
                </a:pathLst>
              </a:custGeom>
              <a:solidFill>
                <a:srgbClr val="3D4E8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2" name="Freeform 159"/>
              <p:cNvSpPr>
                <a:spLocks/>
              </p:cNvSpPr>
              <p:nvPr/>
            </p:nvSpPr>
            <p:spPr bwMode="auto">
              <a:xfrm>
                <a:off x="1820" y="3641"/>
                <a:ext cx="12" cy="12"/>
              </a:xfrm>
              <a:custGeom>
                <a:avLst/>
                <a:gdLst>
                  <a:gd name="T0" fmla="*/ 2 w 19"/>
                  <a:gd name="T1" fmla="*/ 2 h 19"/>
                  <a:gd name="T2" fmla="*/ 1 w 19"/>
                  <a:gd name="T3" fmla="*/ 1 h 19"/>
                  <a:gd name="T4" fmla="*/ 1 w 19"/>
                  <a:gd name="T5" fmla="*/ 1 h 19"/>
                  <a:gd name="T6" fmla="*/ 1 w 19"/>
                  <a:gd name="T7" fmla="*/ 0 h 19"/>
                  <a:gd name="T8" fmla="*/ 1 w 19"/>
                  <a:gd name="T9" fmla="*/ 1 h 19"/>
                  <a:gd name="T10" fmla="*/ 0 w 19"/>
                  <a:gd name="T11" fmla="*/ 1 h 19"/>
                  <a:gd name="T12" fmla="*/ 1 w 19"/>
                  <a:gd name="T13" fmla="*/ 2 h 19"/>
                  <a:gd name="T14" fmla="*/ 1 w 19"/>
                  <a:gd name="T15" fmla="*/ 2 h 19"/>
                  <a:gd name="T16" fmla="*/ 2 w 19"/>
                  <a:gd name="T17" fmla="*/ 2 h 19"/>
                  <a:gd name="T18" fmla="*/ 2 w 19"/>
                  <a:gd name="T19" fmla="*/ 2 h 19"/>
                  <a:gd name="T20" fmla="*/ 2 w 19"/>
                  <a:gd name="T21" fmla="*/ 2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19"/>
                  <a:gd name="T35" fmla="*/ 19 w 19"/>
                  <a:gd name="T36" fmla="*/ 19 h 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19">
                    <a:moveTo>
                      <a:pt x="16" y="16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6" y="10"/>
                      <a:pt x="4" y="6"/>
                      <a:pt x="4" y="3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6"/>
                    </a:cubicBezTo>
                    <a:cubicBezTo>
                      <a:pt x="0" y="9"/>
                      <a:pt x="2" y="12"/>
                      <a:pt x="4" y="14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7"/>
                      <a:pt x="17" y="16"/>
                      <a:pt x="16" y="16"/>
                    </a:cubicBezTo>
                    <a:close/>
                  </a:path>
                </a:pathLst>
              </a:custGeom>
              <a:solidFill>
                <a:srgbClr val="3B4B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3" name="Freeform 160"/>
              <p:cNvSpPr>
                <a:spLocks/>
              </p:cNvSpPr>
              <p:nvPr/>
            </p:nvSpPr>
            <p:spPr bwMode="auto">
              <a:xfrm>
                <a:off x="1820" y="3695"/>
                <a:ext cx="12" cy="11"/>
              </a:xfrm>
              <a:custGeom>
                <a:avLst/>
                <a:gdLst>
                  <a:gd name="T0" fmla="*/ 2 w 19"/>
                  <a:gd name="T1" fmla="*/ 1 h 18"/>
                  <a:gd name="T2" fmla="*/ 1 w 19"/>
                  <a:gd name="T3" fmla="*/ 1 h 18"/>
                  <a:gd name="T4" fmla="*/ 1 w 19"/>
                  <a:gd name="T5" fmla="*/ 1 h 18"/>
                  <a:gd name="T6" fmla="*/ 1 w 19"/>
                  <a:gd name="T7" fmla="*/ 0 h 18"/>
                  <a:gd name="T8" fmla="*/ 1 w 19"/>
                  <a:gd name="T9" fmla="*/ 1 h 18"/>
                  <a:gd name="T10" fmla="*/ 0 w 19"/>
                  <a:gd name="T11" fmla="*/ 1 h 18"/>
                  <a:gd name="T12" fmla="*/ 1 w 19"/>
                  <a:gd name="T13" fmla="*/ 1 h 18"/>
                  <a:gd name="T14" fmla="*/ 1 w 19"/>
                  <a:gd name="T15" fmla="*/ 1 h 18"/>
                  <a:gd name="T16" fmla="*/ 2 w 19"/>
                  <a:gd name="T17" fmla="*/ 1 h 18"/>
                  <a:gd name="T18" fmla="*/ 2 w 19"/>
                  <a:gd name="T19" fmla="*/ 1 h 18"/>
                  <a:gd name="T20" fmla="*/ 2 w 19"/>
                  <a:gd name="T21" fmla="*/ 1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18"/>
                  <a:gd name="T35" fmla="*/ 19 w 19"/>
                  <a:gd name="T36" fmla="*/ 18 h 1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18">
                    <a:moveTo>
                      <a:pt x="16" y="15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6"/>
                      <a:pt x="4" y="3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8"/>
                      <a:pt x="1" y="12"/>
                      <a:pt x="4" y="13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6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3B4B8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4" name="Freeform 161"/>
              <p:cNvSpPr>
                <a:spLocks/>
              </p:cNvSpPr>
              <p:nvPr/>
            </p:nvSpPr>
            <p:spPr bwMode="auto">
              <a:xfrm>
                <a:off x="1833" y="3621"/>
                <a:ext cx="3" cy="123"/>
              </a:xfrm>
              <a:custGeom>
                <a:avLst/>
                <a:gdLst>
                  <a:gd name="T0" fmla="*/ 1 w 3"/>
                  <a:gd name="T1" fmla="*/ 1 h 123"/>
                  <a:gd name="T2" fmla="*/ 3 w 3"/>
                  <a:gd name="T3" fmla="*/ 0 h 123"/>
                  <a:gd name="T4" fmla="*/ 3 w 3"/>
                  <a:gd name="T5" fmla="*/ 121 h 123"/>
                  <a:gd name="T6" fmla="*/ 0 w 3"/>
                  <a:gd name="T7" fmla="*/ 123 h 123"/>
                  <a:gd name="T8" fmla="*/ 1 w 3"/>
                  <a:gd name="T9" fmla="*/ 1 h 123"/>
                  <a:gd name="T10" fmla="*/ 1 w 3"/>
                  <a:gd name="T11" fmla="*/ 1 h 123"/>
                  <a:gd name="T12" fmla="*/ 1 w 3"/>
                  <a:gd name="T13" fmla="*/ 1 h 123"/>
                  <a:gd name="T14" fmla="*/ 1 w 3"/>
                  <a:gd name="T15" fmla="*/ 1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23"/>
                  <a:gd name="T26" fmla="*/ 3 w 3"/>
                  <a:gd name="T27" fmla="*/ 123 h 1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23">
                    <a:moveTo>
                      <a:pt x="1" y="1"/>
                    </a:moveTo>
                    <a:lnTo>
                      <a:pt x="3" y="0"/>
                    </a:lnTo>
                    <a:lnTo>
                      <a:pt x="3" y="121"/>
                    </a:lnTo>
                    <a:lnTo>
                      <a:pt x="0" y="1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51D5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5" name="Freeform 162"/>
              <p:cNvSpPr>
                <a:spLocks/>
              </p:cNvSpPr>
              <p:nvPr/>
            </p:nvSpPr>
            <p:spPr bwMode="auto">
              <a:xfrm>
                <a:off x="1812" y="3609"/>
                <a:ext cx="24" cy="13"/>
              </a:xfrm>
              <a:custGeom>
                <a:avLst/>
                <a:gdLst>
                  <a:gd name="T0" fmla="*/ 0 w 24"/>
                  <a:gd name="T1" fmla="*/ 1 h 13"/>
                  <a:gd name="T2" fmla="*/ 2 w 24"/>
                  <a:gd name="T3" fmla="*/ 0 h 13"/>
                  <a:gd name="T4" fmla="*/ 24 w 24"/>
                  <a:gd name="T5" fmla="*/ 12 h 13"/>
                  <a:gd name="T6" fmla="*/ 22 w 24"/>
                  <a:gd name="T7" fmla="*/ 13 h 13"/>
                  <a:gd name="T8" fmla="*/ 0 w 24"/>
                  <a:gd name="T9" fmla="*/ 1 h 13"/>
                  <a:gd name="T10" fmla="*/ 0 w 24"/>
                  <a:gd name="T11" fmla="*/ 1 h 13"/>
                  <a:gd name="T12" fmla="*/ 0 w 24"/>
                  <a:gd name="T13" fmla="*/ 1 h 13"/>
                  <a:gd name="T14" fmla="*/ 0 w 24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13"/>
                  <a:gd name="T26" fmla="*/ 24 w 24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13">
                    <a:moveTo>
                      <a:pt x="0" y="1"/>
                    </a:moveTo>
                    <a:lnTo>
                      <a:pt x="2" y="0"/>
                    </a:lnTo>
                    <a:lnTo>
                      <a:pt x="24" y="12"/>
                    </a:lnTo>
                    <a:lnTo>
                      <a:pt x="22" y="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D3B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6" name="Freeform 163"/>
              <p:cNvSpPr>
                <a:spLocks noEditPoints="1"/>
              </p:cNvSpPr>
              <p:nvPr/>
            </p:nvSpPr>
            <p:spPr bwMode="auto">
              <a:xfrm>
                <a:off x="1811" y="3610"/>
                <a:ext cx="23" cy="134"/>
              </a:xfrm>
              <a:custGeom>
                <a:avLst/>
                <a:gdLst>
                  <a:gd name="T0" fmla="*/ 1 w 38"/>
                  <a:gd name="T1" fmla="*/ 0 h 225"/>
                  <a:gd name="T2" fmla="*/ 3 w 38"/>
                  <a:gd name="T3" fmla="*/ 2 h 225"/>
                  <a:gd name="T4" fmla="*/ 3 w 38"/>
                  <a:gd name="T5" fmla="*/ 17 h 225"/>
                  <a:gd name="T6" fmla="*/ 0 w 38"/>
                  <a:gd name="T7" fmla="*/ 15 h 225"/>
                  <a:gd name="T8" fmla="*/ 1 w 38"/>
                  <a:gd name="T9" fmla="*/ 0 h 225"/>
                  <a:gd name="T10" fmla="*/ 1 w 38"/>
                  <a:gd name="T11" fmla="*/ 0 h 225"/>
                  <a:gd name="T12" fmla="*/ 1 w 38"/>
                  <a:gd name="T13" fmla="*/ 0 h 225"/>
                  <a:gd name="T14" fmla="*/ 2 w 38"/>
                  <a:gd name="T15" fmla="*/ 5 h 225"/>
                  <a:gd name="T16" fmla="*/ 2 w 38"/>
                  <a:gd name="T17" fmla="*/ 5 h 225"/>
                  <a:gd name="T18" fmla="*/ 2 w 38"/>
                  <a:gd name="T19" fmla="*/ 5 h 225"/>
                  <a:gd name="T20" fmla="*/ 1 w 38"/>
                  <a:gd name="T21" fmla="*/ 4 h 225"/>
                  <a:gd name="T22" fmla="*/ 1 w 38"/>
                  <a:gd name="T23" fmla="*/ 5 h 225"/>
                  <a:gd name="T24" fmla="*/ 1 w 38"/>
                  <a:gd name="T25" fmla="*/ 5 h 225"/>
                  <a:gd name="T26" fmla="*/ 2 w 38"/>
                  <a:gd name="T27" fmla="*/ 5 h 225"/>
                  <a:gd name="T28" fmla="*/ 2 w 38"/>
                  <a:gd name="T29" fmla="*/ 12 h 225"/>
                  <a:gd name="T30" fmla="*/ 2 w 38"/>
                  <a:gd name="T31" fmla="*/ 12 h 225"/>
                  <a:gd name="T32" fmla="*/ 2 w 38"/>
                  <a:gd name="T33" fmla="*/ 11 h 225"/>
                  <a:gd name="T34" fmla="*/ 1 w 38"/>
                  <a:gd name="T35" fmla="*/ 11 h 225"/>
                  <a:gd name="T36" fmla="*/ 1 w 38"/>
                  <a:gd name="T37" fmla="*/ 11 h 225"/>
                  <a:gd name="T38" fmla="*/ 1 w 38"/>
                  <a:gd name="T39" fmla="*/ 12 h 225"/>
                  <a:gd name="T40" fmla="*/ 2 w 38"/>
                  <a:gd name="T41" fmla="*/ 12 h 2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225"/>
                  <a:gd name="T65" fmla="*/ 38 w 38"/>
                  <a:gd name="T66" fmla="*/ 225 h 2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225">
                    <a:moveTo>
                      <a:pt x="1" y="0"/>
                    </a:move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25"/>
                      <a:pt x="37" y="225"/>
                      <a:pt x="37" y="225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27" y="71"/>
                    </a:moveTo>
                    <a:cubicBezTo>
                      <a:pt x="29" y="73"/>
                      <a:pt x="31" y="71"/>
                      <a:pt x="31" y="68"/>
                    </a:cubicBezTo>
                    <a:cubicBezTo>
                      <a:pt x="31" y="65"/>
                      <a:pt x="29" y="62"/>
                      <a:pt x="27" y="60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4"/>
                      <a:pt x="15" y="56"/>
                      <a:pt x="15" y="59"/>
                    </a:cubicBezTo>
                    <a:cubicBezTo>
                      <a:pt x="15" y="62"/>
                      <a:pt x="17" y="65"/>
                      <a:pt x="19" y="67"/>
                    </a:cubicBezTo>
                    <a:cubicBezTo>
                      <a:pt x="27" y="71"/>
                      <a:pt x="27" y="71"/>
                      <a:pt x="27" y="71"/>
                    </a:cubicBezTo>
                    <a:moveTo>
                      <a:pt x="27" y="161"/>
                    </a:moveTo>
                    <a:cubicBezTo>
                      <a:pt x="29" y="162"/>
                      <a:pt x="31" y="161"/>
                      <a:pt x="31" y="158"/>
                    </a:cubicBezTo>
                    <a:cubicBezTo>
                      <a:pt x="31" y="155"/>
                      <a:pt x="29" y="151"/>
                      <a:pt x="27" y="150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7" y="144"/>
                      <a:pt x="15" y="145"/>
                      <a:pt x="15" y="148"/>
                    </a:cubicBezTo>
                    <a:cubicBezTo>
                      <a:pt x="15" y="151"/>
                      <a:pt x="17" y="155"/>
                      <a:pt x="19" y="156"/>
                    </a:cubicBezTo>
                    <a:cubicBezTo>
                      <a:pt x="27" y="161"/>
                      <a:pt x="27" y="161"/>
                      <a:pt x="27" y="161"/>
                    </a:cubicBezTo>
                  </a:path>
                </a:pathLst>
              </a:custGeom>
              <a:solidFill>
                <a:srgbClr val="131C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7" name="Freeform 164"/>
              <p:cNvSpPr>
                <a:spLocks/>
              </p:cNvSpPr>
              <p:nvPr/>
            </p:nvSpPr>
            <p:spPr bwMode="auto">
              <a:xfrm>
                <a:off x="1753" y="3674"/>
                <a:ext cx="15" cy="29"/>
              </a:xfrm>
              <a:custGeom>
                <a:avLst/>
                <a:gdLst>
                  <a:gd name="T0" fmla="*/ 15 w 15"/>
                  <a:gd name="T1" fmla="*/ 9 h 29"/>
                  <a:gd name="T2" fmla="*/ 15 w 15"/>
                  <a:gd name="T3" fmla="*/ 29 h 29"/>
                  <a:gd name="T4" fmla="*/ 0 w 15"/>
                  <a:gd name="T5" fmla="*/ 20 h 29"/>
                  <a:gd name="T6" fmla="*/ 0 w 15"/>
                  <a:gd name="T7" fmla="*/ 0 h 29"/>
                  <a:gd name="T8" fmla="*/ 15 w 15"/>
                  <a:gd name="T9" fmla="*/ 9 h 29"/>
                  <a:gd name="T10" fmla="*/ 15 w 15"/>
                  <a:gd name="T11" fmla="*/ 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5" y="9"/>
                    </a:moveTo>
                    <a:lnTo>
                      <a:pt x="15" y="2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8" name="Freeform 165"/>
              <p:cNvSpPr>
                <a:spLocks/>
              </p:cNvSpPr>
              <p:nvPr/>
            </p:nvSpPr>
            <p:spPr bwMode="auto">
              <a:xfrm>
                <a:off x="1752" y="3690"/>
                <a:ext cx="14" cy="6"/>
              </a:xfrm>
              <a:custGeom>
                <a:avLst/>
                <a:gdLst>
                  <a:gd name="T0" fmla="*/ 0 w 14"/>
                  <a:gd name="T1" fmla="*/ 1 h 6"/>
                  <a:gd name="T2" fmla="*/ 1 w 14"/>
                  <a:gd name="T3" fmla="*/ 0 h 6"/>
                  <a:gd name="T4" fmla="*/ 14 w 14"/>
                  <a:gd name="T5" fmla="*/ 5 h 6"/>
                  <a:gd name="T6" fmla="*/ 13 w 14"/>
                  <a:gd name="T7" fmla="*/ 6 h 6"/>
                  <a:gd name="T8" fmla="*/ 0 w 14"/>
                  <a:gd name="T9" fmla="*/ 1 h 6"/>
                  <a:gd name="T10" fmla="*/ 0 w 14"/>
                  <a:gd name="T11" fmla="*/ 1 h 6"/>
                  <a:gd name="T12" fmla="*/ 0 w 14"/>
                  <a:gd name="T13" fmla="*/ 1 h 6"/>
                  <a:gd name="T14" fmla="*/ 0 w 14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1"/>
                    </a:moveTo>
                    <a:lnTo>
                      <a:pt x="1" y="0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49" name="Freeform 166"/>
              <p:cNvSpPr>
                <a:spLocks/>
              </p:cNvSpPr>
              <p:nvPr/>
            </p:nvSpPr>
            <p:spPr bwMode="auto">
              <a:xfrm>
                <a:off x="1752" y="3669"/>
                <a:ext cx="38" cy="50"/>
              </a:xfrm>
              <a:custGeom>
                <a:avLst/>
                <a:gdLst>
                  <a:gd name="T0" fmla="*/ 38 w 38"/>
                  <a:gd name="T1" fmla="*/ 22 h 50"/>
                  <a:gd name="T2" fmla="*/ 38 w 38"/>
                  <a:gd name="T3" fmla="*/ 50 h 50"/>
                  <a:gd name="T4" fmla="*/ 0 w 38"/>
                  <a:gd name="T5" fmla="*/ 28 h 50"/>
                  <a:gd name="T6" fmla="*/ 0 w 38"/>
                  <a:gd name="T7" fmla="*/ 22 h 50"/>
                  <a:gd name="T8" fmla="*/ 13 w 38"/>
                  <a:gd name="T9" fmla="*/ 27 h 50"/>
                  <a:gd name="T10" fmla="*/ 13 w 38"/>
                  <a:gd name="T11" fmla="*/ 16 h 50"/>
                  <a:gd name="T12" fmla="*/ 0 w 38"/>
                  <a:gd name="T13" fmla="*/ 6 h 50"/>
                  <a:gd name="T14" fmla="*/ 0 w 38"/>
                  <a:gd name="T15" fmla="*/ 0 h 50"/>
                  <a:gd name="T16" fmla="*/ 38 w 38"/>
                  <a:gd name="T17" fmla="*/ 22 h 50"/>
                  <a:gd name="T18" fmla="*/ 38 w 38"/>
                  <a:gd name="T19" fmla="*/ 22 h 50"/>
                  <a:gd name="T20" fmla="*/ 38 w 38"/>
                  <a:gd name="T21" fmla="*/ 22 h 50"/>
                  <a:gd name="T22" fmla="*/ 38 w 38"/>
                  <a:gd name="T23" fmla="*/ 22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0"/>
                  <a:gd name="T38" fmla="*/ 38 w 38"/>
                  <a:gd name="T39" fmla="*/ 50 h 5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0">
                    <a:moveTo>
                      <a:pt x="38" y="22"/>
                    </a:moveTo>
                    <a:lnTo>
                      <a:pt x="38" y="5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3" y="27"/>
                    </a:lnTo>
                    <a:lnTo>
                      <a:pt x="13" y="1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0" name="Freeform 167"/>
              <p:cNvSpPr>
                <a:spLocks/>
              </p:cNvSpPr>
              <p:nvPr/>
            </p:nvSpPr>
            <p:spPr bwMode="auto">
              <a:xfrm>
                <a:off x="1723" y="3658"/>
                <a:ext cx="11" cy="24"/>
              </a:xfrm>
              <a:custGeom>
                <a:avLst/>
                <a:gdLst>
                  <a:gd name="T0" fmla="*/ 11 w 11"/>
                  <a:gd name="T1" fmla="*/ 6 h 24"/>
                  <a:gd name="T2" fmla="*/ 11 w 11"/>
                  <a:gd name="T3" fmla="*/ 24 h 24"/>
                  <a:gd name="T4" fmla="*/ 0 w 11"/>
                  <a:gd name="T5" fmla="*/ 17 h 24"/>
                  <a:gd name="T6" fmla="*/ 1 w 11"/>
                  <a:gd name="T7" fmla="*/ 0 h 24"/>
                  <a:gd name="T8" fmla="*/ 11 w 11"/>
                  <a:gd name="T9" fmla="*/ 6 h 24"/>
                  <a:gd name="T10" fmla="*/ 11 w 11"/>
                  <a:gd name="T11" fmla="*/ 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4"/>
                  <a:gd name="T20" fmla="*/ 11 w 11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4">
                    <a:moveTo>
                      <a:pt x="11" y="6"/>
                    </a:moveTo>
                    <a:lnTo>
                      <a:pt x="11" y="24"/>
                    </a:lnTo>
                    <a:lnTo>
                      <a:pt x="0" y="17"/>
                    </a:lnTo>
                    <a:lnTo>
                      <a:pt x="1" y="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1" name="Freeform 168"/>
              <p:cNvSpPr>
                <a:spLocks/>
              </p:cNvSpPr>
              <p:nvPr/>
            </p:nvSpPr>
            <p:spPr bwMode="auto">
              <a:xfrm>
                <a:off x="1728" y="3664"/>
                <a:ext cx="6" cy="16"/>
              </a:xfrm>
              <a:custGeom>
                <a:avLst/>
                <a:gdLst>
                  <a:gd name="T0" fmla="*/ 1 w 11"/>
                  <a:gd name="T1" fmla="*/ 1 h 27"/>
                  <a:gd name="T2" fmla="*/ 1 w 11"/>
                  <a:gd name="T3" fmla="*/ 1 h 27"/>
                  <a:gd name="T4" fmla="*/ 1 w 11"/>
                  <a:gd name="T5" fmla="*/ 2 h 27"/>
                  <a:gd name="T6" fmla="*/ 0 w 11"/>
                  <a:gd name="T7" fmla="*/ 1 h 27"/>
                  <a:gd name="T8" fmla="*/ 1 w 11"/>
                  <a:gd name="T9" fmla="*/ 1 h 27"/>
                  <a:gd name="T10" fmla="*/ 1 w 11"/>
                  <a:gd name="T11" fmla="*/ 1 h 27"/>
                  <a:gd name="T12" fmla="*/ 1 w 11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7"/>
                  <a:gd name="T23" fmla="*/ 11 w 11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7">
                    <a:moveTo>
                      <a:pt x="5" y="2"/>
                    </a:moveTo>
                    <a:cubicBezTo>
                      <a:pt x="8" y="3"/>
                      <a:pt x="11" y="10"/>
                      <a:pt x="11" y="16"/>
                    </a:cubicBezTo>
                    <a:cubicBezTo>
                      <a:pt x="11" y="23"/>
                      <a:pt x="8" y="27"/>
                      <a:pt x="5" y="25"/>
                    </a:cubicBezTo>
                    <a:cubicBezTo>
                      <a:pt x="2" y="23"/>
                      <a:pt x="0" y="17"/>
                      <a:pt x="0" y="10"/>
                    </a:cubicBezTo>
                    <a:cubicBezTo>
                      <a:pt x="0" y="4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2" name="Freeform 169"/>
              <p:cNvSpPr>
                <a:spLocks/>
              </p:cNvSpPr>
              <p:nvPr/>
            </p:nvSpPr>
            <p:spPr bwMode="auto">
              <a:xfrm>
                <a:off x="1722" y="3674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2 w 11"/>
                  <a:gd name="T3" fmla="*/ 0 h 3"/>
                  <a:gd name="T4" fmla="*/ 11 w 11"/>
                  <a:gd name="T5" fmla="*/ 3 h 3"/>
                  <a:gd name="T6" fmla="*/ 10 w 11"/>
                  <a:gd name="T7" fmla="*/ 3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w 11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3"/>
                  <a:gd name="T26" fmla="*/ 11 w 1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3">
                    <a:moveTo>
                      <a:pt x="0" y="0"/>
                    </a:moveTo>
                    <a:lnTo>
                      <a:pt x="2" y="0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3" name="Freeform 170"/>
              <p:cNvSpPr>
                <a:spLocks/>
              </p:cNvSpPr>
              <p:nvPr/>
            </p:nvSpPr>
            <p:spPr bwMode="auto">
              <a:xfrm>
                <a:off x="1722" y="3652"/>
                <a:ext cx="29" cy="45"/>
              </a:xfrm>
              <a:custGeom>
                <a:avLst/>
                <a:gdLst>
                  <a:gd name="T0" fmla="*/ 29 w 29"/>
                  <a:gd name="T1" fmla="*/ 16 h 45"/>
                  <a:gd name="T2" fmla="*/ 29 w 29"/>
                  <a:gd name="T3" fmla="*/ 45 h 45"/>
                  <a:gd name="T4" fmla="*/ 0 w 29"/>
                  <a:gd name="T5" fmla="*/ 28 h 45"/>
                  <a:gd name="T6" fmla="*/ 0 w 29"/>
                  <a:gd name="T7" fmla="*/ 22 h 45"/>
                  <a:gd name="T8" fmla="*/ 10 w 29"/>
                  <a:gd name="T9" fmla="*/ 25 h 45"/>
                  <a:gd name="T10" fmla="*/ 10 w 29"/>
                  <a:gd name="T11" fmla="*/ 15 h 45"/>
                  <a:gd name="T12" fmla="*/ 0 w 29"/>
                  <a:gd name="T13" fmla="*/ 6 h 45"/>
                  <a:gd name="T14" fmla="*/ 0 w 29"/>
                  <a:gd name="T15" fmla="*/ 0 h 45"/>
                  <a:gd name="T16" fmla="*/ 29 w 29"/>
                  <a:gd name="T17" fmla="*/ 16 h 45"/>
                  <a:gd name="T18" fmla="*/ 29 w 29"/>
                  <a:gd name="T19" fmla="*/ 16 h 45"/>
                  <a:gd name="T20" fmla="*/ 29 w 29"/>
                  <a:gd name="T21" fmla="*/ 16 h 45"/>
                  <a:gd name="T22" fmla="*/ 29 w 29"/>
                  <a:gd name="T23" fmla="*/ 16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6"/>
                    </a:moveTo>
                    <a:lnTo>
                      <a:pt x="29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0" y="25"/>
                    </a:lnTo>
                    <a:lnTo>
                      <a:pt x="10" y="15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4" name="Freeform 171"/>
              <p:cNvSpPr>
                <a:spLocks/>
              </p:cNvSpPr>
              <p:nvPr/>
            </p:nvSpPr>
            <p:spPr bwMode="auto">
              <a:xfrm>
                <a:off x="1723" y="3662"/>
                <a:ext cx="7" cy="8"/>
              </a:xfrm>
              <a:custGeom>
                <a:avLst/>
                <a:gdLst>
                  <a:gd name="T0" fmla="*/ 0 w 7"/>
                  <a:gd name="T1" fmla="*/ 0 h 8"/>
                  <a:gd name="T2" fmla="*/ 1 w 7"/>
                  <a:gd name="T3" fmla="*/ 0 h 8"/>
                  <a:gd name="T4" fmla="*/ 7 w 7"/>
                  <a:gd name="T5" fmla="*/ 8 h 8"/>
                  <a:gd name="T6" fmla="*/ 6 w 7"/>
                  <a:gd name="T7" fmla="*/ 8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0" y="0"/>
                    </a:moveTo>
                    <a:lnTo>
                      <a:pt x="1" y="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5" name="Freeform 172"/>
              <p:cNvSpPr>
                <a:spLocks/>
              </p:cNvSpPr>
              <p:nvPr/>
            </p:nvSpPr>
            <p:spPr bwMode="auto">
              <a:xfrm>
                <a:off x="1722" y="3662"/>
                <a:ext cx="7" cy="9"/>
              </a:xfrm>
              <a:custGeom>
                <a:avLst/>
                <a:gdLst>
                  <a:gd name="T0" fmla="*/ 1 w 7"/>
                  <a:gd name="T1" fmla="*/ 0 h 9"/>
                  <a:gd name="T2" fmla="*/ 7 w 7"/>
                  <a:gd name="T3" fmla="*/ 8 h 9"/>
                  <a:gd name="T4" fmla="*/ 0 w 7"/>
                  <a:gd name="T5" fmla="*/ 9 h 9"/>
                  <a:gd name="T6" fmla="*/ 1 w 7"/>
                  <a:gd name="T7" fmla="*/ 0 h 9"/>
                  <a:gd name="T8" fmla="*/ 1 w 7"/>
                  <a:gd name="T9" fmla="*/ 0 h 9"/>
                  <a:gd name="T10" fmla="*/ 1 w 7"/>
                  <a:gd name="T11" fmla="*/ 0 h 9"/>
                  <a:gd name="T12" fmla="*/ 1 w 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9"/>
                  <a:gd name="T23" fmla="*/ 7 w 7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9">
                    <a:moveTo>
                      <a:pt x="1" y="0"/>
                    </a:moveTo>
                    <a:lnTo>
                      <a:pt x="7" y="8"/>
                    </a:lnTo>
                    <a:lnTo>
                      <a:pt x="0" y="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6" name="Freeform 173"/>
              <p:cNvSpPr>
                <a:spLocks/>
              </p:cNvSpPr>
              <p:nvPr/>
            </p:nvSpPr>
            <p:spPr bwMode="auto">
              <a:xfrm>
                <a:off x="1790" y="3691"/>
                <a:ext cx="17" cy="38"/>
              </a:xfrm>
              <a:custGeom>
                <a:avLst/>
                <a:gdLst>
                  <a:gd name="T0" fmla="*/ 17 w 17"/>
                  <a:gd name="T1" fmla="*/ 10 h 38"/>
                  <a:gd name="T2" fmla="*/ 17 w 17"/>
                  <a:gd name="T3" fmla="*/ 38 h 38"/>
                  <a:gd name="T4" fmla="*/ 0 w 17"/>
                  <a:gd name="T5" fmla="*/ 29 h 38"/>
                  <a:gd name="T6" fmla="*/ 0 w 17"/>
                  <a:gd name="T7" fmla="*/ 0 h 38"/>
                  <a:gd name="T8" fmla="*/ 17 w 17"/>
                  <a:gd name="T9" fmla="*/ 10 h 38"/>
                  <a:gd name="T10" fmla="*/ 17 w 17"/>
                  <a:gd name="T11" fmla="*/ 10 h 38"/>
                  <a:gd name="T12" fmla="*/ 17 w 17"/>
                  <a:gd name="T13" fmla="*/ 10 h 38"/>
                  <a:gd name="T14" fmla="*/ 17 w 17"/>
                  <a:gd name="T15" fmla="*/ 1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8"/>
                  <a:gd name="T26" fmla="*/ 17 w 17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8">
                    <a:moveTo>
                      <a:pt x="17" y="10"/>
                    </a:moveTo>
                    <a:lnTo>
                      <a:pt x="17" y="38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7" name="Freeform 174"/>
              <p:cNvSpPr>
                <a:spLocks/>
              </p:cNvSpPr>
              <p:nvPr/>
            </p:nvSpPr>
            <p:spPr bwMode="auto">
              <a:xfrm>
                <a:off x="1798" y="3703"/>
                <a:ext cx="9" cy="21"/>
              </a:xfrm>
              <a:custGeom>
                <a:avLst/>
                <a:gdLst>
                  <a:gd name="T0" fmla="*/ 2 w 14"/>
                  <a:gd name="T1" fmla="*/ 1 h 36"/>
                  <a:gd name="T2" fmla="*/ 2 w 14"/>
                  <a:gd name="T3" fmla="*/ 2 h 36"/>
                  <a:gd name="T4" fmla="*/ 1 w 14"/>
                  <a:gd name="T5" fmla="*/ 2 h 36"/>
                  <a:gd name="T6" fmla="*/ 1 w 14"/>
                  <a:gd name="T7" fmla="*/ 1 h 36"/>
                  <a:gd name="T8" fmla="*/ 2 w 14"/>
                  <a:gd name="T9" fmla="*/ 1 h 36"/>
                  <a:gd name="T10" fmla="*/ 2 w 14"/>
                  <a:gd name="T11" fmla="*/ 1 h 36"/>
                  <a:gd name="T12" fmla="*/ 2 w 14"/>
                  <a:gd name="T13" fmla="*/ 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6"/>
                  <a:gd name="T23" fmla="*/ 14 w 1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6">
                    <a:moveTo>
                      <a:pt x="14" y="4"/>
                    </a:move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4" y="28"/>
                      <a:pt x="2" y="24"/>
                    </a:cubicBezTo>
                    <a:cubicBezTo>
                      <a:pt x="0" y="20"/>
                      <a:pt x="0" y="3"/>
                      <a:pt x="2" y="1"/>
                    </a:cubicBezTo>
                    <a:cubicBezTo>
                      <a:pt x="4" y="0"/>
                      <a:pt x="13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8" name="Freeform 175"/>
              <p:cNvSpPr>
                <a:spLocks noEditPoints="1"/>
              </p:cNvSpPr>
              <p:nvPr/>
            </p:nvSpPr>
            <p:spPr bwMode="auto">
              <a:xfrm>
                <a:off x="1798" y="3702"/>
                <a:ext cx="9" cy="23"/>
              </a:xfrm>
              <a:custGeom>
                <a:avLst/>
                <a:gdLst>
                  <a:gd name="T0" fmla="*/ 1 w 15"/>
                  <a:gd name="T1" fmla="*/ 1 h 38"/>
                  <a:gd name="T2" fmla="*/ 1 w 15"/>
                  <a:gd name="T3" fmla="*/ 1 h 38"/>
                  <a:gd name="T4" fmla="*/ 1 w 15"/>
                  <a:gd name="T5" fmla="*/ 1 h 38"/>
                  <a:gd name="T6" fmla="*/ 1 w 15"/>
                  <a:gd name="T7" fmla="*/ 3 h 38"/>
                  <a:gd name="T8" fmla="*/ 1 w 15"/>
                  <a:gd name="T9" fmla="*/ 3 h 38"/>
                  <a:gd name="T10" fmla="*/ 1 w 15"/>
                  <a:gd name="T11" fmla="*/ 3 h 38"/>
                  <a:gd name="T12" fmla="*/ 1 w 15"/>
                  <a:gd name="T13" fmla="*/ 2 h 38"/>
                  <a:gd name="T14" fmla="*/ 0 w 15"/>
                  <a:gd name="T15" fmla="*/ 1 h 38"/>
                  <a:gd name="T16" fmla="*/ 1 w 15"/>
                  <a:gd name="T17" fmla="*/ 1 h 38"/>
                  <a:gd name="T18" fmla="*/ 1 w 15"/>
                  <a:gd name="T19" fmla="*/ 1 h 38"/>
                  <a:gd name="T20" fmla="*/ 1 w 15"/>
                  <a:gd name="T21" fmla="*/ 1 h 38"/>
                  <a:gd name="T22" fmla="*/ 1 w 15"/>
                  <a:gd name="T23" fmla="*/ 1 h 38"/>
                  <a:gd name="T24" fmla="*/ 1 w 15"/>
                  <a:gd name="T25" fmla="*/ 3 h 38"/>
                  <a:gd name="T26" fmla="*/ 1 w 15"/>
                  <a:gd name="T27" fmla="*/ 1 h 38"/>
                  <a:gd name="T28" fmla="*/ 1 w 15"/>
                  <a:gd name="T29" fmla="*/ 1 h 38"/>
                  <a:gd name="T30" fmla="*/ 1 w 15"/>
                  <a:gd name="T31" fmla="*/ 2 h 38"/>
                  <a:gd name="T32" fmla="*/ 1 w 15"/>
                  <a:gd name="T33" fmla="*/ 3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8"/>
                  <a:gd name="T53" fmla="*/ 15 w 15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8">
                    <a:moveTo>
                      <a:pt x="15" y="4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4" y="29"/>
                      <a:pt x="2" y="25"/>
                    </a:cubicBezTo>
                    <a:cubicBezTo>
                      <a:pt x="0" y="23"/>
                      <a:pt x="0" y="17"/>
                      <a:pt x="0" y="12"/>
                    </a:cubicBezTo>
                    <a:cubicBezTo>
                      <a:pt x="0" y="8"/>
                      <a:pt x="0" y="2"/>
                      <a:pt x="2" y="2"/>
                    </a:cubicBezTo>
                    <a:cubicBezTo>
                      <a:pt x="4" y="0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7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4"/>
                      <a:pt x="0" y="21"/>
                      <a:pt x="2" y="25"/>
                    </a:cubicBezTo>
                    <a:cubicBezTo>
                      <a:pt x="4" y="29"/>
                      <a:pt x="13" y="35"/>
                      <a:pt x="14" y="37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59" name="Freeform 176"/>
              <p:cNvSpPr>
                <a:spLocks/>
              </p:cNvSpPr>
              <p:nvPr/>
            </p:nvSpPr>
            <p:spPr bwMode="auto">
              <a:xfrm>
                <a:off x="1802" y="3706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3"/>
                  <a:gd name="T26" fmla="*/ 1 w 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0" name="Freeform 177"/>
              <p:cNvSpPr>
                <a:spLocks/>
              </p:cNvSpPr>
              <p:nvPr/>
            </p:nvSpPr>
            <p:spPr bwMode="auto">
              <a:xfrm>
                <a:off x="1802" y="3712"/>
                <a:ext cx="1" cy="7"/>
              </a:xfrm>
              <a:custGeom>
                <a:avLst/>
                <a:gdLst>
                  <a:gd name="T0" fmla="*/ 1 w 1"/>
                  <a:gd name="T1" fmla="*/ 1 h 7"/>
                  <a:gd name="T2" fmla="*/ 1 w 1"/>
                  <a:gd name="T3" fmla="*/ 7 h 7"/>
                  <a:gd name="T4" fmla="*/ 0 w 1"/>
                  <a:gd name="T5" fmla="*/ 6 h 7"/>
                  <a:gd name="T6" fmla="*/ 0 w 1"/>
                  <a:gd name="T7" fmla="*/ 0 h 7"/>
                  <a:gd name="T8" fmla="*/ 1 w 1"/>
                  <a:gd name="T9" fmla="*/ 1 h 7"/>
                  <a:gd name="T10" fmla="*/ 1 w 1"/>
                  <a:gd name="T11" fmla="*/ 1 h 7"/>
                  <a:gd name="T12" fmla="*/ 1 w 1"/>
                  <a:gd name="T13" fmla="*/ 1 h 7"/>
                  <a:gd name="T14" fmla="*/ 1 w 1"/>
                  <a:gd name="T15" fmla="*/ 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7"/>
                  <a:gd name="T26" fmla="*/ 1 w 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7">
                    <a:moveTo>
                      <a:pt x="1" y="1"/>
                    </a:move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1" name="Freeform 178"/>
              <p:cNvSpPr>
                <a:spLocks/>
              </p:cNvSpPr>
              <p:nvPr/>
            </p:nvSpPr>
            <p:spPr bwMode="auto">
              <a:xfrm>
                <a:off x="1804" y="3707"/>
                <a:ext cx="2" cy="14"/>
              </a:xfrm>
              <a:custGeom>
                <a:avLst/>
                <a:gdLst>
                  <a:gd name="T0" fmla="*/ 2 w 2"/>
                  <a:gd name="T1" fmla="*/ 1 h 14"/>
                  <a:gd name="T2" fmla="*/ 2 w 2"/>
                  <a:gd name="T3" fmla="*/ 14 h 14"/>
                  <a:gd name="T4" fmla="*/ 0 w 2"/>
                  <a:gd name="T5" fmla="*/ 13 h 14"/>
                  <a:gd name="T6" fmla="*/ 0 w 2"/>
                  <a:gd name="T7" fmla="*/ 0 h 14"/>
                  <a:gd name="T8" fmla="*/ 2 w 2"/>
                  <a:gd name="T9" fmla="*/ 1 h 14"/>
                  <a:gd name="T10" fmla="*/ 2 w 2"/>
                  <a:gd name="T11" fmla="*/ 1 h 14"/>
                  <a:gd name="T12" fmla="*/ 2 w 2"/>
                  <a:gd name="T13" fmla="*/ 1 h 14"/>
                  <a:gd name="T14" fmla="*/ 2 w 2"/>
                  <a:gd name="T15" fmla="*/ 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4"/>
                  <a:gd name="T26" fmla="*/ 2 w 2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4">
                    <a:moveTo>
                      <a:pt x="2" y="1"/>
                    </a:moveTo>
                    <a:lnTo>
                      <a:pt x="2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2" name="Freeform 179"/>
              <p:cNvSpPr>
                <a:spLocks noEditPoints="1"/>
              </p:cNvSpPr>
              <p:nvPr/>
            </p:nvSpPr>
            <p:spPr bwMode="auto">
              <a:xfrm>
                <a:off x="1804" y="3724"/>
                <a:ext cx="2" cy="3"/>
              </a:xfrm>
              <a:custGeom>
                <a:avLst/>
                <a:gdLst>
                  <a:gd name="T0" fmla="*/ 1 w 3"/>
                  <a:gd name="T1" fmla="*/ 1 h 6"/>
                  <a:gd name="T2" fmla="*/ 1 w 3"/>
                  <a:gd name="T3" fmla="*/ 1 h 6"/>
                  <a:gd name="T4" fmla="*/ 1 w 3"/>
                  <a:gd name="T5" fmla="*/ 1 h 6"/>
                  <a:gd name="T6" fmla="*/ 0 w 3"/>
                  <a:gd name="T7" fmla="*/ 1 h 6"/>
                  <a:gd name="T8" fmla="*/ 1 w 3"/>
                  <a:gd name="T9" fmla="*/ 1 h 6"/>
                  <a:gd name="T10" fmla="*/ 1 w 3"/>
                  <a:gd name="T11" fmla="*/ 1 h 6"/>
                  <a:gd name="T12" fmla="*/ 1 w 3"/>
                  <a:gd name="T13" fmla="*/ 1 h 6"/>
                  <a:gd name="T14" fmla="*/ 1 w 3"/>
                  <a:gd name="T15" fmla="*/ 1 h 6"/>
                  <a:gd name="T16" fmla="*/ 1 w 3"/>
                  <a:gd name="T17" fmla="*/ 1 h 6"/>
                  <a:gd name="T18" fmla="*/ 1 w 3"/>
                  <a:gd name="T19" fmla="*/ 1 h 6"/>
                  <a:gd name="T20" fmla="*/ 1 w 3"/>
                  <a:gd name="T21" fmla="*/ 1 h 6"/>
                  <a:gd name="T22" fmla="*/ 1 w 3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6"/>
                  <a:gd name="T38" fmla="*/ 3 w 3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6">
                    <a:moveTo>
                      <a:pt x="1" y="1"/>
                    </a:moveTo>
                    <a:cubicBezTo>
                      <a:pt x="3" y="2"/>
                      <a:pt x="3" y="3"/>
                      <a:pt x="3" y="4"/>
                    </a:cubicBezTo>
                    <a:cubicBezTo>
                      <a:pt x="3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3" name="Freeform 180"/>
              <p:cNvSpPr>
                <a:spLocks/>
              </p:cNvSpPr>
              <p:nvPr/>
            </p:nvSpPr>
            <p:spPr bwMode="auto">
              <a:xfrm>
                <a:off x="1804" y="3700"/>
                <a:ext cx="3" cy="3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1 h 5"/>
                  <a:gd name="T4" fmla="*/ 2 w 4"/>
                  <a:gd name="T5" fmla="*/ 1 h 5"/>
                  <a:gd name="T6" fmla="*/ 0 w 4"/>
                  <a:gd name="T7" fmla="*/ 1 h 5"/>
                  <a:gd name="T8" fmla="*/ 2 w 4"/>
                  <a:gd name="T9" fmla="*/ 0 h 5"/>
                  <a:gd name="T10" fmla="*/ 2 w 4"/>
                  <a:gd name="T11" fmla="*/ 0 h 5"/>
                  <a:gd name="T12" fmla="*/ 2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4" name="Freeform 181"/>
              <p:cNvSpPr>
                <a:spLocks/>
              </p:cNvSpPr>
              <p:nvPr/>
            </p:nvSpPr>
            <p:spPr bwMode="auto">
              <a:xfrm>
                <a:off x="1753" y="3643"/>
                <a:ext cx="15" cy="29"/>
              </a:xfrm>
              <a:custGeom>
                <a:avLst/>
                <a:gdLst>
                  <a:gd name="T0" fmla="*/ 15 w 15"/>
                  <a:gd name="T1" fmla="*/ 9 h 29"/>
                  <a:gd name="T2" fmla="*/ 15 w 15"/>
                  <a:gd name="T3" fmla="*/ 29 h 29"/>
                  <a:gd name="T4" fmla="*/ 0 w 15"/>
                  <a:gd name="T5" fmla="*/ 21 h 29"/>
                  <a:gd name="T6" fmla="*/ 0 w 15"/>
                  <a:gd name="T7" fmla="*/ 0 h 29"/>
                  <a:gd name="T8" fmla="*/ 15 w 15"/>
                  <a:gd name="T9" fmla="*/ 9 h 29"/>
                  <a:gd name="T10" fmla="*/ 15 w 15"/>
                  <a:gd name="T11" fmla="*/ 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5" y="9"/>
                    </a:moveTo>
                    <a:lnTo>
                      <a:pt x="15" y="29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5" name="Freeform 182"/>
              <p:cNvSpPr>
                <a:spLocks/>
              </p:cNvSpPr>
              <p:nvPr/>
            </p:nvSpPr>
            <p:spPr bwMode="auto">
              <a:xfrm>
                <a:off x="1752" y="3660"/>
                <a:ext cx="14" cy="5"/>
              </a:xfrm>
              <a:custGeom>
                <a:avLst/>
                <a:gdLst>
                  <a:gd name="T0" fmla="*/ 0 w 14"/>
                  <a:gd name="T1" fmla="*/ 1 h 5"/>
                  <a:gd name="T2" fmla="*/ 1 w 14"/>
                  <a:gd name="T3" fmla="*/ 0 h 5"/>
                  <a:gd name="T4" fmla="*/ 14 w 14"/>
                  <a:gd name="T5" fmla="*/ 5 h 5"/>
                  <a:gd name="T6" fmla="*/ 13 w 14"/>
                  <a:gd name="T7" fmla="*/ 5 h 5"/>
                  <a:gd name="T8" fmla="*/ 0 w 14"/>
                  <a:gd name="T9" fmla="*/ 1 h 5"/>
                  <a:gd name="T10" fmla="*/ 0 w 14"/>
                  <a:gd name="T11" fmla="*/ 1 h 5"/>
                  <a:gd name="T12" fmla="*/ 0 w 14"/>
                  <a:gd name="T13" fmla="*/ 1 h 5"/>
                  <a:gd name="T14" fmla="*/ 0 w 14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5"/>
                  <a:gd name="T26" fmla="*/ 14 w 1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5">
                    <a:moveTo>
                      <a:pt x="0" y="1"/>
                    </a:moveTo>
                    <a:lnTo>
                      <a:pt x="1" y="0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6" name="Freeform 183"/>
              <p:cNvSpPr>
                <a:spLocks/>
              </p:cNvSpPr>
              <p:nvPr/>
            </p:nvSpPr>
            <p:spPr bwMode="auto">
              <a:xfrm>
                <a:off x="1752" y="3638"/>
                <a:ext cx="38" cy="51"/>
              </a:xfrm>
              <a:custGeom>
                <a:avLst/>
                <a:gdLst>
                  <a:gd name="T0" fmla="*/ 38 w 38"/>
                  <a:gd name="T1" fmla="*/ 22 h 51"/>
                  <a:gd name="T2" fmla="*/ 38 w 38"/>
                  <a:gd name="T3" fmla="*/ 51 h 51"/>
                  <a:gd name="T4" fmla="*/ 0 w 38"/>
                  <a:gd name="T5" fmla="*/ 29 h 51"/>
                  <a:gd name="T6" fmla="*/ 0 w 38"/>
                  <a:gd name="T7" fmla="*/ 23 h 51"/>
                  <a:gd name="T8" fmla="*/ 13 w 38"/>
                  <a:gd name="T9" fmla="*/ 27 h 51"/>
                  <a:gd name="T10" fmla="*/ 13 w 38"/>
                  <a:gd name="T11" fmla="*/ 17 h 51"/>
                  <a:gd name="T12" fmla="*/ 0 w 38"/>
                  <a:gd name="T13" fmla="*/ 6 h 51"/>
                  <a:gd name="T14" fmla="*/ 0 w 38"/>
                  <a:gd name="T15" fmla="*/ 0 h 51"/>
                  <a:gd name="T16" fmla="*/ 38 w 38"/>
                  <a:gd name="T17" fmla="*/ 22 h 51"/>
                  <a:gd name="T18" fmla="*/ 38 w 38"/>
                  <a:gd name="T19" fmla="*/ 22 h 51"/>
                  <a:gd name="T20" fmla="*/ 38 w 38"/>
                  <a:gd name="T21" fmla="*/ 22 h 51"/>
                  <a:gd name="T22" fmla="*/ 38 w 38"/>
                  <a:gd name="T23" fmla="*/ 22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1"/>
                  <a:gd name="T38" fmla="*/ 38 w 38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1">
                    <a:moveTo>
                      <a:pt x="38" y="22"/>
                    </a:moveTo>
                    <a:lnTo>
                      <a:pt x="38" y="51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13" y="27"/>
                    </a:lnTo>
                    <a:lnTo>
                      <a:pt x="13" y="1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7" name="Freeform 184"/>
              <p:cNvSpPr>
                <a:spLocks/>
              </p:cNvSpPr>
              <p:nvPr/>
            </p:nvSpPr>
            <p:spPr bwMode="auto">
              <a:xfrm>
                <a:off x="1723" y="3627"/>
                <a:ext cx="11" cy="25"/>
              </a:xfrm>
              <a:custGeom>
                <a:avLst/>
                <a:gdLst>
                  <a:gd name="T0" fmla="*/ 11 w 11"/>
                  <a:gd name="T1" fmla="*/ 6 h 25"/>
                  <a:gd name="T2" fmla="*/ 11 w 11"/>
                  <a:gd name="T3" fmla="*/ 25 h 25"/>
                  <a:gd name="T4" fmla="*/ 0 w 11"/>
                  <a:gd name="T5" fmla="*/ 18 h 25"/>
                  <a:gd name="T6" fmla="*/ 1 w 11"/>
                  <a:gd name="T7" fmla="*/ 0 h 25"/>
                  <a:gd name="T8" fmla="*/ 11 w 11"/>
                  <a:gd name="T9" fmla="*/ 6 h 25"/>
                  <a:gd name="T10" fmla="*/ 11 w 11"/>
                  <a:gd name="T11" fmla="*/ 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6"/>
                    </a:moveTo>
                    <a:lnTo>
                      <a:pt x="11" y="25"/>
                    </a:lnTo>
                    <a:lnTo>
                      <a:pt x="0" y="18"/>
                    </a:lnTo>
                    <a:lnTo>
                      <a:pt x="1" y="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8" name="Freeform 185"/>
              <p:cNvSpPr>
                <a:spLocks/>
              </p:cNvSpPr>
              <p:nvPr/>
            </p:nvSpPr>
            <p:spPr bwMode="auto">
              <a:xfrm>
                <a:off x="1728" y="3633"/>
                <a:ext cx="6" cy="16"/>
              </a:xfrm>
              <a:custGeom>
                <a:avLst/>
                <a:gdLst>
                  <a:gd name="T0" fmla="*/ 1 w 11"/>
                  <a:gd name="T1" fmla="*/ 1 h 26"/>
                  <a:gd name="T2" fmla="*/ 1 w 11"/>
                  <a:gd name="T3" fmla="*/ 1 h 26"/>
                  <a:gd name="T4" fmla="*/ 1 w 11"/>
                  <a:gd name="T5" fmla="*/ 2 h 26"/>
                  <a:gd name="T6" fmla="*/ 0 w 11"/>
                  <a:gd name="T7" fmla="*/ 1 h 26"/>
                  <a:gd name="T8" fmla="*/ 1 w 11"/>
                  <a:gd name="T9" fmla="*/ 1 h 26"/>
                  <a:gd name="T10" fmla="*/ 1 w 11"/>
                  <a:gd name="T11" fmla="*/ 1 h 26"/>
                  <a:gd name="T12" fmla="*/ 1 w 11"/>
                  <a:gd name="T13" fmla="*/ 1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6"/>
                  <a:gd name="T23" fmla="*/ 11 w 11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6">
                    <a:moveTo>
                      <a:pt x="5" y="1"/>
                    </a:moveTo>
                    <a:cubicBezTo>
                      <a:pt x="8" y="3"/>
                      <a:pt x="11" y="10"/>
                      <a:pt x="11" y="16"/>
                    </a:cubicBezTo>
                    <a:cubicBezTo>
                      <a:pt x="11" y="22"/>
                      <a:pt x="8" y="26"/>
                      <a:pt x="5" y="24"/>
                    </a:cubicBezTo>
                    <a:cubicBezTo>
                      <a:pt x="2" y="23"/>
                      <a:pt x="0" y="16"/>
                      <a:pt x="0" y="10"/>
                    </a:cubicBezTo>
                    <a:cubicBezTo>
                      <a:pt x="0" y="3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69" name="Freeform 186"/>
              <p:cNvSpPr>
                <a:spLocks/>
              </p:cNvSpPr>
              <p:nvPr/>
            </p:nvSpPr>
            <p:spPr bwMode="auto">
              <a:xfrm>
                <a:off x="1722" y="3643"/>
                <a:ext cx="11" cy="4"/>
              </a:xfrm>
              <a:custGeom>
                <a:avLst/>
                <a:gdLst>
                  <a:gd name="T0" fmla="*/ 0 w 11"/>
                  <a:gd name="T1" fmla="*/ 0 h 4"/>
                  <a:gd name="T2" fmla="*/ 2 w 11"/>
                  <a:gd name="T3" fmla="*/ 0 h 4"/>
                  <a:gd name="T4" fmla="*/ 11 w 11"/>
                  <a:gd name="T5" fmla="*/ 3 h 4"/>
                  <a:gd name="T6" fmla="*/ 10 w 11"/>
                  <a:gd name="T7" fmla="*/ 4 h 4"/>
                  <a:gd name="T8" fmla="*/ 0 w 11"/>
                  <a:gd name="T9" fmla="*/ 0 h 4"/>
                  <a:gd name="T10" fmla="*/ 0 w 11"/>
                  <a:gd name="T11" fmla="*/ 0 h 4"/>
                  <a:gd name="T12" fmla="*/ 0 w 11"/>
                  <a:gd name="T13" fmla="*/ 0 h 4"/>
                  <a:gd name="T14" fmla="*/ 0 w 11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4"/>
                  <a:gd name="T26" fmla="*/ 11 w 1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4">
                    <a:moveTo>
                      <a:pt x="0" y="0"/>
                    </a:moveTo>
                    <a:lnTo>
                      <a:pt x="2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0" name="Freeform 187"/>
              <p:cNvSpPr>
                <a:spLocks/>
              </p:cNvSpPr>
              <p:nvPr/>
            </p:nvSpPr>
            <p:spPr bwMode="auto">
              <a:xfrm>
                <a:off x="1722" y="3621"/>
                <a:ext cx="29" cy="46"/>
              </a:xfrm>
              <a:custGeom>
                <a:avLst/>
                <a:gdLst>
                  <a:gd name="T0" fmla="*/ 29 w 29"/>
                  <a:gd name="T1" fmla="*/ 17 h 46"/>
                  <a:gd name="T2" fmla="*/ 29 w 29"/>
                  <a:gd name="T3" fmla="*/ 46 h 46"/>
                  <a:gd name="T4" fmla="*/ 0 w 29"/>
                  <a:gd name="T5" fmla="*/ 29 h 46"/>
                  <a:gd name="T6" fmla="*/ 0 w 29"/>
                  <a:gd name="T7" fmla="*/ 22 h 46"/>
                  <a:gd name="T8" fmla="*/ 10 w 29"/>
                  <a:gd name="T9" fmla="*/ 26 h 46"/>
                  <a:gd name="T10" fmla="*/ 10 w 29"/>
                  <a:gd name="T11" fmla="*/ 15 h 46"/>
                  <a:gd name="T12" fmla="*/ 0 w 29"/>
                  <a:gd name="T13" fmla="*/ 6 h 46"/>
                  <a:gd name="T14" fmla="*/ 0 w 29"/>
                  <a:gd name="T15" fmla="*/ 0 h 46"/>
                  <a:gd name="T16" fmla="*/ 29 w 29"/>
                  <a:gd name="T17" fmla="*/ 17 h 46"/>
                  <a:gd name="T18" fmla="*/ 29 w 29"/>
                  <a:gd name="T19" fmla="*/ 17 h 46"/>
                  <a:gd name="T20" fmla="*/ 29 w 29"/>
                  <a:gd name="T21" fmla="*/ 17 h 46"/>
                  <a:gd name="T22" fmla="*/ 29 w 29"/>
                  <a:gd name="T23" fmla="*/ 17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6"/>
                  <a:gd name="T38" fmla="*/ 29 w 29"/>
                  <a:gd name="T39" fmla="*/ 46 h 4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6">
                    <a:moveTo>
                      <a:pt x="29" y="17"/>
                    </a:moveTo>
                    <a:lnTo>
                      <a:pt x="29" y="46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0" y="26"/>
                    </a:lnTo>
                    <a:lnTo>
                      <a:pt x="10" y="15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1" name="Freeform 188"/>
              <p:cNvSpPr>
                <a:spLocks/>
              </p:cNvSpPr>
              <p:nvPr/>
            </p:nvSpPr>
            <p:spPr bwMode="auto">
              <a:xfrm>
                <a:off x="1723" y="3631"/>
                <a:ext cx="7" cy="9"/>
              </a:xfrm>
              <a:custGeom>
                <a:avLst/>
                <a:gdLst>
                  <a:gd name="T0" fmla="*/ 0 w 7"/>
                  <a:gd name="T1" fmla="*/ 1 h 9"/>
                  <a:gd name="T2" fmla="*/ 1 w 7"/>
                  <a:gd name="T3" fmla="*/ 0 h 9"/>
                  <a:gd name="T4" fmla="*/ 7 w 7"/>
                  <a:gd name="T5" fmla="*/ 8 h 9"/>
                  <a:gd name="T6" fmla="*/ 6 w 7"/>
                  <a:gd name="T7" fmla="*/ 9 h 9"/>
                  <a:gd name="T8" fmla="*/ 0 w 7"/>
                  <a:gd name="T9" fmla="*/ 1 h 9"/>
                  <a:gd name="T10" fmla="*/ 0 w 7"/>
                  <a:gd name="T11" fmla="*/ 1 h 9"/>
                  <a:gd name="T12" fmla="*/ 0 w 7"/>
                  <a:gd name="T13" fmla="*/ 1 h 9"/>
                  <a:gd name="T14" fmla="*/ 0 w 7"/>
                  <a:gd name="T15" fmla="*/ 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9"/>
                  <a:gd name="T26" fmla="*/ 7 w 7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9">
                    <a:moveTo>
                      <a:pt x="0" y="1"/>
                    </a:moveTo>
                    <a:lnTo>
                      <a:pt x="1" y="0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2" name="Freeform 189"/>
              <p:cNvSpPr>
                <a:spLocks/>
              </p:cNvSpPr>
              <p:nvPr/>
            </p:nvSpPr>
            <p:spPr bwMode="auto">
              <a:xfrm>
                <a:off x="1722" y="3632"/>
                <a:ext cx="7" cy="8"/>
              </a:xfrm>
              <a:custGeom>
                <a:avLst/>
                <a:gdLst>
                  <a:gd name="T0" fmla="*/ 1 w 7"/>
                  <a:gd name="T1" fmla="*/ 0 h 8"/>
                  <a:gd name="T2" fmla="*/ 7 w 7"/>
                  <a:gd name="T3" fmla="*/ 8 h 8"/>
                  <a:gd name="T4" fmla="*/ 0 w 7"/>
                  <a:gd name="T5" fmla="*/ 8 h 8"/>
                  <a:gd name="T6" fmla="*/ 1 w 7"/>
                  <a:gd name="T7" fmla="*/ 0 h 8"/>
                  <a:gd name="T8" fmla="*/ 1 w 7"/>
                  <a:gd name="T9" fmla="*/ 0 h 8"/>
                  <a:gd name="T10" fmla="*/ 1 w 7"/>
                  <a:gd name="T11" fmla="*/ 0 h 8"/>
                  <a:gd name="T12" fmla="*/ 1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1" y="0"/>
                    </a:moveTo>
                    <a:lnTo>
                      <a:pt x="7" y="8"/>
                    </a:lnTo>
                    <a:lnTo>
                      <a:pt x="0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3" name="Freeform 190"/>
              <p:cNvSpPr>
                <a:spLocks/>
              </p:cNvSpPr>
              <p:nvPr/>
            </p:nvSpPr>
            <p:spPr bwMode="auto">
              <a:xfrm>
                <a:off x="1790" y="3661"/>
                <a:ext cx="17" cy="38"/>
              </a:xfrm>
              <a:custGeom>
                <a:avLst/>
                <a:gdLst>
                  <a:gd name="T0" fmla="*/ 17 w 17"/>
                  <a:gd name="T1" fmla="*/ 9 h 38"/>
                  <a:gd name="T2" fmla="*/ 17 w 17"/>
                  <a:gd name="T3" fmla="*/ 38 h 38"/>
                  <a:gd name="T4" fmla="*/ 0 w 17"/>
                  <a:gd name="T5" fmla="*/ 28 h 38"/>
                  <a:gd name="T6" fmla="*/ 0 w 17"/>
                  <a:gd name="T7" fmla="*/ 0 h 38"/>
                  <a:gd name="T8" fmla="*/ 17 w 17"/>
                  <a:gd name="T9" fmla="*/ 9 h 38"/>
                  <a:gd name="T10" fmla="*/ 17 w 17"/>
                  <a:gd name="T11" fmla="*/ 9 h 38"/>
                  <a:gd name="T12" fmla="*/ 17 w 17"/>
                  <a:gd name="T13" fmla="*/ 9 h 38"/>
                  <a:gd name="T14" fmla="*/ 17 w 17"/>
                  <a:gd name="T15" fmla="*/ 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8"/>
                  <a:gd name="T26" fmla="*/ 17 w 17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8">
                    <a:moveTo>
                      <a:pt x="17" y="9"/>
                    </a:moveTo>
                    <a:lnTo>
                      <a:pt x="17" y="3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7" y="9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4" name="Freeform 191"/>
              <p:cNvSpPr>
                <a:spLocks/>
              </p:cNvSpPr>
              <p:nvPr/>
            </p:nvSpPr>
            <p:spPr bwMode="auto">
              <a:xfrm>
                <a:off x="1798" y="3672"/>
                <a:ext cx="9" cy="21"/>
              </a:xfrm>
              <a:custGeom>
                <a:avLst/>
                <a:gdLst>
                  <a:gd name="T0" fmla="*/ 2 w 14"/>
                  <a:gd name="T1" fmla="*/ 1 h 35"/>
                  <a:gd name="T2" fmla="*/ 2 w 14"/>
                  <a:gd name="T3" fmla="*/ 3 h 35"/>
                  <a:gd name="T4" fmla="*/ 1 w 14"/>
                  <a:gd name="T5" fmla="*/ 2 h 35"/>
                  <a:gd name="T6" fmla="*/ 1 w 14"/>
                  <a:gd name="T7" fmla="*/ 1 h 35"/>
                  <a:gd name="T8" fmla="*/ 2 w 14"/>
                  <a:gd name="T9" fmla="*/ 1 h 35"/>
                  <a:gd name="T10" fmla="*/ 2 w 14"/>
                  <a:gd name="T11" fmla="*/ 1 h 35"/>
                  <a:gd name="T12" fmla="*/ 2 w 14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5"/>
                  <a:gd name="T23" fmla="*/ 14 w 14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5">
                    <a:moveTo>
                      <a:pt x="14" y="4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3" y="34"/>
                      <a:pt x="4" y="27"/>
                      <a:pt x="2" y="24"/>
                    </a:cubicBezTo>
                    <a:cubicBezTo>
                      <a:pt x="0" y="20"/>
                      <a:pt x="0" y="2"/>
                      <a:pt x="2" y="1"/>
                    </a:cubicBezTo>
                    <a:cubicBezTo>
                      <a:pt x="4" y="0"/>
                      <a:pt x="13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5" name="Freeform 192"/>
              <p:cNvSpPr>
                <a:spLocks noEditPoints="1"/>
              </p:cNvSpPr>
              <p:nvPr/>
            </p:nvSpPr>
            <p:spPr bwMode="auto">
              <a:xfrm>
                <a:off x="1798" y="3672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3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4" y="29"/>
                      <a:pt x="2" y="25"/>
                    </a:cubicBezTo>
                    <a:cubicBezTo>
                      <a:pt x="0" y="22"/>
                      <a:pt x="0" y="16"/>
                      <a:pt x="0" y="12"/>
                    </a:cubicBezTo>
                    <a:cubicBezTo>
                      <a:pt x="0" y="7"/>
                      <a:pt x="0" y="2"/>
                      <a:pt x="2" y="1"/>
                    </a:cubicBezTo>
                    <a:cubicBezTo>
                      <a:pt x="4" y="0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6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3"/>
                      <a:pt x="0" y="21"/>
                      <a:pt x="2" y="25"/>
                    </a:cubicBezTo>
                    <a:cubicBezTo>
                      <a:pt x="4" y="28"/>
                      <a:pt x="13" y="35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6" name="Freeform 193"/>
              <p:cNvSpPr>
                <a:spLocks/>
              </p:cNvSpPr>
              <p:nvPr/>
            </p:nvSpPr>
            <p:spPr bwMode="auto">
              <a:xfrm>
                <a:off x="1802" y="3675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1 w 1"/>
                  <a:gd name="T3" fmla="*/ 4 h 4"/>
                  <a:gd name="T4" fmla="*/ 0 w 1"/>
                  <a:gd name="T5" fmla="*/ 3 h 4"/>
                  <a:gd name="T6" fmla="*/ 0 w 1"/>
                  <a:gd name="T7" fmla="*/ 0 h 4"/>
                  <a:gd name="T8" fmla="*/ 1 w 1"/>
                  <a:gd name="T9" fmla="*/ 1 h 4"/>
                  <a:gd name="T10" fmla="*/ 1 w 1"/>
                  <a:gd name="T11" fmla="*/ 1 h 4"/>
                  <a:gd name="T12" fmla="*/ 1 w 1"/>
                  <a:gd name="T13" fmla="*/ 1 h 4"/>
                  <a:gd name="T14" fmla="*/ 1 w 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4"/>
                  <a:gd name="T26" fmla="*/ 1 w 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4">
                    <a:moveTo>
                      <a:pt x="1" y="1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7" name="Freeform 194"/>
              <p:cNvSpPr>
                <a:spLocks/>
              </p:cNvSpPr>
              <p:nvPr/>
            </p:nvSpPr>
            <p:spPr bwMode="auto">
              <a:xfrm>
                <a:off x="1802" y="3682"/>
                <a:ext cx="1" cy="7"/>
              </a:xfrm>
              <a:custGeom>
                <a:avLst/>
                <a:gdLst>
                  <a:gd name="T0" fmla="*/ 1 w 1"/>
                  <a:gd name="T1" fmla="*/ 1 h 7"/>
                  <a:gd name="T2" fmla="*/ 1 w 1"/>
                  <a:gd name="T3" fmla="*/ 7 h 7"/>
                  <a:gd name="T4" fmla="*/ 0 w 1"/>
                  <a:gd name="T5" fmla="*/ 6 h 7"/>
                  <a:gd name="T6" fmla="*/ 0 w 1"/>
                  <a:gd name="T7" fmla="*/ 0 h 7"/>
                  <a:gd name="T8" fmla="*/ 1 w 1"/>
                  <a:gd name="T9" fmla="*/ 1 h 7"/>
                  <a:gd name="T10" fmla="*/ 1 w 1"/>
                  <a:gd name="T11" fmla="*/ 1 h 7"/>
                  <a:gd name="T12" fmla="*/ 1 w 1"/>
                  <a:gd name="T13" fmla="*/ 1 h 7"/>
                  <a:gd name="T14" fmla="*/ 1 w 1"/>
                  <a:gd name="T15" fmla="*/ 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7"/>
                  <a:gd name="T26" fmla="*/ 1 w 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7">
                    <a:moveTo>
                      <a:pt x="1" y="1"/>
                    </a:move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8" name="Freeform 195"/>
              <p:cNvSpPr>
                <a:spLocks/>
              </p:cNvSpPr>
              <p:nvPr/>
            </p:nvSpPr>
            <p:spPr bwMode="auto">
              <a:xfrm>
                <a:off x="1804" y="3677"/>
                <a:ext cx="2" cy="13"/>
              </a:xfrm>
              <a:custGeom>
                <a:avLst/>
                <a:gdLst>
                  <a:gd name="T0" fmla="*/ 2 w 2"/>
                  <a:gd name="T1" fmla="*/ 1 h 13"/>
                  <a:gd name="T2" fmla="*/ 2 w 2"/>
                  <a:gd name="T3" fmla="*/ 13 h 13"/>
                  <a:gd name="T4" fmla="*/ 0 w 2"/>
                  <a:gd name="T5" fmla="*/ 12 h 13"/>
                  <a:gd name="T6" fmla="*/ 0 w 2"/>
                  <a:gd name="T7" fmla="*/ 0 h 13"/>
                  <a:gd name="T8" fmla="*/ 2 w 2"/>
                  <a:gd name="T9" fmla="*/ 1 h 13"/>
                  <a:gd name="T10" fmla="*/ 2 w 2"/>
                  <a:gd name="T11" fmla="*/ 1 h 13"/>
                  <a:gd name="T12" fmla="*/ 2 w 2"/>
                  <a:gd name="T13" fmla="*/ 1 h 13"/>
                  <a:gd name="T14" fmla="*/ 2 w 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3"/>
                  <a:gd name="T26" fmla="*/ 2 w 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3">
                    <a:moveTo>
                      <a:pt x="2" y="1"/>
                    </a:moveTo>
                    <a:lnTo>
                      <a:pt x="2" y="13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79" name="Freeform 196"/>
              <p:cNvSpPr>
                <a:spLocks noEditPoints="1"/>
              </p:cNvSpPr>
              <p:nvPr/>
            </p:nvSpPr>
            <p:spPr bwMode="auto">
              <a:xfrm>
                <a:off x="1804" y="3693"/>
                <a:ext cx="2" cy="4"/>
              </a:xfrm>
              <a:custGeom>
                <a:avLst/>
                <a:gdLst>
                  <a:gd name="T0" fmla="*/ 1 w 3"/>
                  <a:gd name="T1" fmla="*/ 1 h 6"/>
                  <a:gd name="T2" fmla="*/ 1 w 3"/>
                  <a:gd name="T3" fmla="*/ 1 h 6"/>
                  <a:gd name="T4" fmla="*/ 1 w 3"/>
                  <a:gd name="T5" fmla="*/ 1 h 6"/>
                  <a:gd name="T6" fmla="*/ 0 w 3"/>
                  <a:gd name="T7" fmla="*/ 1 h 6"/>
                  <a:gd name="T8" fmla="*/ 1 w 3"/>
                  <a:gd name="T9" fmla="*/ 1 h 6"/>
                  <a:gd name="T10" fmla="*/ 1 w 3"/>
                  <a:gd name="T11" fmla="*/ 1 h 6"/>
                  <a:gd name="T12" fmla="*/ 1 w 3"/>
                  <a:gd name="T13" fmla="*/ 1 h 6"/>
                  <a:gd name="T14" fmla="*/ 1 w 3"/>
                  <a:gd name="T15" fmla="*/ 1 h 6"/>
                  <a:gd name="T16" fmla="*/ 1 w 3"/>
                  <a:gd name="T17" fmla="*/ 1 h 6"/>
                  <a:gd name="T18" fmla="*/ 1 w 3"/>
                  <a:gd name="T19" fmla="*/ 1 h 6"/>
                  <a:gd name="T20" fmla="*/ 1 w 3"/>
                  <a:gd name="T21" fmla="*/ 1 h 6"/>
                  <a:gd name="T22" fmla="*/ 1 w 3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6"/>
                  <a:gd name="T38" fmla="*/ 3 w 3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6">
                    <a:moveTo>
                      <a:pt x="1" y="1"/>
                    </a:moveTo>
                    <a:cubicBezTo>
                      <a:pt x="3" y="1"/>
                      <a:pt x="3" y="3"/>
                      <a:pt x="3" y="4"/>
                    </a:cubicBezTo>
                    <a:cubicBezTo>
                      <a:pt x="3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0" name="Freeform 197"/>
              <p:cNvSpPr>
                <a:spLocks/>
              </p:cNvSpPr>
              <p:nvPr/>
            </p:nvSpPr>
            <p:spPr bwMode="auto">
              <a:xfrm>
                <a:off x="1804" y="3669"/>
                <a:ext cx="3" cy="4"/>
              </a:xfrm>
              <a:custGeom>
                <a:avLst/>
                <a:gdLst>
                  <a:gd name="T0" fmla="*/ 2 w 4"/>
                  <a:gd name="T1" fmla="*/ 1 h 6"/>
                  <a:gd name="T2" fmla="*/ 2 w 4"/>
                  <a:gd name="T3" fmla="*/ 1 h 6"/>
                  <a:gd name="T4" fmla="*/ 2 w 4"/>
                  <a:gd name="T5" fmla="*/ 1 h 6"/>
                  <a:gd name="T6" fmla="*/ 0 w 4"/>
                  <a:gd name="T7" fmla="*/ 1 h 6"/>
                  <a:gd name="T8" fmla="*/ 2 w 4"/>
                  <a:gd name="T9" fmla="*/ 1 h 6"/>
                  <a:gd name="T10" fmla="*/ 2 w 4"/>
                  <a:gd name="T11" fmla="*/ 1 h 6"/>
                  <a:gd name="T12" fmla="*/ 2 w 4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1" name="Freeform 198"/>
              <p:cNvSpPr>
                <a:spLocks/>
              </p:cNvSpPr>
              <p:nvPr/>
            </p:nvSpPr>
            <p:spPr bwMode="auto">
              <a:xfrm>
                <a:off x="1753" y="3613"/>
                <a:ext cx="15" cy="28"/>
              </a:xfrm>
              <a:custGeom>
                <a:avLst/>
                <a:gdLst>
                  <a:gd name="T0" fmla="*/ 15 w 15"/>
                  <a:gd name="T1" fmla="*/ 9 h 28"/>
                  <a:gd name="T2" fmla="*/ 15 w 15"/>
                  <a:gd name="T3" fmla="*/ 28 h 28"/>
                  <a:gd name="T4" fmla="*/ 0 w 15"/>
                  <a:gd name="T5" fmla="*/ 20 h 28"/>
                  <a:gd name="T6" fmla="*/ 0 w 15"/>
                  <a:gd name="T7" fmla="*/ 0 h 28"/>
                  <a:gd name="T8" fmla="*/ 15 w 15"/>
                  <a:gd name="T9" fmla="*/ 9 h 28"/>
                  <a:gd name="T10" fmla="*/ 15 w 15"/>
                  <a:gd name="T11" fmla="*/ 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8"/>
                  <a:gd name="T20" fmla="*/ 15 w 15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8">
                    <a:moveTo>
                      <a:pt x="15" y="9"/>
                    </a:moveTo>
                    <a:lnTo>
                      <a:pt x="15" y="28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2" name="Freeform 199"/>
              <p:cNvSpPr>
                <a:spLocks/>
              </p:cNvSpPr>
              <p:nvPr/>
            </p:nvSpPr>
            <p:spPr bwMode="auto">
              <a:xfrm>
                <a:off x="1752" y="3630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0 h 5"/>
                  <a:gd name="T4" fmla="*/ 14 w 14"/>
                  <a:gd name="T5" fmla="*/ 4 h 5"/>
                  <a:gd name="T6" fmla="*/ 13 w 14"/>
                  <a:gd name="T7" fmla="*/ 5 h 5"/>
                  <a:gd name="T8" fmla="*/ 0 w 14"/>
                  <a:gd name="T9" fmla="*/ 0 h 5"/>
                  <a:gd name="T10" fmla="*/ 0 w 14"/>
                  <a:gd name="T11" fmla="*/ 0 h 5"/>
                  <a:gd name="T12" fmla="*/ 0 w 14"/>
                  <a:gd name="T13" fmla="*/ 0 h 5"/>
                  <a:gd name="T14" fmla="*/ 0 w 1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5"/>
                  <a:gd name="T26" fmla="*/ 14 w 1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5">
                    <a:moveTo>
                      <a:pt x="0" y="0"/>
                    </a:moveTo>
                    <a:lnTo>
                      <a:pt x="1" y="0"/>
                    </a:lnTo>
                    <a:lnTo>
                      <a:pt x="14" y="4"/>
                    </a:lnTo>
                    <a:lnTo>
                      <a:pt x="1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3" name="Freeform 200"/>
              <p:cNvSpPr>
                <a:spLocks/>
              </p:cNvSpPr>
              <p:nvPr/>
            </p:nvSpPr>
            <p:spPr bwMode="auto">
              <a:xfrm>
                <a:off x="1752" y="3607"/>
                <a:ext cx="38" cy="51"/>
              </a:xfrm>
              <a:custGeom>
                <a:avLst/>
                <a:gdLst>
                  <a:gd name="T0" fmla="*/ 38 w 38"/>
                  <a:gd name="T1" fmla="*/ 23 h 51"/>
                  <a:gd name="T2" fmla="*/ 38 w 38"/>
                  <a:gd name="T3" fmla="*/ 51 h 51"/>
                  <a:gd name="T4" fmla="*/ 0 w 38"/>
                  <a:gd name="T5" fmla="*/ 29 h 51"/>
                  <a:gd name="T6" fmla="*/ 0 w 38"/>
                  <a:gd name="T7" fmla="*/ 23 h 51"/>
                  <a:gd name="T8" fmla="*/ 13 w 38"/>
                  <a:gd name="T9" fmla="*/ 28 h 51"/>
                  <a:gd name="T10" fmla="*/ 13 w 38"/>
                  <a:gd name="T11" fmla="*/ 17 h 51"/>
                  <a:gd name="T12" fmla="*/ 0 w 38"/>
                  <a:gd name="T13" fmla="*/ 6 h 51"/>
                  <a:gd name="T14" fmla="*/ 0 w 38"/>
                  <a:gd name="T15" fmla="*/ 0 h 51"/>
                  <a:gd name="T16" fmla="*/ 38 w 38"/>
                  <a:gd name="T17" fmla="*/ 23 h 51"/>
                  <a:gd name="T18" fmla="*/ 38 w 38"/>
                  <a:gd name="T19" fmla="*/ 23 h 51"/>
                  <a:gd name="T20" fmla="*/ 38 w 38"/>
                  <a:gd name="T21" fmla="*/ 23 h 51"/>
                  <a:gd name="T22" fmla="*/ 38 w 38"/>
                  <a:gd name="T23" fmla="*/ 23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1"/>
                  <a:gd name="T38" fmla="*/ 38 w 38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1">
                    <a:moveTo>
                      <a:pt x="38" y="23"/>
                    </a:moveTo>
                    <a:lnTo>
                      <a:pt x="38" y="51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13" y="28"/>
                    </a:lnTo>
                    <a:lnTo>
                      <a:pt x="13" y="1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3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4" name="Freeform 201"/>
              <p:cNvSpPr>
                <a:spLocks/>
              </p:cNvSpPr>
              <p:nvPr/>
            </p:nvSpPr>
            <p:spPr bwMode="auto">
              <a:xfrm>
                <a:off x="1723" y="3596"/>
                <a:ext cx="11" cy="25"/>
              </a:xfrm>
              <a:custGeom>
                <a:avLst/>
                <a:gdLst>
                  <a:gd name="T0" fmla="*/ 11 w 11"/>
                  <a:gd name="T1" fmla="*/ 7 h 25"/>
                  <a:gd name="T2" fmla="*/ 11 w 11"/>
                  <a:gd name="T3" fmla="*/ 25 h 25"/>
                  <a:gd name="T4" fmla="*/ 0 w 11"/>
                  <a:gd name="T5" fmla="*/ 19 h 25"/>
                  <a:gd name="T6" fmla="*/ 1 w 11"/>
                  <a:gd name="T7" fmla="*/ 0 h 25"/>
                  <a:gd name="T8" fmla="*/ 11 w 11"/>
                  <a:gd name="T9" fmla="*/ 7 h 25"/>
                  <a:gd name="T10" fmla="*/ 11 w 11"/>
                  <a:gd name="T11" fmla="*/ 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7"/>
                    </a:moveTo>
                    <a:lnTo>
                      <a:pt x="11" y="25"/>
                    </a:lnTo>
                    <a:lnTo>
                      <a:pt x="0" y="19"/>
                    </a:lnTo>
                    <a:lnTo>
                      <a:pt x="1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5" name="Freeform 202"/>
              <p:cNvSpPr>
                <a:spLocks/>
              </p:cNvSpPr>
              <p:nvPr/>
            </p:nvSpPr>
            <p:spPr bwMode="auto">
              <a:xfrm>
                <a:off x="1728" y="3602"/>
                <a:ext cx="6" cy="16"/>
              </a:xfrm>
              <a:custGeom>
                <a:avLst/>
                <a:gdLst>
                  <a:gd name="T0" fmla="*/ 1 w 11"/>
                  <a:gd name="T1" fmla="*/ 1 h 27"/>
                  <a:gd name="T2" fmla="*/ 1 w 11"/>
                  <a:gd name="T3" fmla="*/ 1 h 27"/>
                  <a:gd name="T4" fmla="*/ 1 w 11"/>
                  <a:gd name="T5" fmla="*/ 2 h 27"/>
                  <a:gd name="T6" fmla="*/ 0 w 11"/>
                  <a:gd name="T7" fmla="*/ 1 h 27"/>
                  <a:gd name="T8" fmla="*/ 1 w 11"/>
                  <a:gd name="T9" fmla="*/ 1 h 27"/>
                  <a:gd name="T10" fmla="*/ 1 w 11"/>
                  <a:gd name="T11" fmla="*/ 1 h 27"/>
                  <a:gd name="T12" fmla="*/ 1 w 11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7"/>
                  <a:gd name="T23" fmla="*/ 11 w 11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7">
                    <a:moveTo>
                      <a:pt x="5" y="2"/>
                    </a:moveTo>
                    <a:cubicBezTo>
                      <a:pt x="8" y="4"/>
                      <a:pt x="11" y="10"/>
                      <a:pt x="11" y="17"/>
                    </a:cubicBezTo>
                    <a:cubicBezTo>
                      <a:pt x="11" y="23"/>
                      <a:pt x="8" y="27"/>
                      <a:pt x="5" y="25"/>
                    </a:cubicBezTo>
                    <a:cubicBezTo>
                      <a:pt x="2" y="24"/>
                      <a:pt x="0" y="17"/>
                      <a:pt x="0" y="11"/>
                    </a:cubicBezTo>
                    <a:cubicBezTo>
                      <a:pt x="0" y="4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6" name="Freeform 203"/>
              <p:cNvSpPr>
                <a:spLocks/>
              </p:cNvSpPr>
              <p:nvPr/>
            </p:nvSpPr>
            <p:spPr bwMode="auto">
              <a:xfrm>
                <a:off x="1722" y="3612"/>
                <a:ext cx="11" cy="4"/>
              </a:xfrm>
              <a:custGeom>
                <a:avLst/>
                <a:gdLst>
                  <a:gd name="T0" fmla="*/ 0 w 11"/>
                  <a:gd name="T1" fmla="*/ 1 h 4"/>
                  <a:gd name="T2" fmla="*/ 2 w 11"/>
                  <a:gd name="T3" fmla="*/ 0 h 4"/>
                  <a:gd name="T4" fmla="*/ 11 w 11"/>
                  <a:gd name="T5" fmla="*/ 3 h 4"/>
                  <a:gd name="T6" fmla="*/ 10 w 11"/>
                  <a:gd name="T7" fmla="*/ 4 h 4"/>
                  <a:gd name="T8" fmla="*/ 0 w 11"/>
                  <a:gd name="T9" fmla="*/ 1 h 4"/>
                  <a:gd name="T10" fmla="*/ 0 w 11"/>
                  <a:gd name="T11" fmla="*/ 1 h 4"/>
                  <a:gd name="T12" fmla="*/ 0 w 11"/>
                  <a:gd name="T13" fmla="*/ 1 h 4"/>
                  <a:gd name="T14" fmla="*/ 0 w 1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4"/>
                  <a:gd name="T26" fmla="*/ 11 w 1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4">
                    <a:moveTo>
                      <a:pt x="0" y="1"/>
                    </a:moveTo>
                    <a:lnTo>
                      <a:pt x="2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7" name="Freeform 204"/>
              <p:cNvSpPr>
                <a:spLocks/>
              </p:cNvSpPr>
              <p:nvPr/>
            </p:nvSpPr>
            <p:spPr bwMode="auto">
              <a:xfrm>
                <a:off x="1722" y="3591"/>
                <a:ext cx="29" cy="45"/>
              </a:xfrm>
              <a:custGeom>
                <a:avLst/>
                <a:gdLst>
                  <a:gd name="T0" fmla="*/ 29 w 29"/>
                  <a:gd name="T1" fmla="*/ 16 h 45"/>
                  <a:gd name="T2" fmla="*/ 29 w 29"/>
                  <a:gd name="T3" fmla="*/ 45 h 45"/>
                  <a:gd name="T4" fmla="*/ 0 w 29"/>
                  <a:gd name="T5" fmla="*/ 28 h 45"/>
                  <a:gd name="T6" fmla="*/ 0 w 29"/>
                  <a:gd name="T7" fmla="*/ 22 h 45"/>
                  <a:gd name="T8" fmla="*/ 10 w 29"/>
                  <a:gd name="T9" fmla="*/ 25 h 45"/>
                  <a:gd name="T10" fmla="*/ 10 w 29"/>
                  <a:gd name="T11" fmla="*/ 14 h 45"/>
                  <a:gd name="T12" fmla="*/ 0 w 29"/>
                  <a:gd name="T13" fmla="*/ 6 h 45"/>
                  <a:gd name="T14" fmla="*/ 0 w 29"/>
                  <a:gd name="T15" fmla="*/ 0 h 45"/>
                  <a:gd name="T16" fmla="*/ 29 w 29"/>
                  <a:gd name="T17" fmla="*/ 16 h 45"/>
                  <a:gd name="T18" fmla="*/ 29 w 29"/>
                  <a:gd name="T19" fmla="*/ 16 h 45"/>
                  <a:gd name="T20" fmla="*/ 29 w 29"/>
                  <a:gd name="T21" fmla="*/ 16 h 45"/>
                  <a:gd name="T22" fmla="*/ 29 w 29"/>
                  <a:gd name="T23" fmla="*/ 16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6"/>
                    </a:moveTo>
                    <a:lnTo>
                      <a:pt x="29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0" y="25"/>
                    </a:lnTo>
                    <a:lnTo>
                      <a:pt x="10" y="1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8" name="Freeform 205"/>
              <p:cNvSpPr>
                <a:spLocks/>
              </p:cNvSpPr>
              <p:nvPr/>
            </p:nvSpPr>
            <p:spPr bwMode="auto">
              <a:xfrm>
                <a:off x="1723" y="3601"/>
                <a:ext cx="7" cy="8"/>
              </a:xfrm>
              <a:custGeom>
                <a:avLst/>
                <a:gdLst>
                  <a:gd name="T0" fmla="*/ 0 w 7"/>
                  <a:gd name="T1" fmla="*/ 1 h 8"/>
                  <a:gd name="T2" fmla="*/ 1 w 7"/>
                  <a:gd name="T3" fmla="*/ 0 h 8"/>
                  <a:gd name="T4" fmla="*/ 7 w 7"/>
                  <a:gd name="T5" fmla="*/ 8 h 8"/>
                  <a:gd name="T6" fmla="*/ 6 w 7"/>
                  <a:gd name="T7" fmla="*/ 8 h 8"/>
                  <a:gd name="T8" fmla="*/ 0 w 7"/>
                  <a:gd name="T9" fmla="*/ 1 h 8"/>
                  <a:gd name="T10" fmla="*/ 0 w 7"/>
                  <a:gd name="T11" fmla="*/ 1 h 8"/>
                  <a:gd name="T12" fmla="*/ 0 w 7"/>
                  <a:gd name="T13" fmla="*/ 1 h 8"/>
                  <a:gd name="T14" fmla="*/ 0 w 7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0" y="1"/>
                    </a:moveTo>
                    <a:lnTo>
                      <a:pt x="1" y="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89" name="Freeform 206"/>
              <p:cNvSpPr>
                <a:spLocks/>
              </p:cNvSpPr>
              <p:nvPr/>
            </p:nvSpPr>
            <p:spPr bwMode="auto">
              <a:xfrm>
                <a:off x="1722" y="3602"/>
                <a:ext cx="7" cy="7"/>
              </a:xfrm>
              <a:custGeom>
                <a:avLst/>
                <a:gdLst>
                  <a:gd name="T0" fmla="*/ 1 w 7"/>
                  <a:gd name="T1" fmla="*/ 0 h 7"/>
                  <a:gd name="T2" fmla="*/ 7 w 7"/>
                  <a:gd name="T3" fmla="*/ 7 h 7"/>
                  <a:gd name="T4" fmla="*/ 0 w 7"/>
                  <a:gd name="T5" fmla="*/ 7 h 7"/>
                  <a:gd name="T6" fmla="*/ 1 w 7"/>
                  <a:gd name="T7" fmla="*/ 0 h 7"/>
                  <a:gd name="T8" fmla="*/ 1 w 7"/>
                  <a:gd name="T9" fmla="*/ 0 h 7"/>
                  <a:gd name="T10" fmla="*/ 1 w 7"/>
                  <a:gd name="T11" fmla="*/ 0 h 7"/>
                  <a:gd name="T12" fmla="*/ 1 w 7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7"/>
                  <a:gd name="T23" fmla="*/ 7 w 7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7">
                    <a:moveTo>
                      <a:pt x="1" y="0"/>
                    </a:moveTo>
                    <a:lnTo>
                      <a:pt x="7" y="7"/>
                    </a:lnTo>
                    <a:lnTo>
                      <a:pt x="0" y="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0" name="Freeform 207"/>
              <p:cNvSpPr>
                <a:spLocks/>
              </p:cNvSpPr>
              <p:nvPr/>
            </p:nvSpPr>
            <p:spPr bwMode="auto">
              <a:xfrm>
                <a:off x="1790" y="3630"/>
                <a:ext cx="17" cy="38"/>
              </a:xfrm>
              <a:custGeom>
                <a:avLst/>
                <a:gdLst>
                  <a:gd name="T0" fmla="*/ 17 w 17"/>
                  <a:gd name="T1" fmla="*/ 10 h 38"/>
                  <a:gd name="T2" fmla="*/ 17 w 17"/>
                  <a:gd name="T3" fmla="*/ 38 h 38"/>
                  <a:gd name="T4" fmla="*/ 0 w 17"/>
                  <a:gd name="T5" fmla="*/ 28 h 38"/>
                  <a:gd name="T6" fmla="*/ 0 w 17"/>
                  <a:gd name="T7" fmla="*/ 0 h 38"/>
                  <a:gd name="T8" fmla="*/ 17 w 17"/>
                  <a:gd name="T9" fmla="*/ 10 h 38"/>
                  <a:gd name="T10" fmla="*/ 17 w 17"/>
                  <a:gd name="T11" fmla="*/ 10 h 38"/>
                  <a:gd name="T12" fmla="*/ 17 w 17"/>
                  <a:gd name="T13" fmla="*/ 10 h 38"/>
                  <a:gd name="T14" fmla="*/ 17 w 17"/>
                  <a:gd name="T15" fmla="*/ 1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8"/>
                  <a:gd name="T26" fmla="*/ 17 w 17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8">
                    <a:moveTo>
                      <a:pt x="17" y="10"/>
                    </a:moveTo>
                    <a:lnTo>
                      <a:pt x="17" y="3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1" name="Freeform 208"/>
              <p:cNvSpPr>
                <a:spLocks/>
              </p:cNvSpPr>
              <p:nvPr/>
            </p:nvSpPr>
            <p:spPr bwMode="auto">
              <a:xfrm>
                <a:off x="1798" y="3642"/>
                <a:ext cx="9" cy="21"/>
              </a:xfrm>
              <a:custGeom>
                <a:avLst/>
                <a:gdLst>
                  <a:gd name="T0" fmla="*/ 2 w 14"/>
                  <a:gd name="T1" fmla="*/ 1 h 35"/>
                  <a:gd name="T2" fmla="*/ 2 w 14"/>
                  <a:gd name="T3" fmla="*/ 3 h 35"/>
                  <a:gd name="T4" fmla="*/ 1 w 14"/>
                  <a:gd name="T5" fmla="*/ 2 h 35"/>
                  <a:gd name="T6" fmla="*/ 1 w 14"/>
                  <a:gd name="T7" fmla="*/ 1 h 35"/>
                  <a:gd name="T8" fmla="*/ 2 w 14"/>
                  <a:gd name="T9" fmla="*/ 1 h 35"/>
                  <a:gd name="T10" fmla="*/ 2 w 14"/>
                  <a:gd name="T11" fmla="*/ 1 h 35"/>
                  <a:gd name="T12" fmla="*/ 2 w 14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5"/>
                  <a:gd name="T23" fmla="*/ 14 w 14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5">
                    <a:moveTo>
                      <a:pt x="14" y="3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3" y="34"/>
                      <a:pt x="4" y="27"/>
                      <a:pt x="2" y="23"/>
                    </a:cubicBezTo>
                    <a:cubicBezTo>
                      <a:pt x="0" y="19"/>
                      <a:pt x="0" y="2"/>
                      <a:pt x="2" y="1"/>
                    </a:cubicBezTo>
                    <a:cubicBezTo>
                      <a:pt x="4" y="0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2" name="Freeform 209"/>
              <p:cNvSpPr>
                <a:spLocks noEditPoints="1"/>
              </p:cNvSpPr>
              <p:nvPr/>
            </p:nvSpPr>
            <p:spPr bwMode="auto">
              <a:xfrm>
                <a:off x="1798" y="3641"/>
                <a:ext cx="9" cy="23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4 h 37"/>
                  <a:gd name="T8" fmla="*/ 1 w 15"/>
                  <a:gd name="T9" fmla="*/ 4 h 37"/>
                  <a:gd name="T10" fmla="*/ 1 w 15"/>
                  <a:gd name="T11" fmla="*/ 4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4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4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6"/>
                      <a:pt x="4" y="29"/>
                      <a:pt x="2" y="25"/>
                    </a:cubicBezTo>
                    <a:cubicBezTo>
                      <a:pt x="0" y="22"/>
                      <a:pt x="0" y="16"/>
                      <a:pt x="0" y="12"/>
                    </a:cubicBezTo>
                    <a:cubicBezTo>
                      <a:pt x="0" y="7"/>
                      <a:pt x="0" y="2"/>
                      <a:pt x="2" y="1"/>
                    </a:cubicBezTo>
                    <a:cubicBezTo>
                      <a:pt x="4" y="0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6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3"/>
                      <a:pt x="0" y="20"/>
                      <a:pt x="2" y="24"/>
                    </a:cubicBezTo>
                    <a:cubicBezTo>
                      <a:pt x="4" y="28"/>
                      <a:pt x="13" y="35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3" name="Freeform 210"/>
              <p:cNvSpPr>
                <a:spLocks/>
              </p:cNvSpPr>
              <p:nvPr/>
            </p:nvSpPr>
            <p:spPr bwMode="auto">
              <a:xfrm>
                <a:off x="1802" y="3645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1 w 1"/>
                  <a:gd name="T3" fmla="*/ 4 h 4"/>
                  <a:gd name="T4" fmla="*/ 0 w 1"/>
                  <a:gd name="T5" fmla="*/ 2 h 4"/>
                  <a:gd name="T6" fmla="*/ 0 w 1"/>
                  <a:gd name="T7" fmla="*/ 0 h 4"/>
                  <a:gd name="T8" fmla="*/ 1 w 1"/>
                  <a:gd name="T9" fmla="*/ 1 h 4"/>
                  <a:gd name="T10" fmla="*/ 1 w 1"/>
                  <a:gd name="T11" fmla="*/ 1 h 4"/>
                  <a:gd name="T12" fmla="*/ 1 w 1"/>
                  <a:gd name="T13" fmla="*/ 1 h 4"/>
                  <a:gd name="T14" fmla="*/ 1 w 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4"/>
                  <a:gd name="T26" fmla="*/ 1 w 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4">
                    <a:moveTo>
                      <a:pt x="1" y="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4" name="Freeform 211"/>
              <p:cNvSpPr>
                <a:spLocks/>
              </p:cNvSpPr>
              <p:nvPr/>
            </p:nvSpPr>
            <p:spPr bwMode="auto">
              <a:xfrm>
                <a:off x="1802" y="3652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6 h 6"/>
                  <a:gd name="T4" fmla="*/ 0 w 1"/>
                  <a:gd name="T5" fmla="*/ 6 h 6"/>
                  <a:gd name="T6" fmla="*/ 0 w 1"/>
                  <a:gd name="T7" fmla="*/ 0 h 6"/>
                  <a:gd name="T8" fmla="*/ 1 w 1"/>
                  <a:gd name="T9" fmla="*/ 0 h 6"/>
                  <a:gd name="T10" fmla="*/ 1 w 1"/>
                  <a:gd name="T11" fmla="*/ 0 h 6"/>
                  <a:gd name="T12" fmla="*/ 1 w 1"/>
                  <a:gd name="T13" fmla="*/ 0 h 6"/>
                  <a:gd name="T14" fmla="*/ 1 w 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1" y="0"/>
                    </a:moveTo>
                    <a:lnTo>
                      <a:pt x="1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5" name="Freeform 212"/>
              <p:cNvSpPr>
                <a:spLocks/>
              </p:cNvSpPr>
              <p:nvPr/>
            </p:nvSpPr>
            <p:spPr bwMode="auto">
              <a:xfrm>
                <a:off x="1804" y="3646"/>
                <a:ext cx="2" cy="13"/>
              </a:xfrm>
              <a:custGeom>
                <a:avLst/>
                <a:gdLst>
                  <a:gd name="T0" fmla="*/ 2 w 2"/>
                  <a:gd name="T1" fmla="*/ 1 h 13"/>
                  <a:gd name="T2" fmla="*/ 2 w 2"/>
                  <a:gd name="T3" fmla="*/ 13 h 13"/>
                  <a:gd name="T4" fmla="*/ 0 w 2"/>
                  <a:gd name="T5" fmla="*/ 12 h 13"/>
                  <a:gd name="T6" fmla="*/ 0 w 2"/>
                  <a:gd name="T7" fmla="*/ 0 h 13"/>
                  <a:gd name="T8" fmla="*/ 2 w 2"/>
                  <a:gd name="T9" fmla="*/ 1 h 13"/>
                  <a:gd name="T10" fmla="*/ 2 w 2"/>
                  <a:gd name="T11" fmla="*/ 1 h 13"/>
                  <a:gd name="T12" fmla="*/ 2 w 2"/>
                  <a:gd name="T13" fmla="*/ 1 h 13"/>
                  <a:gd name="T14" fmla="*/ 2 w 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3"/>
                  <a:gd name="T26" fmla="*/ 2 w 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3">
                    <a:moveTo>
                      <a:pt x="2" y="1"/>
                    </a:moveTo>
                    <a:lnTo>
                      <a:pt x="2" y="13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6" name="Freeform 213"/>
              <p:cNvSpPr>
                <a:spLocks noEditPoints="1"/>
              </p:cNvSpPr>
              <p:nvPr/>
            </p:nvSpPr>
            <p:spPr bwMode="auto">
              <a:xfrm>
                <a:off x="1804" y="3663"/>
                <a:ext cx="2" cy="4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1 h 6"/>
                  <a:gd name="T6" fmla="*/ 0 w 3"/>
                  <a:gd name="T7" fmla="*/ 1 h 6"/>
                  <a:gd name="T8" fmla="*/ 1 w 3"/>
                  <a:gd name="T9" fmla="*/ 0 h 6"/>
                  <a:gd name="T10" fmla="*/ 1 w 3"/>
                  <a:gd name="T11" fmla="*/ 0 h 6"/>
                  <a:gd name="T12" fmla="*/ 1 w 3"/>
                  <a:gd name="T13" fmla="*/ 0 h 6"/>
                  <a:gd name="T14" fmla="*/ 1 w 3"/>
                  <a:gd name="T15" fmla="*/ 1 h 6"/>
                  <a:gd name="T16" fmla="*/ 1 w 3"/>
                  <a:gd name="T17" fmla="*/ 1 h 6"/>
                  <a:gd name="T18" fmla="*/ 1 w 3"/>
                  <a:gd name="T19" fmla="*/ 1 h 6"/>
                  <a:gd name="T20" fmla="*/ 1 w 3"/>
                  <a:gd name="T21" fmla="*/ 1 h 6"/>
                  <a:gd name="T22" fmla="*/ 1 w 3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6"/>
                  <a:gd name="T38" fmla="*/ 3 w 3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6">
                    <a:moveTo>
                      <a:pt x="1" y="0"/>
                    </a:moveTo>
                    <a:cubicBezTo>
                      <a:pt x="3" y="1"/>
                      <a:pt x="3" y="3"/>
                      <a:pt x="3" y="4"/>
                    </a:cubicBezTo>
                    <a:cubicBezTo>
                      <a:pt x="3" y="5"/>
                      <a:pt x="3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7" name="Freeform 214"/>
              <p:cNvSpPr>
                <a:spLocks/>
              </p:cNvSpPr>
              <p:nvPr/>
            </p:nvSpPr>
            <p:spPr bwMode="auto">
              <a:xfrm>
                <a:off x="1804" y="3639"/>
                <a:ext cx="3" cy="4"/>
              </a:xfrm>
              <a:custGeom>
                <a:avLst/>
                <a:gdLst>
                  <a:gd name="T0" fmla="*/ 2 w 4"/>
                  <a:gd name="T1" fmla="*/ 1 h 6"/>
                  <a:gd name="T2" fmla="*/ 2 w 4"/>
                  <a:gd name="T3" fmla="*/ 1 h 6"/>
                  <a:gd name="T4" fmla="*/ 2 w 4"/>
                  <a:gd name="T5" fmla="*/ 1 h 6"/>
                  <a:gd name="T6" fmla="*/ 0 w 4"/>
                  <a:gd name="T7" fmla="*/ 1 h 6"/>
                  <a:gd name="T8" fmla="*/ 2 w 4"/>
                  <a:gd name="T9" fmla="*/ 1 h 6"/>
                  <a:gd name="T10" fmla="*/ 2 w 4"/>
                  <a:gd name="T11" fmla="*/ 1 h 6"/>
                  <a:gd name="T12" fmla="*/ 2 w 4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8" name="Freeform 215"/>
              <p:cNvSpPr>
                <a:spLocks/>
              </p:cNvSpPr>
              <p:nvPr/>
            </p:nvSpPr>
            <p:spPr bwMode="auto">
              <a:xfrm>
                <a:off x="1753" y="3582"/>
                <a:ext cx="15" cy="29"/>
              </a:xfrm>
              <a:custGeom>
                <a:avLst/>
                <a:gdLst>
                  <a:gd name="T0" fmla="*/ 15 w 15"/>
                  <a:gd name="T1" fmla="*/ 9 h 29"/>
                  <a:gd name="T2" fmla="*/ 15 w 15"/>
                  <a:gd name="T3" fmla="*/ 29 h 29"/>
                  <a:gd name="T4" fmla="*/ 0 w 15"/>
                  <a:gd name="T5" fmla="*/ 20 h 29"/>
                  <a:gd name="T6" fmla="*/ 0 w 15"/>
                  <a:gd name="T7" fmla="*/ 0 h 29"/>
                  <a:gd name="T8" fmla="*/ 15 w 15"/>
                  <a:gd name="T9" fmla="*/ 9 h 29"/>
                  <a:gd name="T10" fmla="*/ 15 w 15"/>
                  <a:gd name="T11" fmla="*/ 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5" y="9"/>
                    </a:moveTo>
                    <a:lnTo>
                      <a:pt x="15" y="2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99" name="Freeform 216"/>
              <p:cNvSpPr>
                <a:spLocks/>
              </p:cNvSpPr>
              <p:nvPr/>
            </p:nvSpPr>
            <p:spPr bwMode="auto">
              <a:xfrm>
                <a:off x="1752" y="3599"/>
                <a:ext cx="14" cy="6"/>
              </a:xfrm>
              <a:custGeom>
                <a:avLst/>
                <a:gdLst>
                  <a:gd name="T0" fmla="*/ 0 w 14"/>
                  <a:gd name="T1" fmla="*/ 0 h 6"/>
                  <a:gd name="T2" fmla="*/ 1 w 14"/>
                  <a:gd name="T3" fmla="*/ 0 h 6"/>
                  <a:gd name="T4" fmla="*/ 14 w 14"/>
                  <a:gd name="T5" fmla="*/ 4 h 6"/>
                  <a:gd name="T6" fmla="*/ 13 w 14"/>
                  <a:gd name="T7" fmla="*/ 6 h 6"/>
                  <a:gd name="T8" fmla="*/ 0 w 14"/>
                  <a:gd name="T9" fmla="*/ 0 h 6"/>
                  <a:gd name="T10" fmla="*/ 0 w 14"/>
                  <a:gd name="T11" fmla="*/ 0 h 6"/>
                  <a:gd name="T12" fmla="*/ 0 w 14"/>
                  <a:gd name="T13" fmla="*/ 0 h 6"/>
                  <a:gd name="T14" fmla="*/ 0 w 14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0"/>
                    </a:moveTo>
                    <a:lnTo>
                      <a:pt x="1" y="0"/>
                    </a:lnTo>
                    <a:lnTo>
                      <a:pt x="14" y="4"/>
                    </a:lnTo>
                    <a:lnTo>
                      <a:pt x="1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0" name="Freeform 217"/>
              <p:cNvSpPr>
                <a:spLocks/>
              </p:cNvSpPr>
              <p:nvPr/>
            </p:nvSpPr>
            <p:spPr bwMode="auto">
              <a:xfrm>
                <a:off x="1752" y="3577"/>
                <a:ext cx="38" cy="50"/>
              </a:xfrm>
              <a:custGeom>
                <a:avLst/>
                <a:gdLst>
                  <a:gd name="T0" fmla="*/ 38 w 38"/>
                  <a:gd name="T1" fmla="*/ 22 h 50"/>
                  <a:gd name="T2" fmla="*/ 38 w 38"/>
                  <a:gd name="T3" fmla="*/ 50 h 50"/>
                  <a:gd name="T4" fmla="*/ 0 w 38"/>
                  <a:gd name="T5" fmla="*/ 28 h 50"/>
                  <a:gd name="T6" fmla="*/ 0 w 38"/>
                  <a:gd name="T7" fmla="*/ 22 h 50"/>
                  <a:gd name="T8" fmla="*/ 13 w 38"/>
                  <a:gd name="T9" fmla="*/ 28 h 50"/>
                  <a:gd name="T10" fmla="*/ 13 w 38"/>
                  <a:gd name="T11" fmla="*/ 16 h 50"/>
                  <a:gd name="T12" fmla="*/ 0 w 38"/>
                  <a:gd name="T13" fmla="*/ 6 h 50"/>
                  <a:gd name="T14" fmla="*/ 0 w 38"/>
                  <a:gd name="T15" fmla="*/ 0 h 50"/>
                  <a:gd name="T16" fmla="*/ 38 w 38"/>
                  <a:gd name="T17" fmla="*/ 22 h 50"/>
                  <a:gd name="T18" fmla="*/ 38 w 38"/>
                  <a:gd name="T19" fmla="*/ 22 h 50"/>
                  <a:gd name="T20" fmla="*/ 38 w 38"/>
                  <a:gd name="T21" fmla="*/ 22 h 50"/>
                  <a:gd name="T22" fmla="*/ 38 w 38"/>
                  <a:gd name="T23" fmla="*/ 22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0"/>
                  <a:gd name="T38" fmla="*/ 38 w 38"/>
                  <a:gd name="T39" fmla="*/ 50 h 5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0">
                    <a:moveTo>
                      <a:pt x="38" y="22"/>
                    </a:moveTo>
                    <a:lnTo>
                      <a:pt x="38" y="5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3" y="28"/>
                    </a:lnTo>
                    <a:lnTo>
                      <a:pt x="13" y="1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1" name="Freeform 218"/>
              <p:cNvSpPr>
                <a:spLocks/>
              </p:cNvSpPr>
              <p:nvPr/>
            </p:nvSpPr>
            <p:spPr bwMode="auto">
              <a:xfrm>
                <a:off x="1723" y="3566"/>
                <a:ext cx="11" cy="24"/>
              </a:xfrm>
              <a:custGeom>
                <a:avLst/>
                <a:gdLst>
                  <a:gd name="T0" fmla="*/ 11 w 11"/>
                  <a:gd name="T1" fmla="*/ 6 h 24"/>
                  <a:gd name="T2" fmla="*/ 11 w 11"/>
                  <a:gd name="T3" fmla="*/ 24 h 24"/>
                  <a:gd name="T4" fmla="*/ 0 w 11"/>
                  <a:gd name="T5" fmla="*/ 18 h 24"/>
                  <a:gd name="T6" fmla="*/ 1 w 11"/>
                  <a:gd name="T7" fmla="*/ 0 h 24"/>
                  <a:gd name="T8" fmla="*/ 11 w 11"/>
                  <a:gd name="T9" fmla="*/ 6 h 24"/>
                  <a:gd name="T10" fmla="*/ 11 w 11"/>
                  <a:gd name="T11" fmla="*/ 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4"/>
                  <a:gd name="T20" fmla="*/ 11 w 11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4">
                    <a:moveTo>
                      <a:pt x="11" y="6"/>
                    </a:moveTo>
                    <a:lnTo>
                      <a:pt x="11" y="24"/>
                    </a:lnTo>
                    <a:lnTo>
                      <a:pt x="0" y="18"/>
                    </a:lnTo>
                    <a:lnTo>
                      <a:pt x="1" y="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2" name="Freeform 219"/>
              <p:cNvSpPr>
                <a:spLocks/>
              </p:cNvSpPr>
              <p:nvPr/>
            </p:nvSpPr>
            <p:spPr bwMode="auto">
              <a:xfrm>
                <a:off x="1728" y="3572"/>
                <a:ext cx="6" cy="16"/>
              </a:xfrm>
              <a:custGeom>
                <a:avLst/>
                <a:gdLst>
                  <a:gd name="T0" fmla="*/ 1 w 11"/>
                  <a:gd name="T1" fmla="*/ 1 h 27"/>
                  <a:gd name="T2" fmla="*/ 1 w 11"/>
                  <a:gd name="T3" fmla="*/ 1 h 27"/>
                  <a:gd name="T4" fmla="*/ 1 w 11"/>
                  <a:gd name="T5" fmla="*/ 2 h 27"/>
                  <a:gd name="T6" fmla="*/ 0 w 11"/>
                  <a:gd name="T7" fmla="*/ 1 h 27"/>
                  <a:gd name="T8" fmla="*/ 1 w 11"/>
                  <a:gd name="T9" fmla="*/ 1 h 27"/>
                  <a:gd name="T10" fmla="*/ 1 w 11"/>
                  <a:gd name="T11" fmla="*/ 1 h 27"/>
                  <a:gd name="T12" fmla="*/ 1 w 11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7"/>
                  <a:gd name="T23" fmla="*/ 11 w 11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7">
                    <a:moveTo>
                      <a:pt x="5" y="2"/>
                    </a:moveTo>
                    <a:cubicBezTo>
                      <a:pt x="8" y="3"/>
                      <a:pt x="11" y="10"/>
                      <a:pt x="11" y="16"/>
                    </a:cubicBezTo>
                    <a:cubicBezTo>
                      <a:pt x="11" y="23"/>
                      <a:pt x="8" y="27"/>
                      <a:pt x="5" y="25"/>
                    </a:cubicBezTo>
                    <a:cubicBezTo>
                      <a:pt x="2" y="23"/>
                      <a:pt x="0" y="17"/>
                      <a:pt x="0" y="10"/>
                    </a:cubicBezTo>
                    <a:cubicBezTo>
                      <a:pt x="0" y="4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3" name="Freeform 220"/>
              <p:cNvSpPr>
                <a:spLocks/>
              </p:cNvSpPr>
              <p:nvPr/>
            </p:nvSpPr>
            <p:spPr bwMode="auto">
              <a:xfrm>
                <a:off x="1722" y="3582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2 w 11"/>
                  <a:gd name="T3" fmla="*/ 0 h 3"/>
                  <a:gd name="T4" fmla="*/ 11 w 11"/>
                  <a:gd name="T5" fmla="*/ 3 h 3"/>
                  <a:gd name="T6" fmla="*/ 10 w 11"/>
                  <a:gd name="T7" fmla="*/ 3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w 11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3"/>
                  <a:gd name="T26" fmla="*/ 11 w 1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3">
                    <a:moveTo>
                      <a:pt x="0" y="0"/>
                    </a:moveTo>
                    <a:lnTo>
                      <a:pt x="2" y="0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4" name="Freeform 221"/>
              <p:cNvSpPr>
                <a:spLocks/>
              </p:cNvSpPr>
              <p:nvPr/>
            </p:nvSpPr>
            <p:spPr bwMode="auto">
              <a:xfrm>
                <a:off x="1722" y="3560"/>
                <a:ext cx="29" cy="45"/>
              </a:xfrm>
              <a:custGeom>
                <a:avLst/>
                <a:gdLst>
                  <a:gd name="T0" fmla="*/ 29 w 29"/>
                  <a:gd name="T1" fmla="*/ 16 h 45"/>
                  <a:gd name="T2" fmla="*/ 29 w 29"/>
                  <a:gd name="T3" fmla="*/ 45 h 45"/>
                  <a:gd name="T4" fmla="*/ 0 w 29"/>
                  <a:gd name="T5" fmla="*/ 28 h 45"/>
                  <a:gd name="T6" fmla="*/ 0 w 29"/>
                  <a:gd name="T7" fmla="*/ 22 h 45"/>
                  <a:gd name="T8" fmla="*/ 10 w 29"/>
                  <a:gd name="T9" fmla="*/ 25 h 45"/>
                  <a:gd name="T10" fmla="*/ 10 w 29"/>
                  <a:gd name="T11" fmla="*/ 15 h 45"/>
                  <a:gd name="T12" fmla="*/ 0 w 29"/>
                  <a:gd name="T13" fmla="*/ 6 h 45"/>
                  <a:gd name="T14" fmla="*/ 0 w 29"/>
                  <a:gd name="T15" fmla="*/ 0 h 45"/>
                  <a:gd name="T16" fmla="*/ 29 w 29"/>
                  <a:gd name="T17" fmla="*/ 16 h 45"/>
                  <a:gd name="T18" fmla="*/ 29 w 29"/>
                  <a:gd name="T19" fmla="*/ 16 h 45"/>
                  <a:gd name="T20" fmla="*/ 29 w 29"/>
                  <a:gd name="T21" fmla="*/ 16 h 45"/>
                  <a:gd name="T22" fmla="*/ 29 w 29"/>
                  <a:gd name="T23" fmla="*/ 16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6"/>
                    </a:moveTo>
                    <a:lnTo>
                      <a:pt x="29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0" y="25"/>
                    </a:lnTo>
                    <a:lnTo>
                      <a:pt x="10" y="15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5" name="Freeform 222"/>
              <p:cNvSpPr>
                <a:spLocks/>
              </p:cNvSpPr>
              <p:nvPr/>
            </p:nvSpPr>
            <p:spPr bwMode="auto">
              <a:xfrm>
                <a:off x="1723" y="3571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1 w 7"/>
                  <a:gd name="T3" fmla="*/ 0 h 7"/>
                  <a:gd name="T4" fmla="*/ 7 w 7"/>
                  <a:gd name="T5" fmla="*/ 7 h 7"/>
                  <a:gd name="T6" fmla="*/ 6 w 7"/>
                  <a:gd name="T7" fmla="*/ 7 h 7"/>
                  <a:gd name="T8" fmla="*/ 0 w 7"/>
                  <a:gd name="T9" fmla="*/ 0 h 7"/>
                  <a:gd name="T10" fmla="*/ 0 w 7"/>
                  <a:gd name="T11" fmla="*/ 0 h 7"/>
                  <a:gd name="T12" fmla="*/ 0 w 7"/>
                  <a:gd name="T13" fmla="*/ 0 h 7"/>
                  <a:gd name="T14" fmla="*/ 0 w 7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7"/>
                  <a:gd name="T26" fmla="*/ 7 w 7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7">
                    <a:moveTo>
                      <a:pt x="0" y="0"/>
                    </a:moveTo>
                    <a:lnTo>
                      <a:pt x="1" y="0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6" name="Freeform 223"/>
              <p:cNvSpPr>
                <a:spLocks/>
              </p:cNvSpPr>
              <p:nvPr/>
            </p:nvSpPr>
            <p:spPr bwMode="auto">
              <a:xfrm>
                <a:off x="1722" y="3571"/>
                <a:ext cx="7" cy="8"/>
              </a:xfrm>
              <a:custGeom>
                <a:avLst/>
                <a:gdLst>
                  <a:gd name="T0" fmla="*/ 1 w 7"/>
                  <a:gd name="T1" fmla="*/ 0 h 8"/>
                  <a:gd name="T2" fmla="*/ 7 w 7"/>
                  <a:gd name="T3" fmla="*/ 7 h 8"/>
                  <a:gd name="T4" fmla="*/ 0 w 7"/>
                  <a:gd name="T5" fmla="*/ 8 h 8"/>
                  <a:gd name="T6" fmla="*/ 1 w 7"/>
                  <a:gd name="T7" fmla="*/ 0 h 8"/>
                  <a:gd name="T8" fmla="*/ 1 w 7"/>
                  <a:gd name="T9" fmla="*/ 0 h 8"/>
                  <a:gd name="T10" fmla="*/ 1 w 7"/>
                  <a:gd name="T11" fmla="*/ 0 h 8"/>
                  <a:gd name="T12" fmla="*/ 1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1" y="0"/>
                    </a:moveTo>
                    <a:lnTo>
                      <a:pt x="7" y="7"/>
                    </a:lnTo>
                    <a:lnTo>
                      <a:pt x="0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7" name="Freeform 224"/>
              <p:cNvSpPr>
                <a:spLocks/>
              </p:cNvSpPr>
              <p:nvPr/>
            </p:nvSpPr>
            <p:spPr bwMode="auto">
              <a:xfrm>
                <a:off x="1790" y="3599"/>
                <a:ext cx="17" cy="38"/>
              </a:xfrm>
              <a:custGeom>
                <a:avLst/>
                <a:gdLst>
                  <a:gd name="T0" fmla="*/ 17 w 17"/>
                  <a:gd name="T1" fmla="*/ 10 h 38"/>
                  <a:gd name="T2" fmla="*/ 17 w 17"/>
                  <a:gd name="T3" fmla="*/ 38 h 38"/>
                  <a:gd name="T4" fmla="*/ 0 w 17"/>
                  <a:gd name="T5" fmla="*/ 29 h 38"/>
                  <a:gd name="T6" fmla="*/ 0 w 17"/>
                  <a:gd name="T7" fmla="*/ 0 h 38"/>
                  <a:gd name="T8" fmla="*/ 17 w 17"/>
                  <a:gd name="T9" fmla="*/ 10 h 38"/>
                  <a:gd name="T10" fmla="*/ 17 w 17"/>
                  <a:gd name="T11" fmla="*/ 10 h 38"/>
                  <a:gd name="T12" fmla="*/ 17 w 17"/>
                  <a:gd name="T13" fmla="*/ 10 h 38"/>
                  <a:gd name="T14" fmla="*/ 17 w 17"/>
                  <a:gd name="T15" fmla="*/ 1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8"/>
                  <a:gd name="T26" fmla="*/ 17 w 17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8">
                    <a:moveTo>
                      <a:pt x="17" y="10"/>
                    </a:moveTo>
                    <a:lnTo>
                      <a:pt x="17" y="38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8" name="Freeform 225"/>
              <p:cNvSpPr>
                <a:spLocks/>
              </p:cNvSpPr>
              <p:nvPr/>
            </p:nvSpPr>
            <p:spPr bwMode="auto">
              <a:xfrm>
                <a:off x="1798" y="3611"/>
                <a:ext cx="9" cy="22"/>
              </a:xfrm>
              <a:custGeom>
                <a:avLst/>
                <a:gdLst>
                  <a:gd name="T0" fmla="*/ 2 w 14"/>
                  <a:gd name="T1" fmla="*/ 1 h 36"/>
                  <a:gd name="T2" fmla="*/ 2 w 14"/>
                  <a:gd name="T3" fmla="*/ 3 h 36"/>
                  <a:gd name="T4" fmla="*/ 1 w 14"/>
                  <a:gd name="T5" fmla="*/ 2 h 36"/>
                  <a:gd name="T6" fmla="*/ 1 w 14"/>
                  <a:gd name="T7" fmla="*/ 1 h 36"/>
                  <a:gd name="T8" fmla="*/ 2 w 14"/>
                  <a:gd name="T9" fmla="*/ 1 h 36"/>
                  <a:gd name="T10" fmla="*/ 2 w 14"/>
                  <a:gd name="T11" fmla="*/ 1 h 36"/>
                  <a:gd name="T12" fmla="*/ 2 w 14"/>
                  <a:gd name="T13" fmla="*/ 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6"/>
                  <a:gd name="T23" fmla="*/ 14 w 1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6">
                    <a:moveTo>
                      <a:pt x="14" y="4"/>
                    </a:moveTo>
                    <a:cubicBezTo>
                      <a:pt x="14" y="36"/>
                      <a:pt x="14" y="36"/>
                      <a:pt x="14" y="36"/>
                    </a:cubicBezTo>
                    <a:cubicBezTo>
                      <a:pt x="13" y="34"/>
                      <a:pt x="4" y="28"/>
                      <a:pt x="2" y="24"/>
                    </a:cubicBezTo>
                    <a:cubicBezTo>
                      <a:pt x="0" y="20"/>
                      <a:pt x="0" y="3"/>
                      <a:pt x="2" y="1"/>
                    </a:cubicBezTo>
                    <a:cubicBezTo>
                      <a:pt x="4" y="0"/>
                      <a:pt x="13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09" name="Freeform 226"/>
              <p:cNvSpPr>
                <a:spLocks noEditPoints="1"/>
              </p:cNvSpPr>
              <p:nvPr/>
            </p:nvSpPr>
            <p:spPr bwMode="auto">
              <a:xfrm>
                <a:off x="1798" y="3610"/>
                <a:ext cx="9" cy="23"/>
              </a:xfrm>
              <a:custGeom>
                <a:avLst/>
                <a:gdLst>
                  <a:gd name="T0" fmla="*/ 1 w 15"/>
                  <a:gd name="T1" fmla="*/ 1 h 38"/>
                  <a:gd name="T2" fmla="*/ 1 w 15"/>
                  <a:gd name="T3" fmla="*/ 1 h 38"/>
                  <a:gd name="T4" fmla="*/ 1 w 15"/>
                  <a:gd name="T5" fmla="*/ 1 h 38"/>
                  <a:gd name="T6" fmla="*/ 1 w 15"/>
                  <a:gd name="T7" fmla="*/ 3 h 38"/>
                  <a:gd name="T8" fmla="*/ 1 w 15"/>
                  <a:gd name="T9" fmla="*/ 3 h 38"/>
                  <a:gd name="T10" fmla="*/ 1 w 15"/>
                  <a:gd name="T11" fmla="*/ 3 h 38"/>
                  <a:gd name="T12" fmla="*/ 1 w 15"/>
                  <a:gd name="T13" fmla="*/ 2 h 38"/>
                  <a:gd name="T14" fmla="*/ 0 w 15"/>
                  <a:gd name="T15" fmla="*/ 1 h 38"/>
                  <a:gd name="T16" fmla="*/ 1 w 15"/>
                  <a:gd name="T17" fmla="*/ 1 h 38"/>
                  <a:gd name="T18" fmla="*/ 1 w 15"/>
                  <a:gd name="T19" fmla="*/ 1 h 38"/>
                  <a:gd name="T20" fmla="*/ 1 w 15"/>
                  <a:gd name="T21" fmla="*/ 1 h 38"/>
                  <a:gd name="T22" fmla="*/ 1 w 15"/>
                  <a:gd name="T23" fmla="*/ 1 h 38"/>
                  <a:gd name="T24" fmla="*/ 1 w 15"/>
                  <a:gd name="T25" fmla="*/ 3 h 38"/>
                  <a:gd name="T26" fmla="*/ 1 w 15"/>
                  <a:gd name="T27" fmla="*/ 1 h 38"/>
                  <a:gd name="T28" fmla="*/ 1 w 15"/>
                  <a:gd name="T29" fmla="*/ 1 h 38"/>
                  <a:gd name="T30" fmla="*/ 1 w 15"/>
                  <a:gd name="T31" fmla="*/ 2 h 38"/>
                  <a:gd name="T32" fmla="*/ 1 w 15"/>
                  <a:gd name="T33" fmla="*/ 3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8"/>
                  <a:gd name="T53" fmla="*/ 15 w 15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8">
                    <a:moveTo>
                      <a:pt x="15" y="4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4" y="29"/>
                      <a:pt x="2" y="25"/>
                    </a:cubicBezTo>
                    <a:cubicBezTo>
                      <a:pt x="0" y="23"/>
                      <a:pt x="0" y="17"/>
                      <a:pt x="0" y="12"/>
                    </a:cubicBezTo>
                    <a:cubicBezTo>
                      <a:pt x="0" y="8"/>
                      <a:pt x="0" y="2"/>
                      <a:pt x="2" y="2"/>
                    </a:cubicBezTo>
                    <a:cubicBezTo>
                      <a:pt x="4" y="0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7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4"/>
                      <a:pt x="0" y="21"/>
                      <a:pt x="2" y="25"/>
                    </a:cubicBezTo>
                    <a:cubicBezTo>
                      <a:pt x="4" y="29"/>
                      <a:pt x="13" y="35"/>
                      <a:pt x="14" y="37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0" name="Freeform 227"/>
              <p:cNvSpPr>
                <a:spLocks/>
              </p:cNvSpPr>
              <p:nvPr/>
            </p:nvSpPr>
            <p:spPr bwMode="auto">
              <a:xfrm>
                <a:off x="1802" y="3614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1 w 1"/>
                  <a:gd name="T3" fmla="*/ 4 h 4"/>
                  <a:gd name="T4" fmla="*/ 0 w 1"/>
                  <a:gd name="T5" fmla="*/ 3 h 4"/>
                  <a:gd name="T6" fmla="*/ 0 w 1"/>
                  <a:gd name="T7" fmla="*/ 0 h 4"/>
                  <a:gd name="T8" fmla="*/ 1 w 1"/>
                  <a:gd name="T9" fmla="*/ 1 h 4"/>
                  <a:gd name="T10" fmla="*/ 1 w 1"/>
                  <a:gd name="T11" fmla="*/ 1 h 4"/>
                  <a:gd name="T12" fmla="*/ 1 w 1"/>
                  <a:gd name="T13" fmla="*/ 1 h 4"/>
                  <a:gd name="T14" fmla="*/ 1 w 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4"/>
                  <a:gd name="T26" fmla="*/ 1 w 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4">
                    <a:moveTo>
                      <a:pt x="1" y="1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1" name="Freeform 228"/>
              <p:cNvSpPr>
                <a:spLocks/>
              </p:cNvSpPr>
              <p:nvPr/>
            </p:nvSpPr>
            <p:spPr bwMode="auto">
              <a:xfrm>
                <a:off x="1802" y="3621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6 h 6"/>
                  <a:gd name="T4" fmla="*/ 0 w 1"/>
                  <a:gd name="T5" fmla="*/ 6 h 6"/>
                  <a:gd name="T6" fmla="*/ 0 w 1"/>
                  <a:gd name="T7" fmla="*/ 0 h 6"/>
                  <a:gd name="T8" fmla="*/ 1 w 1"/>
                  <a:gd name="T9" fmla="*/ 0 h 6"/>
                  <a:gd name="T10" fmla="*/ 1 w 1"/>
                  <a:gd name="T11" fmla="*/ 0 h 6"/>
                  <a:gd name="T12" fmla="*/ 1 w 1"/>
                  <a:gd name="T13" fmla="*/ 0 h 6"/>
                  <a:gd name="T14" fmla="*/ 1 w 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1" y="0"/>
                    </a:moveTo>
                    <a:lnTo>
                      <a:pt x="1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2" name="Freeform 229"/>
              <p:cNvSpPr>
                <a:spLocks/>
              </p:cNvSpPr>
              <p:nvPr/>
            </p:nvSpPr>
            <p:spPr bwMode="auto">
              <a:xfrm>
                <a:off x="1804" y="3615"/>
                <a:ext cx="2" cy="14"/>
              </a:xfrm>
              <a:custGeom>
                <a:avLst/>
                <a:gdLst>
                  <a:gd name="T0" fmla="*/ 2 w 2"/>
                  <a:gd name="T1" fmla="*/ 1 h 14"/>
                  <a:gd name="T2" fmla="*/ 2 w 2"/>
                  <a:gd name="T3" fmla="*/ 14 h 14"/>
                  <a:gd name="T4" fmla="*/ 0 w 2"/>
                  <a:gd name="T5" fmla="*/ 13 h 14"/>
                  <a:gd name="T6" fmla="*/ 0 w 2"/>
                  <a:gd name="T7" fmla="*/ 0 h 14"/>
                  <a:gd name="T8" fmla="*/ 2 w 2"/>
                  <a:gd name="T9" fmla="*/ 1 h 14"/>
                  <a:gd name="T10" fmla="*/ 2 w 2"/>
                  <a:gd name="T11" fmla="*/ 1 h 14"/>
                  <a:gd name="T12" fmla="*/ 2 w 2"/>
                  <a:gd name="T13" fmla="*/ 1 h 14"/>
                  <a:gd name="T14" fmla="*/ 2 w 2"/>
                  <a:gd name="T15" fmla="*/ 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4"/>
                  <a:gd name="T26" fmla="*/ 2 w 2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4">
                    <a:moveTo>
                      <a:pt x="2" y="1"/>
                    </a:moveTo>
                    <a:lnTo>
                      <a:pt x="2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3" name="Freeform 230"/>
              <p:cNvSpPr>
                <a:spLocks noEditPoints="1"/>
              </p:cNvSpPr>
              <p:nvPr/>
            </p:nvSpPr>
            <p:spPr bwMode="auto">
              <a:xfrm>
                <a:off x="1804" y="3632"/>
                <a:ext cx="2" cy="4"/>
              </a:xfrm>
              <a:custGeom>
                <a:avLst/>
                <a:gdLst>
                  <a:gd name="T0" fmla="*/ 1 w 3"/>
                  <a:gd name="T1" fmla="*/ 1 h 6"/>
                  <a:gd name="T2" fmla="*/ 1 w 3"/>
                  <a:gd name="T3" fmla="*/ 1 h 6"/>
                  <a:gd name="T4" fmla="*/ 1 w 3"/>
                  <a:gd name="T5" fmla="*/ 1 h 6"/>
                  <a:gd name="T6" fmla="*/ 0 w 3"/>
                  <a:gd name="T7" fmla="*/ 1 h 6"/>
                  <a:gd name="T8" fmla="*/ 1 w 3"/>
                  <a:gd name="T9" fmla="*/ 1 h 6"/>
                  <a:gd name="T10" fmla="*/ 1 w 3"/>
                  <a:gd name="T11" fmla="*/ 1 h 6"/>
                  <a:gd name="T12" fmla="*/ 1 w 3"/>
                  <a:gd name="T13" fmla="*/ 1 h 6"/>
                  <a:gd name="T14" fmla="*/ 1 w 3"/>
                  <a:gd name="T15" fmla="*/ 1 h 6"/>
                  <a:gd name="T16" fmla="*/ 1 w 3"/>
                  <a:gd name="T17" fmla="*/ 1 h 6"/>
                  <a:gd name="T18" fmla="*/ 1 w 3"/>
                  <a:gd name="T19" fmla="*/ 1 h 6"/>
                  <a:gd name="T20" fmla="*/ 1 w 3"/>
                  <a:gd name="T21" fmla="*/ 1 h 6"/>
                  <a:gd name="T22" fmla="*/ 1 w 3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6"/>
                  <a:gd name="T38" fmla="*/ 3 w 3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6">
                    <a:moveTo>
                      <a:pt x="1" y="1"/>
                    </a:moveTo>
                    <a:cubicBezTo>
                      <a:pt x="3" y="2"/>
                      <a:pt x="3" y="3"/>
                      <a:pt x="3" y="4"/>
                    </a:cubicBezTo>
                    <a:cubicBezTo>
                      <a:pt x="3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4" name="Freeform 231"/>
              <p:cNvSpPr>
                <a:spLocks/>
              </p:cNvSpPr>
              <p:nvPr/>
            </p:nvSpPr>
            <p:spPr bwMode="auto">
              <a:xfrm>
                <a:off x="1804" y="3609"/>
                <a:ext cx="3" cy="3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1 h 5"/>
                  <a:gd name="T4" fmla="*/ 2 w 4"/>
                  <a:gd name="T5" fmla="*/ 1 h 5"/>
                  <a:gd name="T6" fmla="*/ 0 w 4"/>
                  <a:gd name="T7" fmla="*/ 1 h 5"/>
                  <a:gd name="T8" fmla="*/ 2 w 4"/>
                  <a:gd name="T9" fmla="*/ 0 h 5"/>
                  <a:gd name="T10" fmla="*/ 2 w 4"/>
                  <a:gd name="T11" fmla="*/ 0 h 5"/>
                  <a:gd name="T12" fmla="*/ 2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5" name="Freeform 232"/>
              <p:cNvSpPr>
                <a:spLocks/>
              </p:cNvSpPr>
              <p:nvPr/>
            </p:nvSpPr>
            <p:spPr bwMode="auto">
              <a:xfrm>
                <a:off x="1666" y="3624"/>
                <a:ext cx="15" cy="29"/>
              </a:xfrm>
              <a:custGeom>
                <a:avLst/>
                <a:gdLst>
                  <a:gd name="T0" fmla="*/ 15 w 15"/>
                  <a:gd name="T1" fmla="*/ 9 h 29"/>
                  <a:gd name="T2" fmla="*/ 15 w 15"/>
                  <a:gd name="T3" fmla="*/ 29 h 29"/>
                  <a:gd name="T4" fmla="*/ 0 w 15"/>
                  <a:gd name="T5" fmla="*/ 20 h 29"/>
                  <a:gd name="T6" fmla="*/ 0 w 15"/>
                  <a:gd name="T7" fmla="*/ 0 h 29"/>
                  <a:gd name="T8" fmla="*/ 15 w 15"/>
                  <a:gd name="T9" fmla="*/ 9 h 29"/>
                  <a:gd name="T10" fmla="*/ 15 w 15"/>
                  <a:gd name="T11" fmla="*/ 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5" y="9"/>
                    </a:moveTo>
                    <a:lnTo>
                      <a:pt x="15" y="2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6" name="Freeform 233"/>
              <p:cNvSpPr>
                <a:spLocks/>
              </p:cNvSpPr>
              <p:nvPr/>
            </p:nvSpPr>
            <p:spPr bwMode="auto">
              <a:xfrm>
                <a:off x="1665" y="3640"/>
                <a:ext cx="14" cy="6"/>
              </a:xfrm>
              <a:custGeom>
                <a:avLst/>
                <a:gdLst>
                  <a:gd name="T0" fmla="*/ 0 w 14"/>
                  <a:gd name="T1" fmla="*/ 1 h 6"/>
                  <a:gd name="T2" fmla="*/ 1 w 14"/>
                  <a:gd name="T3" fmla="*/ 0 h 6"/>
                  <a:gd name="T4" fmla="*/ 14 w 14"/>
                  <a:gd name="T5" fmla="*/ 6 h 6"/>
                  <a:gd name="T6" fmla="*/ 13 w 14"/>
                  <a:gd name="T7" fmla="*/ 6 h 6"/>
                  <a:gd name="T8" fmla="*/ 0 w 14"/>
                  <a:gd name="T9" fmla="*/ 1 h 6"/>
                  <a:gd name="T10" fmla="*/ 0 w 14"/>
                  <a:gd name="T11" fmla="*/ 1 h 6"/>
                  <a:gd name="T12" fmla="*/ 0 w 14"/>
                  <a:gd name="T13" fmla="*/ 1 h 6"/>
                  <a:gd name="T14" fmla="*/ 0 w 14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1"/>
                    </a:moveTo>
                    <a:lnTo>
                      <a:pt x="1" y="0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7" name="Freeform 234"/>
              <p:cNvSpPr>
                <a:spLocks/>
              </p:cNvSpPr>
              <p:nvPr/>
            </p:nvSpPr>
            <p:spPr bwMode="auto">
              <a:xfrm>
                <a:off x="1665" y="3619"/>
                <a:ext cx="38" cy="50"/>
              </a:xfrm>
              <a:custGeom>
                <a:avLst/>
                <a:gdLst>
                  <a:gd name="T0" fmla="*/ 38 w 38"/>
                  <a:gd name="T1" fmla="*/ 22 h 50"/>
                  <a:gd name="T2" fmla="*/ 38 w 38"/>
                  <a:gd name="T3" fmla="*/ 50 h 50"/>
                  <a:gd name="T4" fmla="*/ 0 w 38"/>
                  <a:gd name="T5" fmla="*/ 28 h 50"/>
                  <a:gd name="T6" fmla="*/ 0 w 38"/>
                  <a:gd name="T7" fmla="*/ 22 h 50"/>
                  <a:gd name="T8" fmla="*/ 13 w 38"/>
                  <a:gd name="T9" fmla="*/ 27 h 50"/>
                  <a:gd name="T10" fmla="*/ 13 w 38"/>
                  <a:gd name="T11" fmla="*/ 16 h 50"/>
                  <a:gd name="T12" fmla="*/ 0 w 38"/>
                  <a:gd name="T13" fmla="*/ 6 h 50"/>
                  <a:gd name="T14" fmla="*/ 0 w 38"/>
                  <a:gd name="T15" fmla="*/ 0 h 50"/>
                  <a:gd name="T16" fmla="*/ 38 w 38"/>
                  <a:gd name="T17" fmla="*/ 22 h 50"/>
                  <a:gd name="T18" fmla="*/ 38 w 38"/>
                  <a:gd name="T19" fmla="*/ 22 h 50"/>
                  <a:gd name="T20" fmla="*/ 38 w 38"/>
                  <a:gd name="T21" fmla="*/ 22 h 50"/>
                  <a:gd name="T22" fmla="*/ 38 w 38"/>
                  <a:gd name="T23" fmla="*/ 22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0"/>
                  <a:gd name="T38" fmla="*/ 38 w 38"/>
                  <a:gd name="T39" fmla="*/ 50 h 5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0">
                    <a:moveTo>
                      <a:pt x="38" y="22"/>
                    </a:moveTo>
                    <a:lnTo>
                      <a:pt x="38" y="5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3" y="27"/>
                    </a:lnTo>
                    <a:lnTo>
                      <a:pt x="13" y="1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8" name="Freeform 235"/>
              <p:cNvSpPr>
                <a:spLocks/>
              </p:cNvSpPr>
              <p:nvPr/>
            </p:nvSpPr>
            <p:spPr bwMode="auto">
              <a:xfrm>
                <a:off x="1636" y="3607"/>
                <a:ext cx="11" cy="26"/>
              </a:xfrm>
              <a:custGeom>
                <a:avLst/>
                <a:gdLst>
                  <a:gd name="T0" fmla="*/ 11 w 11"/>
                  <a:gd name="T1" fmla="*/ 7 h 26"/>
                  <a:gd name="T2" fmla="*/ 11 w 11"/>
                  <a:gd name="T3" fmla="*/ 26 h 26"/>
                  <a:gd name="T4" fmla="*/ 0 w 11"/>
                  <a:gd name="T5" fmla="*/ 19 h 26"/>
                  <a:gd name="T6" fmla="*/ 0 w 11"/>
                  <a:gd name="T7" fmla="*/ 0 h 26"/>
                  <a:gd name="T8" fmla="*/ 11 w 11"/>
                  <a:gd name="T9" fmla="*/ 7 h 26"/>
                  <a:gd name="T10" fmla="*/ 11 w 11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6"/>
                  <a:gd name="T20" fmla="*/ 11 w 11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6">
                    <a:moveTo>
                      <a:pt x="11" y="7"/>
                    </a:moveTo>
                    <a:lnTo>
                      <a:pt x="11" y="26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19" name="Freeform 236"/>
              <p:cNvSpPr>
                <a:spLocks/>
              </p:cNvSpPr>
              <p:nvPr/>
            </p:nvSpPr>
            <p:spPr bwMode="auto">
              <a:xfrm>
                <a:off x="1641" y="3613"/>
                <a:ext cx="6" cy="17"/>
              </a:xfrm>
              <a:custGeom>
                <a:avLst/>
                <a:gdLst>
                  <a:gd name="T0" fmla="*/ 1 w 10"/>
                  <a:gd name="T1" fmla="*/ 1 h 27"/>
                  <a:gd name="T2" fmla="*/ 1 w 10"/>
                  <a:gd name="T3" fmla="*/ 2 h 27"/>
                  <a:gd name="T4" fmla="*/ 1 w 10"/>
                  <a:gd name="T5" fmla="*/ 3 h 27"/>
                  <a:gd name="T6" fmla="*/ 0 w 10"/>
                  <a:gd name="T7" fmla="*/ 1 h 27"/>
                  <a:gd name="T8" fmla="*/ 1 w 10"/>
                  <a:gd name="T9" fmla="*/ 1 h 27"/>
                  <a:gd name="T10" fmla="*/ 1 w 10"/>
                  <a:gd name="T11" fmla="*/ 1 h 27"/>
                  <a:gd name="T12" fmla="*/ 1 w 10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7"/>
                  <a:gd name="T23" fmla="*/ 10 w 1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7">
                    <a:moveTo>
                      <a:pt x="5" y="2"/>
                    </a:moveTo>
                    <a:cubicBezTo>
                      <a:pt x="8" y="4"/>
                      <a:pt x="10" y="10"/>
                      <a:pt x="10" y="17"/>
                    </a:cubicBezTo>
                    <a:cubicBezTo>
                      <a:pt x="10" y="23"/>
                      <a:pt x="8" y="27"/>
                      <a:pt x="5" y="25"/>
                    </a:cubicBezTo>
                    <a:cubicBezTo>
                      <a:pt x="2" y="23"/>
                      <a:pt x="0" y="17"/>
                      <a:pt x="0" y="10"/>
                    </a:cubicBezTo>
                    <a:cubicBezTo>
                      <a:pt x="0" y="4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0" name="Freeform 237"/>
              <p:cNvSpPr>
                <a:spLocks/>
              </p:cNvSpPr>
              <p:nvPr/>
            </p:nvSpPr>
            <p:spPr bwMode="auto">
              <a:xfrm>
                <a:off x="1635" y="3624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1 w 11"/>
                  <a:gd name="T3" fmla="*/ 0 h 3"/>
                  <a:gd name="T4" fmla="*/ 11 w 11"/>
                  <a:gd name="T5" fmla="*/ 3 h 3"/>
                  <a:gd name="T6" fmla="*/ 10 w 11"/>
                  <a:gd name="T7" fmla="*/ 3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w 11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3"/>
                  <a:gd name="T26" fmla="*/ 11 w 1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3">
                    <a:moveTo>
                      <a:pt x="0" y="0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1" name="Freeform 238"/>
              <p:cNvSpPr>
                <a:spLocks/>
              </p:cNvSpPr>
              <p:nvPr/>
            </p:nvSpPr>
            <p:spPr bwMode="auto">
              <a:xfrm>
                <a:off x="1635" y="3602"/>
                <a:ext cx="29" cy="45"/>
              </a:xfrm>
              <a:custGeom>
                <a:avLst/>
                <a:gdLst>
                  <a:gd name="T0" fmla="*/ 29 w 29"/>
                  <a:gd name="T1" fmla="*/ 17 h 45"/>
                  <a:gd name="T2" fmla="*/ 29 w 29"/>
                  <a:gd name="T3" fmla="*/ 45 h 45"/>
                  <a:gd name="T4" fmla="*/ 0 w 29"/>
                  <a:gd name="T5" fmla="*/ 28 h 45"/>
                  <a:gd name="T6" fmla="*/ 0 w 29"/>
                  <a:gd name="T7" fmla="*/ 22 h 45"/>
                  <a:gd name="T8" fmla="*/ 10 w 29"/>
                  <a:gd name="T9" fmla="*/ 25 h 45"/>
                  <a:gd name="T10" fmla="*/ 10 w 29"/>
                  <a:gd name="T11" fmla="*/ 14 h 45"/>
                  <a:gd name="T12" fmla="*/ 0 w 29"/>
                  <a:gd name="T13" fmla="*/ 5 h 45"/>
                  <a:gd name="T14" fmla="*/ 0 w 29"/>
                  <a:gd name="T15" fmla="*/ 0 h 45"/>
                  <a:gd name="T16" fmla="*/ 29 w 29"/>
                  <a:gd name="T17" fmla="*/ 17 h 45"/>
                  <a:gd name="T18" fmla="*/ 29 w 29"/>
                  <a:gd name="T19" fmla="*/ 17 h 45"/>
                  <a:gd name="T20" fmla="*/ 29 w 29"/>
                  <a:gd name="T21" fmla="*/ 17 h 45"/>
                  <a:gd name="T22" fmla="*/ 29 w 29"/>
                  <a:gd name="T23" fmla="*/ 17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7"/>
                    </a:moveTo>
                    <a:lnTo>
                      <a:pt x="29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0" y="25"/>
                    </a:lnTo>
                    <a:lnTo>
                      <a:pt x="10" y="14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2" name="Freeform 239"/>
              <p:cNvSpPr>
                <a:spLocks/>
              </p:cNvSpPr>
              <p:nvPr/>
            </p:nvSpPr>
            <p:spPr bwMode="auto">
              <a:xfrm>
                <a:off x="1635" y="3612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0 h 8"/>
                  <a:gd name="T4" fmla="*/ 8 w 8"/>
                  <a:gd name="T5" fmla="*/ 8 h 8"/>
                  <a:gd name="T6" fmla="*/ 7 w 8"/>
                  <a:gd name="T7" fmla="*/ 8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0 h 8"/>
                  <a:gd name="T14" fmla="*/ 0 w 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8"/>
                  <a:gd name="T26" fmla="*/ 8 w 8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8">
                    <a:moveTo>
                      <a:pt x="0" y="0"/>
                    </a:moveTo>
                    <a:lnTo>
                      <a:pt x="1" y="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3" name="Freeform 240"/>
              <p:cNvSpPr>
                <a:spLocks/>
              </p:cNvSpPr>
              <p:nvPr/>
            </p:nvSpPr>
            <p:spPr bwMode="auto">
              <a:xfrm>
                <a:off x="1635" y="3612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7 w 7"/>
                  <a:gd name="T3" fmla="*/ 8 h 9"/>
                  <a:gd name="T4" fmla="*/ 0 w 7"/>
                  <a:gd name="T5" fmla="*/ 9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9"/>
                  <a:gd name="T23" fmla="*/ 7 w 7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9">
                    <a:moveTo>
                      <a:pt x="0" y="0"/>
                    </a:moveTo>
                    <a:lnTo>
                      <a:pt x="7" y="8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4" name="Freeform 241"/>
              <p:cNvSpPr>
                <a:spLocks/>
              </p:cNvSpPr>
              <p:nvPr/>
            </p:nvSpPr>
            <p:spPr bwMode="auto">
              <a:xfrm>
                <a:off x="1703" y="3641"/>
                <a:ext cx="17" cy="38"/>
              </a:xfrm>
              <a:custGeom>
                <a:avLst/>
                <a:gdLst>
                  <a:gd name="T0" fmla="*/ 17 w 17"/>
                  <a:gd name="T1" fmla="*/ 10 h 38"/>
                  <a:gd name="T2" fmla="*/ 17 w 17"/>
                  <a:gd name="T3" fmla="*/ 38 h 38"/>
                  <a:gd name="T4" fmla="*/ 0 w 17"/>
                  <a:gd name="T5" fmla="*/ 28 h 38"/>
                  <a:gd name="T6" fmla="*/ 0 w 17"/>
                  <a:gd name="T7" fmla="*/ 0 h 38"/>
                  <a:gd name="T8" fmla="*/ 17 w 17"/>
                  <a:gd name="T9" fmla="*/ 10 h 38"/>
                  <a:gd name="T10" fmla="*/ 17 w 17"/>
                  <a:gd name="T11" fmla="*/ 10 h 38"/>
                  <a:gd name="T12" fmla="*/ 17 w 17"/>
                  <a:gd name="T13" fmla="*/ 10 h 38"/>
                  <a:gd name="T14" fmla="*/ 17 w 17"/>
                  <a:gd name="T15" fmla="*/ 1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8"/>
                  <a:gd name="T26" fmla="*/ 17 w 17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8">
                    <a:moveTo>
                      <a:pt x="17" y="10"/>
                    </a:moveTo>
                    <a:lnTo>
                      <a:pt x="17" y="3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5" name="Freeform 242"/>
              <p:cNvSpPr>
                <a:spLocks/>
              </p:cNvSpPr>
              <p:nvPr/>
            </p:nvSpPr>
            <p:spPr bwMode="auto">
              <a:xfrm>
                <a:off x="1711" y="3653"/>
                <a:ext cx="8" cy="21"/>
              </a:xfrm>
              <a:custGeom>
                <a:avLst/>
                <a:gdLst>
                  <a:gd name="T0" fmla="*/ 1 w 14"/>
                  <a:gd name="T1" fmla="*/ 1 h 36"/>
                  <a:gd name="T2" fmla="*/ 1 w 14"/>
                  <a:gd name="T3" fmla="*/ 2 h 36"/>
                  <a:gd name="T4" fmla="*/ 1 w 14"/>
                  <a:gd name="T5" fmla="*/ 2 h 36"/>
                  <a:gd name="T6" fmla="*/ 1 w 14"/>
                  <a:gd name="T7" fmla="*/ 1 h 36"/>
                  <a:gd name="T8" fmla="*/ 1 w 14"/>
                  <a:gd name="T9" fmla="*/ 1 h 36"/>
                  <a:gd name="T10" fmla="*/ 1 w 14"/>
                  <a:gd name="T11" fmla="*/ 1 h 36"/>
                  <a:gd name="T12" fmla="*/ 1 w 14"/>
                  <a:gd name="T13" fmla="*/ 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6"/>
                  <a:gd name="T23" fmla="*/ 14 w 1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6">
                    <a:moveTo>
                      <a:pt x="14" y="4"/>
                    </a:moveTo>
                    <a:cubicBezTo>
                      <a:pt x="14" y="36"/>
                      <a:pt x="14" y="36"/>
                      <a:pt x="14" y="36"/>
                    </a:cubicBezTo>
                    <a:cubicBezTo>
                      <a:pt x="12" y="34"/>
                      <a:pt x="4" y="28"/>
                      <a:pt x="2" y="24"/>
                    </a:cubicBezTo>
                    <a:cubicBezTo>
                      <a:pt x="0" y="20"/>
                      <a:pt x="0" y="3"/>
                      <a:pt x="2" y="2"/>
                    </a:cubicBezTo>
                    <a:cubicBezTo>
                      <a:pt x="4" y="0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6" name="Freeform 243"/>
              <p:cNvSpPr>
                <a:spLocks noEditPoints="1"/>
              </p:cNvSpPr>
              <p:nvPr/>
            </p:nvSpPr>
            <p:spPr bwMode="auto">
              <a:xfrm>
                <a:off x="1711" y="3653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2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4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6"/>
                      <a:pt x="4" y="28"/>
                      <a:pt x="2" y="24"/>
                    </a:cubicBezTo>
                    <a:cubicBezTo>
                      <a:pt x="0" y="22"/>
                      <a:pt x="0" y="16"/>
                      <a:pt x="0" y="11"/>
                    </a:cubicBezTo>
                    <a:cubicBezTo>
                      <a:pt x="0" y="7"/>
                      <a:pt x="0" y="2"/>
                      <a:pt x="1" y="1"/>
                    </a:cubicBezTo>
                    <a:cubicBezTo>
                      <a:pt x="4" y="0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  <a:moveTo>
                      <a:pt x="14" y="36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4" y="0"/>
                      <a:pt x="2" y="2"/>
                    </a:cubicBezTo>
                    <a:cubicBezTo>
                      <a:pt x="0" y="3"/>
                      <a:pt x="0" y="20"/>
                      <a:pt x="2" y="24"/>
                    </a:cubicBezTo>
                    <a:cubicBezTo>
                      <a:pt x="4" y="28"/>
                      <a:pt x="12" y="34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7" name="Freeform 244"/>
              <p:cNvSpPr>
                <a:spLocks/>
              </p:cNvSpPr>
              <p:nvPr/>
            </p:nvSpPr>
            <p:spPr bwMode="auto">
              <a:xfrm>
                <a:off x="1714" y="3656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3 h 3"/>
                  <a:gd name="T4" fmla="*/ 0 w 2"/>
                  <a:gd name="T5" fmla="*/ 3 h 3"/>
                  <a:gd name="T6" fmla="*/ 0 w 2"/>
                  <a:gd name="T7" fmla="*/ 0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1 h 3"/>
                  <a:gd name="T14" fmla="*/ 2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1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8" name="Freeform 245"/>
              <p:cNvSpPr>
                <a:spLocks/>
              </p:cNvSpPr>
              <p:nvPr/>
            </p:nvSpPr>
            <p:spPr bwMode="auto">
              <a:xfrm>
                <a:off x="1714" y="3662"/>
                <a:ext cx="1" cy="7"/>
              </a:xfrm>
              <a:custGeom>
                <a:avLst/>
                <a:gdLst>
                  <a:gd name="T0" fmla="*/ 1 w 1"/>
                  <a:gd name="T1" fmla="*/ 1 h 7"/>
                  <a:gd name="T2" fmla="*/ 1 w 1"/>
                  <a:gd name="T3" fmla="*/ 7 h 7"/>
                  <a:gd name="T4" fmla="*/ 0 w 1"/>
                  <a:gd name="T5" fmla="*/ 6 h 7"/>
                  <a:gd name="T6" fmla="*/ 0 w 1"/>
                  <a:gd name="T7" fmla="*/ 0 h 7"/>
                  <a:gd name="T8" fmla="*/ 1 w 1"/>
                  <a:gd name="T9" fmla="*/ 1 h 7"/>
                  <a:gd name="T10" fmla="*/ 1 w 1"/>
                  <a:gd name="T11" fmla="*/ 1 h 7"/>
                  <a:gd name="T12" fmla="*/ 1 w 1"/>
                  <a:gd name="T13" fmla="*/ 1 h 7"/>
                  <a:gd name="T14" fmla="*/ 1 w 1"/>
                  <a:gd name="T15" fmla="*/ 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7"/>
                  <a:gd name="T26" fmla="*/ 1 w 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7">
                    <a:moveTo>
                      <a:pt x="1" y="1"/>
                    </a:move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29" name="Freeform 246"/>
              <p:cNvSpPr>
                <a:spLocks/>
              </p:cNvSpPr>
              <p:nvPr/>
            </p:nvSpPr>
            <p:spPr bwMode="auto">
              <a:xfrm>
                <a:off x="1717" y="3657"/>
                <a:ext cx="2" cy="14"/>
              </a:xfrm>
              <a:custGeom>
                <a:avLst/>
                <a:gdLst>
                  <a:gd name="T0" fmla="*/ 2 w 2"/>
                  <a:gd name="T1" fmla="*/ 1 h 14"/>
                  <a:gd name="T2" fmla="*/ 2 w 2"/>
                  <a:gd name="T3" fmla="*/ 14 h 14"/>
                  <a:gd name="T4" fmla="*/ 0 w 2"/>
                  <a:gd name="T5" fmla="*/ 12 h 14"/>
                  <a:gd name="T6" fmla="*/ 0 w 2"/>
                  <a:gd name="T7" fmla="*/ 0 h 14"/>
                  <a:gd name="T8" fmla="*/ 2 w 2"/>
                  <a:gd name="T9" fmla="*/ 1 h 14"/>
                  <a:gd name="T10" fmla="*/ 2 w 2"/>
                  <a:gd name="T11" fmla="*/ 1 h 14"/>
                  <a:gd name="T12" fmla="*/ 2 w 2"/>
                  <a:gd name="T13" fmla="*/ 1 h 14"/>
                  <a:gd name="T14" fmla="*/ 2 w 2"/>
                  <a:gd name="T15" fmla="*/ 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4"/>
                  <a:gd name="T26" fmla="*/ 2 w 2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4">
                    <a:moveTo>
                      <a:pt x="2" y="1"/>
                    </a:moveTo>
                    <a:lnTo>
                      <a:pt x="2" y="14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0" name="Freeform 247"/>
              <p:cNvSpPr>
                <a:spLocks noEditPoints="1"/>
              </p:cNvSpPr>
              <p:nvPr/>
            </p:nvSpPr>
            <p:spPr bwMode="auto">
              <a:xfrm>
                <a:off x="1717" y="3674"/>
                <a:ext cx="2" cy="3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1 w 4"/>
                  <a:gd name="T5" fmla="*/ 1 h 5"/>
                  <a:gd name="T6" fmla="*/ 0 w 4"/>
                  <a:gd name="T7" fmla="*/ 1 h 5"/>
                  <a:gd name="T8" fmla="*/ 1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1 w 4"/>
                  <a:gd name="T15" fmla="*/ 1 h 5"/>
                  <a:gd name="T16" fmla="*/ 1 w 4"/>
                  <a:gd name="T17" fmla="*/ 1 h 5"/>
                  <a:gd name="T18" fmla="*/ 1 w 4"/>
                  <a:gd name="T19" fmla="*/ 1 h 5"/>
                  <a:gd name="T20" fmla="*/ 1 w 4"/>
                  <a:gd name="T21" fmla="*/ 1 h 5"/>
                  <a:gd name="T22" fmla="*/ 1 w 4"/>
                  <a:gd name="T23" fmla="*/ 1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5"/>
                  <a:gd name="T38" fmla="*/ 4 w 4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1" name="Freeform 248"/>
              <p:cNvSpPr>
                <a:spLocks/>
              </p:cNvSpPr>
              <p:nvPr/>
            </p:nvSpPr>
            <p:spPr bwMode="auto">
              <a:xfrm>
                <a:off x="1717" y="3650"/>
                <a:ext cx="2" cy="3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1 w 4"/>
                  <a:gd name="T5" fmla="*/ 1 h 5"/>
                  <a:gd name="T6" fmla="*/ 0 w 4"/>
                  <a:gd name="T7" fmla="*/ 1 h 5"/>
                  <a:gd name="T8" fmla="*/ 1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2" name="Freeform 249"/>
              <p:cNvSpPr>
                <a:spLocks/>
              </p:cNvSpPr>
              <p:nvPr/>
            </p:nvSpPr>
            <p:spPr bwMode="auto">
              <a:xfrm>
                <a:off x="1666" y="3594"/>
                <a:ext cx="15" cy="28"/>
              </a:xfrm>
              <a:custGeom>
                <a:avLst/>
                <a:gdLst>
                  <a:gd name="T0" fmla="*/ 15 w 15"/>
                  <a:gd name="T1" fmla="*/ 8 h 28"/>
                  <a:gd name="T2" fmla="*/ 15 w 15"/>
                  <a:gd name="T3" fmla="*/ 28 h 28"/>
                  <a:gd name="T4" fmla="*/ 0 w 15"/>
                  <a:gd name="T5" fmla="*/ 19 h 28"/>
                  <a:gd name="T6" fmla="*/ 0 w 15"/>
                  <a:gd name="T7" fmla="*/ 0 h 28"/>
                  <a:gd name="T8" fmla="*/ 15 w 15"/>
                  <a:gd name="T9" fmla="*/ 8 h 28"/>
                  <a:gd name="T10" fmla="*/ 15 w 15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8"/>
                  <a:gd name="T20" fmla="*/ 15 w 15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8">
                    <a:moveTo>
                      <a:pt x="15" y="8"/>
                    </a:moveTo>
                    <a:lnTo>
                      <a:pt x="15" y="28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3" name="Freeform 250"/>
              <p:cNvSpPr>
                <a:spLocks/>
              </p:cNvSpPr>
              <p:nvPr/>
            </p:nvSpPr>
            <p:spPr bwMode="auto">
              <a:xfrm>
                <a:off x="1665" y="3610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0 h 5"/>
                  <a:gd name="T4" fmla="*/ 14 w 14"/>
                  <a:gd name="T5" fmla="*/ 5 h 5"/>
                  <a:gd name="T6" fmla="*/ 13 w 14"/>
                  <a:gd name="T7" fmla="*/ 5 h 5"/>
                  <a:gd name="T8" fmla="*/ 0 w 14"/>
                  <a:gd name="T9" fmla="*/ 0 h 5"/>
                  <a:gd name="T10" fmla="*/ 0 w 14"/>
                  <a:gd name="T11" fmla="*/ 0 h 5"/>
                  <a:gd name="T12" fmla="*/ 0 w 14"/>
                  <a:gd name="T13" fmla="*/ 0 h 5"/>
                  <a:gd name="T14" fmla="*/ 0 w 1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5"/>
                  <a:gd name="T26" fmla="*/ 14 w 1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5">
                    <a:moveTo>
                      <a:pt x="0" y="0"/>
                    </a:moveTo>
                    <a:lnTo>
                      <a:pt x="1" y="0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4" name="Freeform 251"/>
              <p:cNvSpPr>
                <a:spLocks/>
              </p:cNvSpPr>
              <p:nvPr/>
            </p:nvSpPr>
            <p:spPr bwMode="auto">
              <a:xfrm>
                <a:off x="1665" y="3588"/>
                <a:ext cx="38" cy="50"/>
              </a:xfrm>
              <a:custGeom>
                <a:avLst/>
                <a:gdLst>
                  <a:gd name="T0" fmla="*/ 38 w 38"/>
                  <a:gd name="T1" fmla="*/ 22 h 50"/>
                  <a:gd name="T2" fmla="*/ 38 w 38"/>
                  <a:gd name="T3" fmla="*/ 50 h 50"/>
                  <a:gd name="T4" fmla="*/ 0 w 38"/>
                  <a:gd name="T5" fmla="*/ 28 h 50"/>
                  <a:gd name="T6" fmla="*/ 0 w 38"/>
                  <a:gd name="T7" fmla="*/ 22 h 50"/>
                  <a:gd name="T8" fmla="*/ 13 w 38"/>
                  <a:gd name="T9" fmla="*/ 27 h 50"/>
                  <a:gd name="T10" fmla="*/ 13 w 38"/>
                  <a:gd name="T11" fmla="*/ 17 h 50"/>
                  <a:gd name="T12" fmla="*/ 0 w 38"/>
                  <a:gd name="T13" fmla="*/ 6 h 50"/>
                  <a:gd name="T14" fmla="*/ 0 w 38"/>
                  <a:gd name="T15" fmla="*/ 0 h 50"/>
                  <a:gd name="T16" fmla="*/ 38 w 38"/>
                  <a:gd name="T17" fmla="*/ 22 h 50"/>
                  <a:gd name="T18" fmla="*/ 38 w 38"/>
                  <a:gd name="T19" fmla="*/ 22 h 50"/>
                  <a:gd name="T20" fmla="*/ 38 w 38"/>
                  <a:gd name="T21" fmla="*/ 22 h 50"/>
                  <a:gd name="T22" fmla="*/ 38 w 38"/>
                  <a:gd name="T23" fmla="*/ 22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0"/>
                  <a:gd name="T38" fmla="*/ 38 w 38"/>
                  <a:gd name="T39" fmla="*/ 50 h 5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0">
                    <a:moveTo>
                      <a:pt x="38" y="22"/>
                    </a:moveTo>
                    <a:lnTo>
                      <a:pt x="38" y="5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3" y="27"/>
                    </a:lnTo>
                    <a:lnTo>
                      <a:pt x="13" y="1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5" name="Freeform 252"/>
              <p:cNvSpPr>
                <a:spLocks/>
              </p:cNvSpPr>
              <p:nvPr/>
            </p:nvSpPr>
            <p:spPr bwMode="auto">
              <a:xfrm>
                <a:off x="1636" y="3576"/>
                <a:ext cx="11" cy="26"/>
              </a:xfrm>
              <a:custGeom>
                <a:avLst/>
                <a:gdLst>
                  <a:gd name="T0" fmla="*/ 11 w 11"/>
                  <a:gd name="T1" fmla="*/ 7 h 26"/>
                  <a:gd name="T2" fmla="*/ 11 w 11"/>
                  <a:gd name="T3" fmla="*/ 26 h 26"/>
                  <a:gd name="T4" fmla="*/ 0 w 11"/>
                  <a:gd name="T5" fmla="*/ 19 h 26"/>
                  <a:gd name="T6" fmla="*/ 0 w 11"/>
                  <a:gd name="T7" fmla="*/ 0 h 26"/>
                  <a:gd name="T8" fmla="*/ 11 w 11"/>
                  <a:gd name="T9" fmla="*/ 7 h 26"/>
                  <a:gd name="T10" fmla="*/ 11 w 11"/>
                  <a:gd name="T11" fmla="*/ 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6"/>
                  <a:gd name="T20" fmla="*/ 11 w 11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6">
                    <a:moveTo>
                      <a:pt x="11" y="7"/>
                    </a:moveTo>
                    <a:lnTo>
                      <a:pt x="11" y="26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6" name="Freeform 253"/>
              <p:cNvSpPr>
                <a:spLocks/>
              </p:cNvSpPr>
              <p:nvPr/>
            </p:nvSpPr>
            <p:spPr bwMode="auto">
              <a:xfrm>
                <a:off x="1641" y="3583"/>
                <a:ext cx="6" cy="16"/>
              </a:xfrm>
              <a:custGeom>
                <a:avLst/>
                <a:gdLst>
                  <a:gd name="T0" fmla="*/ 1 w 10"/>
                  <a:gd name="T1" fmla="*/ 1 h 26"/>
                  <a:gd name="T2" fmla="*/ 1 w 10"/>
                  <a:gd name="T3" fmla="*/ 1 h 26"/>
                  <a:gd name="T4" fmla="*/ 1 w 10"/>
                  <a:gd name="T5" fmla="*/ 2 h 26"/>
                  <a:gd name="T6" fmla="*/ 0 w 10"/>
                  <a:gd name="T7" fmla="*/ 1 h 26"/>
                  <a:gd name="T8" fmla="*/ 1 w 10"/>
                  <a:gd name="T9" fmla="*/ 1 h 26"/>
                  <a:gd name="T10" fmla="*/ 1 w 10"/>
                  <a:gd name="T11" fmla="*/ 1 h 26"/>
                  <a:gd name="T12" fmla="*/ 1 w 10"/>
                  <a:gd name="T13" fmla="*/ 1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6"/>
                  <a:gd name="T23" fmla="*/ 10 w 10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6">
                    <a:moveTo>
                      <a:pt x="5" y="1"/>
                    </a:moveTo>
                    <a:cubicBezTo>
                      <a:pt x="8" y="3"/>
                      <a:pt x="10" y="10"/>
                      <a:pt x="10" y="16"/>
                    </a:cubicBezTo>
                    <a:cubicBezTo>
                      <a:pt x="10" y="22"/>
                      <a:pt x="8" y="26"/>
                      <a:pt x="5" y="25"/>
                    </a:cubicBezTo>
                    <a:cubicBezTo>
                      <a:pt x="2" y="23"/>
                      <a:pt x="0" y="16"/>
                      <a:pt x="0" y="10"/>
                    </a:cubicBezTo>
                    <a:cubicBezTo>
                      <a:pt x="0" y="4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7" name="Freeform 254"/>
              <p:cNvSpPr>
                <a:spLocks/>
              </p:cNvSpPr>
              <p:nvPr/>
            </p:nvSpPr>
            <p:spPr bwMode="auto">
              <a:xfrm>
                <a:off x="1635" y="3593"/>
                <a:ext cx="11" cy="4"/>
              </a:xfrm>
              <a:custGeom>
                <a:avLst/>
                <a:gdLst>
                  <a:gd name="T0" fmla="*/ 0 w 11"/>
                  <a:gd name="T1" fmla="*/ 1 h 4"/>
                  <a:gd name="T2" fmla="*/ 1 w 11"/>
                  <a:gd name="T3" fmla="*/ 0 h 4"/>
                  <a:gd name="T4" fmla="*/ 11 w 11"/>
                  <a:gd name="T5" fmla="*/ 3 h 4"/>
                  <a:gd name="T6" fmla="*/ 10 w 11"/>
                  <a:gd name="T7" fmla="*/ 4 h 4"/>
                  <a:gd name="T8" fmla="*/ 0 w 11"/>
                  <a:gd name="T9" fmla="*/ 1 h 4"/>
                  <a:gd name="T10" fmla="*/ 0 w 11"/>
                  <a:gd name="T11" fmla="*/ 1 h 4"/>
                  <a:gd name="T12" fmla="*/ 0 w 11"/>
                  <a:gd name="T13" fmla="*/ 1 h 4"/>
                  <a:gd name="T14" fmla="*/ 0 w 1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4"/>
                  <a:gd name="T26" fmla="*/ 11 w 1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4">
                    <a:moveTo>
                      <a:pt x="0" y="1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8" name="Freeform 255"/>
              <p:cNvSpPr>
                <a:spLocks/>
              </p:cNvSpPr>
              <p:nvPr/>
            </p:nvSpPr>
            <p:spPr bwMode="auto">
              <a:xfrm>
                <a:off x="1635" y="3571"/>
                <a:ext cx="29" cy="45"/>
              </a:xfrm>
              <a:custGeom>
                <a:avLst/>
                <a:gdLst>
                  <a:gd name="T0" fmla="*/ 29 w 29"/>
                  <a:gd name="T1" fmla="*/ 17 h 45"/>
                  <a:gd name="T2" fmla="*/ 29 w 29"/>
                  <a:gd name="T3" fmla="*/ 45 h 45"/>
                  <a:gd name="T4" fmla="*/ 0 w 29"/>
                  <a:gd name="T5" fmla="*/ 29 h 45"/>
                  <a:gd name="T6" fmla="*/ 0 w 29"/>
                  <a:gd name="T7" fmla="*/ 23 h 45"/>
                  <a:gd name="T8" fmla="*/ 10 w 29"/>
                  <a:gd name="T9" fmla="*/ 26 h 45"/>
                  <a:gd name="T10" fmla="*/ 10 w 29"/>
                  <a:gd name="T11" fmla="*/ 14 h 45"/>
                  <a:gd name="T12" fmla="*/ 0 w 29"/>
                  <a:gd name="T13" fmla="*/ 6 h 45"/>
                  <a:gd name="T14" fmla="*/ 0 w 29"/>
                  <a:gd name="T15" fmla="*/ 0 h 45"/>
                  <a:gd name="T16" fmla="*/ 29 w 29"/>
                  <a:gd name="T17" fmla="*/ 17 h 45"/>
                  <a:gd name="T18" fmla="*/ 29 w 29"/>
                  <a:gd name="T19" fmla="*/ 17 h 45"/>
                  <a:gd name="T20" fmla="*/ 29 w 29"/>
                  <a:gd name="T21" fmla="*/ 17 h 45"/>
                  <a:gd name="T22" fmla="*/ 29 w 29"/>
                  <a:gd name="T23" fmla="*/ 17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7"/>
                    </a:moveTo>
                    <a:lnTo>
                      <a:pt x="29" y="45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10" y="26"/>
                    </a:lnTo>
                    <a:lnTo>
                      <a:pt x="10" y="1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39" name="Freeform 256"/>
              <p:cNvSpPr>
                <a:spLocks/>
              </p:cNvSpPr>
              <p:nvPr/>
            </p:nvSpPr>
            <p:spPr bwMode="auto">
              <a:xfrm>
                <a:off x="1635" y="3581"/>
                <a:ext cx="8" cy="9"/>
              </a:xfrm>
              <a:custGeom>
                <a:avLst/>
                <a:gdLst>
                  <a:gd name="T0" fmla="*/ 0 w 8"/>
                  <a:gd name="T1" fmla="*/ 1 h 9"/>
                  <a:gd name="T2" fmla="*/ 1 w 8"/>
                  <a:gd name="T3" fmla="*/ 0 h 9"/>
                  <a:gd name="T4" fmla="*/ 8 w 8"/>
                  <a:gd name="T5" fmla="*/ 8 h 9"/>
                  <a:gd name="T6" fmla="*/ 7 w 8"/>
                  <a:gd name="T7" fmla="*/ 9 h 9"/>
                  <a:gd name="T8" fmla="*/ 0 w 8"/>
                  <a:gd name="T9" fmla="*/ 1 h 9"/>
                  <a:gd name="T10" fmla="*/ 0 w 8"/>
                  <a:gd name="T11" fmla="*/ 1 h 9"/>
                  <a:gd name="T12" fmla="*/ 0 w 8"/>
                  <a:gd name="T13" fmla="*/ 1 h 9"/>
                  <a:gd name="T14" fmla="*/ 0 w 8"/>
                  <a:gd name="T15" fmla="*/ 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9"/>
                  <a:gd name="T26" fmla="*/ 8 w 8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9">
                    <a:moveTo>
                      <a:pt x="0" y="1"/>
                    </a:moveTo>
                    <a:lnTo>
                      <a:pt x="1" y="0"/>
                    </a:lnTo>
                    <a:lnTo>
                      <a:pt x="8" y="8"/>
                    </a:lnTo>
                    <a:lnTo>
                      <a:pt x="7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0" name="Freeform 257"/>
              <p:cNvSpPr>
                <a:spLocks/>
              </p:cNvSpPr>
              <p:nvPr/>
            </p:nvSpPr>
            <p:spPr bwMode="auto">
              <a:xfrm>
                <a:off x="1635" y="3582"/>
                <a:ext cx="7" cy="8"/>
              </a:xfrm>
              <a:custGeom>
                <a:avLst/>
                <a:gdLst>
                  <a:gd name="T0" fmla="*/ 0 w 7"/>
                  <a:gd name="T1" fmla="*/ 0 h 8"/>
                  <a:gd name="T2" fmla="*/ 7 w 7"/>
                  <a:gd name="T3" fmla="*/ 8 h 8"/>
                  <a:gd name="T4" fmla="*/ 0 w 7"/>
                  <a:gd name="T5" fmla="*/ 8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0" y="0"/>
                    </a:moveTo>
                    <a:lnTo>
                      <a:pt x="7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1" name="Freeform 258"/>
              <p:cNvSpPr>
                <a:spLocks/>
              </p:cNvSpPr>
              <p:nvPr/>
            </p:nvSpPr>
            <p:spPr bwMode="auto">
              <a:xfrm>
                <a:off x="1703" y="3610"/>
                <a:ext cx="17" cy="39"/>
              </a:xfrm>
              <a:custGeom>
                <a:avLst/>
                <a:gdLst>
                  <a:gd name="T0" fmla="*/ 17 w 17"/>
                  <a:gd name="T1" fmla="*/ 10 h 39"/>
                  <a:gd name="T2" fmla="*/ 17 w 17"/>
                  <a:gd name="T3" fmla="*/ 39 h 39"/>
                  <a:gd name="T4" fmla="*/ 0 w 17"/>
                  <a:gd name="T5" fmla="*/ 29 h 39"/>
                  <a:gd name="T6" fmla="*/ 0 w 17"/>
                  <a:gd name="T7" fmla="*/ 0 h 39"/>
                  <a:gd name="T8" fmla="*/ 17 w 17"/>
                  <a:gd name="T9" fmla="*/ 10 h 39"/>
                  <a:gd name="T10" fmla="*/ 17 w 17"/>
                  <a:gd name="T11" fmla="*/ 10 h 39"/>
                  <a:gd name="T12" fmla="*/ 17 w 17"/>
                  <a:gd name="T13" fmla="*/ 10 h 39"/>
                  <a:gd name="T14" fmla="*/ 17 w 17"/>
                  <a:gd name="T15" fmla="*/ 1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9"/>
                  <a:gd name="T26" fmla="*/ 17 w 17"/>
                  <a:gd name="T27" fmla="*/ 39 h 3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9">
                    <a:moveTo>
                      <a:pt x="17" y="10"/>
                    </a:moveTo>
                    <a:lnTo>
                      <a:pt x="17" y="39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2" name="Freeform 259"/>
              <p:cNvSpPr>
                <a:spLocks/>
              </p:cNvSpPr>
              <p:nvPr/>
            </p:nvSpPr>
            <p:spPr bwMode="auto">
              <a:xfrm>
                <a:off x="1711" y="3622"/>
                <a:ext cx="8" cy="21"/>
              </a:xfrm>
              <a:custGeom>
                <a:avLst/>
                <a:gdLst>
                  <a:gd name="T0" fmla="*/ 1 w 14"/>
                  <a:gd name="T1" fmla="*/ 1 h 35"/>
                  <a:gd name="T2" fmla="*/ 1 w 14"/>
                  <a:gd name="T3" fmla="*/ 3 h 35"/>
                  <a:gd name="T4" fmla="*/ 1 w 14"/>
                  <a:gd name="T5" fmla="*/ 2 h 35"/>
                  <a:gd name="T6" fmla="*/ 1 w 14"/>
                  <a:gd name="T7" fmla="*/ 1 h 35"/>
                  <a:gd name="T8" fmla="*/ 1 w 14"/>
                  <a:gd name="T9" fmla="*/ 1 h 35"/>
                  <a:gd name="T10" fmla="*/ 1 w 14"/>
                  <a:gd name="T11" fmla="*/ 1 h 35"/>
                  <a:gd name="T12" fmla="*/ 1 w 14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5"/>
                  <a:gd name="T23" fmla="*/ 14 w 14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5">
                    <a:moveTo>
                      <a:pt x="14" y="4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2" y="34"/>
                      <a:pt x="4" y="27"/>
                      <a:pt x="2" y="24"/>
                    </a:cubicBezTo>
                    <a:cubicBezTo>
                      <a:pt x="0" y="20"/>
                      <a:pt x="0" y="2"/>
                      <a:pt x="2" y="1"/>
                    </a:cubicBezTo>
                    <a:cubicBezTo>
                      <a:pt x="4" y="0"/>
                      <a:pt x="12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3" name="Freeform 260"/>
              <p:cNvSpPr>
                <a:spLocks noEditPoints="1"/>
              </p:cNvSpPr>
              <p:nvPr/>
            </p:nvSpPr>
            <p:spPr bwMode="auto">
              <a:xfrm>
                <a:off x="1711" y="3622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3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4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4" y="29"/>
                      <a:pt x="2" y="25"/>
                    </a:cubicBezTo>
                    <a:cubicBezTo>
                      <a:pt x="0" y="23"/>
                      <a:pt x="0" y="16"/>
                      <a:pt x="0" y="12"/>
                    </a:cubicBezTo>
                    <a:cubicBezTo>
                      <a:pt x="0" y="8"/>
                      <a:pt x="0" y="2"/>
                      <a:pt x="1" y="1"/>
                    </a:cubicBezTo>
                    <a:cubicBezTo>
                      <a:pt x="4" y="0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  <a:moveTo>
                      <a:pt x="14" y="36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2" y="4"/>
                      <a:pt x="4" y="1"/>
                      <a:pt x="2" y="2"/>
                    </a:cubicBezTo>
                    <a:cubicBezTo>
                      <a:pt x="0" y="3"/>
                      <a:pt x="0" y="21"/>
                      <a:pt x="2" y="25"/>
                    </a:cubicBezTo>
                    <a:cubicBezTo>
                      <a:pt x="4" y="28"/>
                      <a:pt x="12" y="35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4" name="Freeform 261"/>
              <p:cNvSpPr>
                <a:spLocks/>
              </p:cNvSpPr>
              <p:nvPr/>
            </p:nvSpPr>
            <p:spPr bwMode="auto">
              <a:xfrm>
                <a:off x="1714" y="3625"/>
                <a:ext cx="2" cy="4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4 h 4"/>
                  <a:gd name="T4" fmla="*/ 0 w 2"/>
                  <a:gd name="T5" fmla="*/ 3 h 4"/>
                  <a:gd name="T6" fmla="*/ 0 w 2"/>
                  <a:gd name="T7" fmla="*/ 0 h 4"/>
                  <a:gd name="T8" fmla="*/ 2 w 2"/>
                  <a:gd name="T9" fmla="*/ 1 h 4"/>
                  <a:gd name="T10" fmla="*/ 2 w 2"/>
                  <a:gd name="T11" fmla="*/ 1 h 4"/>
                  <a:gd name="T12" fmla="*/ 2 w 2"/>
                  <a:gd name="T13" fmla="*/ 1 h 4"/>
                  <a:gd name="T14" fmla="*/ 2 w 2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2" y="1"/>
                    </a:move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5" name="Freeform 262"/>
              <p:cNvSpPr>
                <a:spLocks/>
              </p:cNvSpPr>
              <p:nvPr/>
            </p:nvSpPr>
            <p:spPr bwMode="auto">
              <a:xfrm>
                <a:off x="1714" y="3632"/>
                <a:ext cx="1" cy="6"/>
              </a:xfrm>
              <a:custGeom>
                <a:avLst/>
                <a:gdLst>
                  <a:gd name="T0" fmla="*/ 1 w 1"/>
                  <a:gd name="T1" fmla="*/ 1 h 6"/>
                  <a:gd name="T2" fmla="*/ 1 w 1"/>
                  <a:gd name="T3" fmla="*/ 6 h 6"/>
                  <a:gd name="T4" fmla="*/ 0 w 1"/>
                  <a:gd name="T5" fmla="*/ 6 h 6"/>
                  <a:gd name="T6" fmla="*/ 0 w 1"/>
                  <a:gd name="T7" fmla="*/ 0 h 6"/>
                  <a:gd name="T8" fmla="*/ 1 w 1"/>
                  <a:gd name="T9" fmla="*/ 1 h 6"/>
                  <a:gd name="T10" fmla="*/ 1 w 1"/>
                  <a:gd name="T11" fmla="*/ 1 h 6"/>
                  <a:gd name="T12" fmla="*/ 1 w 1"/>
                  <a:gd name="T13" fmla="*/ 1 h 6"/>
                  <a:gd name="T14" fmla="*/ 1 w 1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1" y="1"/>
                    </a:moveTo>
                    <a:lnTo>
                      <a:pt x="1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6" name="Freeform 263"/>
              <p:cNvSpPr>
                <a:spLocks/>
              </p:cNvSpPr>
              <p:nvPr/>
            </p:nvSpPr>
            <p:spPr bwMode="auto">
              <a:xfrm>
                <a:off x="1717" y="3627"/>
                <a:ext cx="2" cy="13"/>
              </a:xfrm>
              <a:custGeom>
                <a:avLst/>
                <a:gdLst>
                  <a:gd name="T0" fmla="*/ 2 w 2"/>
                  <a:gd name="T1" fmla="*/ 1 h 13"/>
                  <a:gd name="T2" fmla="*/ 2 w 2"/>
                  <a:gd name="T3" fmla="*/ 13 h 13"/>
                  <a:gd name="T4" fmla="*/ 0 w 2"/>
                  <a:gd name="T5" fmla="*/ 11 h 13"/>
                  <a:gd name="T6" fmla="*/ 0 w 2"/>
                  <a:gd name="T7" fmla="*/ 0 h 13"/>
                  <a:gd name="T8" fmla="*/ 2 w 2"/>
                  <a:gd name="T9" fmla="*/ 1 h 13"/>
                  <a:gd name="T10" fmla="*/ 2 w 2"/>
                  <a:gd name="T11" fmla="*/ 1 h 13"/>
                  <a:gd name="T12" fmla="*/ 2 w 2"/>
                  <a:gd name="T13" fmla="*/ 1 h 13"/>
                  <a:gd name="T14" fmla="*/ 2 w 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3"/>
                  <a:gd name="T26" fmla="*/ 2 w 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3">
                    <a:moveTo>
                      <a:pt x="2" y="1"/>
                    </a:moveTo>
                    <a:lnTo>
                      <a:pt x="2" y="1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7" name="Freeform 264"/>
              <p:cNvSpPr>
                <a:spLocks noEditPoints="1"/>
              </p:cNvSpPr>
              <p:nvPr/>
            </p:nvSpPr>
            <p:spPr bwMode="auto">
              <a:xfrm>
                <a:off x="1717" y="3643"/>
                <a:ext cx="2" cy="4"/>
              </a:xfrm>
              <a:custGeom>
                <a:avLst/>
                <a:gdLst>
                  <a:gd name="T0" fmla="*/ 1 w 4"/>
                  <a:gd name="T1" fmla="*/ 1 h 6"/>
                  <a:gd name="T2" fmla="*/ 1 w 4"/>
                  <a:gd name="T3" fmla="*/ 1 h 6"/>
                  <a:gd name="T4" fmla="*/ 1 w 4"/>
                  <a:gd name="T5" fmla="*/ 1 h 6"/>
                  <a:gd name="T6" fmla="*/ 0 w 4"/>
                  <a:gd name="T7" fmla="*/ 1 h 6"/>
                  <a:gd name="T8" fmla="*/ 1 w 4"/>
                  <a:gd name="T9" fmla="*/ 1 h 6"/>
                  <a:gd name="T10" fmla="*/ 1 w 4"/>
                  <a:gd name="T11" fmla="*/ 1 h 6"/>
                  <a:gd name="T12" fmla="*/ 1 w 4"/>
                  <a:gd name="T13" fmla="*/ 1 h 6"/>
                  <a:gd name="T14" fmla="*/ 1 w 4"/>
                  <a:gd name="T15" fmla="*/ 1 h 6"/>
                  <a:gd name="T16" fmla="*/ 1 w 4"/>
                  <a:gd name="T17" fmla="*/ 1 h 6"/>
                  <a:gd name="T18" fmla="*/ 1 w 4"/>
                  <a:gd name="T19" fmla="*/ 1 h 6"/>
                  <a:gd name="T20" fmla="*/ 1 w 4"/>
                  <a:gd name="T21" fmla="*/ 1 h 6"/>
                  <a:gd name="T22" fmla="*/ 1 w 4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6"/>
                  <a:gd name="T38" fmla="*/ 4 w 4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8" name="Freeform 265"/>
              <p:cNvSpPr>
                <a:spLocks/>
              </p:cNvSpPr>
              <p:nvPr/>
            </p:nvSpPr>
            <p:spPr bwMode="auto">
              <a:xfrm>
                <a:off x="1717" y="3619"/>
                <a:ext cx="2" cy="4"/>
              </a:xfrm>
              <a:custGeom>
                <a:avLst/>
                <a:gdLst>
                  <a:gd name="T0" fmla="*/ 1 w 4"/>
                  <a:gd name="T1" fmla="*/ 1 h 6"/>
                  <a:gd name="T2" fmla="*/ 1 w 4"/>
                  <a:gd name="T3" fmla="*/ 1 h 6"/>
                  <a:gd name="T4" fmla="*/ 1 w 4"/>
                  <a:gd name="T5" fmla="*/ 1 h 6"/>
                  <a:gd name="T6" fmla="*/ 0 w 4"/>
                  <a:gd name="T7" fmla="*/ 1 h 6"/>
                  <a:gd name="T8" fmla="*/ 1 w 4"/>
                  <a:gd name="T9" fmla="*/ 1 h 6"/>
                  <a:gd name="T10" fmla="*/ 1 w 4"/>
                  <a:gd name="T11" fmla="*/ 1 h 6"/>
                  <a:gd name="T12" fmla="*/ 1 w 4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1"/>
                    </a:moveTo>
                    <a:cubicBezTo>
                      <a:pt x="3" y="2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49" name="Freeform 266"/>
              <p:cNvSpPr>
                <a:spLocks/>
              </p:cNvSpPr>
              <p:nvPr/>
            </p:nvSpPr>
            <p:spPr bwMode="auto">
              <a:xfrm>
                <a:off x="1666" y="3563"/>
                <a:ext cx="15" cy="28"/>
              </a:xfrm>
              <a:custGeom>
                <a:avLst/>
                <a:gdLst>
                  <a:gd name="T0" fmla="*/ 15 w 15"/>
                  <a:gd name="T1" fmla="*/ 9 h 28"/>
                  <a:gd name="T2" fmla="*/ 15 w 15"/>
                  <a:gd name="T3" fmla="*/ 28 h 28"/>
                  <a:gd name="T4" fmla="*/ 0 w 15"/>
                  <a:gd name="T5" fmla="*/ 20 h 28"/>
                  <a:gd name="T6" fmla="*/ 0 w 15"/>
                  <a:gd name="T7" fmla="*/ 0 h 28"/>
                  <a:gd name="T8" fmla="*/ 15 w 15"/>
                  <a:gd name="T9" fmla="*/ 9 h 28"/>
                  <a:gd name="T10" fmla="*/ 15 w 15"/>
                  <a:gd name="T11" fmla="*/ 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8"/>
                  <a:gd name="T20" fmla="*/ 15 w 15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8">
                    <a:moveTo>
                      <a:pt x="15" y="9"/>
                    </a:moveTo>
                    <a:lnTo>
                      <a:pt x="15" y="28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0" name="Freeform 267"/>
              <p:cNvSpPr>
                <a:spLocks/>
              </p:cNvSpPr>
              <p:nvPr/>
            </p:nvSpPr>
            <p:spPr bwMode="auto">
              <a:xfrm>
                <a:off x="1665" y="3579"/>
                <a:ext cx="14" cy="6"/>
              </a:xfrm>
              <a:custGeom>
                <a:avLst/>
                <a:gdLst>
                  <a:gd name="T0" fmla="*/ 0 w 14"/>
                  <a:gd name="T1" fmla="*/ 1 h 6"/>
                  <a:gd name="T2" fmla="*/ 1 w 14"/>
                  <a:gd name="T3" fmla="*/ 0 h 6"/>
                  <a:gd name="T4" fmla="*/ 14 w 14"/>
                  <a:gd name="T5" fmla="*/ 5 h 6"/>
                  <a:gd name="T6" fmla="*/ 13 w 14"/>
                  <a:gd name="T7" fmla="*/ 6 h 6"/>
                  <a:gd name="T8" fmla="*/ 0 w 14"/>
                  <a:gd name="T9" fmla="*/ 1 h 6"/>
                  <a:gd name="T10" fmla="*/ 0 w 14"/>
                  <a:gd name="T11" fmla="*/ 1 h 6"/>
                  <a:gd name="T12" fmla="*/ 0 w 14"/>
                  <a:gd name="T13" fmla="*/ 1 h 6"/>
                  <a:gd name="T14" fmla="*/ 0 w 14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1"/>
                    </a:moveTo>
                    <a:lnTo>
                      <a:pt x="1" y="0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1" name="Freeform 268"/>
              <p:cNvSpPr>
                <a:spLocks/>
              </p:cNvSpPr>
              <p:nvPr/>
            </p:nvSpPr>
            <p:spPr bwMode="auto">
              <a:xfrm>
                <a:off x="1665" y="3557"/>
                <a:ext cx="38" cy="51"/>
              </a:xfrm>
              <a:custGeom>
                <a:avLst/>
                <a:gdLst>
                  <a:gd name="T0" fmla="*/ 38 w 38"/>
                  <a:gd name="T1" fmla="*/ 22 h 51"/>
                  <a:gd name="T2" fmla="*/ 38 w 38"/>
                  <a:gd name="T3" fmla="*/ 51 h 51"/>
                  <a:gd name="T4" fmla="*/ 0 w 38"/>
                  <a:gd name="T5" fmla="*/ 29 h 51"/>
                  <a:gd name="T6" fmla="*/ 0 w 38"/>
                  <a:gd name="T7" fmla="*/ 23 h 51"/>
                  <a:gd name="T8" fmla="*/ 13 w 38"/>
                  <a:gd name="T9" fmla="*/ 28 h 51"/>
                  <a:gd name="T10" fmla="*/ 13 w 38"/>
                  <a:gd name="T11" fmla="*/ 17 h 51"/>
                  <a:gd name="T12" fmla="*/ 0 w 38"/>
                  <a:gd name="T13" fmla="*/ 6 h 51"/>
                  <a:gd name="T14" fmla="*/ 0 w 38"/>
                  <a:gd name="T15" fmla="*/ 0 h 51"/>
                  <a:gd name="T16" fmla="*/ 38 w 38"/>
                  <a:gd name="T17" fmla="*/ 22 h 51"/>
                  <a:gd name="T18" fmla="*/ 38 w 38"/>
                  <a:gd name="T19" fmla="*/ 22 h 51"/>
                  <a:gd name="T20" fmla="*/ 38 w 38"/>
                  <a:gd name="T21" fmla="*/ 22 h 51"/>
                  <a:gd name="T22" fmla="*/ 38 w 38"/>
                  <a:gd name="T23" fmla="*/ 22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1"/>
                  <a:gd name="T38" fmla="*/ 38 w 38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1">
                    <a:moveTo>
                      <a:pt x="38" y="22"/>
                    </a:moveTo>
                    <a:lnTo>
                      <a:pt x="38" y="51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13" y="28"/>
                    </a:lnTo>
                    <a:lnTo>
                      <a:pt x="13" y="1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2" name="Freeform 269"/>
              <p:cNvSpPr>
                <a:spLocks/>
              </p:cNvSpPr>
              <p:nvPr/>
            </p:nvSpPr>
            <p:spPr bwMode="auto">
              <a:xfrm>
                <a:off x="1636" y="3546"/>
                <a:ext cx="11" cy="25"/>
              </a:xfrm>
              <a:custGeom>
                <a:avLst/>
                <a:gdLst>
                  <a:gd name="T0" fmla="*/ 11 w 11"/>
                  <a:gd name="T1" fmla="*/ 7 h 25"/>
                  <a:gd name="T2" fmla="*/ 11 w 11"/>
                  <a:gd name="T3" fmla="*/ 25 h 25"/>
                  <a:gd name="T4" fmla="*/ 0 w 11"/>
                  <a:gd name="T5" fmla="*/ 19 h 25"/>
                  <a:gd name="T6" fmla="*/ 0 w 11"/>
                  <a:gd name="T7" fmla="*/ 0 h 25"/>
                  <a:gd name="T8" fmla="*/ 11 w 11"/>
                  <a:gd name="T9" fmla="*/ 7 h 25"/>
                  <a:gd name="T10" fmla="*/ 11 w 11"/>
                  <a:gd name="T11" fmla="*/ 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7"/>
                    </a:moveTo>
                    <a:lnTo>
                      <a:pt x="11" y="25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3" name="Freeform 270"/>
              <p:cNvSpPr>
                <a:spLocks/>
              </p:cNvSpPr>
              <p:nvPr/>
            </p:nvSpPr>
            <p:spPr bwMode="auto">
              <a:xfrm>
                <a:off x="1641" y="3553"/>
                <a:ext cx="6" cy="15"/>
              </a:xfrm>
              <a:custGeom>
                <a:avLst/>
                <a:gdLst>
                  <a:gd name="T0" fmla="*/ 1 w 10"/>
                  <a:gd name="T1" fmla="*/ 1 h 26"/>
                  <a:gd name="T2" fmla="*/ 1 w 10"/>
                  <a:gd name="T3" fmla="*/ 1 h 26"/>
                  <a:gd name="T4" fmla="*/ 1 w 10"/>
                  <a:gd name="T5" fmla="*/ 2 h 26"/>
                  <a:gd name="T6" fmla="*/ 0 w 10"/>
                  <a:gd name="T7" fmla="*/ 1 h 26"/>
                  <a:gd name="T8" fmla="*/ 1 w 10"/>
                  <a:gd name="T9" fmla="*/ 1 h 26"/>
                  <a:gd name="T10" fmla="*/ 1 w 10"/>
                  <a:gd name="T11" fmla="*/ 1 h 26"/>
                  <a:gd name="T12" fmla="*/ 1 w 10"/>
                  <a:gd name="T13" fmla="*/ 1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6"/>
                  <a:gd name="T23" fmla="*/ 10 w 10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6">
                    <a:moveTo>
                      <a:pt x="5" y="1"/>
                    </a:moveTo>
                    <a:cubicBezTo>
                      <a:pt x="8" y="3"/>
                      <a:pt x="10" y="10"/>
                      <a:pt x="10" y="16"/>
                    </a:cubicBezTo>
                    <a:cubicBezTo>
                      <a:pt x="10" y="22"/>
                      <a:pt x="8" y="26"/>
                      <a:pt x="5" y="24"/>
                    </a:cubicBezTo>
                    <a:cubicBezTo>
                      <a:pt x="2" y="23"/>
                      <a:pt x="0" y="16"/>
                      <a:pt x="0" y="10"/>
                    </a:cubicBezTo>
                    <a:cubicBezTo>
                      <a:pt x="0" y="3"/>
                      <a:pt x="2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4" name="Freeform 271"/>
              <p:cNvSpPr>
                <a:spLocks/>
              </p:cNvSpPr>
              <p:nvPr/>
            </p:nvSpPr>
            <p:spPr bwMode="auto">
              <a:xfrm>
                <a:off x="1635" y="3562"/>
                <a:ext cx="11" cy="4"/>
              </a:xfrm>
              <a:custGeom>
                <a:avLst/>
                <a:gdLst>
                  <a:gd name="T0" fmla="*/ 0 w 11"/>
                  <a:gd name="T1" fmla="*/ 1 h 4"/>
                  <a:gd name="T2" fmla="*/ 1 w 11"/>
                  <a:gd name="T3" fmla="*/ 0 h 4"/>
                  <a:gd name="T4" fmla="*/ 11 w 11"/>
                  <a:gd name="T5" fmla="*/ 3 h 4"/>
                  <a:gd name="T6" fmla="*/ 10 w 11"/>
                  <a:gd name="T7" fmla="*/ 4 h 4"/>
                  <a:gd name="T8" fmla="*/ 0 w 11"/>
                  <a:gd name="T9" fmla="*/ 1 h 4"/>
                  <a:gd name="T10" fmla="*/ 0 w 11"/>
                  <a:gd name="T11" fmla="*/ 1 h 4"/>
                  <a:gd name="T12" fmla="*/ 0 w 11"/>
                  <a:gd name="T13" fmla="*/ 1 h 4"/>
                  <a:gd name="T14" fmla="*/ 0 w 1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4"/>
                  <a:gd name="T26" fmla="*/ 11 w 1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4">
                    <a:moveTo>
                      <a:pt x="0" y="1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5" name="Freeform 272"/>
              <p:cNvSpPr>
                <a:spLocks/>
              </p:cNvSpPr>
              <p:nvPr/>
            </p:nvSpPr>
            <p:spPr bwMode="auto">
              <a:xfrm>
                <a:off x="1635" y="3541"/>
                <a:ext cx="29" cy="45"/>
              </a:xfrm>
              <a:custGeom>
                <a:avLst/>
                <a:gdLst>
                  <a:gd name="T0" fmla="*/ 29 w 29"/>
                  <a:gd name="T1" fmla="*/ 16 h 45"/>
                  <a:gd name="T2" fmla="*/ 29 w 29"/>
                  <a:gd name="T3" fmla="*/ 45 h 45"/>
                  <a:gd name="T4" fmla="*/ 0 w 29"/>
                  <a:gd name="T5" fmla="*/ 28 h 45"/>
                  <a:gd name="T6" fmla="*/ 0 w 29"/>
                  <a:gd name="T7" fmla="*/ 22 h 45"/>
                  <a:gd name="T8" fmla="*/ 10 w 29"/>
                  <a:gd name="T9" fmla="*/ 25 h 45"/>
                  <a:gd name="T10" fmla="*/ 10 w 29"/>
                  <a:gd name="T11" fmla="*/ 14 h 45"/>
                  <a:gd name="T12" fmla="*/ 0 w 29"/>
                  <a:gd name="T13" fmla="*/ 6 h 45"/>
                  <a:gd name="T14" fmla="*/ 0 w 29"/>
                  <a:gd name="T15" fmla="*/ 0 h 45"/>
                  <a:gd name="T16" fmla="*/ 29 w 29"/>
                  <a:gd name="T17" fmla="*/ 16 h 45"/>
                  <a:gd name="T18" fmla="*/ 29 w 29"/>
                  <a:gd name="T19" fmla="*/ 16 h 45"/>
                  <a:gd name="T20" fmla="*/ 29 w 29"/>
                  <a:gd name="T21" fmla="*/ 16 h 45"/>
                  <a:gd name="T22" fmla="*/ 29 w 29"/>
                  <a:gd name="T23" fmla="*/ 16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6"/>
                    </a:moveTo>
                    <a:lnTo>
                      <a:pt x="29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0" y="25"/>
                    </a:lnTo>
                    <a:lnTo>
                      <a:pt x="10" y="1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6" name="Freeform 273"/>
              <p:cNvSpPr>
                <a:spLocks/>
              </p:cNvSpPr>
              <p:nvPr/>
            </p:nvSpPr>
            <p:spPr bwMode="auto">
              <a:xfrm>
                <a:off x="1635" y="355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0 h 8"/>
                  <a:gd name="T4" fmla="*/ 8 w 8"/>
                  <a:gd name="T5" fmla="*/ 8 h 8"/>
                  <a:gd name="T6" fmla="*/ 7 w 8"/>
                  <a:gd name="T7" fmla="*/ 8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0 h 8"/>
                  <a:gd name="T14" fmla="*/ 0 w 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8"/>
                  <a:gd name="T26" fmla="*/ 8 w 8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8">
                    <a:moveTo>
                      <a:pt x="0" y="0"/>
                    </a:moveTo>
                    <a:lnTo>
                      <a:pt x="1" y="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7" name="Freeform 274"/>
              <p:cNvSpPr>
                <a:spLocks/>
              </p:cNvSpPr>
              <p:nvPr/>
            </p:nvSpPr>
            <p:spPr bwMode="auto">
              <a:xfrm>
                <a:off x="1635" y="3551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7 w 7"/>
                  <a:gd name="T3" fmla="*/ 8 h 9"/>
                  <a:gd name="T4" fmla="*/ 0 w 7"/>
                  <a:gd name="T5" fmla="*/ 9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9"/>
                  <a:gd name="T23" fmla="*/ 7 w 7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9">
                    <a:moveTo>
                      <a:pt x="0" y="0"/>
                    </a:moveTo>
                    <a:lnTo>
                      <a:pt x="7" y="8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8" name="Freeform 275"/>
              <p:cNvSpPr>
                <a:spLocks/>
              </p:cNvSpPr>
              <p:nvPr/>
            </p:nvSpPr>
            <p:spPr bwMode="auto">
              <a:xfrm>
                <a:off x="1703" y="3580"/>
                <a:ext cx="17" cy="38"/>
              </a:xfrm>
              <a:custGeom>
                <a:avLst/>
                <a:gdLst>
                  <a:gd name="T0" fmla="*/ 17 w 17"/>
                  <a:gd name="T1" fmla="*/ 10 h 38"/>
                  <a:gd name="T2" fmla="*/ 17 w 17"/>
                  <a:gd name="T3" fmla="*/ 38 h 38"/>
                  <a:gd name="T4" fmla="*/ 0 w 17"/>
                  <a:gd name="T5" fmla="*/ 29 h 38"/>
                  <a:gd name="T6" fmla="*/ 0 w 17"/>
                  <a:gd name="T7" fmla="*/ 0 h 38"/>
                  <a:gd name="T8" fmla="*/ 17 w 17"/>
                  <a:gd name="T9" fmla="*/ 10 h 38"/>
                  <a:gd name="T10" fmla="*/ 17 w 17"/>
                  <a:gd name="T11" fmla="*/ 10 h 38"/>
                  <a:gd name="T12" fmla="*/ 17 w 17"/>
                  <a:gd name="T13" fmla="*/ 10 h 38"/>
                  <a:gd name="T14" fmla="*/ 17 w 17"/>
                  <a:gd name="T15" fmla="*/ 1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8"/>
                  <a:gd name="T26" fmla="*/ 17 w 17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8">
                    <a:moveTo>
                      <a:pt x="17" y="10"/>
                    </a:moveTo>
                    <a:lnTo>
                      <a:pt x="17" y="38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59" name="Freeform 276"/>
              <p:cNvSpPr>
                <a:spLocks/>
              </p:cNvSpPr>
              <p:nvPr/>
            </p:nvSpPr>
            <p:spPr bwMode="auto">
              <a:xfrm>
                <a:off x="1711" y="3592"/>
                <a:ext cx="8" cy="21"/>
              </a:xfrm>
              <a:custGeom>
                <a:avLst/>
                <a:gdLst>
                  <a:gd name="T0" fmla="*/ 1 w 14"/>
                  <a:gd name="T1" fmla="*/ 1 h 35"/>
                  <a:gd name="T2" fmla="*/ 1 w 14"/>
                  <a:gd name="T3" fmla="*/ 3 h 35"/>
                  <a:gd name="T4" fmla="*/ 1 w 14"/>
                  <a:gd name="T5" fmla="*/ 2 h 35"/>
                  <a:gd name="T6" fmla="*/ 1 w 14"/>
                  <a:gd name="T7" fmla="*/ 1 h 35"/>
                  <a:gd name="T8" fmla="*/ 1 w 14"/>
                  <a:gd name="T9" fmla="*/ 1 h 35"/>
                  <a:gd name="T10" fmla="*/ 1 w 14"/>
                  <a:gd name="T11" fmla="*/ 1 h 35"/>
                  <a:gd name="T12" fmla="*/ 1 w 14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5"/>
                  <a:gd name="T23" fmla="*/ 14 w 14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5">
                    <a:moveTo>
                      <a:pt x="14" y="4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2" y="34"/>
                      <a:pt x="4" y="27"/>
                      <a:pt x="2" y="24"/>
                    </a:cubicBezTo>
                    <a:cubicBezTo>
                      <a:pt x="0" y="20"/>
                      <a:pt x="0" y="2"/>
                      <a:pt x="2" y="1"/>
                    </a:cubicBezTo>
                    <a:cubicBezTo>
                      <a:pt x="4" y="0"/>
                      <a:pt x="12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0" name="Freeform 277"/>
              <p:cNvSpPr>
                <a:spLocks noEditPoints="1"/>
              </p:cNvSpPr>
              <p:nvPr/>
            </p:nvSpPr>
            <p:spPr bwMode="auto">
              <a:xfrm>
                <a:off x="1711" y="3591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3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4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4" y="29"/>
                      <a:pt x="2" y="25"/>
                    </a:cubicBezTo>
                    <a:cubicBezTo>
                      <a:pt x="0" y="22"/>
                      <a:pt x="0" y="16"/>
                      <a:pt x="0" y="12"/>
                    </a:cubicBezTo>
                    <a:cubicBezTo>
                      <a:pt x="0" y="8"/>
                      <a:pt x="0" y="2"/>
                      <a:pt x="1" y="1"/>
                    </a:cubicBezTo>
                    <a:cubicBezTo>
                      <a:pt x="4" y="0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  <a:moveTo>
                      <a:pt x="14" y="36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2" y="4"/>
                      <a:pt x="4" y="1"/>
                      <a:pt x="2" y="2"/>
                    </a:cubicBezTo>
                    <a:cubicBezTo>
                      <a:pt x="0" y="3"/>
                      <a:pt x="0" y="21"/>
                      <a:pt x="2" y="25"/>
                    </a:cubicBezTo>
                    <a:cubicBezTo>
                      <a:pt x="4" y="28"/>
                      <a:pt x="12" y="35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1" name="Freeform 278"/>
              <p:cNvSpPr>
                <a:spLocks/>
              </p:cNvSpPr>
              <p:nvPr/>
            </p:nvSpPr>
            <p:spPr bwMode="auto">
              <a:xfrm>
                <a:off x="1714" y="3595"/>
                <a:ext cx="2" cy="4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4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1 h 4"/>
                  <a:gd name="T10" fmla="*/ 2 w 2"/>
                  <a:gd name="T11" fmla="*/ 1 h 4"/>
                  <a:gd name="T12" fmla="*/ 2 w 2"/>
                  <a:gd name="T13" fmla="*/ 1 h 4"/>
                  <a:gd name="T14" fmla="*/ 2 w 2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2" y="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2" name="Freeform 279"/>
              <p:cNvSpPr>
                <a:spLocks/>
              </p:cNvSpPr>
              <p:nvPr/>
            </p:nvSpPr>
            <p:spPr bwMode="auto">
              <a:xfrm>
                <a:off x="1714" y="3602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6 h 6"/>
                  <a:gd name="T4" fmla="*/ 0 w 1"/>
                  <a:gd name="T5" fmla="*/ 5 h 6"/>
                  <a:gd name="T6" fmla="*/ 0 w 1"/>
                  <a:gd name="T7" fmla="*/ 0 h 6"/>
                  <a:gd name="T8" fmla="*/ 1 w 1"/>
                  <a:gd name="T9" fmla="*/ 0 h 6"/>
                  <a:gd name="T10" fmla="*/ 1 w 1"/>
                  <a:gd name="T11" fmla="*/ 0 h 6"/>
                  <a:gd name="T12" fmla="*/ 1 w 1"/>
                  <a:gd name="T13" fmla="*/ 0 h 6"/>
                  <a:gd name="T14" fmla="*/ 1 w 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1" y="0"/>
                    </a:moveTo>
                    <a:lnTo>
                      <a:pt x="1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3" name="Freeform 280"/>
              <p:cNvSpPr>
                <a:spLocks/>
              </p:cNvSpPr>
              <p:nvPr/>
            </p:nvSpPr>
            <p:spPr bwMode="auto">
              <a:xfrm>
                <a:off x="1717" y="3596"/>
                <a:ext cx="2" cy="13"/>
              </a:xfrm>
              <a:custGeom>
                <a:avLst/>
                <a:gdLst>
                  <a:gd name="T0" fmla="*/ 2 w 2"/>
                  <a:gd name="T1" fmla="*/ 1 h 13"/>
                  <a:gd name="T2" fmla="*/ 2 w 2"/>
                  <a:gd name="T3" fmla="*/ 13 h 13"/>
                  <a:gd name="T4" fmla="*/ 0 w 2"/>
                  <a:gd name="T5" fmla="*/ 12 h 13"/>
                  <a:gd name="T6" fmla="*/ 0 w 2"/>
                  <a:gd name="T7" fmla="*/ 0 h 13"/>
                  <a:gd name="T8" fmla="*/ 2 w 2"/>
                  <a:gd name="T9" fmla="*/ 1 h 13"/>
                  <a:gd name="T10" fmla="*/ 2 w 2"/>
                  <a:gd name="T11" fmla="*/ 1 h 13"/>
                  <a:gd name="T12" fmla="*/ 2 w 2"/>
                  <a:gd name="T13" fmla="*/ 1 h 13"/>
                  <a:gd name="T14" fmla="*/ 2 w 2"/>
                  <a:gd name="T15" fmla="*/ 1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3"/>
                  <a:gd name="T26" fmla="*/ 2 w 2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3">
                    <a:moveTo>
                      <a:pt x="2" y="1"/>
                    </a:moveTo>
                    <a:lnTo>
                      <a:pt x="2" y="13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4" name="Freeform 281"/>
              <p:cNvSpPr>
                <a:spLocks noEditPoints="1"/>
              </p:cNvSpPr>
              <p:nvPr/>
            </p:nvSpPr>
            <p:spPr bwMode="auto">
              <a:xfrm>
                <a:off x="1717" y="3613"/>
                <a:ext cx="2" cy="3"/>
              </a:xfrm>
              <a:custGeom>
                <a:avLst/>
                <a:gdLst>
                  <a:gd name="T0" fmla="*/ 1 w 4"/>
                  <a:gd name="T1" fmla="*/ 1 h 6"/>
                  <a:gd name="T2" fmla="*/ 1 w 4"/>
                  <a:gd name="T3" fmla="*/ 1 h 6"/>
                  <a:gd name="T4" fmla="*/ 1 w 4"/>
                  <a:gd name="T5" fmla="*/ 1 h 6"/>
                  <a:gd name="T6" fmla="*/ 0 w 4"/>
                  <a:gd name="T7" fmla="*/ 1 h 6"/>
                  <a:gd name="T8" fmla="*/ 1 w 4"/>
                  <a:gd name="T9" fmla="*/ 1 h 6"/>
                  <a:gd name="T10" fmla="*/ 1 w 4"/>
                  <a:gd name="T11" fmla="*/ 1 h 6"/>
                  <a:gd name="T12" fmla="*/ 1 w 4"/>
                  <a:gd name="T13" fmla="*/ 1 h 6"/>
                  <a:gd name="T14" fmla="*/ 1 w 4"/>
                  <a:gd name="T15" fmla="*/ 1 h 6"/>
                  <a:gd name="T16" fmla="*/ 1 w 4"/>
                  <a:gd name="T17" fmla="*/ 1 h 6"/>
                  <a:gd name="T18" fmla="*/ 1 w 4"/>
                  <a:gd name="T19" fmla="*/ 1 h 6"/>
                  <a:gd name="T20" fmla="*/ 1 w 4"/>
                  <a:gd name="T21" fmla="*/ 1 h 6"/>
                  <a:gd name="T22" fmla="*/ 1 w 4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6"/>
                  <a:gd name="T38" fmla="*/ 4 w 4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5" name="Freeform 282"/>
              <p:cNvSpPr>
                <a:spLocks/>
              </p:cNvSpPr>
              <p:nvPr/>
            </p:nvSpPr>
            <p:spPr bwMode="auto">
              <a:xfrm>
                <a:off x="1717" y="3589"/>
                <a:ext cx="2" cy="4"/>
              </a:xfrm>
              <a:custGeom>
                <a:avLst/>
                <a:gdLst>
                  <a:gd name="T0" fmla="*/ 1 w 4"/>
                  <a:gd name="T1" fmla="*/ 1 h 6"/>
                  <a:gd name="T2" fmla="*/ 1 w 4"/>
                  <a:gd name="T3" fmla="*/ 1 h 6"/>
                  <a:gd name="T4" fmla="*/ 1 w 4"/>
                  <a:gd name="T5" fmla="*/ 1 h 6"/>
                  <a:gd name="T6" fmla="*/ 0 w 4"/>
                  <a:gd name="T7" fmla="*/ 1 h 6"/>
                  <a:gd name="T8" fmla="*/ 1 w 4"/>
                  <a:gd name="T9" fmla="*/ 1 h 6"/>
                  <a:gd name="T10" fmla="*/ 1 w 4"/>
                  <a:gd name="T11" fmla="*/ 1 h 6"/>
                  <a:gd name="T12" fmla="*/ 1 w 4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6" name="Freeform 283"/>
              <p:cNvSpPr>
                <a:spLocks/>
              </p:cNvSpPr>
              <p:nvPr/>
            </p:nvSpPr>
            <p:spPr bwMode="auto">
              <a:xfrm>
                <a:off x="1666" y="3532"/>
                <a:ext cx="15" cy="29"/>
              </a:xfrm>
              <a:custGeom>
                <a:avLst/>
                <a:gdLst>
                  <a:gd name="T0" fmla="*/ 15 w 15"/>
                  <a:gd name="T1" fmla="*/ 9 h 29"/>
                  <a:gd name="T2" fmla="*/ 15 w 15"/>
                  <a:gd name="T3" fmla="*/ 29 h 29"/>
                  <a:gd name="T4" fmla="*/ 0 w 15"/>
                  <a:gd name="T5" fmla="*/ 20 h 29"/>
                  <a:gd name="T6" fmla="*/ 0 w 15"/>
                  <a:gd name="T7" fmla="*/ 0 h 29"/>
                  <a:gd name="T8" fmla="*/ 15 w 15"/>
                  <a:gd name="T9" fmla="*/ 9 h 29"/>
                  <a:gd name="T10" fmla="*/ 15 w 15"/>
                  <a:gd name="T11" fmla="*/ 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5" y="9"/>
                    </a:moveTo>
                    <a:lnTo>
                      <a:pt x="15" y="2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7" name="Freeform 284"/>
              <p:cNvSpPr>
                <a:spLocks/>
              </p:cNvSpPr>
              <p:nvPr/>
            </p:nvSpPr>
            <p:spPr bwMode="auto">
              <a:xfrm>
                <a:off x="1665" y="3548"/>
                <a:ext cx="14" cy="6"/>
              </a:xfrm>
              <a:custGeom>
                <a:avLst/>
                <a:gdLst>
                  <a:gd name="T0" fmla="*/ 0 w 14"/>
                  <a:gd name="T1" fmla="*/ 1 h 6"/>
                  <a:gd name="T2" fmla="*/ 1 w 14"/>
                  <a:gd name="T3" fmla="*/ 0 h 6"/>
                  <a:gd name="T4" fmla="*/ 14 w 14"/>
                  <a:gd name="T5" fmla="*/ 6 h 6"/>
                  <a:gd name="T6" fmla="*/ 13 w 14"/>
                  <a:gd name="T7" fmla="*/ 6 h 6"/>
                  <a:gd name="T8" fmla="*/ 0 w 14"/>
                  <a:gd name="T9" fmla="*/ 1 h 6"/>
                  <a:gd name="T10" fmla="*/ 0 w 14"/>
                  <a:gd name="T11" fmla="*/ 1 h 6"/>
                  <a:gd name="T12" fmla="*/ 0 w 14"/>
                  <a:gd name="T13" fmla="*/ 1 h 6"/>
                  <a:gd name="T14" fmla="*/ 0 w 14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1"/>
                    </a:moveTo>
                    <a:lnTo>
                      <a:pt x="1" y="0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8" name="Freeform 285"/>
              <p:cNvSpPr>
                <a:spLocks/>
              </p:cNvSpPr>
              <p:nvPr/>
            </p:nvSpPr>
            <p:spPr bwMode="auto">
              <a:xfrm>
                <a:off x="1665" y="3527"/>
                <a:ext cx="38" cy="51"/>
              </a:xfrm>
              <a:custGeom>
                <a:avLst/>
                <a:gdLst>
                  <a:gd name="T0" fmla="*/ 38 w 38"/>
                  <a:gd name="T1" fmla="*/ 22 h 51"/>
                  <a:gd name="T2" fmla="*/ 38 w 38"/>
                  <a:gd name="T3" fmla="*/ 51 h 51"/>
                  <a:gd name="T4" fmla="*/ 0 w 38"/>
                  <a:gd name="T5" fmla="*/ 29 h 51"/>
                  <a:gd name="T6" fmla="*/ 0 w 38"/>
                  <a:gd name="T7" fmla="*/ 22 h 51"/>
                  <a:gd name="T8" fmla="*/ 13 w 38"/>
                  <a:gd name="T9" fmla="*/ 27 h 51"/>
                  <a:gd name="T10" fmla="*/ 13 w 38"/>
                  <a:gd name="T11" fmla="*/ 16 h 51"/>
                  <a:gd name="T12" fmla="*/ 0 w 38"/>
                  <a:gd name="T13" fmla="*/ 6 h 51"/>
                  <a:gd name="T14" fmla="*/ 0 w 38"/>
                  <a:gd name="T15" fmla="*/ 0 h 51"/>
                  <a:gd name="T16" fmla="*/ 38 w 38"/>
                  <a:gd name="T17" fmla="*/ 22 h 51"/>
                  <a:gd name="T18" fmla="*/ 38 w 38"/>
                  <a:gd name="T19" fmla="*/ 22 h 51"/>
                  <a:gd name="T20" fmla="*/ 38 w 38"/>
                  <a:gd name="T21" fmla="*/ 22 h 51"/>
                  <a:gd name="T22" fmla="*/ 38 w 38"/>
                  <a:gd name="T23" fmla="*/ 22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1"/>
                  <a:gd name="T38" fmla="*/ 38 w 38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1">
                    <a:moveTo>
                      <a:pt x="38" y="22"/>
                    </a:moveTo>
                    <a:lnTo>
                      <a:pt x="38" y="5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3" y="27"/>
                    </a:lnTo>
                    <a:lnTo>
                      <a:pt x="13" y="1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69" name="Freeform 286"/>
              <p:cNvSpPr>
                <a:spLocks/>
              </p:cNvSpPr>
              <p:nvPr/>
            </p:nvSpPr>
            <p:spPr bwMode="auto">
              <a:xfrm>
                <a:off x="1636" y="3516"/>
                <a:ext cx="11" cy="25"/>
              </a:xfrm>
              <a:custGeom>
                <a:avLst/>
                <a:gdLst>
                  <a:gd name="T0" fmla="*/ 11 w 11"/>
                  <a:gd name="T1" fmla="*/ 6 h 25"/>
                  <a:gd name="T2" fmla="*/ 11 w 11"/>
                  <a:gd name="T3" fmla="*/ 25 h 25"/>
                  <a:gd name="T4" fmla="*/ 0 w 11"/>
                  <a:gd name="T5" fmla="*/ 18 h 25"/>
                  <a:gd name="T6" fmla="*/ 0 w 11"/>
                  <a:gd name="T7" fmla="*/ 0 h 25"/>
                  <a:gd name="T8" fmla="*/ 11 w 11"/>
                  <a:gd name="T9" fmla="*/ 6 h 25"/>
                  <a:gd name="T10" fmla="*/ 11 w 11"/>
                  <a:gd name="T11" fmla="*/ 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6"/>
                    </a:moveTo>
                    <a:lnTo>
                      <a:pt x="11" y="25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0" name="Freeform 287"/>
              <p:cNvSpPr>
                <a:spLocks/>
              </p:cNvSpPr>
              <p:nvPr/>
            </p:nvSpPr>
            <p:spPr bwMode="auto">
              <a:xfrm>
                <a:off x="1641" y="3522"/>
                <a:ext cx="6" cy="16"/>
              </a:xfrm>
              <a:custGeom>
                <a:avLst/>
                <a:gdLst>
                  <a:gd name="T0" fmla="*/ 1 w 10"/>
                  <a:gd name="T1" fmla="*/ 1 h 27"/>
                  <a:gd name="T2" fmla="*/ 1 w 10"/>
                  <a:gd name="T3" fmla="*/ 1 h 27"/>
                  <a:gd name="T4" fmla="*/ 1 w 10"/>
                  <a:gd name="T5" fmla="*/ 2 h 27"/>
                  <a:gd name="T6" fmla="*/ 0 w 10"/>
                  <a:gd name="T7" fmla="*/ 1 h 27"/>
                  <a:gd name="T8" fmla="*/ 1 w 10"/>
                  <a:gd name="T9" fmla="*/ 1 h 27"/>
                  <a:gd name="T10" fmla="*/ 1 w 10"/>
                  <a:gd name="T11" fmla="*/ 1 h 27"/>
                  <a:gd name="T12" fmla="*/ 1 w 10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27"/>
                  <a:gd name="T23" fmla="*/ 10 w 10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27">
                    <a:moveTo>
                      <a:pt x="5" y="2"/>
                    </a:moveTo>
                    <a:cubicBezTo>
                      <a:pt x="8" y="4"/>
                      <a:pt x="10" y="10"/>
                      <a:pt x="10" y="17"/>
                    </a:cubicBezTo>
                    <a:cubicBezTo>
                      <a:pt x="10" y="23"/>
                      <a:pt x="8" y="27"/>
                      <a:pt x="5" y="25"/>
                    </a:cubicBezTo>
                    <a:cubicBezTo>
                      <a:pt x="2" y="23"/>
                      <a:pt x="0" y="17"/>
                      <a:pt x="0" y="10"/>
                    </a:cubicBezTo>
                    <a:cubicBezTo>
                      <a:pt x="0" y="4"/>
                      <a:pt x="2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1" name="Freeform 288"/>
              <p:cNvSpPr>
                <a:spLocks/>
              </p:cNvSpPr>
              <p:nvPr/>
            </p:nvSpPr>
            <p:spPr bwMode="auto">
              <a:xfrm>
                <a:off x="1635" y="3532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1 w 11"/>
                  <a:gd name="T3" fmla="*/ 0 h 3"/>
                  <a:gd name="T4" fmla="*/ 11 w 11"/>
                  <a:gd name="T5" fmla="*/ 3 h 3"/>
                  <a:gd name="T6" fmla="*/ 10 w 11"/>
                  <a:gd name="T7" fmla="*/ 3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w 11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3"/>
                  <a:gd name="T26" fmla="*/ 11 w 1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3">
                    <a:moveTo>
                      <a:pt x="0" y="0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2" name="Freeform 289"/>
              <p:cNvSpPr>
                <a:spLocks/>
              </p:cNvSpPr>
              <p:nvPr/>
            </p:nvSpPr>
            <p:spPr bwMode="auto">
              <a:xfrm>
                <a:off x="1635" y="3510"/>
                <a:ext cx="29" cy="45"/>
              </a:xfrm>
              <a:custGeom>
                <a:avLst/>
                <a:gdLst>
                  <a:gd name="T0" fmla="*/ 29 w 29"/>
                  <a:gd name="T1" fmla="*/ 17 h 45"/>
                  <a:gd name="T2" fmla="*/ 29 w 29"/>
                  <a:gd name="T3" fmla="*/ 45 h 45"/>
                  <a:gd name="T4" fmla="*/ 0 w 29"/>
                  <a:gd name="T5" fmla="*/ 28 h 45"/>
                  <a:gd name="T6" fmla="*/ 0 w 29"/>
                  <a:gd name="T7" fmla="*/ 22 h 45"/>
                  <a:gd name="T8" fmla="*/ 10 w 29"/>
                  <a:gd name="T9" fmla="*/ 25 h 45"/>
                  <a:gd name="T10" fmla="*/ 10 w 29"/>
                  <a:gd name="T11" fmla="*/ 15 h 45"/>
                  <a:gd name="T12" fmla="*/ 0 w 29"/>
                  <a:gd name="T13" fmla="*/ 6 h 45"/>
                  <a:gd name="T14" fmla="*/ 0 w 29"/>
                  <a:gd name="T15" fmla="*/ 0 h 45"/>
                  <a:gd name="T16" fmla="*/ 29 w 29"/>
                  <a:gd name="T17" fmla="*/ 17 h 45"/>
                  <a:gd name="T18" fmla="*/ 29 w 29"/>
                  <a:gd name="T19" fmla="*/ 17 h 45"/>
                  <a:gd name="T20" fmla="*/ 29 w 29"/>
                  <a:gd name="T21" fmla="*/ 17 h 45"/>
                  <a:gd name="T22" fmla="*/ 29 w 29"/>
                  <a:gd name="T23" fmla="*/ 17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45"/>
                  <a:gd name="T38" fmla="*/ 29 w 29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45">
                    <a:moveTo>
                      <a:pt x="29" y="17"/>
                    </a:moveTo>
                    <a:lnTo>
                      <a:pt x="29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0" y="25"/>
                    </a:lnTo>
                    <a:lnTo>
                      <a:pt x="10" y="15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3" name="Freeform 290"/>
              <p:cNvSpPr>
                <a:spLocks/>
              </p:cNvSpPr>
              <p:nvPr/>
            </p:nvSpPr>
            <p:spPr bwMode="auto">
              <a:xfrm>
                <a:off x="1635" y="352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0 h 8"/>
                  <a:gd name="T4" fmla="*/ 8 w 8"/>
                  <a:gd name="T5" fmla="*/ 8 h 8"/>
                  <a:gd name="T6" fmla="*/ 7 w 8"/>
                  <a:gd name="T7" fmla="*/ 8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0 h 8"/>
                  <a:gd name="T14" fmla="*/ 0 w 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8"/>
                  <a:gd name="T26" fmla="*/ 8 w 8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8">
                    <a:moveTo>
                      <a:pt x="0" y="0"/>
                    </a:moveTo>
                    <a:lnTo>
                      <a:pt x="1" y="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4" name="Freeform 291"/>
              <p:cNvSpPr>
                <a:spLocks/>
              </p:cNvSpPr>
              <p:nvPr/>
            </p:nvSpPr>
            <p:spPr bwMode="auto">
              <a:xfrm>
                <a:off x="1635" y="3520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7 w 7"/>
                  <a:gd name="T3" fmla="*/ 8 h 9"/>
                  <a:gd name="T4" fmla="*/ 0 w 7"/>
                  <a:gd name="T5" fmla="*/ 9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9"/>
                  <a:gd name="T23" fmla="*/ 7 w 7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9">
                    <a:moveTo>
                      <a:pt x="0" y="0"/>
                    </a:moveTo>
                    <a:lnTo>
                      <a:pt x="7" y="8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5" name="Freeform 292"/>
              <p:cNvSpPr>
                <a:spLocks/>
              </p:cNvSpPr>
              <p:nvPr/>
            </p:nvSpPr>
            <p:spPr bwMode="auto">
              <a:xfrm>
                <a:off x="1703" y="3550"/>
                <a:ext cx="17" cy="37"/>
              </a:xfrm>
              <a:custGeom>
                <a:avLst/>
                <a:gdLst>
                  <a:gd name="T0" fmla="*/ 17 w 17"/>
                  <a:gd name="T1" fmla="*/ 9 h 37"/>
                  <a:gd name="T2" fmla="*/ 17 w 17"/>
                  <a:gd name="T3" fmla="*/ 37 h 37"/>
                  <a:gd name="T4" fmla="*/ 0 w 17"/>
                  <a:gd name="T5" fmla="*/ 28 h 37"/>
                  <a:gd name="T6" fmla="*/ 0 w 17"/>
                  <a:gd name="T7" fmla="*/ 0 h 37"/>
                  <a:gd name="T8" fmla="*/ 17 w 17"/>
                  <a:gd name="T9" fmla="*/ 9 h 37"/>
                  <a:gd name="T10" fmla="*/ 17 w 17"/>
                  <a:gd name="T11" fmla="*/ 9 h 37"/>
                  <a:gd name="T12" fmla="*/ 17 w 17"/>
                  <a:gd name="T13" fmla="*/ 9 h 37"/>
                  <a:gd name="T14" fmla="*/ 17 w 17"/>
                  <a:gd name="T15" fmla="*/ 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7"/>
                  <a:gd name="T26" fmla="*/ 17 w 17"/>
                  <a:gd name="T27" fmla="*/ 37 h 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7">
                    <a:moveTo>
                      <a:pt x="17" y="9"/>
                    </a:moveTo>
                    <a:lnTo>
                      <a:pt x="17" y="37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7" y="9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6" name="Freeform 293"/>
              <p:cNvSpPr>
                <a:spLocks/>
              </p:cNvSpPr>
              <p:nvPr/>
            </p:nvSpPr>
            <p:spPr bwMode="auto">
              <a:xfrm>
                <a:off x="1711" y="3561"/>
                <a:ext cx="8" cy="21"/>
              </a:xfrm>
              <a:custGeom>
                <a:avLst/>
                <a:gdLst>
                  <a:gd name="T0" fmla="*/ 1 w 14"/>
                  <a:gd name="T1" fmla="*/ 1 h 36"/>
                  <a:gd name="T2" fmla="*/ 1 w 14"/>
                  <a:gd name="T3" fmla="*/ 2 h 36"/>
                  <a:gd name="T4" fmla="*/ 1 w 14"/>
                  <a:gd name="T5" fmla="*/ 2 h 36"/>
                  <a:gd name="T6" fmla="*/ 1 w 14"/>
                  <a:gd name="T7" fmla="*/ 1 h 36"/>
                  <a:gd name="T8" fmla="*/ 1 w 14"/>
                  <a:gd name="T9" fmla="*/ 1 h 36"/>
                  <a:gd name="T10" fmla="*/ 1 w 14"/>
                  <a:gd name="T11" fmla="*/ 1 h 36"/>
                  <a:gd name="T12" fmla="*/ 1 w 14"/>
                  <a:gd name="T13" fmla="*/ 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36"/>
                  <a:gd name="T23" fmla="*/ 14 w 1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36">
                    <a:moveTo>
                      <a:pt x="14" y="4"/>
                    </a:moveTo>
                    <a:cubicBezTo>
                      <a:pt x="14" y="36"/>
                      <a:pt x="14" y="36"/>
                      <a:pt x="14" y="36"/>
                    </a:cubicBezTo>
                    <a:cubicBezTo>
                      <a:pt x="12" y="34"/>
                      <a:pt x="4" y="28"/>
                      <a:pt x="2" y="24"/>
                    </a:cubicBezTo>
                    <a:cubicBezTo>
                      <a:pt x="0" y="20"/>
                      <a:pt x="0" y="3"/>
                      <a:pt x="2" y="2"/>
                    </a:cubicBezTo>
                    <a:cubicBezTo>
                      <a:pt x="4" y="0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7" name="Freeform 294"/>
              <p:cNvSpPr>
                <a:spLocks noEditPoints="1"/>
              </p:cNvSpPr>
              <p:nvPr/>
            </p:nvSpPr>
            <p:spPr bwMode="auto">
              <a:xfrm>
                <a:off x="1711" y="3561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2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4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6"/>
                      <a:pt x="4" y="29"/>
                      <a:pt x="2" y="24"/>
                    </a:cubicBezTo>
                    <a:cubicBezTo>
                      <a:pt x="0" y="22"/>
                      <a:pt x="0" y="16"/>
                      <a:pt x="0" y="11"/>
                    </a:cubicBezTo>
                    <a:cubicBezTo>
                      <a:pt x="0" y="7"/>
                      <a:pt x="0" y="2"/>
                      <a:pt x="1" y="1"/>
                    </a:cubicBezTo>
                    <a:cubicBezTo>
                      <a:pt x="4" y="0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  <a:moveTo>
                      <a:pt x="14" y="36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2" y="4"/>
                      <a:pt x="4" y="0"/>
                      <a:pt x="2" y="2"/>
                    </a:cubicBezTo>
                    <a:cubicBezTo>
                      <a:pt x="0" y="3"/>
                      <a:pt x="0" y="20"/>
                      <a:pt x="2" y="24"/>
                    </a:cubicBezTo>
                    <a:cubicBezTo>
                      <a:pt x="4" y="28"/>
                      <a:pt x="12" y="34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8" name="Freeform 295"/>
              <p:cNvSpPr>
                <a:spLocks/>
              </p:cNvSpPr>
              <p:nvPr/>
            </p:nvSpPr>
            <p:spPr bwMode="auto">
              <a:xfrm>
                <a:off x="1714" y="356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2 h 3"/>
                  <a:gd name="T6" fmla="*/ 0 w 2"/>
                  <a:gd name="T7" fmla="*/ 0 h 3"/>
                  <a:gd name="T8" fmla="*/ 2 w 2"/>
                  <a:gd name="T9" fmla="*/ 0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79" name="Freeform 296"/>
              <p:cNvSpPr>
                <a:spLocks/>
              </p:cNvSpPr>
              <p:nvPr/>
            </p:nvSpPr>
            <p:spPr bwMode="auto">
              <a:xfrm>
                <a:off x="1714" y="3571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6 h 6"/>
                  <a:gd name="T4" fmla="*/ 0 w 1"/>
                  <a:gd name="T5" fmla="*/ 5 h 6"/>
                  <a:gd name="T6" fmla="*/ 0 w 1"/>
                  <a:gd name="T7" fmla="*/ 0 h 6"/>
                  <a:gd name="T8" fmla="*/ 1 w 1"/>
                  <a:gd name="T9" fmla="*/ 0 h 6"/>
                  <a:gd name="T10" fmla="*/ 1 w 1"/>
                  <a:gd name="T11" fmla="*/ 0 h 6"/>
                  <a:gd name="T12" fmla="*/ 1 w 1"/>
                  <a:gd name="T13" fmla="*/ 0 h 6"/>
                  <a:gd name="T14" fmla="*/ 1 w 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1" y="0"/>
                    </a:moveTo>
                    <a:lnTo>
                      <a:pt x="1" y="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0" name="Freeform 297"/>
              <p:cNvSpPr>
                <a:spLocks/>
              </p:cNvSpPr>
              <p:nvPr/>
            </p:nvSpPr>
            <p:spPr bwMode="auto">
              <a:xfrm>
                <a:off x="1717" y="3565"/>
                <a:ext cx="2" cy="14"/>
              </a:xfrm>
              <a:custGeom>
                <a:avLst/>
                <a:gdLst>
                  <a:gd name="T0" fmla="*/ 2 w 2"/>
                  <a:gd name="T1" fmla="*/ 1 h 14"/>
                  <a:gd name="T2" fmla="*/ 2 w 2"/>
                  <a:gd name="T3" fmla="*/ 14 h 14"/>
                  <a:gd name="T4" fmla="*/ 0 w 2"/>
                  <a:gd name="T5" fmla="*/ 13 h 14"/>
                  <a:gd name="T6" fmla="*/ 0 w 2"/>
                  <a:gd name="T7" fmla="*/ 0 h 14"/>
                  <a:gd name="T8" fmla="*/ 2 w 2"/>
                  <a:gd name="T9" fmla="*/ 1 h 14"/>
                  <a:gd name="T10" fmla="*/ 2 w 2"/>
                  <a:gd name="T11" fmla="*/ 1 h 14"/>
                  <a:gd name="T12" fmla="*/ 2 w 2"/>
                  <a:gd name="T13" fmla="*/ 1 h 14"/>
                  <a:gd name="T14" fmla="*/ 2 w 2"/>
                  <a:gd name="T15" fmla="*/ 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4"/>
                  <a:gd name="T26" fmla="*/ 2 w 2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4">
                    <a:moveTo>
                      <a:pt x="2" y="1"/>
                    </a:moveTo>
                    <a:lnTo>
                      <a:pt x="2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1" name="Freeform 298"/>
              <p:cNvSpPr>
                <a:spLocks noEditPoints="1"/>
              </p:cNvSpPr>
              <p:nvPr/>
            </p:nvSpPr>
            <p:spPr bwMode="auto">
              <a:xfrm>
                <a:off x="1717" y="3582"/>
                <a:ext cx="2" cy="3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1 w 4"/>
                  <a:gd name="T5" fmla="*/ 1 h 5"/>
                  <a:gd name="T6" fmla="*/ 0 w 4"/>
                  <a:gd name="T7" fmla="*/ 1 h 5"/>
                  <a:gd name="T8" fmla="*/ 1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1 w 4"/>
                  <a:gd name="T15" fmla="*/ 1 h 5"/>
                  <a:gd name="T16" fmla="*/ 1 w 4"/>
                  <a:gd name="T17" fmla="*/ 1 h 5"/>
                  <a:gd name="T18" fmla="*/ 1 w 4"/>
                  <a:gd name="T19" fmla="*/ 1 h 5"/>
                  <a:gd name="T20" fmla="*/ 1 w 4"/>
                  <a:gd name="T21" fmla="*/ 1 h 5"/>
                  <a:gd name="T22" fmla="*/ 1 w 4"/>
                  <a:gd name="T23" fmla="*/ 1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5"/>
                  <a:gd name="T38" fmla="*/ 4 w 4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2" name="Freeform 299"/>
              <p:cNvSpPr>
                <a:spLocks/>
              </p:cNvSpPr>
              <p:nvPr/>
            </p:nvSpPr>
            <p:spPr bwMode="auto">
              <a:xfrm>
                <a:off x="1717" y="3559"/>
                <a:ext cx="2" cy="3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1 h 5"/>
                  <a:gd name="T4" fmla="*/ 1 w 4"/>
                  <a:gd name="T5" fmla="*/ 1 h 5"/>
                  <a:gd name="T6" fmla="*/ 0 w 4"/>
                  <a:gd name="T7" fmla="*/ 1 h 5"/>
                  <a:gd name="T8" fmla="*/ 1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3" name="Freeform 300"/>
              <p:cNvSpPr>
                <a:spLocks/>
              </p:cNvSpPr>
              <p:nvPr/>
            </p:nvSpPr>
            <p:spPr bwMode="auto">
              <a:xfrm>
                <a:off x="1580" y="3575"/>
                <a:ext cx="16" cy="28"/>
              </a:xfrm>
              <a:custGeom>
                <a:avLst/>
                <a:gdLst>
                  <a:gd name="T0" fmla="*/ 16 w 16"/>
                  <a:gd name="T1" fmla="*/ 8 h 28"/>
                  <a:gd name="T2" fmla="*/ 16 w 16"/>
                  <a:gd name="T3" fmla="*/ 28 h 28"/>
                  <a:gd name="T4" fmla="*/ 0 w 16"/>
                  <a:gd name="T5" fmla="*/ 19 h 28"/>
                  <a:gd name="T6" fmla="*/ 0 w 16"/>
                  <a:gd name="T7" fmla="*/ 0 h 28"/>
                  <a:gd name="T8" fmla="*/ 16 w 16"/>
                  <a:gd name="T9" fmla="*/ 8 h 28"/>
                  <a:gd name="T10" fmla="*/ 16 w 16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28"/>
                  <a:gd name="T20" fmla="*/ 16 w 16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28">
                    <a:moveTo>
                      <a:pt x="16" y="8"/>
                    </a:moveTo>
                    <a:lnTo>
                      <a:pt x="16" y="28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4" name="Freeform 301"/>
              <p:cNvSpPr>
                <a:spLocks/>
              </p:cNvSpPr>
              <p:nvPr/>
            </p:nvSpPr>
            <p:spPr bwMode="auto">
              <a:xfrm>
                <a:off x="1579" y="3591"/>
                <a:ext cx="14" cy="5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0 h 5"/>
                  <a:gd name="T4" fmla="*/ 14 w 14"/>
                  <a:gd name="T5" fmla="*/ 5 h 5"/>
                  <a:gd name="T6" fmla="*/ 13 w 14"/>
                  <a:gd name="T7" fmla="*/ 5 h 5"/>
                  <a:gd name="T8" fmla="*/ 0 w 14"/>
                  <a:gd name="T9" fmla="*/ 0 h 5"/>
                  <a:gd name="T10" fmla="*/ 0 w 14"/>
                  <a:gd name="T11" fmla="*/ 0 h 5"/>
                  <a:gd name="T12" fmla="*/ 0 w 14"/>
                  <a:gd name="T13" fmla="*/ 0 h 5"/>
                  <a:gd name="T14" fmla="*/ 0 w 14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5"/>
                  <a:gd name="T26" fmla="*/ 14 w 1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5">
                    <a:moveTo>
                      <a:pt x="0" y="0"/>
                    </a:moveTo>
                    <a:lnTo>
                      <a:pt x="1" y="0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5" name="Freeform 302"/>
              <p:cNvSpPr>
                <a:spLocks/>
              </p:cNvSpPr>
              <p:nvPr/>
            </p:nvSpPr>
            <p:spPr bwMode="auto">
              <a:xfrm>
                <a:off x="1579" y="3569"/>
                <a:ext cx="38" cy="50"/>
              </a:xfrm>
              <a:custGeom>
                <a:avLst/>
                <a:gdLst>
                  <a:gd name="T0" fmla="*/ 38 w 38"/>
                  <a:gd name="T1" fmla="*/ 22 h 50"/>
                  <a:gd name="T2" fmla="*/ 38 w 38"/>
                  <a:gd name="T3" fmla="*/ 50 h 50"/>
                  <a:gd name="T4" fmla="*/ 0 w 38"/>
                  <a:gd name="T5" fmla="*/ 28 h 50"/>
                  <a:gd name="T6" fmla="*/ 0 w 38"/>
                  <a:gd name="T7" fmla="*/ 22 h 50"/>
                  <a:gd name="T8" fmla="*/ 13 w 38"/>
                  <a:gd name="T9" fmla="*/ 27 h 50"/>
                  <a:gd name="T10" fmla="*/ 13 w 38"/>
                  <a:gd name="T11" fmla="*/ 16 h 50"/>
                  <a:gd name="T12" fmla="*/ 0 w 38"/>
                  <a:gd name="T13" fmla="*/ 6 h 50"/>
                  <a:gd name="T14" fmla="*/ 0 w 38"/>
                  <a:gd name="T15" fmla="*/ 0 h 50"/>
                  <a:gd name="T16" fmla="*/ 38 w 38"/>
                  <a:gd name="T17" fmla="*/ 22 h 50"/>
                  <a:gd name="T18" fmla="*/ 38 w 38"/>
                  <a:gd name="T19" fmla="*/ 22 h 50"/>
                  <a:gd name="T20" fmla="*/ 38 w 38"/>
                  <a:gd name="T21" fmla="*/ 22 h 50"/>
                  <a:gd name="T22" fmla="*/ 38 w 38"/>
                  <a:gd name="T23" fmla="*/ 22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0"/>
                  <a:gd name="T38" fmla="*/ 38 w 38"/>
                  <a:gd name="T39" fmla="*/ 50 h 5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0">
                    <a:moveTo>
                      <a:pt x="38" y="22"/>
                    </a:moveTo>
                    <a:lnTo>
                      <a:pt x="38" y="5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3" y="27"/>
                    </a:lnTo>
                    <a:lnTo>
                      <a:pt x="13" y="1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6" name="Freeform 303"/>
              <p:cNvSpPr>
                <a:spLocks/>
              </p:cNvSpPr>
              <p:nvPr/>
            </p:nvSpPr>
            <p:spPr bwMode="auto">
              <a:xfrm>
                <a:off x="1551" y="3557"/>
                <a:ext cx="11" cy="25"/>
              </a:xfrm>
              <a:custGeom>
                <a:avLst/>
                <a:gdLst>
                  <a:gd name="T0" fmla="*/ 11 w 11"/>
                  <a:gd name="T1" fmla="*/ 8 h 25"/>
                  <a:gd name="T2" fmla="*/ 11 w 11"/>
                  <a:gd name="T3" fmla="*/ 25 h 25"/>
                  <a:gd name="T4" fmla="*/ 0 w 11"/>
                  <a:gd name="T5" fmla="*/ 19 h 25"/>
                  <a:gd name="T6" fmla="*/ 0 w 11"/>
                  <a:gd name="T7" fmla="*/ 0 h 25"/>
                  <a:gd name="T8" fmla="*/ 11 w 11"/>
                  <a:gd name="T9" fmla="*/ 8 h 25"/>
                  <a:gd name="T10" fmla="*/ 11 w 11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8"/>
                    </a:moveTo>
                    <a:lnTo>
                      <a:pt x="11" y="25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7" name="Freeform 304"/>
              <p:cNvSpPr>
                <a:spLocks/>
              </p:cNvSpPr>
              <p:nvPr/>
            </p:nvSpPr>
            <p:spPr bwMode="auto">
              <a:xfrm>
                <a:off x="1555" y="3564"/>
                <a:ext cx="7" cy="15"/>
              </a:xfrm>
              <a:custGeom>
                <a:avLst/>
                <a:gdLst>
                  <a:gd name="T0" fmla="*/ 1 w 11"/>
                  <a:gd name="T1" fmla="*/ 1 h 26"/>
                  <a:gd name="T2" fmla="*/ 1 w 11"/>
                  <a:gd name="T3" fmla="*/ 1 h 26"/>
                  <a:gd name="T4" fmla="*/ 1 w 11"/>
                  <a:gd name="T5" fmla="*/ 2 h 26"/>
                  <a:gd name="T6" fmla="*/ 0 w 11"/>
                  <a:gd name="T7" fmla="*/ 1 h 26"/>
                  <a:gd name="T8" fmla="*/ 1 w 11"/>
                  <a:gd name="T9" fmla="*/ 1 h 26"/>
                  <a:gd name="T10" fmla="*/ 1 w 11"/>
                  <a:gd name="T11" fmla="*/ 1 h 26"/>
                  <a:gd name="T12" fmla="*/ 1 w 11"/>
                  <a:gd name="T13" fmla="*/ 1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6"/>
                  <a:gd name="T23" fmla="*/ 11 w 11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6">
                    <a:moveTo>
                      <a:pt x="6" y="1"/>
                    </a:moveTo>
                    <a:cubicBezTo>
                      <a:pt x="8" y="3"/>
                      <a:pt x="11" y="10"/>
                      <a:pt x="11" y="16"/>
                    </a:cubicBezTo>
                    <a:cubicBezTo>
                      <a:pt x="11" y="23"/>
                      <a:pt x="8" y="26"/>
                      <a:pt x="5" y="25"/>
                    </a:cubicBezTo>
                    <a:cubicBezTo>
                      <a:pt x="2" y="23"/>
                      <a:pt x="0" y="16"/>
                      <a:pt x="0" y="10"/>
                    </a:cubicBezTo>
                    <a:cubicBezTo>
                      <a:pt x="0" y="4"/>
                      <a:pt x="3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8" name="Freeform 305"/>
              <p:cNvSpPr>
                <a:spLocks/>
              </p:cNvSpPr>
              <p:nvPr/>
            </p:nvSpPr>
            <p:spPr bwMode="auto">
              <a:xfrm>
                <a:off x="1550" y="3573"/>
                <a:ext cx="11" cy="5"/>
              </a:xfrm>
              <a:custGeom>
                <a:avLst/>
                <a:gdLst>
                  <a:gd name="T0" fmla="*/ 0 w 11"/>
                  <a:gd name="T1" fmla="*/ 2 h 5"/>
                  <a:gd name="T2" fmla="*/ 1 w 11"/>
                  <a:gd name="T3" fmla="*/ 0 h 5"/>
                  <a:gd name="T4" fmla="*/ 11 w 11"/>
                  <a:gd name="T5" fmla="*/ 4 h 5"/>
                  <a:gd name="T6" fmla="*/ 9 w 11"/>
                  <a:gd name="T7" fmla="*/ 5 h 5"/>
                  <a:gd name="T8" fmla="*/ 0 w 11"/>
                  <a:gd name="T9" fmla="*/ 2 h 5"/>
                  <a:gd name="T10" fmla="*/ 0 w 11"/>
                  <a:gd name="T11" fmla="*/ 2 h 5"/>
                  <a:gd name="T12" fmla="*/ 0 w 11"/>
                  <a:gd name="T13" fmla="*/ 2 h 5"/>
                  <a:gd name="T14" fmla="*/ 0 w 11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5"/>
                  <a:gd name="T26" fmla="*/ 11 w 11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5">
                    <a:moveTo>
                      <a:pt x="0" y="2"/>
                    </a:moveTo>
                    <a:lnTo>
                      <a:pt x="1" y="0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89" name="Freeform 306"/>
              <p:cNvSpPr>
                <a:spLocks/>
              </p:cNvSpPr>
              <p:nvPr/>
            </p:nvSpPr>
            <p:spPr bwMode="auto">
              <a:xfrm>
                <a:off x="1550" y="3552"/>
                <a:ext cx="28" cy="45"/>
              </a:xfrm>
              <a:custGeom>
                <a:avLst/>
                <a:gdLst>
                  <a:gd name="T0" fmla="*/ 28 w 28"/>
                  <a:gd name="T1" fmla="*/ 17 h 45"/>
                  <a:gd name="T2" fmla="*/ 28 w 28"/>
                  <a:gd name="T3" fmla="*/ 45 h 45"/>
                  <a:gd name="T4" fmla="*/ 0 w 28"/>
                  <a:gd name="T5" fmla="*/ 29 h 45"/>
                  <a:gd name="T6" fmla="*/ 0 w 28"/>
                  <a:gd name="T7" fmla="*/ 23 h 45"/>
                  <a:gd name="T8" fmla="*/ 9 w 28"/>
                  <a:gd name="T9" fmla="*/ 26 h 45"/>
                  <a:gd name="T10" fmla="*/ 10 w 28"/>
                  <a:gd name="T11" fmla="*/ 15 h 45"/>
                  <a:gd name="T12" fmla="*/ 0 w 28"/>
                  <a:gd name="T13" fmla="*/ 6 h 45"/>
                  <a:gd name="T14" fmla="*/ 0 w 28"/>
                  <a:gd name="T15" fmla="*/ 0 h 45"/>
                  <a:gd name="T16" fmla="*/ 28 w 28"/>
                  <a:gd name="T17" fmla="*/ 17 h 45"/>
                  <a:gd name="T18" fmla="*/ 28 w 28"/>
                  <a:gd name="T19" fmla="*/ 17 h 45"/>
                  <a:gd name="T20" fmla="*/ 28 w 28"/>
                  <a:gd name="T21" fmla="*/ 17 h 45"/>
                  <a:gd name="T22" fmla="*/ 28 w 28"/>
                  <a:gd name="T23" fmla="*/ 17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45"/>
                  <a:gd name="T38" fmla="*/ 28 w 28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45">
                    <a:moveTo>
                      <a:pt x="28" y="17"/>
                    </a:moveTo>
                    <a:lnTo>
                      <a:pt x="28" y="45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9" y="26"/>
                    </a:lnTo>
                    <a:lnTo>
                      <a:pt x="10" y="15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8" y="1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0" name="Freeform 307"/>
              <p:cNvSpPr>
                <a:spLocks/>
              </p:cNvSpPr>
              <p:nvPr/>
            </p:nvSpPr>
            <p:spPr bwMode="auto">
              <a:xfrm>
                <a:off x="1550" y="3562"/>
                <a:ext cx="7" cy="9"/>
              </a:xfrm>
              <a:custGeom>
                <a:avLst/>
                <a:gdLst>
                  <a:gd name="T0" fmla="*/ 0 w 7"/>
                  <a:gd name="T1" fmla="*/ 1 h 9"/>
                  <a:gd name="T2" fmla="*/ 1 w 7"/>
                  <a:gd name="T3" fmla="*/ 0 h 9"/>
                  <a:gd name="T4" fmla="*/ 7 w 7"/>
                  <a:gd name="T5" fmla="*/ 8 h 9"/>
                  <a:gd name="T6" fmla="*/ 6 w 7"/>
                  <a:gd name="T7" fmla="*/ 9 h 9"/>
                  <a:gd name="T8" fmla="*/ 0 w 7"/>
                  <a:gd name="T9" fmla="*/ 1 h 9"/>
                  <a:gd name="T10" fmla="*/ 0 w 7"/>
                  <a:gd name="T11" fmla="*/ 1 h 9"/>
                  <a:gd name="T12" fmla="*/ 0 w 7"/>
                  <a:gd name="T13" fmla="*/ 1 h 9"/>
                  <a:gd name="T14" fmla="*/ 0 w 7"/>
                  <a:gd name="T15" fmla="*/ 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9"/>
                  <a:gd name="T26" fmla="*/ 7 w 7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9">
                    <a:moveTo>
                      <a:pt x="0" y="1"/>
                    </a:moveTo>
                    <a:lnTo>
                      <a:pt x="1" y="0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1" name="Freeform 308"/>
              <p:cNvSpPr>
                <a:spLocks/>
              </p:cNvSpPr>
              <p:nvPr/>
            </p:nvSpPr>
            <p:spPr bwMode="auto">
              <a:xfrm>
                <a:off x="1550" y="3563"/>
                <a:ext cx="6" cy="8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0 w 6"/>
                  <a:gd name="T5" fmla="*/ 8 h 8"/>
                  <a:gd name="T6" fmla="*/ 0 w 6"/>
                  <a:gd name="T7" fmla="*/ 0 h 8"/>
                  <a:gd name="T8" fmla="*/ 0 w 6"/>
                  <a:gd name="T9" fmla="*/ 0 h 8"/>
                  <a:gd name="T10" fmla="*/ 0 w 6"/>
                  <a:gd name="T11" fmla="*/ 0 h 8"/>
                  <a:gd name="T12" fmla="*/ 0 w 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0" y="0"/>
                    </a:moveTo>
                    <a:lnTo>
                      <a:pt x="6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2" name="Freeform 309"/>
              <p:cNvSpPr>
                <a:spLocks/>
              </p:cNvSpPr>
              <p:nvPr/>
            </p:nvSpPr>
            <p:spPr bwMode="auto">
              <a:xfrm>
                <a:off x="1618" y="3591"/>
                <a:ext cx="16" cy="39"/>
              </a:xfrm>
              <a:custGeom>
                <a:avLst/>
                <a:gdLst>
                  <a:gd name="T0" fmla="*/ 16 w 16"/>
                  <a:gd name="T1" fmla="*/ 10 h 39"/>
                  <a:gd name="T2" fmla="*/ 16 w 16"/>
                  <a:gd name="T3" fmla="*/ 39 h 39"/>
                  <a:gd name="T4" fmla="*/ 0 w 16"/>
                  <a:gd name="T5" fmla="*/ 29 h 39"/>
                  <a:gd name="T6" fmla="*/ 0 w 16"/>
                  <a:gd name="T7" fmla="*/ 0 h 39"/>
                  <a:gd name="T8" fmla="*/ 16 w 16"/>
                  <a:gd name="T9" fmla="*/ 10 h 39"/>
                  <a:gd name="T10" fmla="*/ 16 w 16"/>
                  <a:gd name="T11" fmla="*/ 10 h 39"/>
                  <a:gd name="T12" fmla="*/ 16 w 16"/>
                  <a:gd name="T13" fmla="*/ 10 h 39"/>
                  <a:gd name="T14" fmla="*/ 16 w 16"/>
                  <a:gd name="T15" fmla="*/ 1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39"/>
                  <a:gd name="T26" fmla="*/ 16 w 16"/>
                  <a:gd name="T27" fmla="*/ 39 h 3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39">
                    <a:moveTo>
                      <a:pt x="16" y="10"/>
                    </a:moveTo>
                    <a:lnTo>
                      <a:pt x="16" y="39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3" name="Freeform 310"/>
              <p:cNvSpPr>
                <a:spLocks/>
              </p:cNvSpPr>
              <p:nvPr/>
            </p:nvSpPr>
            <p:spPr bwMode="auto">
              <a:xfrm>
                <a:off x="1625" y="3603"/>
                <a:ext cx="9" cy="21"/>
              </a:xfrm>
              <a:custGeom>
                <a:avLst/>
                <a:gdLst>
                  <a:gd name="T0" fmla="*/ 1 w 15"/>
                  <a:gd name="T1" fmla="*/ 1 h 35"/>
                  <a:gd name="T2" fmla="*/ 1 w 15"/>
                  <a:gd name="T3" fmla="*/ 3 h 35"/>
                  <a:gd name="T4" fmla="*/ 1 w 15"/>
                  <a:gd name="T5" fmla="*/ 2 h 35"/>
                  <a:gd name="T6" fmla="*/ 1 w 15"/>
                  <a:gd name="T7" fmla="*/ 1 h 35"/>
                  <a:gd name="T8" fmla="*/ 1 w 15"/>
                  <a:gd name="T9" fmla="*/ 1 h 35"/>
                  <a:gd name="T10" fmla="*/ 1 w 15"/>
                  <a:gd name="T11" fmla="*/ 1 h 35"/>
                  <a:gd name="T12" fmla="*/ 1 w 15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35"/>
                  <a:gd name="T23" fmla="*/ 15 w 15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35">
                    <a:moveTo>
                      <a:pt x="15" y="4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3" y="34"/>
                      <a:pt x="4" y="27"/>
                      <a:pt x="2" y="24"/>
                    </a:cubicBezTo>
                    <a:cubicBezTo>
                      <a:pt x="0" y="20"/>
                      <a:pt x="0" y="2"/>
                      <a:pt x="2" y="1"/>
                    </a:cubicBezTo>
                    <a:cubicBezTo>
                      <a:pt x="4" y="0"/>
                      <a:pt x="13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4" name="Freeform 311"/>
              <p:cNvSpPr>
                <a:spLocks noEditPoints="1"/>
              </p:cNvSpPr>
              <p:nvPr/>
            </p:nvSpPr>
            <p:spPr bwMode="auto">
              <a:xfrm>
                <a:off x="1625" y="3603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3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4" y="29"/>
                      <a:pt x="2" y="25"/>
                    </a:cubicBezTo>
                    <a:cubicBezTo>
                      <a:pt x="1" y="23"/>
                      <a:pt x="0" y="16"/>
                      <a:pt x="0" y="12"/>
                    </a:cubicBezTo>
                    <a:cubicBezTo>
                      <a:pt x="0" y="8"/>
                      <a:pt x="0" y="2"/>
                      <a:pt x="2" y="1"/>
                    </a:cubicBezTo>
                    <a:cubicBezTo>
                      <a:pt x="4" y="0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3"/>
                      <a:pt x="0" y="21"/>
                      <a:pt x="2" y="25"/>
                    </a:cubicBezTo>
                    <a:cubicBezTo>
                      <a:pt x="4" y="28"/>
                      <a:pt x="13" y="35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5" name="Freeform 312"/>
              <p:cNvSpPr>
                <a:spLocks/>
              </p:cNvSpPr>
              <p:nvPr/>
            </p:nvSpPr>
            <p:spPr bwMode="auto">
              <a:xfrm>
                <a:off x="1629" y="3606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1 w 1"/>
                  <a:gd name="T3" fmla="*/ 4 h 4"/>
                  <a:gd name="T4" fmla="*/ 0 w 1"/>
                  <a:gd name="T5" fmla="*/ 3 h 4"/>
                  <a:gd name="T6" fmla="*/ 0 w 1"/>
                  <a:gd name="T7" fmla="*/ 0 h 4"/>
                  <a:gd name="T8" fmla="*/ 1 w 1"/>
                  <a:gd name="T9" fmla="*/ 1 h 4"/>
                  <a:gd name="T10" fmla="*/ 1 w 1"/>
                  <a:gd name="T11" fmla="*/ 1 h 4"/>
                  <a:gd name="T12" fmla="*/ 1 w 1"/>
                  <a:gd name="T13" fmla="*/ 1 h 4"/>
                  <a:gd name="T14" fmla="*/ 1 w 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4"/>
                  <a:gd name="T26" fmla="*/ 1 w 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4">
                    <a:moveTo>
                      <a:pt x="1" y="1"/>
                    </a:move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6" name="Freeform 313"/>
              <p:cNvSpPr>
                <a:spLocks/>
              </p:cNvSpPr>
              <p:nvPr/>
            </p:nvSpPr>
            <p:spPr bwMode="auto">
              <a:xfrm>
                <a:off x="1629" y="3613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6 h 6"/>
                  <a:gd name="T4" fmla="*/ 0 w 1"/>
                  <a:gd name="T5" fmla="*/ 6 h 6"/>
                  <a:gd name="T6" fmla="*/ 0 w 1"/>
                  <a:gd name="T7" fmla="*/ 0 h 6"/>
                  <a:gd name="T8" fmla="*/ 1 w 1"/>
                  <a:gd name="T9" fmla="*/ 0 h 6"/>
                  <a:gd name="T10" fmla="*/ 1 w 1"/>
                  <a:gd name="T11" fmla="*/ 0 h 6"/>
                  <a:gd name="T12" fmla="*/ 1 w 1"/>
                  <a:gd name="T13" fmla="*/ 0 h 6"/>
                  <a:gd name="T14" fmla="*/ 1 w 1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1" y="0"/>
                    </a:moveTo>
                    <a:lnTo>
                      <a:pt x="1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7" name="Freeform 314"/>
              <p:cNvSpPr>
                <a:spLocks/>
              </p:cNvSpPr>
              <p:nvPr/>
            </p:nvSpPr>
            <p:spPr bwMode="auto">
              <a:xfrm>
                <a:off x="1631" y="3607"/>
                <a:ext cx="3" cy="14"/>
              </a:xfrm>
              <a:custGeom>
                <a:avLst/>
                <a:gdLst>
                  <a:gd name="T0" fmla="*/ 3 w 3"/>
                  <a:gd name="T1" fmla="*/ 2 h 14"/>
                  <a:gd name="T2" fmla="*/ 2 w 3"/>
                  <a:gd name="T3" fmla="*/ 14 h 14"/>
                  <a:gd name="T4" fmla="*/ 0 w 3"/>
                  <a:gd name="T5" fmla="*/ 13 h 14"/>
                  <a:gd name="T6" fmla="*/ 0 w 3"/>
                  <a:gd name="T7" fmla="*/ 0 h 14"/>
                  <a:gd name="T8" fmla="*/ 3 w 3"/>
                  <a:gd name="T9" fmla="*/ 2 h 14"/>
                  <a:gd name="T10" fmla="*/ 3 w 3"/>
                  <a:gd name="T11" fmla="*/ 2 h 14"/>
                  <a:gd name="T12" fmla="*/ 3 w 3"/>
                  <a:gd name="T13" fmla="*/ 2 h 14"/>
                  <a:gd name="T14" fmla="*/ 3 w 3"/>
                  <a:gd name="T15" fmla="*/ 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4"/>
                  <a:gd name="T26" fmla="*/ 3 w 3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4">
                    <a:moveTo>
                      <a:pt x="3" y="2"/>
                    </a:moveTo>
                    <a:lnTo>
                      <a:pt x="2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8" name="Freeform 315"/>
              <p:cNvSpPr>
                <a:spLocks noEditPoints="1"/>
              </p:cNvSpPr>
              <p:nvPr/>
            </p:nvSpPr>
            <p:spPr bwMode="auto">
              <a:xfrm>
                <a:off x="1631" y="3624"/>
                <a:ext cx="3" cy="4"/>
              </a:xfrm>
              <a:custGeom>
                <a:avLst/>
                <a:gdLst>
                  <a:gd name="T0" fmla="*/ 2 w 4"/>
                  <a:gd name="T1" fmla="*/ 1 h 6"/>
                  <a:gd name="T2" fmla="*/ 2 w 4"/>
                  <a:gd name="T3" fmla="*/ 1 h 6"/>
                  <a:gd name="T4" fmla="*/ 2 w 4"/>
                  <a:gd name="T5" fmla="*/ 1 h 6"/>
                  <a:gd name="T6" fmla="*/ 0 w 4"/>
                  <a:gd name="T7" fmla="*/ 1 h 6"/>
                  <a:gd name="T8" fmla="*/ 2 w 4"/>
                  <a:gd name="T9" fmla="*/ 1 h 6"/>
                  <a:gd name="T10" fmla="*/ 2 w 4"/>
                  <a:gd name="T11" fmla="*/ 1 h 6"/>
                  <a:gd name="T12" fmla="*/ 2 w 4"/>
                  <a:gd name="T13" fmla="*/ 1 h 6"/>
                  <a:gd name="T14" fmla="*/ 1 w 4"/>
                  <a:gd name="T15" fmla="*/ 1 h 6"/>
                  <a:gd name="T16" fmla="*/ 1 w 4"/>
                  <a:gd name="T17" fmla="*/ 1 h 6"/>
                  <a:gd name="T18" fmla="*/ 1 w 4"/>
                  <a:gd name="T19" fmla="*/ 1 h 6"/>
                  <a:gd name="T20" fmla="*/ 1 w 4"/>
                  <a:gd name="T21" fmla="*/ 1 h 6"/>
                  <a:gd name="T22" fmla="*/ 1 w 4"/>
                  <a:gd name="T23" fmla="*/ 1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6"/>
                  <a:gd name="T38" fmla="*/ 4 w 4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99" name="Freeform 316"/>
              <p:cNvSpPr>
                <a:spLocks/>
              </p:cNvSpPr>
              <p:nvPr/>
            </p:nvSpPr>
            <p:spPr bwMode="auto">
              <a:xfrm>
                <a:off x="1631" y="3600"/>
                <a:ext cx="3" cy="4"/>
              </a:xfrm>
              <a:custGeom>
                <a:avLst/>
                <a:gdLst>
                  <a:gd name="T0" fmla="*/ 2 w 4"/>
                  <a:gd name="T1" fmla="*/ 1 h 6"/>
                  <a:gd name="T2" fmla="*/ 2 w 4"/>
                  <a:gd name="T3" fmla="*/ 1 h 6"/>
                  <a:gd name="T4" fmla="*/ 2 w 4"/>
                  <a:gd name="T5" fmla="*/ 1 h 6"/>
                  <a:gd name="T6" fmla="*/ 0 w 4"/>
                  <a:gd name="T7" fmla="*/ 1 h 6"/>
                  <a:gd name="T8" fmla="*/ 2 w 4"/>
                  <a:gd name="T9" fmla="*/ 1 h 6"/>
                  <a:gd name="T10" fmla="*/ 2 w 4"/>
                  <a:gd name="T11" fmla="*/ 1 h 6"/>
                  <a:gd name="T12" fmla="*/ 2 w 4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1"/>
                    </a:moveTo>
                    <a:cubicBezTo>
                      <a:pt x="3" y="2"/>
                      <a:pt x="4" y="3"/>
                      <a:pt x="4" y="4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0" name="Freeform 317"/>
              <p:cNvSpPr>
                <a:spLocks/>
              </p:cNvSpPr>
              <p:nvPr/>
            </p:nvSpPr>
            <p:spPr bwMode="auto">
              <a:xfrm>
                <a:off x="1580" y="3544"/>
                <a:ext cx="16" cy="28"/>
              </a:xfrm>
              <a:custGeom>
                <a:avLst/>
                <a:gdLst>
                  <a:gd name="T0" fmla="*/ 16 w 16"/>
                  <a:gd name="T1" fmla="*/ 9 h 28"/>
                  <a:gd name="T2" fmla="*/ 16 w 16"/>
                  <a:gd name="T3" fmla="*/ 28 h 28"/>
                  <a:gd name="T4" fmla="*/ 0 w 16"/>
                  <a:gd name="T5" fmla="*/ 19 h 28"/>
                  <a:gd name="T6" fmla="*/ 0 w 16"/>
                  <a:gd name="T7" fmla="*/ 0 h 28"/>
                  <a:gd name="T8" fmla="*/ 16 w 16"/>
                  <a:gd name="T9" fmla="*/ 9 h 28"/>
                  <a:gd name="T10" fmla="*/ 16 w 16"/>
                  <a:gd name="T11" fmla="*/ 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28"/>
                  <a:gd name="T20" fmla="*/ 16 w 16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28">
                    <a:moveTo>
                      <a:pt x="16" y="9"/>
                    </a:moveTo>
                    <a:lnTo>
                      <a:pt x="16" y="28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16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1" name="Freeform 318"/>
              <p:cNvSpPr>
                <a:spLocks/>
              </p:cNvSpPr>
              <p:nvPr/>
            </p:nvSpPr>
            <p:spPr bwMode="auto">
              <a:xfrm>
                <a:off x="1579" y="3560"/>
                <a:ext cx="14" cy="6"/>
              </a:xfrm>
              <a:custGeom>
                <a:avLst/>
                <a:gdLst>
                  <a:gd name="T0" fmla="*/ 0 w 14"/>
                  <a:gd name="T1" fmla="*/ 1 h 6"/>
                  <a:gd name="T2" fmla="*/ 1 w 14"/>
                  <a:gd name="T3" fmla="*/ 0 h 6"/>
                  <a:gd name="T4" fmla="*/ 14 w 14"/>
                  <a:gd name="T5" fmla="*/ 5 h 6"/>
                  <a:gd name="T6" fmla="*/ 13 w 14"/>
                  <a:gd name="T7" fmla="*/ 6 h 6"/>
                  <a:gd name="T8" fmla="*/ 0 w 14"/>
                  <a:gd name="T9" fmla="*/ 1 h 6"/>
                  <a:gd name="T10" fmla="*/ 0 w 14"/>
                  <a:gd name="T11" fmla="*/ 1 h 6"/>
                  <a:gd name="T12" fmla="*/ 0 w 14"/>
                  <a:gd name="T13" fmla="*/ 1 h 6"/>
                  <a:gd name="T14" fmla="*/ 0 w 14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1"/>
                    </a:moveTo>
                    <a:lnTo>
                      <a:pt x="1" y="0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2" name="Freeform 319"/>
              <p:cNvSpPr>
                <a:spLocks/>
              </p:cNvSpPr>
              <p:nvPr/>
            </p:nvSpPr>
            <p:spPr bwMode="auto">
              <a:xfrm>
                <a:off x="1579" y="3538"/>
                <a:ext cx="38" cy="51"/>
              </a:xfrm>
              <a:custGeom>
                <a:avLst/>
                <a:gdLst>
                  <a:gd name="T0" fmla="*/ 38 w 38"/>
                  <a:gd name="T1" fmla="*/ 22 h 51"/>
                  <a:gd name="T2" fmla="*/ 38 w 38"/>
                  <a:gd name="T3" fmla="*/ 51 h 51"/>
                  <a:gd name="T4" fmla="*/ 0 w 38"/>
                  <a:gd name="T5" fmla="*/ 29 h 51"/>
                  <a:gd name="T6" fmla="*/ 0 w 38"/>
                  <a:gd name="T7" fmla="*/ 23 h 51"/>
                  <a:gd name="T8" fmla="*/ 13 w 38"/>
                  <a:gd name="T9" fmla="*/ 28 h 51"/>
                  <a:gd name="T10" fmla="*/ 13 w 38"/>
                  <a:gd name="T11" fmla="*/ 17 h 51"/>
                  <a:gd name="T12" fmla="*/ 0 w 38"/>
                  <a:gd name="T13" fmla="*/ 6 h 51"/>
                  <a:gd name="T14" fmla="*/ 0 w 38"/>
                  <a:gd name="T15" fmla="*/ 0 h 51"/>
                  <a:gd name="T16" fmla="*/ 38 w 38"/>
                  <a:gd name="T17" fmla="*/ 22 h 51"/>
                  <a:gd name="T18" fmla="*/ 38 w 38"/>
                  <a:gd name="T19" fmla="*/ 22 h 51"/>
                  <a:gd name="T20" fmla="*/ 38 w 38"/>
                  <a:gd name="T21" fmla="*/ 22 h 51"/>
                  <a:gd name="T22" fmla="*/ 38 w 38"/>
                  <a:gd name="T23" fmla="*/ 22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1"/>
                  <a:gd name="T38" fmla="*/ 38 w 38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1">
                    <a:moveTo>
                      <a:pt x="38" y="22"/>
                    </a:moveTo>
                    <a:lnTo>
                      <a:pt x="38" y="51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13" y="28"/>
                    </a:lnTo>
                    <a:lnTo>
                      <a:pt x="13" y="1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3" name="Freeform 320"/>
              <p:cNvSpPr>
                <a:spLocks/>
              </p:cNvSpPr>
              <p:nvPr/>
            </p:nvSpPr>
            <p:spPr bwMode="auto">
              <a:xfrm>
                <a:off x="1551" y="3527"/>
                <a:ext cx="11" cy="25"/>
              </a:xfrm>
              <a:custGeom>
                <a:avLst/>
                <a:gdLst>
                  <a:gd name="T0" fmla="*/ 11 w 11"/>
                  <a:gd name="T1" fmla="*/ 7 h 25"/>
                  <a:gd name="T2" fmla="*/ 11 w 11"/>
                  <a:gd name="T3" fmla="*/ 25 h 25"/>
                  <a:gd name="T4" fmla="*/ 0 w 11"/>
                  <a:gd name="T5" fmla="*/ 18 h 25"/>
                  <a:gd name="T6" fmla="*/ 0 w 11"/>
                  <a:gd name="T7" fmla="*/ 0 h 25"/>
                  <a:gd name="T8" fmla="*/ 11 w 11"/>
                  <a:gd name="T9" fmla="*/ 7 h 25"/>
                  <a:gd name="T10" fmla="*/ 11 w 11"/>
                  <a:gd name="T11" fmla="*/ 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7"/>
                    </a:moveTo>
                    <a:lnTo>
                      <a:pt x="11" y="25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4" name="Freeform 321"/>
              <p:cNvSpPr>
                <a:spLocks/>
              </p:cNvSpPr>
              <p:nvPr/>
            </p:nvSpPr>
            <p:spPr bwMode="auto">
              <a:xfrm>
                <a:off x="1555" y="3533"/>
                <a:ext cx="7" cy="16"/>
              </a:xfrm>
              <a:custGeom>
                <a:avLst/>
                <a:gdLst>
                  <a:gd name="T0" fmla="*/ 1 w 11"/>
                  <a:gd name="T1" fmla="*/ 1 h 27"/>
                  <a:gd name="T2" fmla="*/ 1 w 11"/>
                  <a:gd name="T3" fmla="*/ 1 h 27"/>
                  <a:gd name="T4" fmla="*/ 1 w 11"/>
                  <a:gd name="T5" fmla="*/ 2 h 27"/>
                  <a:gd name="T6" fmla="*/ 0 w 11"/>
                  <a:gd name="T7" fmla="*/ 1 h 27"/>
                  <a:gd name="T8" fmla="*/ 1 w 11"/>
                  <a:gd name="T9" fmla="*/ 1 h 27"/>
                  <a:gd name="T10" fmla="*/ 1 w 11"/>
                  <a:gd name="T11" fmla="*/ 1 h 27"/>
                  <a:gd name="T12" fmla="*/ 1 w 11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7"/>
                  <a:gd name="T23" fmla="*/ 11 w 11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7">
                    <a:moveTo>
                      <a:pt x="6" y="2"/>
                    </a:moveTo>
                    <a:cubicBezTo>
                      <a:pt x="8" y="4"/>
                      <a:pt x="11" y="10"/>
                      <a:pt x="11" y="17"/>
                    </a:cubicBezTo>
                    <a:cubicBezTo>
                      <a:pt x="11" y="23"/>
                      <a:pt x="8" y="27"/>
                      <a:pt x="5" y="25"/>
                    </a:cubicBezTo>
                    <a:cubicBezTo>
                      <a:pt x="2" y="23"/>
                      <a:pt x="0" y="17"/>
                      <a:pt x="0" y="10"/>
                    </a:cubicBezTo>
                    <a:cubicBezTo>
                      <a:pt x="0" y="4"/>
                      <a:pt x="3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5" name="Freeform 322"/>
              <p:cNvSpPr>
                <a:spLocks/>
              </p:cNvSpPr>
              <p:nvPr/>
            </p:nvSpPr>
            <p:spPr bwMode="auto">
              <a:xfrm>
                <a:off x="1550" y="3543"/>
                <a:ext cx="11" cy="4"/>
              </a:xfrm>
              <a:custGeom>
                <a:avLst/>
                <a:gdLst>
                  <a:gd name="T0" fmla="*/ 0 w 11"/>
                  <a:gd name="T1" fmla="*/ 1 h 4"/>
                  <a:gd name="T2" fmla="*/ 1 w 11"/>
                  <a:gd name="T3" fmla="*/ 0 h 4"/>
                  <a:gd name="T4" fmla="*/ 11 w 11"/>
                  <a:gd name="T5" fmla="*/ 3 h 4"/>
                  <a:gd name="T6" fmla="*/ 9 w 11"/>
                  <a:gd name="T7" fmla="*/ 4 h 4"/>
                  <a:gd name="T8" fmla="*/ 0 w 11"/>
                  <a:gd name="T9" fmla="*/ 1 h 4"/>
                  <a:gd name="T10" fmla="*/ 0 w 11"/>
                  <a:gd name="T11" fmla="*/ 1 h 4"/>
                  <a:gd name="T12" fmla="*/ 0 w 11"/>
                  <a:gd name="T13" fmla="*/ 1 h 4"/>
                  <a:gd name="T14" fmla="*/ 0 w 11"/>
                  <a:gd name="T15" fmla="*/ 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4"/>
                  <a:gd name="T26" fmla="*/ 11 w 11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4">
                    <a:moveTo>
                      <a:pt x="0" y="1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9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6" name="Freeform 323"/>
              <p:cNvSpPr>
                <a:spLocks/>
              </p:cNvSpPr>
              <p:nvPr/>
            </p:nvSpPr>
            <p:spPr bwMode="auto">
              <a:xfrm>
                <a:off x="1550" y="3522"/>
                <a:ext cx="28" cy="44"/>
              </a:xfrm>
              <a:custGeom>
                <a:avLst/>
                <a:gdLst>
                  <a:gd name="T0" fmla="*/ 28 w 28"/>
                  <a:gd name="T1" fmla="*/ 16 h 44"/>
                  <a:gd name="T2" fmla="*/ 28 w 28"/>
                  <a:gd name="T3" fmla="*/ 44 h 44"/>
                  <a:gd name="T4" fmla="*/ 0 w 28"/>
                  <a:gd name="T5" fmla="*/ 28 h 44"/>
                  <a:gd name="T6" fmla="*/ 0 w 28"/>
                  <a:gd name="T7" fmla="*/ 22 h 44"/>
                  <a:gd name="T8" fmla="*/ 9 w 28"/>
                  <a:gd name="T9" fmla="*/ 25 h 44"/>
                  <a:gd name="T10" fmla="*/ 10 w 28"/>
                  <a:gd name="T11" fmla="*/ 14 h 44"/>
                  <a:gd name="T12" fmla="*/ 0 w 28"/>
                  <a:gd name="T13" fmla="*/ 6 h 44"/>
                  <a:gd name="T14" fmla="*/ 0 w 28"/>
                  <a:gd name="T15" fmla="*/ 0 h 44"/>
                  <a:gd name="T16" fmla="*/ 28 w 28"/>
                  <a:gd name="T17" fmla="*/ 16 h 44"/>
                  <a:gd name="T18" fmla="*/ 28 w 28"/>
                  <a:gd name="T19" fmla="*/ 16 h 44"/>
                  <a:gd name="T20" fmla="*/ 28 w 28"/>
                  <a:gd name="T21" fmla="*/ 16 h 44"/>
                  <a:gd name="T22" fmla="*/ 28 w 28"/>
                  <a:gd name="T23" fmla="*/ 16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44"/>
                  <a:gd name="T38" fmla="*/ 28 w 28"/>
                  <a:gd name="T39" fmla="*/ 44 h 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44">
                    <a:moveTo>
                      <a:pt x="28" y="16"/>
                    </a:moveTo>
                    <a:lnTo>
                      <a:pt x="28" y="44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9" y="25"/>
                    </a:lnTo>
                    <a:lnTo>
                      <a:pt x="10" y="1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8" y="16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7" name="Freeform 324"/>
              <p:cNvSpPr>
                <a:spLocks/>
              </p:cNvSpPr>
              <p:nvPr/>
            </p:nvSpPr>
            <p:spPr bwMode="auto">
              <a:xfrm>
                <a:off x="1550" y="3532"/>
                <a:ext cx="7" cy="8"/>
              </a:xfrm>
              <a:custGeom>
                <a:avLst/>
                <a:gdLst>
                  <a:gd name="T0" fmla="*/ 0 w 7"/>
                  <a:gd name="T1" fmla="*/ 0 h 8"/>
                  <a:gd name="T2" fmla="*/ 1 w 7"/>
                  <a:gd name="T3" fmla="*/ 0 h 8"/>
                  <a:gd name="T4" fmla="*/ 7 w 7"/>
                  <a:gd name="T5" fmla="*/ 8 h 8"/>
                  <a:gd name="T6" fmla="*/ 6 w 7"/>
                  <a:gd name="T7" fmla="*/ 8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0" y="0"/>
                    </a:moveTo>
                    <a:lnTo>
                      <a:pt x="1" y="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8" name="Freeform 325"/>
              <p:cNvSpPr>
                <a:spLocks/>
              </p:cNvSpPr>
              <p:nvPr/>
            </p:nvSpPr>
            <p:spPr bwMode="auto">
              <a:xfrm>
                <a:off x="1550" y="3532"/>
                <a:ext cx="6" cy="8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0 w 6"/>
                  <a:gd name="T5" fmla="*/ 8 h 8"/>
                  <a:gd name="T6" fmla="*/ 0 w 6"/>
                  <a:gd name="T7" fmla="*/ 0 h 8"/>
                  <a:gd name="T8" fmla="*/ 0 w 6"/>
                  <a:gd name="T9" fmla="*/ 0 h 8"/>
                  <a:gd name="T10" fmla="*/ 0 w 6"/>
                  <a:gd name="T11" fmla="*/ 0 h 8"/>
                  <a:gd name="T12" fmla="*/ 0 w 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8"/>
                  <a:gd name="T23" fmla="*/ 6 w 6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8">
                    <a:moveTo>
                      <a:pt x="0" y="0"/>
                    </a:moveTo>
                    <a:lnTo>
                      <a:pt x="6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09" name="Freeform 326"/>
              <p:cNvSpPr>
                <a:spLocks/>
              </p:cNvSpPr>
              <p:nvPr/>
            </p:nvSpPr>
            <p:spPr bwMode="auto">
              <a:xfrm>
                <a:off x="1618" y="3561"/>
                <a:ext cx="16" cy="38"/>
              </a:xfrm>
              <a:custGeom>
                <a:avLst/>
                <a:gdLst>
                  <a:gd name="T0" fmla="*/ 16 w 16"/>
                  <a:gd name="T1" fmla="*/ 10 h 38"/>
                  <a:gd name="T2" fmla="*/ 16 w 16"/>
                  <a:gd name="T3" fmla="*/ 38 h 38"/>
                  <a:gd name="T4" fmla="*/ 0 w 16"/>
                  <a:gd name="T5" fmla="*/ 28 h 38"/>
                  <a:gd name="T6" fmla="*/ 0 w 16"/>
                  <a:gd name="T7" fmla="*/ 0 h 38"/>
                  <a:gd name="T8" fmla="*/ 16 w 16"/>
                  <a:gd name="T9" fmla="*/ 10 h 38"/>
                  <a:gd name="T10" fmla="*/ 16 w 16"/>
                  <a:gd name="T11" fmla="*/ 10 h 38"/>
                  <a:gd name="T12" fmla="*/ 16 w 16"/>
                  <a:gd name="T13" fmla="*/ 10 h 38"/>
                  <a:gd name="T14" fmla="*/ 16 w 16"/>
                  <a:gd name="T15" fmla="*/ 1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38"/>
                  <a:gd name="T26" fmla="*/ 16 w 16"/>
                  <a:gd name="T27" fmla="*/ 38 h 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38">
                    <a:moveTo>
                      <a:pt x="16" y="10"/>
                    </a:moveTo>
                    <a:lnTo>
                      <a:pt x="16" y="3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0" name="Freeform 327"/>
              <p:cNvSpPr>
                <a:spLocks/>
              </p:cNvSpPr>
              <p:nvPr/>
            </p:nvSpPr>
            <p:spPr bwMode="auto">
              <a:xfrm>
                <a:off x="1625" y="3573"/>
                <a:ext cx="9" cy="21"/>
              </a:xfrm>
              <a:custGeom>
                <a:avLst/>
                <a:gdLst>
                  <a:gd name="T0" fmla="*/ 1 w 15"/>
                  <a:gd name="T1" fmla="*/ 1 h 35"/>
                  <a:gd name="T2" fmla="*/ 1 w 15"/>
                  <a:gd name="T3" fmla="*/ 3 h 35"/>
                  <a:gd name="T4" fmla="*/ 1 w 15"/>
                  <a:gd name="T5" fmla="*/ 2 h 35"/>
                  <a:gd name="T6" fmla="*/ 1 w 15"/>
                  <a:gd name="T7" fmla="*/ 1 h 35"/>
                  <a:gd name="T8" fmla="*/ 1 w 15"/>
                  <a:gd name="T9" fmla="*/ 1 h 35"/>
                  <a:gd name="T10" fmla="*/ 1 w 15"/>
                  <a:gd name="T11" fmla="*/ 1 h 35"/>
                  <a:gd name="T12" fmla="*/ 1 w 15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35"/>
                  <a:gd name="T23" fmla="*/ 15 w 15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35">
                    <a:moveTo>
                      <a:pt x="15" y="3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3" y="34"/>
                      <a:pt x="4" y="27"/>
                      <a:pt x="2" y="23"/>
                    </a:cubicBezTo>
                    <a:cubicBezTo>
                      <a:pt x="0" y="19"/>
                      <a:pt x="0" y="2"/>
                      <a:pt x="2" y="1"/>
                    </a:cubicBezTo>
                    <a:cubicBezTo>
                      <a:pt x="4" y="0"/>
                      <a:pt x="13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1" name="Freeform 328"/>
              <p:cNvSpPr>
                <a:spLocks noEditPoints="1"/>
              </p:cNvSpPr>
              <p:nvPr/>
            </p:nvSpPr>
            <p:spPr bwMode="auto">
              <a:xfrm>
                <a:off x="1625" y="3572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3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6"/>
                      <a:pt x="4" y="29"/>
                      <a:pt x="2" y="24"/>
                    </a:cubicBezTo>
                    <a:cubicBezTo>
                      <a:pt x="1" y="22"/>
                      <a:pt x="0" y="16"/>
                      <a:pt x="0" y="12"/>
                    </a:cubicBezTo>
                    <a:cubicBezTo>
                      <a:pt x="0" y="7"/>
                      <a:pt x="0" y="2"/>
                      <a:pt x="2" y="1"/>
                    </a:cubicBezTo>
                    <a:cubicBezTo>
                      <a:pt x="4" y="0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3"/>
                      <a:pt x="0" y="20"/>
                      <a:pt x="2" y="24"/>
                    </a:cubicBezTo>
                    <a:cubicBezTo>
                      <a:pt x="4" y="28"/>
                      <a:pt x="13" y="35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2" name="Freeform 329"/>
              <p:cNvSpPr>
                <a:spLocks/>
              </p:cNvSpPr>
              <p:nvPr/>
            </p:nvSpPr>
            <p:spPr bwMode="auto">
              <a:xfrm>
                <a:off x="1629" y="3576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0 w 1"/>
                  <a:gd name="T7" fmla="*/ 0 h 3"/>
                  <a:gd name="T8" fmla="*/ 1 w 1"/>
                  <a:gd name="T9" fmla="*/ 0 h 3"/>
                  <a:gd name="T10" fmla="*/ 1 w 1"/>
                  <a:gd name="T11" fmla="*/ 0 h 3"/>
                  <a:gd name="T12" fmla="*/ 1 w 1"/>
                  <a:gd name="T13" fmla="*/ 0 h 3"/>
                  <a:gd name="T14" fmla="*/ 1 w 1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3"/>
                  <a:gd name="T26" fmla="*/ 1 w 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3" name="Freeform 330"/>
              <p:cNvSpPr>
                <a:spLocks/>
              </p:cNvSpPr>
              <p:nvPr/>
            </p:nvSpPr>
            <p:spPr bwMode="auto">
              <a:xfrm>
                <a:off x="1629" y="3582"/>
                <a:ext cx="1" cy="7"/>
              </a:xfrm>
              <a:custGeom>
                <a:avLst/>
                <a:gdLst>
                  <a:gd name="T0" fmla="*/ 1 w 1"/>
                  <a:gd name="T1" fmla="*/ 1 h 7"/>
                  <a:gd name="T2" fmla="*/ 1 w 1"/>
                  <a:gd name="T3" fmla="*/ 7 h 7"/>
                  <a:gd name="T4" fmla="*/ 0 w 1"/>
                  <a:gd name="T5" fmla="*/ 6 h 7"/>
                  <a:gd name="T6" fmla="*/ 0 w 1"/>
                  <a:gd name="T7" fmla="*/ 0 h 7"/>
                  <a:gd name="T8" fmla="*/ 1 w 1"/>
                  <a:gd name="T9" fmla="*/ 1 h 7"/>
                  <a:gd name="T10" fmla="*/ 1 w 1"/>
                  <a:gd name="T11" fmla="*/ 1 h 7"/>
                  <a:gd name="T12" fmla="*/ 1 w 1"/>
                  <a:gd name="T13" fmla="*/ 1 h 7"/>
                  <a:gd name="T14" fmla="*/ 1 w 1"/>
                  <a:gd name="T15" fmla="*/ 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7"/>
                  <a:gd name="T26" fmla="*/ 1 w 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7">
                    <a:moveTo>
                      <a:pt x="1" y="1"/>
                    </a:move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4" name="Freeform 331"/>
              <p:cNvSpPr>
                <a:spLocks/>
              </p:cNvSpPr>
              <p:nvPr/>
            </p:nvSpPr>
            <p:spPr bwMode="auto">
              <a:xfrm>
                <a:off x="1631" y="3576"/>
                <a:ext cx="3" cy="14"/>
              </a:xfrm>
              <a:custGeom>
                <a:avLst/>
                <a:gdLst>
                  <a:gd name="T0" fmla="*/ 3 w 3"/>
                  <a:gd name="T1" fmla="*/ 2 h 14"/>
                  <a:gd name="T2" fmla="*/ 2 w 3"/>
                  <a:gd name="T3" fmla="*/ 14 h 14"/>
                  <a:gd name="T4" fmla="*/ 0 w 3"/>
                  <a:gd name="T5" fmla="*/ 13 h 14"/>
                  <a:gd name="T6" fmla="*/ 0 w 3"/>
                  <a:gd name="T7" fmla="*/ 0 h 14"/>
                  <a:gd name="T8" fmla="*/ 3 w 3"/>
                  <a:gd name="T9" fmla="*/ 2 h 14"/>
                  <a:gd name="T10" fmla="*/ 3 w 3"/>
                  <a:gd name="T11" fmla="*/ 2 h 14"/>
                  <a:gd name="T12" fmla="*/ 3 w 3"/>
                  <a:gd name="T13" fmla="*/ 2 h 14"/>
                  <a:gd name="T14" fmla="*/ 3 w 3"/>
                  <a:gd name="T15" fmla="*/ 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4"/>
                  <a:gd name="T26" fmla="*/ 3 w 3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4">
                    <a:moveTo>
                      <a:pt x="3" y="2"/>
                    </a:moveTo>
                    <a:lnTo>
                      <a:pt x="2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5" name="Freeform 332"/>
              <p:cNvSpPr>
                <a:spLocks noEditPoints="1"/>
              </p:cNvSpPr>
              <p:nvPr/>
            </p:nvSpPr>
            <p:spPr bwMode="auto">
              <a:xfrm>
                <a:off x="1631" y="3594"/>
                <a:ext cx="3" cy="3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1 h 5"/>
                  <a:gd name="T4" fmla="*/ 2 w 4"/>
                  <a:gd name="T5" fmla="*/ 1 h 5"/>
                  <a:gd name="T6" fmla="*/ 0 w 4"/>
                  <a:gd name="T7" fmla="*/ 1 h 5"/>
                  <a:gd name="T8" fmla="*/ 2 w 4"/>
                  <a:gd name="T9" fmla="*/ 0 h 5"/>
                  <a:gd name="T10" fmla="*/ 2 w 4"/>
                  <a:gd name="T11" fmla="*/ 0 h 5"/>
                  <a:gd name="T12" fmla="*/ 2 w 4"/>
                  <a:gd name="T13" fmla="*/ 0 h 5"/>
                  <a:gd name="T14" fmla="*/ 1 w 4"/>
                  <a:gd name="T15" fmla="*/ 1 h 5"/>
                  <a:gd name="T16" fmla="*/ 1 w 4"/>
                  <a:gd name="T17" fmla="*/ 1 h 5"/>
                  <a:gd name="T18" fmla="*/ 1 w 4"/>
                  <a:gd name="T19" fmla="*/ 1 h 5"/>
                  <a:gd name="T20" fmla="*/ 1 w 4"/>
                  <a:gd name="T21" fmla="*/ 1 h 5"/>
                  <a:gd name="T22" fmla="*/ 1 w 4"/>
                  <a:gd name="T23" fmla="*/ 1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5"/>
                  <a:gd name="T38" fmla="*/ 4 w 4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6" name="Freeform 333"/>
              <p:cNvSpPr>
                <a:spLocks/>
              </p:cNvSpPr>
              <p:nvPr/>
            </p:nvSpPr>
            <p:spPr bwMode="auto">
              <a:xfrm>
                <a:off x="1631" y="3570"/>
                <a:ext cx="3" cy="3"/>
              </a:xfrm>
              <a:custGeom>
                <a:avLst/>
                <a:gdLst>
                  <a:gd name="T0" fmla="*/ 2 w 4"/>
                  <a:gd name="T1" fmla="*/ 1 h 6"/>
                  <a:gd name="T2" fmla="*/ 2 w 4"/>
                  <a:gd name="T3" fmla="*/ 1 h 6"/>
                  <a:gd name="T4" fmla="*/ 2 w 4"/>
                  <a:gd name="T5" fmla="*/ 1 h 6"/>
                  <a:gd name="T6" fmla="*/ 0 w 4"/>
                  <a:gd name="T7" fmla="*/ 1 h 6"/>
                  <a:gd name="T8" fmla="*/ 2 w 4"/>
                  <a:gd name="T9" fmla="*/ 1 h 6"/>
                  <a:gd name="T10" fmla="*/ 2 w 4"/>
                  <a:gd name="T11" fmla="*/ 1 h 6"/>
                  <a:gd name="T12" fmla="*/ 2 w 4"/>
                  <a:gd name="T13" fmla="*/ 1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1"/>
                    </a:moveTo>
                    <a:cubicBezTo>
                      <a:pt x="3" y="1"/>
                      <a:pt x="4" y="3"/>
                      <a:pt x="4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7" name="Freeform 334"/>
              <p:cNvSpPr>
                <a:spLocks/>
              </p:cNvSpPr>
              <p:nvPr/>
            </p:nvSpPr>
            <p:spPr bwMode="auto">
              <a:xfrm>
                <a:off x="1580" y="3513"/>
                <a:ext cx="16" cy="29"/>
              </a:xfrm>
              <a:custGeom>
                <a:avLst/>
                <a:gdLst>
                  <a:gd name="T0" fmla="*/ 16 w 16"/>
                  <a:gd name="T1" fmla="*/ 9 h 29"/>
                  <a:gd name="T2" fmla="*/ 16 w 16"/>
                  <a:gd name="T3" fmla="*/ 29 h 29"/>
                  <a:gd name="T4" fmla="*/ 0 w 16"/>
                  <a:gd name="T5" fmla="*/ 20 h 29"/>
                  <a:gd name="T6" fmla="*/ 0 w 16"/>
                  <a:gd name="T7" fmla="*/ 0 h 29"/>
                  <a:gd name="T8" fmla="*/ 16 w 16"/>
                  <a:gd name="T9" fmla="*/ 9 h 29"/>
                  <a:gd name="T10" fmla="*/ 16 w 16"/>
                  <a:gd name="T11" fmla="*/ 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29"/>
                  <a:gd name="T20" fmla="*/ 16 w 16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29">
                    <a:moveTo>
                      <a:pt x="16" y="9"/>
                    </a:moveTo>
                    <a:lnTo>
                      <a:pt x="16" y="2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6" y="9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8" name="Freeform 335"/>
              <p:cNvSpPr>
                <a:spLocks/>
              </p:cNvSpPr>
              <p:nvPr/>
            </p:nvSpPr>
            <p:spPr bwMode="auto">
              <a:xfrm>
                <a:off x="1579" y="3529"/>
                <a:ext cx="14" cy="6"/>
              </a:xfrm>
              <a:custGeom>
                <a:avLst/>
                <a:gdLst>
                  <a:gd name="T0" fmla="*/ 0 w 14"/>
                  <a:gd name="T1" fmla="*/ 1 h 6"/>
                  <a:gd name="T2" fmla="*/ 1 w 14"/>
                  <a:gd name="T3" fmla="*/ 0 h 6"/>
                  <a:gd name="T4" fmla="*/ 14 w 14"/>
                  <a:gd name="T5" fmla="*/ 6 h 6"/>
                  <a:gd name="T6" fmla="*/ 13 w 14"/>
                  <a:gd name="T7" fmla="*/ 6 h 6"/>
                  <a:gd name="T8" fmla="*/ 0 w 14"/>
                  <a:gd name="T9" fmla="*/ 1 h 6"/>
                  <a:gd name="T10" fmla="*/ 0 w 14"/>
                  <a:gd name="T11" fmla="*/ 1 h 6"/>
                  <a:gd name="T12" fmla="*/ 0 w 14"/>
                  <a:gd name="T13" fmla="*/ 1 h 6"/>
                  <a:gd name="T14" fmla="*/ 0 w 14"/>
                  <a:gd name="T15" fmla="*/ 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6"/>
                  <a:gd name="T26" fmla="*/ 14 w 14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6">
                    <a:moveTo>
                      <a:pt x="0" y="1"/>
                    </a:moveTo>
                    <a:lnTo>
                      <a:pt x="1" y="0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19" name="Freeform 336"/>
              <p:cNvSpPr>
                <a:spLocks/>
              </p:cNvSpPr>
              <p:nvPr/>
            </p:nvSpPr>
            <p:spPr bwMode="auto">
              <a:xfrm>
                <a:off x="1579" y="3508"/>
                <a:ext cx="38" cy="51"/>
              </a:xfrm>
              <a:custGeom>
                <a:avLst/>
                <a:gdLst>
                  <a:gd name="T0" fmla="*/ 38 w 38"/>
                  <a:gd name="T1" fmla="*/ 22 h 51"/>
                  <a:gd name="T2" fmla="*/ 38 w 38"/>
                  <a:gd name="T3" fmla="*/ 51 h 51"/>
                  <a:gd name="T4" fmla="*/ 0 w 38"/>
                  <a:gd name="T5" fmla="*/ 29 h 51"/>
                  <a:gd name="T6" fmla="*/ 0 w 38"/>
                  <a:gd name="T7" fmla="*/ 22 h 51"/>
                  <a:gd name="T8" fmla="*/ 13 w 38"/>
                  <a:gd name="T9" fmla="*/ 27 h 51"/>
                  <a:gd name="T10" fmla="*/ 13 w 38"/>
                  <a:gd name="T11" fmla="*/ 16 h 51"/>
                  <a:gd name="T12" fmla="*/ 0 w 38"/>
                  <a:gd name="T13" fmla="*/ 6 h 51"/>
                  <a:gd name="T14" fmla="*/ 0 w 38"/>
                  <a:gd name="T15" fmla="*/ 0 h 51"/>
                  <a:gd name="T16" fmla="*/ 38 w 38"/>
                  <a:gd name="T17" fmla="*/ 22 h 51"/>
                  <a:gd name="T18" fmla="*/ 38 w 38"/>
                  <a:gd name="T19" fmla="*/ 22 h 51"/>
                  <a:gd name="T20" fmla="*/ 38 w 38"/>
                  <a:gd name="T21" fmla="*/ 22 h 51"/>
                  <a:gd name="T22" fmla="*/ 38 w 38"/>
                  <a:gd name="T23" fmla="*/ 22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51"/>
                  <a:gd name="T38" fmla="*/ 38 w 38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51">
                    <a:moveTo>
                      <a:pt x="38" y="22"/>
                    </a:moveTo>
                    <a:lnTo>
                      <a:pt x="38" y="5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3" y="27"/>
                    </a:lnTo>
                    <a:lnTo>
                      <a:pt x="13" y="1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38" y="22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0" name="Freeform 337"/>
              <p:cNvSpPr>
                <a:spLocks/>
              </p:cNvSpPr>
              <p:nvPr/>
            </p:nvSpPr>
            <p:spPr bwMode="auto">
              <a:xfrm>
                <a:off x="1551" y="3497"/>
                <a:ext cx="11" cy="25"/>
              </a:xfrm>
              <a:custGeom>
                <a:avLst/>
                <a:gdLst>
                  <a:gd name="T0" fmla="*/ 11 w 11"/>
                  <a:gd name="T1" fmla="*/ 6 h 25"/>
                  <a:gd name="T2" fmla="*/ 11 w 11"/>
                  <a:gd name="T3" fmla="*/ 25 h 25"/>
                  <a:gd name="T4" fmla="*/ 0 w 11"/>
                  <a:gd name="T5" fmla="*/ 18 h 25"/>
                  <a:gd name="T6" fmla="*/ 0 w 11"/>
                  <a:gd name="T7" fmla="*/ 0 h 25"/>
                  <a:gd name="T8" fmla="*/ 11 w 11"/>
                  <a:gd name="T9" fmla="*/ 6 h 25"/>
                  <a:gd name="T10" fmla="*/ 11 w 11"/>
                  <a:gd name="T11" fmla="*/ 6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5"/>
                  <a:gd name="T20" fmla="*/ 11 w 11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5">
                    <a:moveTo>
                      <a:pt x="11" y="6"/>
                    </a:moveTo>
                    <a:lnTo>
                      <a:pt x="11" y="25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3F518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1" name="Freeform 338"/>
              <p:cNvSpPr>
                <a:spLocks/>
              </p:cNvSpPr>
              <p:nvPr/>
            </p:nvSpPr>
            <p:spPr bwMode="auto">
              <a:xfrm>
                <a:off x="1555" y="3503"/>
                <a:ext cx="7" cy="16"/>
              </a:xfrm>
              <a:custGeom>
                <a:avLst/>
                <a:gdLst>
                  <a:gd name="T0" fmla="*/ 1 w 11"/>
                  <a:gd name="T1" fmla="*/ 1 h 27"/>
                  <a:gd name="T2" fmla="*/ 1 w 11"/>
                  <a:gd name="T3" fmla="*/ 1 h 27"/>
                  <a:gd name="T4" fmla="*/ 1 w 11"/>
                  <a:gd name="T5" fmla="*/ 2 h 27"/>
                  <a:gd name="T6" fmla="*/ 0 w 11"/>
                  <a:gd name="T7" fmla="*/ 1 h 27"/>
                  <a:gd name="T8" fmla="*/ 1 w 11"/>
                  <a:gd name="T9" fmla="*/ 1 h 27"/>
                  <a:gd name="T10" fmla="*/ 1 w 11"/>
                  <a:gd name="T11" fmla="*/ 1 h 27"/>
                  <a:gd name="T12" fmla="*/ 1 w 11"/>
                  <a:gd name="T13" fmla="*/ 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27"/>
                  <a:gd name="T23" fmla="*/ 11 w 11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27">
                    <a:moveTo>
                      <a:pt x="6" y="2"/>
                    </a:moveTo>
                    <a:cubicBezTo>
                      <a:pt x="8" y="4"/>
                      <a:pt x="11" y="10"/>
                      <a:pt x="11" y="17"/>
                    </a:cubicBezTo>
                    <a:cubicBezTo>
                      <a:pt x="11" y="23"/>
                      <a:pt x="8" y="27"/>
                      <a:pt x="5" y="25"/>
                    </a:cubicBezTo>
                    <a:cubicBezTo>
                      <a:pt x="2" y="23"/>
                      <a:pt x="0" y="17"/>
                      <a:pt x="0" y="10"/>
                    </a:cubicBezTo>
                    <a:cubicBezTo>
                      <a:pt x="0" y="4"/>
                      <a:pt x="3" y="0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2" name="Freeform 339"/>
              <p:cNvSpPr>
                <a:spLocks/>
              </p:cNvSpPr>
              <p:nvPr/>
            </p:nvSpPr>
            <p:spPr bwMode="auto">
              <a:xfrm>
                <a:off x="1550" y="3513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1 w 11"/>
                  <a:gd name="T3" fmla="*/ 0 h 3"/>
                  <a:gd name="T4" fmla="*/ 11 w 11"/>
                  <a:gd name="T5" fmla="*/ 3 h 3"/>
                  <a:gd name="T6" fmla="*/ 9 w 11"/>
                  <a:gd name="T7" fmla="*/ 3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w 11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3"/>
                  <a:gd name="T26" fmla="*/ 11 w 1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3">
                    <a:moveTo>
                      <a:pt x="0" y="0"/>
                    </a:moveTo>
                    <a:lnTo>
                      <a:pt x="1" y="0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3" name="Freeform 340"/>
              <p:cNvSpPr>
                <a:spLocks/>
              </p:cNvSpPr>
              <p:nvPr/>
            </p:nvSpPr>
            <p:spPr bwMode="auto">
              <a:xfrm>
                <a:off x="1550" y="3491"/>
                <a:ext cx="28" cy="45"/>
              </a:xfrm>
              <a:custGeom>
                <a:avLst/>
                <a:gdLst>
                  <a:gd name="T0" fmla="*/ 28 w 28"/>
                  <a:gd name="T1" fmla="*/ 17 h 45"/>
                  <a:gd name="T2" fmla="*/ 28 w 28"/>
                  <a:gd name="T3" fmla="*/ 45 h 45"/>
                  <a:gd name="T4" fmla="*/ 0 w 28"/>
                  <a:gd name="T5" fmla="*/ 28 h 45"/>
                  <a:gd name="T6" fmla="*/ 0 w 28"/>
                  <a:gd name="T7" fmla="*/ 22 h 45"/>
                  <a:gd name="T8" fmla="*/ 9 w 28"/>
                  <a:gd name="T9" fmla="*/ 25 h 45"/>
                  <a:gd name="T10" fmla="*/ 10 w 28"/>
                  <a:gd name="T11" fmla="*/ 15 h 45"/>
                  <a:gd name="T12" fmla="*/ 0 w 28"/>
                  <a:gd name="T13" fmla="*/ 6 h 45"/>
                  <a:gd name="T14" fmla="*/ 0 w 28"/>
                  <a:gd name="T15" fmla="*/ 0 h 45"/>
                  <a:gd name="T16" fmla="*/ 28 w 28"/>
                  <a:gd name="T17" fmla="*/ 17 h 45"/>
                  <a:gd name="T18" fmla="*/ 28 w 28"/>
                  <a:gd name="T19" fmla="*/ 17 h 45"/>
                  <a:gd name="T20" fmla="*/ 28 w 28"/>
                  <a:gd name="T21" fmla="*/ 17 h 45"/>
                  <a:gd name="T22" fmla="*/ 28 w 28"/>
                  <a:gd name="T23" fmla="*/ 17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45"/>
                  <a:gd name="T38" fmla="*/ 28 w 28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45">
                    <a:moveTo>
                      <a:pt x="28" y="17"/>
                    </a:moveTo>
                    <a:lnTo>
                      <a:pt x="28" y="45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9" y="25"/>
                    </a:lnTo>
                    <a:lnTo>
                      <a:pt x="10" y="15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8" y="17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4" name="Freeform 341"/>
              <p:cNvSpPr>
                <a:spLocks/>
              </p:cNvSpPr>
              <p:nvPr/>
            </p:nvSpPr>
            <p:spPr bwMode="auto">
              <a:xfrm>
                <a:off x="1550" y="3501"/>
                <a:ext cx="7" cy="8"/>
              </a:xfrm>
              <a:custGeom>
                <a:avLst/>
                <a:gdLst>
                  <a:gd name="T0" fmla="*/ 0 w 7"/>
                  <a:gd name="T1" fmla="*/ 0 h 8"/>
                  <a:gd name="T2" fmla="*/ 1 w 7"/>
                  <a:gd name="T3" fmla="*/ 0 h 8"/>
                  <a:gd name="T4" fmla="*/ 7 w 7"/>
                  <a:gd name="T5" fmla="*/ 8 h 8"/>
                  <a:gd name="T6" fmla="*/ 6 w 7"/>
                  <a:gd name="T7" fmla="*/ 8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0" y="0"/>
                    </a:moveTo>
                    <a:lnTo>
                      <a:pt x="1" y="0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64A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5" name="Freeform 342"/>
              <p:cNvSpPr>
                <a:spLocks/>
              </p:cNvSpPr>
              <p:nvPr/>
            </p:nvSpPr>
            <p:spPr bwMode="auto">
              <a:xfrm>
                <a:off x="1550" y="3501"/>
                <a:ext cx="6" cy="9"/>
              </a:xfrm>
              <a:custGeom>
                <a:avLst/>
                <a:gdLst>
                  <a:gd name="T0" fmla="*/ 0 w 6"/>
                  <a:gd name="T1" fmla="*/ 0 h 9"/>
                  <a:gd name="T2" fmla="*/ 6 w 6"/>
                  <a:gd name="T3" fmla="*/ 8 h 9"/>
                  <a:gd name="T4" fmla="*/ 0 w 6"/>
                  <a:gd name="T5" fmla="*/ 9 h 9"/>
                  <a:gd name="T6" fmla="*/ 0 w 6"/>
                  <a:gd name="T7" fmla="*/ 0 h 9"/>
                  <a:gd name="T8" fmla="*/ 0 w 6"/>
                  <a:gd name="T9" fmla="*/ 0 h 9"/>
                  <a:gd name="T10" fmla="*/ 0 w 6"/>
                  <a:gd name="T11" fmla="*/ 0 h 9"/>
                  <a:gd name="T12" fmla="*/ 0 w 6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0"/>
                    </a:moveTo>
                    <a:lnTo>
                      <a:pt x="6" y="8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427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6" name="Freeform 343"/>
              <p:cNvSpPr>
                <a:spLocks/>
              </p:cNvSpPr>
              <p:nvPr/>
            </p:nvSpPr>
            <p:spPr bwMode="auto">
              <a:xfrm>
                <a:off x="1618" y="3531"/>
                <a:ext cx="16" cy="37"/>
              </a:xfrm>
              <a:custGeom>
                <a:avLst/>
                <a:gdLst>
                  <a:gd name="T0" fmla="*/ 16 w 16"/>
                  <a:gd name="T1" fmla="*/ 9 h 37"/>
                  <a:gd name="T2" fmla="*/ 16 w 16"/>
                  <a:gd name="T3" fmla="*/ 37 h 37"/>
                  <a:gd name="T4" fmla="*/ 0 w 16"/>
                  <a:gd name="T5" fmla="*/ 28 h 37"/>
                  <a:gd name="T6" fmla="*/ 0 w 16"/>
                  <a:gd name="T7" fmla="*/ 0 h 37"/>
                  <a:gd name="T8" fmla="*/ 16 w 16"/>
                  <a:gd name="T9" fmla="*/ 9 h 37"/>
                  <a:gd name="T10" fmla="*/ 16 w 16"/>
                  <a:gd name="T11" fmla="*/ 9 h 37"/>
                  <a:gd name="T12" fmla="*/ 16 w 16"/>
                  <a:gd name="T13" fmla="*/ 9 h 37"/>
                  <a:gd name="T14" fmla="*/ 16 w 16"/>
                  <a:gd name="T15" fmla="*/ 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37"/>
                  <a:gd name="T26" fmla="*/ 16 w 16"/>
                  <a:gd name="T27" fmla="*/ 37 h 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37">
                    <a:moveTo>
                      <a:pt x="16" y="9"/>
                    </a:moveTo>
                    <a:lnTo>
                      <a:pt x="16" y="37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6" y="9"/>
                    </a:lnTo>
                    <a:close/>
                  </a:path>
                </a:pathLst>
              </a:custGeom>
              <a:solidFill>
                <a:srgbClr val="1D297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7" name="Freeform 344"/>
              <p:cNvSpPr>
                <a:spLocks/>
              </p:cNvSpPr>
              <p:nvPr/>
            </p:nvSpPr>
            <p:spPr bwMode="auto">
              <a:xfrm>
                <a:off x="1625" y="3542"/>
                <a:ext cx="9" cy="21"/>
              </a:xfrm>
              <a:custGeom>
                <a:avLst/>
                <a:gdLst>
                  <a:gd name="T0" fmla="*/ 1 w 15"/>
                  <a:gd name="T1" fmla="*/ 1 h 35"/>
                  <a:gd name="T2" fmla="*/ 1 w 15"/>
                  <a:gd name="T3" fmla="*/ 3 h 35"/>
                  <a:gd name="T4" fmla="*/ 1 w 15"/>
                  <a:gd name="T5" fmla="*/ 2 h 35"/>
                  <a:gd name="T6" fmla="*/ 1 w 15"/>
                  <a:gd name="T7" fmla="*/ 1 h 35"/>
                  <a:gd name="T8" fmla="*/ 1 w 15"/>
                  <a:gd name="T9" fmla="*/ 1 h 35"/>
                  <a:gd name="T10" fmla="*/ 1 w 15"/>
                  <a:gd name="T11" fmla="*/ 1 h 35"/>
                  <a:gd name="T12" fmla="*/ 1 w 15"/>
                  <a:gd name="T13" fmla="*/ 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35"/>
                  <a:gd name="T23" fmla="*/ 15 w 15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35">
                    <a:moveTo>
                      <a:pt x="15" y="3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3" y="33"/>
                      <a:pt x="4" y="27"/>
                      <a:pt x="2" y="23"/>
                    </a:cubicBezTo>
                    <a:cubicBezTo>
                      <a:pt x="0" y="19"/>
                      <a:pt x="0" y="2"/>
                      <a:pt x="2" y="1"/>
                    </a:cubicBezTo>
                    <a:cubicBezTo>
                      <a:pt x="4" y="0"/>
                      <a:pt x="13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8" name="Freeform 345"/>
              <p:cNvSpPr>
                <a:spLocks noEditPoints="1"/>
              </p:cNvSpPr>
              <p:nvPr/>
            </p:nvSpPr>
            <p:spPr bwMode="auto">
              <a:xfrm>
                <a:off x="1625" y="3542"/>
                <a:ext cx="9" cy="22"/>
              </a:xfrm>
              <a:custGeom>
                <a:avLst/>
                <a:gdLst>
                  <a:gd name="T0" fmla="*/ 1 w 15"/>
                  <a:gd name="T1" fmla="*/ 1 h 37"/>
                  <a:gd name="T2" fmla="*/ 1 w 15"/>
                  <a:gd name="T3" fmla="*/ 1 h 37"/>
                  <a:gd name="T4" fmla="*/ 1 w 15"/>
                  <a:gd name="T5" fmla="*/ 1 h 37"/>
                  <a:gd name="T6" fmla="*/ 1 w 15"/>
                  <a:gd name="T7" fmla="*/ 2 h 37"/>
                  <a:gd name="T8" fmla="*/ 1 w 15"/>
                  <a:gd name="T9" fmla="*/ 3 h 37"/>
                  <a:gd name="T10" fmla="*/ 1 w 15"/>
                  <a:gd name="T11" fmla="*/ 3 h 37"/>
                  <a:gd name="T12" fmla="*/ 1 w 15"/>
                  <a:gd name="T13" fmla="*/ 2 h 37"/>
                  <a:gd name="T14" fmla="*/ 0 w 15"/>
                  <a:gd name="T15" fmla="*/ 1 h 37"/>
                  <a:gd name="T16" fmla="*/ 1 w 15"/>
                  <a:gd name="T17" fmla="*/ 1 h 37"/>
                  <a:gd name="T18" fmla="*/ 1 w 15"/>
                  <a:gd name="T19" fmla="*/ 1 h 37"/>
                  <a:gd name="T20" fmla="*/ 1 w 15"/>
                  <a:gd name="T21" fmla="*/ 1 h 37"/>
                  <a:gd name="T22" fmla="*/ 1 w 15"/>
                  <a:gd name="T23" fmla="*/ 1 h 37"/>
                  <a:gd name="T24" fmla="*/ 1 w 15"/>
                  <a:gd name="T25" fmla="*/ 2 h 37"/>
                  <a:gd name="T26" fmla="*/ 1 w 15"/>
                  <a:gd name="T27" fmla="*/ 1 h 37"/>
                  <a:gd name="T28" fmla="*/ 1 w 15"/>
                  <a:gd name="T29" fmla="*/ 1 h 37"/>
                  <a:gd name="T30" fmla="*/ 1 w 15"/>
                  <a:gd name="T31" fmla="*/ 2 h 37"/>
                  <a:gd name="T32" fmla="*/ 1 w 15"/>
                  <a:gd name="T33" fmla="*/ 2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37"/>
                  <a:gd name="T53" fmla="*/ 15 w 1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37"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6"/>
                      <a:pt x="4" y="29"/>
                      <a:pt x="2" y="24"/>
                    </a:cubicBezTo>
                    <a:cubicBezTo>
                      <a:pt x="1" y="22"/>
                      <a:pt x="0" y="16"/>
                      <a:pt x="0" y="12"/>
                    </a:cubicBezTo>
                    <a:cubicBezTo>
                      <a:pt x="0" y="7"/>
                      <a:pt x="0" y="2"/>
                      <a:pt x="2" y="1"/>
                    </a:cubicBezTo>
                    <a:cubicBezTo>
                      <a:pt x="4" y="0"/>
                      <a:pt x="14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3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0" y="3"/>
                      <a:pt x="0" y="20"/>
                      <a:pt x="2" y="24"/>
                    </a:cubicBezTo>
                    <a:cubicBezTo>
                      <a:pt x="4" y="28"/>
                      <a:pt x="13" y="34"/>
                      <a:pt x="14" y="36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29" name="Freeform 346"/>
              <p:cNvSpPr>
                <a:spLocks/>
              </p:cNvSpPr>
              <p:nvPr/>
            </p:nvSpPr>
            <p:spPr bwMode="auto">
              <a:xfrm>
                <a:off x="1629" y="3545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3 h 3"/>
                  <a:gd name="T6" fmla="*/ 0 w 1"/>
                  <a:gd name="T7" fmla="*/ 0 h 3"/>
                  <a:gd name="T8" fmla="*/ 1 w 1"/>
                  <a:gd name="T9" fmla="*/ 1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3"/>
                  <a:gd name="T26" fmla="*/ 1 w 1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30" name="Freeform 347"/>
              <p:cNvSpPr>
                <a:spLocks/>
              </p:cNvSpPr>
              <p:nvPr/>
            </p:nvSpPr>
            <p:spPr bwMode="auto">
              <a:xfrm>
                <a:off x="1629" y="35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1 w 1"/>
                  <a:gd name="T3" fmla="*/ 7 h 7"/>
                  <a:gd name="T4" fmla="*/ 0 w 1"/>
                  <a:gd name="T5" fmla="*/ 6 h 7"/>
                  <a:gd name="T6" fmla="*/ 0 w 1"/>
                  <a:gd name="T7" fmla="*/ 0 h 7"/>
                  <a:gd name="T8" fmla="*/ 1 w 1"/>
                  <a:gd name="T9" fmla="*/ 2 h 7"/>
                  <a:gd name="T10" fmla="*/ 1 w 1"/>
                  <a:gd name="T11" fmla="*/ 2 h 7"/>
                  <a:gd name="T12" fmla="*/ 1 w 1"/>
                  <a:gd name="T13" fmla="*/ 2 h 7"/>
                  <a:gd name="T14" fmla="*/ 1 w 1"/>
                  <a:gd name="T15" fmla="*/ 2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7"/>
                  <a:gd name="T26" fmla="*/ 1 w 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7">
                    <a:moveTo>
                      <a:pt x="1" y="2"/>
                    </a:move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31" name="Freeform 348"/>
              <p:cNvSpPr>
                <a:spLocks/>
              </p:cNvSpPr>
              <p:nvPr/>
            </p:nvSpPr>
            <p:spPr bwMode="auto">
              <a:xfrm>
                <a:off x="1631" y="3546"/>
                <a:ext cx="3" cy="14"/>
              </a:xfrm>
              <a:custGeom>
                <a:avLst/>
                <a:gdLst>
                  <a:gd name="T0" fmla="*/ 3 w 3"/>
                  <a:gd name="T1" fmla="*/ 1 h 14"/>
                  <a:gd name="T2" fmla="*/ 2 w 3"/>
                  <a:gd name="T3" fmla="*/ 14 h 14"/>
                  <a:gd name="T4" fmla="*/ 0 w 3"/>
                  <a:gd name="T5" fmla="*/ 13 h 14"/>
                  <a:gd name="T6" fmla="*/ 0 w 3"/>
                  <a:gd name="T7" fmla="*/ 0 h 14"/>
                  <a:gd name="T8" fmla="*/ 3 w 3"/>
                  <a:gd name="T9" fmla="*/ 1 h 14"/>
                  <a:gd name="T10" fmla="*/ 3 w 3"/>
                  <a:gd name="T11" fmla="*/ 1 h 14"/>
                  <a:gd name="T12" fmla="*/ 3 w 3"/>
                  <a:gd name="T13" fmla="*/ 1 h 14"/>
                  <a:gd name="T14" fmla="*/ 3 w 3"/>
                  <a:gd name="T15" fmla="*/ 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4"/>
                  <a:gd name="T26" fmla="*/ 3 w 3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4">
                    <a:moveTo>
                      <a:pt x="3" y="1"/>
                    </a:moveTo>
                    <a:lnTo>
                      <a:pt x="2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24305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32" name="Freeform 349"/>
              <p:cNvSpPr>
                <a:spLocks noEditPoints="1"/>
              </p:cNvSpPr>
              <p:nvPr/>
            </p:nvSpPr>
            <p:spPr bwMode="auto">
              <a:xfrm>
                <a:off x="1631" y="3563"/>
                <a:ext cx="3" cy="3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1 h 5"/>
                  <a:gd name="T4" fmla="*/ 2 w 4"/>
                  <a:gd name="T5" fmla="*/ 1 h 5"/>
                  <a:gd name="T6" fmla="*/ 0 w 4"/>
                  <a:gd name="T7" fmla="*/ 1 h 5"/>
                  <a:gd name="T8" fmla="*/ 2 w 4"/>
                  <a:gd name="T9" fmla="*/ 0 h 5"/>
                  <a:gd name="T10" fmla="*/ 2 w 4"/>
                  <a:gd name="T11" fmla="*/ 0 h 5"/>
                  <a:gd name="T12" fmla="*/ 2 w 4"/>
                  <a:gd name="T13" fmla="*/ 0 h 5"/>
                  <a:gd name="T14" fmla="*/ 1 w 4"/>
                  <a:gd name="T15" fmla="*/ 1 h 5"/>
                  <a:gd name="T16" fmla="*/ 1 w 4"/>
                  <a:gd name="T17" fmla="*/ 1 h 5"/>
                  <a:gd name="T18" fmla="*/ 1 w 4"/>
                  <a:gd name="T19" fmla="*/ 1 h 5"/>
                  <a:gd name="T20" fmla="*/ 1 w 4"/>
                  <a:gd name="T21" fmla="*/ 1 h 5"/>
                  <a:gd name="T22" fmla="*/ 1 w 4"/>
                  <a:gd name="T23" fmla="*/ 1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5"/>
                  <a:gd name="T38" fmla="*/ 4 w 4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33" name="Freeform 350"/>
              <p:cNvSpPr>
                <a:spLocks/>
              </p:cNvSpPr>
              <p:nvPr/>
            </p:nvSpPr>
            <p:spPr bwMode="auto">
              <a:xfrm>
                <a:off x="1631" y="3540"/>
                <a:ext cx="3" cy="2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0 h 5"/>
                  <a:gd name="T4" fmla="*/ 2 w 4"/>
                  <a:gd name="T5" fmla="*/ 0 h 5"/>
                  <a:gd name="T6" fmla="*/ 0 w 4"/>
                  <a:gd name="T7" fmla="*/ 0 h 5"/>
                  <a:gd name="T8" fmla="*/ 2 w 4"/>
                  <a:gd name="T9" fmla="*/ 0 h 5"/>
                  <a:gd name="T10" fmla="*/ 2 w 4"/>
                  <a:gd name="T11" fmla="*/ 0 h 5"/>
                  <a:gd name="T12" fmla="*/ 2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34" name="Freeform 351"/>
              <p:cNvSpPr>
                <a:spLocks/>
              </p:cNvSpPr>
              <p:nvPr/>
            </p:nvSpPr>
            <p:spPr bwMode="auto">
              <a:xfrm>
                <a:off x="1580" y="3483"/>
                <a:ext cx="16" cy="28"/>
              </a:xfrm>
              <a:custGeom>
                <a:avLst/>
                <a:gdLst>
                  <a:gd name="T0" fmla="*/ 16 w 16"/>
                  <a:gd name="T1" fmla="*/ 8 h 28"/>
                  <a:gd name="T2" fmla="*/ 16 w 16"/>
                  <a:gd name="T3" fmla="*/ 28 h 28"/>
                  <a:gd name="T4" fmla="*/ 0 w 16"/>
                  <a:gd name="T5" fmla="*/ 20 h 28"/>
                  <a:gd name="T6" fmla="*/ 0 w 16"/>
                  <a:gd name="T7" fmla="*/ 0 h 28"/>
                  <a:gd name="T8" fmla="*/ 16 w 16"/>
                  <a:gd name="T9" fmla="*/ 8 h 28"/>
                  <a:gd name="T10" fmla="*/ 16 w 16"/>
                  <a:gd name="T11" fmla="*/ 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28"/>
                  <a:gd name="T20" fmla="*/ 16 w 16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28">
                    <a:moveTo>
                      <a:pt x="16" y="8"/>
                    </a:moveTo>
                    <a:lnTo>
                      <a:pt x="16" y="28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000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8451" name="Freeform 352"/>
            <p:cNvSpPr>
              <a:spLocks/>
            </p:cNvSpPr>
            <p:nvPr/>
          </p:nvSpPr>
          <p:spPr bwMode="auto">
            <a:xfrm>
              <a:off x="1579" y="3499"/>
              <a:ext cx="14" cy="5"/>
            </a:xfrm>
            <a:custGeom>
              <a:avLst/>
              <a:gdLst>
                <a:gd name="T0" fmla="*/ 0 w 14"/>
                <a:gd name="T1" fmla="*/ 1 h 5"/>
                <a:gd name="T2" fmla="*/ 1 w 14"/>
                <a:gd name="T3" fmla="*/ 0 h 5"/>
                <a:gd name="T4" fmla="*/ 14 w 14"/>
                <a:gd name="T5" fmla="*/ 5 h 5"/>
                <a:gd name="T6" fmla="*/ 13 w 14"/>
                <a:gd name="T7" fmla="*/ 5 h 5"/>
                <a:gd name="T8" fmla="*/ 0 w 14"/>
                <a:gd name="T9" fmla="*/ 1 h 5"/>
                <a:gd name="T10" fmla="*/ 0 w 14"/>
                <a:gd name="T11" fmla="*/ 1 h 5"/>
                <a:gd name="T12" fmla="*/ 0 w 14"/>
                <a:gd name="T13" fmla="*/ 1 h 5"/>
                <a:gd name="T14" fmla="*/ 0 w 14"/>
                <a:gd name="T15" fmla="*/ 1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5"/>
                <a:gd name="T26" fmla="*/ 14 w 14"/>
                <a:gd name="T27" fmla="*/ 5 h 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5">
                  <a:moveTo>
                    <a:pt x="0" y="1"/>
                  </a:moveTo>
                  <a:lnTo>
                    <a:pt x="1" y="0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2" name="Freeform 353"/>
            <p:cNvSpPr>
              <a:spLocks/>
            </p:cNvSpPr>
            <p:nvPr/>
          </p:nvSpPr>
          <p:spPr bwMode="auto">
            <a:xfrm>
              <a:off x="1579" y="3477"/>
              <a:ext cx="38" cy="51"/>
            </a:xfrm>
            <a:custGeom>
              <a:avLst/>
              <a:gdLst>
                <a:gd name="T0" fmla="*/ 38 w 38"/>
                <a:gd name="T1" fmla="*/ 22 h 51"/>
                <a:gd name="T2" fmla="*/ 38 w 38"/>
                <a:gd name="T3" fmla="*/ 51 h 51"/>
                <a:gd name="T4" fmla="*/ 0 w 38"/>
                <a:gd name="T5" fmla="*/ 29 h 51"/>
                <a:gd name="T6" fmla="*/ 0 w 38"/>
                <a:gd name="T7" fmla="*/ 23 h 51"/>
                <a:gd name="T8" fmla="*/ 13 w 38"/>
                <a:gd name="T9" fmla="*/ 27 h 51"/>
                <a:gd name="T10" fmla="*/ 13 w 38"/>
                <a:gd name="T11" fmla="*/ 17 h 51"/>
                <a:gd name="T12" fmla="*/ 0 w 38"/>
                <a:gd name="T13" fmla="*/ 6 h 51"/>
                <a:gd name="T14" fmla="*/ 0 w 38"/>
                <a:gd name="T15" fmla="*/ 0 h 51"/>
                <a:gd name="T16" fmla="*/ 38 w 38"/>
                <a:gd name="T17" fmla="*/ 22 h 51"/>
                <a:gd name="T18" fmla="*/ 38 w 38"/>
                <a:gd name="T19" fmla="*/ 22 h 51"/>
                <a:gd name="T20" fmla="*/ 38 w 38"/>
                <a:gd name="T21" fmla="*/ 22 h 51"/>
                <a:gd name="T22" fmla="*/ 38 w 38"/>
                <a:gd name="T23" fmla="*/ 22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8"/>
                <a:gd name="T37" fmla="*/ 0 h 51"/>
                <a:gd name="T38" fmla="*/ 38 w 38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8" h="51">
                  <a:moveTo>
                    <a:pt x="38" y="22"/>
                  </a:moveTo>
                  <a:lnTo>
                    <a:pt x="38" y="51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13" y="27"/>
                  </a:lnTo>
                  <a:lnTo>
                    <a:pt x="13" y="17"/>
                  </a:lnTo>
                  <a:lnTo>
                    <a:pt x="0" y="6"/>
                  </a:lnTo>
                  <a:lnTo>
                    <a:pt x="0" y="0"/>
                  </a:lnTo>
                  <a:lnTo>
                    <a:pt x="38" y="2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3" name="Freeform 354"/>
            <p:cNvSpPr>
              <a:spLocks/>
            </p:cNvSpPr>
            <p:nvPr/>
          </p:nvSpPr>
          <p:spPr bwMode="auto">
            <a:xfrm>
              <a:off x="1551" y="3466"/>
              <a:ext cx="11" cy="25"/>
            </a:xfrm>
            <a:custGeom>
              <a:avLst/>
              <a:gdLst>
                <a:gd name="T0" fmla="*/ 11 w 11"/>
                <a:gd name="T1" fmla="*/ 7 h 25"/>
                <a:gd name="T2" fmla="*/ 11 w 11"/>
                <a:gd name="T3" fmla="*/ 25 h 25"/>
                <a:gd name="T4" fmla="*/ 0 w 11"/>
                <a:gd name="T5" fmla="*/ 18 h 25"/>
                <a:gd name="T6" fmla="*/ 0 w 11"/>
                <a:gd name="T7" fmla="*/ 0 h 25"/>
                <a:gd name="T8" fmla="*/ 11 w 11"/>
                <a:gd name="T9" fmla="*/ 7 h 25"/>
                <a:gd name="T10" fmla="*/ 11 w 11"/>
                <a:gd name="T11" fmla="*/ 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25"/>
                <a:gd name="T20" fmla="*/ 11 w 11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25">
                  <a:moveTo>
                    <a:pt x="11" y="7"/>
                  </a:moveTo>
                  <a:lnTo>
                    <a:pt x="11" y="25"/>
                  </a:lnTo>
                  <a:lnTo>
                    <a:pt x="0" y="18"/>
                  </a:lnTo>
                  <a:lnTo>
                    <a:pt x="0" y="0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3F51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4" name="Freeform 355"/>
            <p:cNvSpPr>
              <a:spLocks/>
            </p:cNvSpPr>
            <p:nvPr/>
          </p:nvSpPr>
          <p:spPr bwMode="auto">
            <a:xfrm>
              <a:off x="1555" y="3472"/>
              <a:ext cx="7" cy="16"/>
            </a:xfrm>
            <a:custGeom>
              <a:avLst/>
              <a:gdLst>
                <a:gd name="T0" fmla="*/ 1 w 11"/>
                <a:gd name="T1" fmla="*/ 1 h 26"/>
                <a:gd name="T2" fmla="*/ 1 w 11"/>
                <a:gd name="T3" fmla="*/ 1 h 26"/>
                <a:gd name="T4" fmla="*/ 1 w 11"/>
                <a:gd name="T5" fmla="*/ 2 h 26"/>
                <a:gd name="T6" fmla="*/ 0 w 11"/>
                <a:gd name="T7" fmla="*/ 1 h 26"/>
                <a:gd name="T8" fmla="*/ 1 w 11"/>
                <a:gd name="T9" fmla="*/ 1 h 26"/>
                <a:gd name="T10" fmla="*/ 1 w 11"/>
                <a:gd name="T11" fmla="*/ 1 h 26"/>
                <a:gd name="T12" fmla="*/ 1 w 11"/>
                <a:gd name="T13" fmla="*/ 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6"/>
                <a:gd name="T23" fmla="*/ 11 w 11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6">
                  <a:moveTo>
                    <a:pt x="6" y="1"/>
                  </a:moveTo>
                  <a:cubicBezTo>
                    <a:pt x="8" y="3"/>
                    <a:pt x="11" y="10"/>
                    <a:pt x="11" y="16"/>
                  </a:cubicBezTo>
                  <a:cubicBezTo>
                    <a:pt x="11" y="23"/>
                    <a:pt x="8" y="26"/>
                    <a:pt x="5" y="25"/>
                  </a:cubicBezTo>
                  <a:cubicBezTo>
                    <a:pt x="2" y="23"/>
                    <a:pt x="0" y="16"/>
                    <a:pt x="0" y="10"/>
                  </a:cubicBezTo>
                  <a:cubicBezTo>
                    <a:pt x="0" y="4"/>
                    <a:pt x="3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5" name="Freeform 356"/>
            <p:cNvSpPr>
              <a:spLocks/>
            </p:cNvSpPr>
            <p:nvPr/>
          </p:nvSpPr>
          <p:spPr bwMode="auto">
            <a:xfrm>
              <a:off x="1550" y="3482"/>
              <a:ext cx="11" cy="4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0 h 4"/>
                <a:gd name="T4" fmla="*/ 11 w 11"/>
                <a:gd name="T5" fmla="*/ 3 h 4"/>
                <a:gd name="T6" fmla="*/ 9 w 11"/>
                <a:gd name="T7" fmla="*/ 4 h 4"/>
                <a:gd name="T8" fmla="*/ 0 w 11"/>
                <a:gd name="T9" fmla="*/ 1 h 4"/>
                <a:gd name="T10" fmla="*/ 0 w 11"/>
                <a:gd name="T11" fmla="*/ 1 h 4"/>
                <a:gd name="T12" fmla="*/ 0 w 11"/>
                <a:gd name="T13" fmla="*/ 1 h 4"/>
                <a:gd name="T14" fmla="*/ 0 w 11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4"/>
                <a:gd name="T26" fmla="*/ 11 w 11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4">
                  <a:moveTo>
                    <a:pt x="0" y="1"/>
                  </a:moveTo>
                  <a:lnTo>
                    <a:pt x="1" y="0"/>
                  </a:lnTo>
                  <a:lnTo>
                    <a:pt x="11" y="3"/>
                  </a:lnTo>
                  <a:lnTo>
                    <a:pt x="9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6" name="Freeform 357"/>
            <p:cNvSpPr>
              <a:spLocks/>
            </p:cNvSpPr>
            <p:nvPr/>
          </p:nvSpPr>
          <p:spPr bwMode="auto">
            <a:xfrm>
              <a:off x="1550" y="3460"/>
              <a:ext cx="28" cy="46"/>
            </a:xfrm>
            <a:custGeom>
              <a:avLst/>
              <a:gdLst>
                <a:gd name="T0" fmla="*/ 28 w 28"/>
                <a:gd name="T1" fmla="*/ 17 h 46"/>
                <a:gd name="T2" fmla="*/ 28 w 28"/>
                <a:gd name="T3" fmla="*/ 46 h 46"/>
                <a:gd name="T4" fmla="*/ 0 w 28"/>
                <a:gd name="T5" fmla="*/ 29 h 46"/>
                <a:gd name="T6" fmla="*/ 0 w 28"/>
                <a:gd name="T7" fmla="*/ 23 h 46"/>
                <a:gd name="T8" fmla="*/ 9 w 28"/>
                <a:gd name="T9" fmla="*/ 26 h 46"/>
                <a:gd name="T10" fmla="*/ 10 w 28"/>
                <a:gd name="T11" fmla="*/ 15 h 46"/>
                <a:gd name="T12" fmla="*/ 0 w 28"/>
                <a:gd name="T13" fmla="*/ 6 h 46"/>
                <a:gd name="T14" fmla="*/ 0 w 28"/>
                <a:gd name="T15" fmla="*/ 0 h 46"/>
                <a:gd name="T16" fmla="*/ 28 w 28"/>
                <a:gd name="T17" fmla="*/ 17 h 46"/>
                <a:gd name="T18" fmla="*/ 28 w 28"/>
                <a:gd name="T19" fmla="*/ 17 h 46"/>
                <a:gd name="T20" fmla="*/ 28 w 28"/>
                <a:gd name="T21" fmla="*/ 17 h 46"/>
                <a:gd name="T22" fmla="*/ 28 w 28"/>
                <a:gd name="T23" fmla="*/ 17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"/>
                <a:gd name="T37" fmla="*/ 0 h 46"/>
                <a:gd name="T38" fmla="*/ 28 w 28"/>
                <a:gd name="T39" fmla="*/ 46 h 4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" h="46">
                  <a:moveTo>
                    <a:pt x="28" y="17"/>
                  </a:moveTo>
                  <a:lnTo>
                    <a:pt x="28" y="46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9" y="26"/>
                  </a:lnTo>
                  <a:lnTo>
                    <a:pt x="10" y="15"/>
                  </a:lnTo>
                  <a:lnTo>
                    <a:pt x="0" y="6"/>
                  </a:lnTo>
                  <a:lnTo>
                    <a:pt x="0" y="0"/>
                  </a:lnTo>
                  <a:lnTo>
                    <a:pt x="28" y="1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7" name="Freeform 358"/>
            <p:cNvSpPr>
              <a:spLocks/>
            </p:cNvSpPr>
            <p:nvPr/>
          </p:nvSpPr>
          <p:spPr bwMode="auto">
            <a:xfrm>
              <a:off x="1550" y="3470"/>
              <a:ext cx="7" cy="9"/>
            </a:xfrm>
            <a:custGeom>
              <a:avLst/>
              <a:gdLst>
                <a:gd name="T0" fmla="*/ 0 w 7"/>
                <a:gd name="T1" fmla="*/ 1 h 9"/>
                <a:gd name="T2" fmla="*/ 1 w 7"/>
                <a:gd name="T3" fmla="*/ 0 h 9"/>
                <a:gd name="T4" fmla="*/ 7 w 7"/>
                <a:gd name="T5" fmla="*/ 8 h 9"/>
                <a:gd name="T6" fmla="*/ 6 w 7"/>
                <a:gd name="T7" fmla="*/ 9 h 9"/>
                <a:gd name="T8" fmla="*/ 0 w 7"/>
                <a:gd name="T9" fmla="*/ 1 h 9"/>
                <a:gd name="T10" fmla="*/ 0 w 7"/>
                <a:gd name="T11" fmla="*/ 1 h 9"/>
                <a:gd name="T12" fmla="*/ 0 w 7"/>
                <a:gd name="T13" fmla="*/ 1 h 9"/>
                <a:gd name="T14" fmla="*/ 0 w 7"/>
                <a:gd name="T15" fmla="*/ 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9"/>
                <a:gd name="T26" fmla="*/ 7 w 7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9">
                  <a:moveTo>
                    <a:pt x="0" y="1"/>
                  </a:moveTo>
                  <a:lnTo>
                    <a:pt x="1" y="0"/>
                  </a:lnTo>
                  <a:lnTo>
                    <a:pt x="7" y="8"/>
                  </a:lnTo>
                  <a:lnTo>
                    <a:pt x="6" y="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8" name="Freeform 359"/>
            <p:cNvSpPr>
              <a:spLocks/>
            </p:cNvSpPr>
            <p:nvPr/>
          </p:nvSpPr>
          <p:spPr bwMode="auto">
            <a:xfrm>
              <a:off x="1550" y="3471"/>
              <a:ext cx="6" cy="8"/>
            </a:xfrm>
            <a:custGeom>
              <a:avLst/>
              <a:gdLst>
                <a:gd name="T0" fmla="*/ 0 w 6"/>
                <a:gd name="T1" fmla="*/ 0 h 8"/>
                <a:gd name="T2" fmla="*/ 6 w 6"/>
                <a:gd name="T3" fmla="*/ 8 h 8"/>
                <a:gd name="T4" fmla="*/ 0 w 6"/>
                <a:gd name="T5" fmla="*/ 8 h 8"/>
                <a:gd name="T6" fmla="*/ 0 w 6"/>
                <a:gd name="T7" fmla="*/ 0 h 8"/>
                <a:gd name="T8" fmla="*/ 0 w 6"/>
                <a:gd name="T9" fmla="*/ 0 h 8"/>
                <a:gd name="T10" fmla="*/ 0 w 6"/>
                <a:gd name="T11" fmla="*/ 0 h 8"/>
                <a:gd name="T12" fmla="*/ 0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0" y="0"/>
                  </a:moveTo>
                  <a:lnTo>
                    <a:pt x="6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427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9" name="Freeform 360"/>
            <p:cNvSpPr>
              <a:spLocks/>
            </p:cNvSpPr>
            <p:nvPr/>
          </p:nvSpPr>
          <p:spPr bwMode="auto">
            <a:xfrm>
              <a:off x="1618" y="3500"/>
              <a:ext cx="16" cy="38"/>
            </a:xfrm>
            <a:custGeom>
              <a:avLst/>
              <a:gdLst>
                <a:gd name="T0" fmla="*/ 16 w 16"/>
                <a:gd name="T1" fmla="*/ 9 h 38"/>
                <a:gd name="T2" fmla="*/ 16 w 16"/>
                <a:gd name="T3" fmla="*/ 38 h 38"/>
                <a:gd name="T4" fmla="*/ 0 w 16"/>
                <a:gd name="T5" fmla="*/ 28 h 38"/>
                <a:gd name="T6" fmla="*/ 0 w 16"/>
                <a:gd name="T7" fmla="*/ 0 h 38"/>
                <a:gd name="T8" fmla="*/ 16 w 16"/>
                <a:gd name="T9" fmla="*/ 9 h 38"/>
                <a:gd name="T10" fmla="*/ 16 w 16"/>
                <a:gd name="T11" fmla="*/ 9 h 38"/>
                <a:gd name="T12" fmla="*/ 16 w 16"/>
                <a:gd name="T13" fmla="*/ 9 h 38"/>
                <a:gd name="T14" fmla="*/ 16 w 16"/>
                <a:gd name="T15" fmla="*/ 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38"/>
                <a:gd name="T26" fmla="*/ 16 w 16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38">
                  <a:moveTo>
                    <a:pt x="16" y="9"/>
                  </a:moveTo>
                  <a:lnTo>
                    <a:pt x="16" y="3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0" name="Freeform 361"/>
            <p:cNvSpPr>
              <a:spLocks/>
            </p:cNvSpPr>
            <p:nvPr/>
          </p:nvSpPr>
          <p:spPr bwMode="auto">
            <a:xfrm>
              <a:off x="1625" y="3511"/>
              <a:ext cx="9" cy="21"/>
            </a:xfrm>
            <a:custGeom>
              <a:avLst/>
              <a:gdLst>
                <a:gd name="T0" fmla="*/ 1 w 15"/>
                <a:gd name="T1" fmla="*/ 1 h 35"/>
                <a:gd name="T2" fmla="*/ 1 w 15"/>
                <a:gd name="T3" fmla="*/ 3 h 35"/>
                <a:gd name="T4" fmla="*/ 1 w 15"/>
                <a:gd name="T5" fmla="*/ 2 h 35"/>
                <a:gd name="T6" fmla="*/ 1 w 15"/>
                <a:gd name="T7" fmla="*/ 1 h 35"/>
                <a:gd name="T8" fmla="*/ 1 w 15"/>
                <a:gd name="T9" fmla="*/ 1 h 35"/>
                <a:gd name="T10" fmla="*/ 1 w 15"/>
                <a:gd name="T11" fmla="*/ 1 h 35"/>
                <a:gd name="T12" fmla="*/ 1 w 15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35"/>
                <a:gd name="T23" fmla="*/ 15 w 15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35">
                  <a:moveTo>
                    <a:pt x="15" y="4"/>
                  </a:moveTo>
                  <a:cubicBezTo>
                    <a:pt x="14" y="35"/>
                    <a:pt x="14" y="35"/>
                    <a:pt x="14" y="35"/>
                  </a:cubicBezTo>
                  <a:cubicBezTo>
                    <a:pt x="13" y="34"/>
                    <a:pt x="4" y="27"/>
                    <a:pt x="2" y="24"/>
                  </a:cubicBezTo>
                  <a:cubicBezTo>
                    <a:pt x="0" y="20"/>
                    <a:pt x="0" y="2"/>
                    <a:pt x="2" y="1"/>
                  </a:cubicBezTo>
                  <a:cubicBezTo>
                    <a:pt x="4" y="0"/>
                    <a:pt x="13" y="3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1" name="Freeform 362"/>
            <p:cNvSpPr>
              <a:spLocks noEditPoints="1"/>
            </p:cNvSpPr>
            <p:nvPr/>
          </p:nvSpPr>
          <p:spPr bwMode="auto">
            <a:xfrm>
              <a:off x="1625" y="3511"/>
              <a:ext cx="9" cy="22"/>
            </a:xfrm>
            <a:custGeom>
              <a:avLst/>
              <a:gdLst>
                <a:gd name="T0" fmla="*/ 1 w 15"/>
                <a:gd name="T1" fmla="*/ 1 h 37"/>
                <a:gd name="T2" fmla="*/ 1 w 15"/>
                <a:gd name="T3" fmla="*/ 1 h 37"/>
                <a:gd name="T4" fmla="*/ 1 w 15"/>
                <a:gd name="T5" fmla="*/ 1 h 37"/>
                <a:gd name="T6" fmla="*/ 1 w 15"/>
                <a:gd name="T7" fmla="*/ 3 h 37"/>
                <a:gd name="T8" fmla="*/ 1 w 15"/>
                <a:gd name="T9" fmla="*/ 3 h 37"/>
                <a:gd name="T10" fmla="*/ 1 w 15"/>
                <a:gd name="T11" fmla="*/ 3 h 37"/>
                <a:gd name="T12" fmla="*/ 1 w 15"/>
                <a:gd name="T13" fmla="*/ 2 h 37"/>
                <a:gd name="T14" fmla="*/ 0 w 15"/>
                <a:gd name="T15" fmla="*/ 1 h 37"/>
                <a:gd name="T16" fmla="*/ 1 w 15"/>
                <a:gd name="T17" fmla="*/ 1 h 37"/>
                <a:gd name="T18" fmla="*/ 1 w 15"/>
                <a:gd name="T19" fmla="*/ 1 h 37"/>
                <a:gd name="T20" fmla="*/ 1 w 15"/>
                <a:gd name="T21" fmla="*/ 1 h 37"/>
                <a:gd name="T22" fmla="*/ 1 w 15"/>
                <a:gd name="T23" fmla="*/ 1 h 37"/>
                <a:gd name="T24" fmla="*/ 1 w 15"/>
                <a:gd name="T25" fmla="*/ 2 h 37"/>
                <a:gd name="T26" fmla="*/ 1 w 15"/>
                <a:gd name="T27" fmla="*/ 1 h 37"/>
                <a:gd name="T28" fmla="*/ 1 w 15"/>
                <a:gd name="T29" fmla="*/ 1 h 37"/>
                <a:gd name="T30" fmla="*/ 1 w 15"/>
                <a:gd name="T31" fmla="*/ 2 h 37"/>
                <a:gd name="T32" fmla="*/ 1 w 15"/>
                <a:gd name="T33" fmla="*/ 2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37"/>
                <a:gd name="T53" fmla="*/ 15 w 1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37"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7"/>
                    <a:pt x="4" y="29"/>
                    <a:pt x="2" y="25"/>
                  </a:cubicBezTo>
                  <a:cubicBezTo>
                    <a:pt x="1" y="23"/>
                    <a:pt x="0" y="17"/>
                    <a:pt x="0" y="12"/>
                  </a:cubicBezTo>
                  <a:cubicBezTo>
                    <a:pt x="0" y="8"/>
                    <a:pt x="0" y="2"/>
                    <a:pt x="2" y="1"/>
                  </a:cubicBezTo>
                  <a:cubicBezTo>
                    <a:pt x="4" y="0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36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4"/>
                    <a:pt x="4" y="1"/>
                    <a:pt x="2" y="2"/>
                  </a:cubicBezTo>
                  <a:cubicBezTo>
                    <a:pt x="0" y="3"/>
                    <a:pt x="0" y="21"/>
                    <a:pt x="2" y="25"/>
                  </a:cubicBezTo>
                  <a:cubicBezTo>
                    <a:pt x="4" y="28"/>
                    <a:pt x="13" y="35"/>
                    <a:pt x="14" y="36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2" name="Freeform 363"/>
            <p:cNvSpPr>
              <a:spLocks/>
            </p:cNvSpPr>
            <p:nvPr/>
          </p:nvSpPr>
          <p:spPr bwMode="auto">
            <a:xfrm>
              <a:off x="1629" y="3514"/>
              <a:ext cx="1" cy="4"/>
            </a:xfrm>
            <a:custGeom>
              <a:avLst/>
              <a:gdLst>
                <a:gd name="T0" fmla="*/ 1 w 1"/>
                <a:gd name="T1" fmla="*/ 2 h 4"/>
                <a:gd name="T2" fmla="*/ 1 w 1"/>
                <a:gd name="T3" fmla="*/ 4 h 4"/>
                <a:gd name="T4" fmla="*/ 0 w 1"/>
                <a:gd name="T5" fmla="*/ 3 h 4"/>
                <a:gd name="T6" fmla="*/ 0 w 1"/>
                <a:gd name="T7" fmla="*/ 0 h 4"/>
                <a:gd name="T8" fmla="*/ 1 w 1"/>
                <a:gd name="T9" fmla="*/ 2 h 4"/>
                <a:gd name="T10" fmla="*/ 1 w 1"/>
                <a:gd name="T11" fmla="*/ 2 h 4"/>
                <a:gd name="T12" fmla="*/ 1 w 1"/>
                <a:gd name="T13" fmla="*/ 2 h 4"/>
                <a:gd name="T14" fmla="*/ 1 w 1"/>
                <a:gd name="T15" fmla="*/ 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4"/>
                <a:gd name="T26" fmla="*/ 1 w 1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4">
                  <a:moveTo>
                    <a:pt x="1" y="2"/>
                  </a:moveTo>
                  <a:lnTo>
                    <a:pt x="1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3" name="Freeform 364"/>
            <p:cNvSpPr>
              <a:spLocks/>
            </p:cNvSpPr>
            <p:nvPr/>
          </p:nvSpPr>
          <p:spPr bwMode="auto">
            <a:xfrm>
              <a:off x="1629" y="3521"/>
              <a:ext cx="1" cy="7"/>
            </a:xfrm>
            <a:custGeom>
              <a:avLst/>
              <a:gdLst>
                <a:gd name="T0" fmla="*/ 1 w 1"/>
                <a:gd name="T1" fmla="*/ 1 h 7"/>
                <a:gd name="T2" fmla="*/ 1 w 1"/>
                <a:gd name="T3" fmla="*/ 7 h 7"/>
                <a:gd name="T4" fmla="*/ 0 w 1"/>
                <a:gd name="T5" fmla="*/ 6 h 7"/>
                <a:gd name="T6" fmla="*/ 0 w 1"/>
                <a:gd name="T7" fmla="*/ 0 h 7"/>
                <a:gd name="T8" fmla="*/ 1 w 1"/>
                <a:gd name="T9" fmla="*/ 1 h 7"/>
                <a:gd name="T10" fmla="*/ 1 w 1"/>
                <a:gd name="T11" fmla="*/ 1 h 7"/>
                <a:gd name="T12" fmla="*/ 1 w 1"/>
                <a:gd name="T13" fmla="*/ 1 h 7"/>
                <a:gd name="T14" fmla="*/ 1 w 1"/>
                <a:gd name="T15" fmla="*/ 1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7"/>
                <a:gd name="T26" fmla="*/ 1 w 1"/>
                <a:gd name="T27" fmla="*/ 7 h 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7">
                  <a:moveTo>
                    <a:pt x="1" y="1"/>
                  </a:moveTo>
                  <a:lnTo>
                    <a:pt x="1" y="7"/>
                  </a:lnTo>
                  <a:lnTo>
                    <a:pt x="0" y="6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4" name="Freeform 365"/>
            <p:cNvSpPr>
              <a:spLocks/>
            </p:cNvSpPr>
            <p:nvPr/>
          </p:nvSpPr>
          <p:spPr bwMode="auto">
            <a:xfrm>
              <a:off x="1631" y="3516"/>
              <a:ext cx="3" cy="13"/>
            </a:xfrm>
            <a:custGeom>
              <a:avLst/>
              <a:gdLst>
                <a:gd name="T0" fmla="*/ 3 w 3"/>
                <a:gd name="T1" fmla="*/ 1 h 13"/>
                <a:gd name="T2" fmla="*/ 2 w 3"/>
                <a:gd name="T3" fmla="*/ 13 h 13"/>
                <a:gd name="T4" fmla="*/ 0 w 3"/>
                <a:gd name="T5" fmla="*/ 12 h 13"/>
                <a:gd name="T6" fmla="*/ 0 w 3"/>
                <a:gd name="T7" fmla="*/ 0 h 13"/>
                <a:gd name="T8" fmla="*/ 3 w 3"/>
                <a:gd name="T9" fmla="*/ 1 h 13"/>
                <a:gd name="T10" fmla="*/ 3 w 3"/>
                <a:gd name="T11" fmla="*/ 1 h 13"/>
                <a:gd name="T12" fmla="*/ 3 w 3"/>
                <a:gd name="T13" fmla="*/ 1 h 13"/>
                <a:gd name="T14" fmla="*/ 3 w 3"/>
                <a:gd name="T15" fmla="*/ 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"/>
                <a:gd name="T25" fmla="*/ 0 h 13"/>
                <a:gd name="T26" fmla="*/ 3 w 3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" h="13">
                  <a:moveTo>
                    <a:pt x="3" y="1"/>
                  </a:moveTo>
                  <a:lnTo>
                    <a:pt x="2" y="1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5" name="Freeform 366"/>
            <p:cNvSpPr>
              <a:spLocks noEditPoints="1"/>
            </p:cNvSpPr>
            <p:nvPr/>
          </p:nvSpPr>
          <p:spPr bwMode="auto">
            <a:xfrm>
              <a:off x="1631" y="3532"/>
              <a:ext cx="3" cy="4"/>
            </a:xfrm>
            <a:custGeom>
              <a:avLst/>
              <a:gdLst>
                <a:gd name="T0" fmla="*/ 2 w 4"/>
                <a:gd name="T1" fmla="*/ 1 h 6"/>
                <a:gd name="T2" fmla="*/ 2 w 4"/>
                <a:gd name="T3" fmla="*/ 1 h 6"/>
                <a:gd name="T4" fmla="*/ 2 w 4"/>
                <a:gd name="T5" fmla="*/ 1 h 6"/>
                <a:gd name="T6" fmla="*/ 0 w 4"/>
                <a:gd name="T7" fmla="*/ 1 h 6"/>
                <a:gd name="T8" fmla="*/ 2 w 4"/>
                <a:gd name="T9" fmla="*/ 1 h 6"/>
                <a:gd name="T10" fmla="*/ 2 w 4"/>
                <a:gd name="T11" fmla="*/ 1 h 6"/>
                <a:gd name="T12" fmla="*/ 2 w 4"/>
                <a:gd name="T13" fmla="*/ 1 h 6"/>
                <a:gd name="T14" fmla="*/ 1 w 4"/>
                <a:gd name="T15" fmla="*/ 1 h 6"/>
                <a:gd name="T16" fmla="*/ 1 w 4"/>
                <a:gd name="T17" fmla="*/ 1 h 6"/>
                <a:gd name="T18" fmla="*/ 1 w 4"/>
                <a:gd name="T19" fmla="*/ 1 h 6"/>
                <a:gd name="T20" fmla="*/ 1 w 4"/>
                <a:gd name="T21" fmla="*/ 1 h 6"/>
                <a:gd name="T22" fmla="*/ 1 w 4"/>
                <a:gd name="T23" fmla="*/ 1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6"/>
                <a:gd name="T38" fmla="*/ 4 w 4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6">
                  <a:moveTo>
                    <a:pt x="2" y="1"/>
                  </a:moveTo>
                  <a:cubicBezTo>
                    <a:pt x="3" y="1"/>
                    <a:pt x="4" y="3"/>
                    <a:pt x="4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6" name="Freeform 367"/>
            <p:cNvSpPr>
              <a:spLocks/>
            </p:cNvSpPr>
            <p:nvPr/>
          </p:nvSpPr>
          <p:spPr bwMode="auto">
            <a:xfrm>
              <a:off x="1631" y="3509"/>
              <a:ext cx="3" cy="3"/>
            </a:xfrm>
            <a:custGeom>
              <a:avLst/>
              <a:gdLst>
                <a:gd name="T0" fmla="*/ 2 w 4"/>
                <a:gd name="T1" fmla="*/ 1 h 6"/>
                <a:gd name="T2" fmla="*/ 2 w 4"/>
                <a:gd name="T3" fmla="*/ 1 h 6"/>
                <a:gd name="T4" fmla="*/ 2 w 4"/>
                <a:gd name="T5" fmla="*/ 1 h 6"/>
                <a:gd name="T6" fmla="*/ 0 w 4"/>
                <a:gd name="T7" fmla="*/ 1 h 6"/>
                <a:gd name="T8" fmla="*/ 2 w 4"/>
                <a:gd name="T9" fmla="*/ 1 h 6"/>
                <a:gd name="T10" fmla="*/ 2 w 4"/>
                <a:gd name="T11" fmla="*/ 1 h 6"/>
                <a:gd name="T12" fmla="*/ 2 w 4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6"/>
                <a:gd name="T23" fmla="*/ 4 w 4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6">
                  <a:moveTo>
                    <a:pt x="2" y="1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7" name="Freeform 368"/>
            <p:cNvSpPr>
              <a:spLocks/>
            </p:cNvSpPr>
            <p:nvPr/>
          </p:nvSpPr>
          <p:spPr bwMode="auto">
            <a:xfrm>
              <a:off x="1493" y="3525"/>
              <a:ext cx="16" cy="28"/>
            </a:xfrm>
            <a:custGeom>
              <a:avLst/>
              <a:gdLst>
                <a:gd name="T0" fmla="*/ 16 w 16"/>
                <a:gd name="T1" fmla="*/ 8 h 28"/>
                <a:gd name="T2" fmla="*/ 15 w 16"/>
                <a:gd name="T3" fmla="*/ 28 h 28"/>
                <a:gd name="T4" fmla="*/ 0 w 16"/>
                <a:gd name="T5" fmla="*/ 19 h 28"/>
                <a:gd name="T6" fmla="*/ 0 w 16"/>
                <a:gd name="T7" fmla="*/ 0 h 28"/>
                <a:gd name="T8" fmla="*/ 16 w 16"/>
                <a:gd name="T9" fmla="*/ 8 h 28"/>
                <a:gd name="T10" fmla="*/ 16 w 16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8"/>
                <a:gd name="T20" fmla="*/ 16 w 16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8">
                  <a:moveTo>
                    <a:pt x="16" y="8"/>
                  </a:moveTo>
                  <a:lnTo>
                    <a:pt x="15" y="28"/>
                  </a:lnTo>
                  <a:lnTo>
                    <a:pt x="0" y="19"/>
                  </a:lnTo>
                  <a:lnTo>
                    <a:pt x="0" y="0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8" name="Freeform 369"/>
            <p:cNvSpPr>
              <a:spLocks/>
            </p:cNvSpPr>
            <p:nvPr/>
          </p:nvSpPr>
          <p:spPr bwMode="auto">
            <a:xfrm>
              <a:off x="1492" y="3541"/>
              <a:ext cx="14" cy="6"/>
            </a:xfrm>
            <a:custGeom>
              <a:avLst/>
              <a:gdLst>
                <a:gd name="T0" fmla="*/ 0 w 14"/>
                <a:gd name="T1" fmla="*/ 0 h 6"/>
                <a:gd name="T2" fmla="*/ 1 w 14"/>
                <a:gd name="T3" fmla="*/ 0 h 6"/>
                <a:gd name="T4" fmla="*/ 14 w 14"/>
                <a:gd name="T5" fmla="*/ 4 h 6"/>
                <a:gd name="T6" fmla="*/ 13 w 14"/>
                <a:gd name="T7" fmla="*/ 6 h 6"/>
                <a:gd name="T8" fmla="*/ 0 w 14"/>
                <a:gd name="T9" fmla="*/ 0 h 6"/>
                <a:gd name="T10" fmla="*/ 0 w 14"/>
                <a:gd name="T11" fmla="*/ 0 h 6"/>
                <a:gd name="T12" fmla="*/ 0 w 14"/>
                <a:gd name="T13" fmla="*/ 0 h 6"/>
                <a:gd name="T14" fmla="*/ 0 w 1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6"/>
                <a:gd name="T26" fmla="*/ 14 w 14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6">
                  <a:moveTo>
                    <a:pt x="0" y="0"/>
                  </a:moveTo>
                  <a:lnTo>
                    <a:pt x="1" y="0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9" name="Freeform 370"/>
            <p:cNvSpPr>
              <a:spLocks/>
            </p:cNvSpPr>
            <p:nvPr/>
          </p:nvSpPr>
          <p:spPr bwMode="auto">
            <a:xfrm>
              <a:off x="1492" y="3519"/>
              <a:ext cx="38" cy="50"/>
            </a:xfrm>
            <a:custGeom>
              <a:avLst/>
              <a:gdLst>
                <a:gd name="T0" fmla="*/ 38 w 38"/>
                <a:gd name="T1" fmla="*/ 22 h 50"/>
                <a:gd name="T2" fmla="*/ 38 w 38"/>
                <a:gd name="T3" fmla="*/ 50 h 50"/>
                <a:gd name="T4" fmla="*/ 0 w 38"/>
                <a:gd name="T5" fmla="*/ 28 h 50"/>
                <a:gd name="T6" fmla="*/ 0 w 38"/>
                <a:gd name="T7" fmla="*/ 22 h 50"/>
                <a:gd name="T8" fmla="*/ 13 w 38"/>
                <a:gd name="T9" fmla="*/ 28 h 50"/>
                <a:gd name="T10" fmla="*/ 13 w 38"/>
                <a:gd name="T11" fmla="*/ 16 h 50"/>
                <a:gd name="T12" fmla="*/ 0 w 38"/>
                <a:gd name="T13" fmla="*/ 6 h 50"/>
                <a:gd name="T14" fmla="*/ 0 w 38"/>
                <a:gd name="T15" fmla="*/ 0 h 50"/>
                <a:gd name="T16" fmla="*/ 38 w 38"/>
                <a:gd name="T17" fmla="*/ 22 h 50"/>
                <a:gd name="T18" fmla="*/ 38 w 38"/>
                <a:gd name="T19" fmla="*/ 22 h 50"/>
                <a:gd name="T20" fmla="*/ 38 w 38"/>
                <a:gd name="T21" fmla="*/ 22 h 50"/>
                <a:gd name="T22" fmla="*/ 38 w 38"/>
                <a:gd name="T23" fmla="*/ 22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8"/>
                <a:gd name="T37" fmla="*/ 0 h 50"/>
                <a:gd name="T38" fmla="*/ 38 w 38"/>
                <a:gd name="T39" fmla="*/ 50 h 5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8" h="50">
                  <a:moveTo>
                    <a:pt x="38" y="22"/>
                  </a:moveTo>
                  <a:lnTo>
                    <a:pt x="38" y="5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3" y="28"/>
                  </a:lnTo>
                  <a:lnTo>
                    <a:pt x="13" y="1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8" y="2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0" name="Freeform 371"/>
            <p:cNvSpPr>
              <a:spLocks/>
            </p:cNvSpPr>
            <p:nvPr/>
          </p:nvSpPr>
          <p:spPr bwMode="auto">
            <a:xfrm>
              <a:off x="1463" y="3508"/>
              <a:ext cx="12" cy="24"/>
            </a:xfrm>
            <a:custGeom>
              <a:avLst/>
              <a:gdLst>
                <a:gd name="T0" fmla="*/ 12 w 12"/>
                <a:gd name="T1" fmla="*/ 6 h 24"/>
                <a:gd name="T2" fmla="*/ 12 w 12"/>
                <a:gd name="T3" fmla="*/ 24 h 24"/>
                <a:gd name="T4" fmla="*/ 0 w 12"/>
                <a:gd name="T5" fmla="*/ 18 h 24"/>
                <a:gd name="T6" fmla="*/ 0 w 12"/>
                <a:gd name="T7" fmla="*/ 0 h 24"/>
                <a:gd name="T8" fmla="*/ 12 w 12"/>
                <a:gd name="T9" fmla="*/ 6 h 24"/>
                <a:gd name="T10" fmla="*/ 12 w 12"/>
                <a:gd name="T11" fmla="*/ 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4"/>
                <a:gd name="T20" fmla="*/ 12 w 12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4">
                  <a:moveTo>
                    <a:pt x="12" y="6"/>
                  </a:moveTo>
                  <a:lnTo>
                    <a:pt x="12" y="24"/>
                  </a:lnTo>
                  <a:lnTo>
                    <a:pt x="0" y="18"/>
                  </a:lnTo>
                  <a:lnTo>
                    <a:pt x="0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3F51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1" name="Freeform 372"/>
            <p:cNvSpPr>
              <a:spLocks/>
            </p:cNvSpPr>
            <p:nvPr/>
          </p:nvSpPr>
          <p:spPr bwMode="auto">
            <a:xfrm>
              <a:off x="1468" y="3514"/>
              <a:ext cx="7" cy="16"/>
            </a:xfrm>
            <a:custGeom>
              <a:avLst/>
              <a:gdLst>
                <a:gd name="T0" fmla="*/ 1 w 11"/>
                <a:gd name="T1" fmla="*/ 1 h 27"/>
                <a:gd name="T2" fmla="*/ 1 w 11"/>
                <a:gd name="T3" fmla="*/ 1 h 27"/>
                <a:gd name="T4" fmla="*/ 1 w 11"/>
                <a:gd name="T5" fmla="*/ 2 h 27"/>
                <a:gd name="T6" fmla="*/ 0 w 11"/>
                <a:gd name="T7" fmla="*/ 1 h 27"/>
                <a:gd name="T8" fmla="*/ 1 w 11"/>
                <a:gd name="T9" fmla="*/ 1 h 27"/>
                <a:gd name="T10" fmla="*/ 1 w 11"/>
                <a:gd name="T11" fmla="*/ 1 h 27"/>
                <a:gd name="T12" fmla="*/ 1 w 11"/>
                <a:gd name="T13" fmla="*/ 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7"/>
                <a:gd name="T23" fmla="*/ 11 w 1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7">
                  <a:moveTo>
                    <a:pt x="5" y="2"/>
                  </a:moveTo>
                  <a:cubicBezTo>
                    <a:pt x="8" y="3"/>
                    <a:pt x="11" y="10"/>
                    <a:pt x="11" y="16"/>
                  </a:cubicBezTo>
                  <a:cubicBezTo>
                    <a:pt x="11" y="23"/>
                    <a:pt x="8" y="27"/>
                    <a:pt x="5" y="25"/>
                  </a:cubicBezTo>
                  <a:cubicBezTo>
                    <a:pt x="2" y="23"/>
                    <a:pt x="0" y="16"/>
                    <a:pt x="0" y="10"/>
                  </a:cubicBezTo>
                  <a:cubicBezTo>
                    <a:pt x="0" y="4"/>
                    <a:pt x="2" y="0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2" name="Freeform 373"/>
            <p:cNvSpPr>
              <a:spLocks/>
            </p:cNvSpPr>
            <p:nvPr/>
          </p:nvSpPr>
          <p:spPr bwMode="auto">
            <a:xfrm>
              <a:off x="1462" y="3524"/>
              <a:ext cx="11" cy="4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0 h 4"/>
                <a:gd name="T4" fmla="*/ 11 w 11"/>
                <a:gd name="T5" fmla="*/ 3 h 4"/>
                <a:gd name="T6" fmla="*/ 10 w 11"/>
                <a:gd name="T7" fmla="*/ 4 h 4"/>
                <a:gd name="T8" fmla="*/ 0 w 11"/>
                <a:gd name="T9" fmla="*/ 1 h 4"/>
                <a:gd name="T10" fmla="*/ 0 w 11"/>
                <a:gd name="T11" fmla="*/ 1 h 4"/>
                <a:gd name="T12" fmla="*/ 0 w 11"/>
                <a:gd name="T13" fmla="*/ 1 h 4"/>
                <a:gd name="T14" fmla="*/ 0 w 11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4"/>
                <a:gd name="T26" fmla="*/ 11 w 11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4">
                  <a:moveTo>
                    <a:pt x="0" y="1"/>
                  </a:moveTo>
                  <a:lnTo>
                    <a:pt x="1" y="0"/>
                  </a:lnTo>
                  <a:lnTo>
                    <a:pt x="11" y="3"/>
                  </a:lnTo>
                  <a:lnTo>
                    <a:pt x="1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3" name="Freeform 374"/>
            <p:cNvSpPr>
              <a:spLocks/>
            </p:cNvSpPr>
            <p:nvPr/>
          </p:nvSpPr>
          <p:spPr bwMode="auto">
            <a:xfrm>
              <a:off x="1462" y="3502"/>
              <a:ext cx="29" cy="45"/>
            </a:xfrm>
            <a:custGeom>
              <a:avLst/>
              <a:gdLst>
                <a:gd name="T0" fmla="*/ 29 w 29"/>
                <a:gd name="T1" fmla="*/ 17 h 45"/>
                <a:gd name="T2" fmla="*/ 29 w 29"/>
                <a:gd name="T3" fmla="*/ 45 h 45"/>
                <a:gd name="T4" fmla="*/ 0 w 29"/>
                <a:gd name="T5" fmla="*/ 29 h 45"/>
                <a:gd name="T6" fmla="*/ 0 w 29"/>
                <a:gd name="T7" fmla="*/ 23 h 45"/>
                <a:gd name="T8" fmla="*/ 10 w 29"/>
                <a:gd name="T9" fmla="*/ 26 h 45"/>
                <a:gd name="T10" fmla="*/ 10 w 29"/>
                <a:gd name="T11" fmla="*/ 15 h 45"/>
                <a:gd name="T12" fmla="*/ 0 w 29"/>
                <a:gd name="T13" fmla="*/ 6 h 45"/>
                <a:gd name="T14" fmla="*/ 0 w 29"/>
                <a:gd name="T15" fmla="*/ 0 h 45"/>
                <a:gd name="T16" fmla="*/ 29 w 29"/>
                <a:gd name="T17" fmla="*/ 17 h 45"/>
                <a:gd name="T18" fmla="*/ 29 w 29"/>
                <a:gd name="T19" fmla="*/ 17 h 45"/>
                <a:gd name="T20" fmla="*/ 29 w 29"/>
                <a:gd name="T21" fmla="*/ 17 h 45"/>
                <a:gd name="T22" fmla="*/ 29 w 29"/>
                <a:gd name="T23" fmla="*/ 17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45"/>
                <a:gd name="T38" fmla="*/ 29 w 29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45">
                  <a:moveTo>
                    <a:pt x="29" y="17"/>
                  </a:moveTo>
                  <a:lnTo>
                    <a:pt x="29" y="4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10" y="26"/>
                  </a:lnTo>
                  <a:lnTo>
                    <a:pt x="10" y="15"/>
                  </a:lnTo>
                  <a:lnTo>
                    <a:pt x="0" y="6"/>
                  </a:lnTo>
                  <a:lnTo>
                    <a:pt x="0" y="0"/>
                  </a:lnTo>
                  <a:lnTo>
                    <a:pt x="29" y="1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4" name="Freeform 375"/>
            <p:cNvSpPr>
              <a:spLocks/>
            </p:cNvSpPr>
            <p:nvPr/>
          </p:nvSpPr>
          <p:spPr bwMode="auto">
            <a:xfrm>
              <a:off x="1463" y="3512"/>
              <a:ext cx="7" cy="8"/>
            </a:xfrm>
            <a:custGeom>
              <a:avLst/>
              <a:gdLst>
                <a:gd name="T0" fmla="*/ 0 w 7"/>
                <a:gd name="T1" fmla="*/ 1 h 8"/>
                <a:gd name="T2" fmla="*/ 0 w 7"/>
                <a:gd name="T3" fmla="*/ 0 h 8"/>
                <a:gd name="T4" fmla="*/ 7 w 7"/>
                <a:gd name="T5" fmla="*/ 8 h 8"/>
                <a:gd name="T6" fmla="*/ 6 w 7"/>
                <a:gd name="T7" fmla="*/ 8 h 8"/>
                <a:gd name="T8" fmla="*/ 0 w 7"/>
                <a:gd name="T9" fmla="*/ 1 h 8"/>
                <a:gd name="T10" fmla="*/ 0 w 7"/>
                <a:gd name="T11" fmla="*/ 1 h 8"/>
                <a:gd name="T12" fmla="*/ 0 w 7"/>
                <a:gd name="T13" fmla="*/ 1 h 8"/>
                <a:gd name="T14" fmla="*/ 0 w 7"/>
                <a:gd name="T15" fmla="*/ 1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8"/>
                <a:gd name="T26" fmla="*/ 7 w 7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8">
                  <a:moveTo>
                    <a:pt x="0" y="1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6" y="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5" name="Freeform 376"/>
            <p:cNvSpPr>
              <a:spLocks/>
            </p:cNvSpPr>
            <p:nvPr/>
          </p:nvSpPr>
          <p:spPr bwMode="auto">
            <a:xfrm>
              <a:off x="1463" y="3513"/>
              <a:ext cx="6" cy="8"/>
            </a:xfrm>
            <a:custGeom>
              <a:avLst/>
              <a:gdLst>
                <a:gd name="T0" fmla="*/ 0 w 6"/>
                <a:gd name="T1" fmla="*/ 0 h 8"/>
                <a:gd name="T2" fmla="*/ 6 w 6"/>
                <a:gd name="T3" fmla="*/ 7 h 8"/>
                <a:gd name="T4" fmla="*/ 0 w 6"/>
                <a:gd name="T5" fmla="*/ 8 h 8"/>
                <a:gd name="T6" fmla="*/ 0 w 6"/>
                <a:gd name="T7" fmla="*/ 0 h 8"/>
                <a:gd name="T8" fmla="*/ 0 w 6"/>
                <a:gd name="T9" fmla="*/ 0 h 8"/>
                <a:gd name="T10" fmla="*/ 0 w 6"/>
                <a:gd name="T11" fmla="*/ 0 h 8"/>
                <a:gd name="T12" fmla="*/ 0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0" y="0"/>
                  </a:moveTo>
                  <a:lnTo>
                    <a:pt x="6" y="7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427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6" name="Freeform 377"/>
            <p:cNvSpPr>
              <a:spLocks/>
            </p:cNvSpPr>
            <p:nvPr/>
          </p:nvSpPr>
          <p:spPr bwMode="auto">
            <a:xfrm>
              <a:off x="1531" y="3541"/>
              <a:ext cx="16" cy="38"/>
            </a:xfrm>
            <a:custGeom>
              <a:avLst/>
              <a:gdLst>
                <a:gd name="T0" fmla="*/ 16 w 16"/>
                <a:gd name="T1" fmla="*/ 10 h 38"/>
                <a:gd name="T2" fmla="*/ 16 w 16"/>
                <a:gd name="T3" fmla="*/ 38 h 38"/>
                <a:gd name="T4" fmla="*/ 0 w 16"/>
                <a:gd name="T5" fmla="*/ 29 h 38"/>
                <a:gd name="T6" fmla="*/ 0 w 16"/>
                <a:gd name="T7" fmla="*/ 0 h 38"/>
                <a:gd name="T8" fmla="*/ 16 w 16"/>
                <a:gd name="T9" fmla="*/ 10 h 38"/>
                <a:gd name="T10" fmla="*/ 16 w 16"/>
                <a:gd name="T11" fmla="*/ 10 h 38"/>
                <a:gd name="T12" fmla="*/ 16 w 16"/>
                <a:gd name="T13" fmla="*/ 10 h 38"/>
                <a:gd name="T14" fmla="*/ 16 w 16"/>
                <a:gd name="T15" fmla="*/ 1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38"/>
                <a:gd name="T26" fmla="*/ 16 w 16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38">
                  <a:moveTo>
                    <a:pt x="16" y="10"/>
                  </a:moveTo>
                  <a:lnTo>
                    <a:pt x="16" y="38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7" name="Freeform 378"/>
            <p:cNvSpPr>
              <a:spLocks/>
            </p:cNvSpPr>
            <p:nvPr/>
          </p:nvSpPr>
          <p:spPr bwMode="auto">
            <a:xfrm>
              <a:off x="1538" y="3553"/>
              <a:ext cx="9" cy="22"/>
            </a:xfrm>
            <a:custGeom>
              <a:avLst/>
              <a:gdLst>
                <a:gd name="T0" fmla="*/ 2 w 14"/>
                <a:gd name="T1" fmla="*/ 1 h 36"/>
                <a:gd name="T2" fmla="*/ 2 w 14"/>
                <a:gd name="T3" fmla="*/ 3 h 36"/>
                <a:gd name="T4" fmla="*/ 1 w 14"/>
                <a:gd name="T5" fmla="*/ 2 h 36"/>
                <a:gd name="T6" fmla="*/ 1 w 14"/>
                <a:gd name="T7" fmla="*/ 1 h 36"/>
                <a:gd name="T8" fmla="*/ 2 w 14"/>
                <a:gd name="T9" fmla="*/ 1 h 36"/>
                <a:gd name="T10" fmla="*/ 2 w 14"/>
                <a:gd name="T11" fmla="*/ 1 h 36"/>
                <a:gd name="T12" fmla="*/ 2 w 14"/>
                <a:gd name="T13" fmla="*/ 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36"/>
                <a:gd name="T23" fmla="*/ 14 w 14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36">
                  <a:moveTo>
                    <a:pt x="14" y="4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3" y="34"/>
                    <a:pt x="4" y="27"/>
                    <a:pt x="2" y="24"/>
                  </a:cubicBezTo>
                  <a:cubicBezTo>
                    <a:pt x="0" y="20"/>
                    <a:pt x="0" y="3"/>
                    <a:pt x="2" y="1"/>
                  </a:cubicBezTo>
                  <a:cubicBezTo>
                    <a:pt x="4" y="0"/>
                    <a:pt x="13" y="3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8" name="Freeform 379"/>
            <p:cNvSpPr>
              <a:spLocks noEditPoints="1"/>
            </p:cNvSpPr>
            <p:nvPr/>
          </p:nvSpPr>
          <p:spPr bwMode="auto">
            <a:xfrm>
              <a:off x="1538" y="3553"/>
              <a:ext cx="9" cy="22"/>
            </a:xfrm>
            <a:custGeom>
              <a:avLst/>
              <a:gdLst>
                <a:gd name="T0" fmla="*/ 1 w 15"/>
                <a:gd name="T1" fmla="*/ 1 h 38"/>
                <a:gd name="T2" fmla="*/ 1 w 15"/>
                <a:gd name="T3" fmla="*/ 1 h 38"/>
                <a:gd name="T4" fmla="*/ 1 w 15"/>
                <a:gd name="T5" fmla="*/ 1 h 38"/>
                <a:gd name="T6" fmla="*/ 1 w 15"/>
                <a:gd name="T7" fmla="*/ 2 h 38"/>
                <a:gd name="T8" fmla="*/ 1 w 15"/>
                <a:gd name="T9" fmla="*/ 3 h 38"/>
                <a:gd name="T10" fmla="*/ 1 w 15"/>
                <a:gd name="T11" fmla="*/ 2 h 38"/>
                <a:gd name="T12" fmla="*/ 1 w 15"/>
                <a:gd name="T13" fmla="*/ 2 h 38"/>
                <a:gd name="T14" fmla="*/ 0 w 15"/>
                <a:gd name="T15" fmla="*/ 1 h 38"/>
                <a:gd name="T16" fmla="*/ 1 w 15"/>
                <a:gd name="T17" fmla="*/ 1 h 38"/>
                <a:gd name="T18" fmla="*/ 1 w 15"/>
                <a:gd name="T19" fmla="*/ 1 h 38"/>
                <a:gd name="T20" fmla="*/ 1 w 15"/>
                <a:gd name="T21" fmla="*/ 1 h 38"/>
                <a:gd name="T22" fmla="*/ 1 w 15"/>
                <a:gd name="T23" fmla="*/ 1 h 38"/>
                <a:gd name="T24" fmla="*/ 1 w 15"/>
                <a:gd name="T25" fmla="*/ 2 h 38"/>
                <a:gd name="T26" fmla="*/ 1 w 15"/>
                <a:gd name="T27" fmla="*/ 1 h 38"/>
                <a:gd name="T28" fmla="*/ 1 w 15"/>
                <a:gd name="T29" fmla="*/ 1 h 38"/>
                <a:gd name="T30" fmla="*/ 1 w 15"/>
                <a:gd name="T31" fmla="*/ 2 h 38"/>
                <a:gd name="T32" fmla="*/ 1 w 15"/>
                <a:gd name="T33" fmla="*/ 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38"/>
                <a:gd name="T53" fmla="*/ 15 w 15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38"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4" y="29"/>
                    <a:pt x="2" y="25"/>
                  </a:cubicBezTo>
                  <a:cubicBezTo>
                    <a:pt x="0" y="23"/>
                    <a:pt x="0" y="17"/>
                    <a:pt x="0" y="12"/>
                  </a:cubicBezTo>
                  <a:cubicBezTo>
                    <a:pt x="0" y="8"/>
                    <a:pt x="0" y="2"/>
                    <a:pt x="2" y="2"/>
                  </a:cubicBezTo>
                  <a:cubicBezTo>
                    <a:pt x="4" y="0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37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3" y="4"/>
                    <a:pt x="4" y="1"/>
                    <a:pt x="2" y="2"/>
                  </a:cubicBezTo>
                  <a:cubicBezTo>
                    <a:pt x="0" y="4"/>
                    <a:pt x="0" y="21"/>
                    <a:pt x="2" y="25"/>
                  </a:cubicBezTo>
                  <a:cubicBezTo>
                    <a:pt x="4" y="28"/>
                    <a:pt x="13" y="35"/>
                    <a:pt x="14" y="37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9" name="Freeform 380"/>
            <p:cNvSpPr>
              <a:spLocks/>
            </p:cNvSpPr>
            <p:nvPr/>
          </p:nvSpPr>
          <p:spPr bwMode="auto">
            <a:xfrm>
              <a:off x="1541" y="3556"/>
              <a:ext cx="2" cy="4"/>
            </a:xfrm>
            <a:custGeom>
              <a:avLst/>
              <a:gdLst>
                <a:gd name="T0" fmla="*/ 2 w 2"/>
                <a:gd name="T1" fmla="*/ 1 h 4"/>
                <a:gd name="T2" fmla="*/ 2 w 2"/>
                <a:gd name="T3" fmla="*/ 4 h 4"/>
                <a:gd name="T4" fmla="*/ 0 w 2"/>
                <a:gd name="T5" fmla="*/ 3 h 4"/>
                <a:gd name="T6" fmla="*/ 1 w 2"/>
                <a:gd name="T7" fmla="*/ 0 h 4"/>
                <a:gd name="T8" fmla="*/ 2 w 2"/>
                <a:gd name="T9" fmla="*/ 1 h 4"/>
                <a:gd name="T10" fmla="*/ 2 w 2"/>
                <a:gd name="T11" fmla="*/ 1 h 4"/>
                <a:gd name="T12" fmla="*/ 2 w 2"/>
                <a:gd name="T13" fmla="*/ 1 h 4"/>
                <a:gd name="T14" fmla="*/ 2 w 2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4"/>
                <a:gd name="T26" fmla="*/ 2 w 2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4">
                  <a:moveTo>
                    <a:pt x="2" y="1"/>
                  </a:moveTo>
                  <a:lnTo>
                    <a:pt x="2" y="4"/>
                  </a:lnTo>
                  <a:lnTo>
                    <a:pt x="0" y="3"/>
                  </a:lnTo>
                  <a:lnTo>
                    <a:pt x="1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0" name="Freeform 381"/>
            <p:cNvSpPr>
              <a:spLocks/>
            </p:cNvSpPr>
            <p:nvPr/>
          </p:nvSpPr>
          <p:spPr bwMode="auto">
            <a:xfrm>
              <a:off x="1542" y="3563"/>
              <a:ext cx="1" cy="6"/>
            </a:xfrm>
            <a:custGeom>
              <a:avLst/>
              <a:gdLst>
                <a:gd name="T0" fmla="*/ 1 w 1"/>
                <a:gd name="T1" fmla="*/ 0 h 6"/>
                <a:gd name="T2" fmla="*/ 1 w 1"/>
                <a:gd name="T3" fmla="*/ 6 h 6"/>
                <a:gd name="T4" fmla="*/ 0 w 1"/>
                <a:gd name="T5" fmla="*/ 6 h 6"/>
                <a:gd name="T6" fmla="*/ 0 w 1"/>
                <a:gd name="T7" fmla="*/ 0 h 6"/>
                <a:gd name="T8" fmla="*/ 1 w 1"/>
                <a:gd name="T9" fmla="*/ 0 h 6"/>
                <a:gd name="T10" fmla="*/ 1 w 1"/>
                <a:gd name="T11" fmla="*/ 0 h 6"/>
                <a:gd name="T12" fmla="*/ 1 w 1"/>
                <a:gd name="T13" fmla="*/ 0 h 6"/>
                <a:gd name="T14" fmla="*/ 1 w 1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6"/>
                <a:gd name="T26" fmla="*/ 1 w 1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6">
                  <a:moveTo>
                    <a:pt x="1" y="0"/>
                  </a:moveTo>
                  <a:lnTo>
                    <a:pt x="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1" name="Freeform 382"/>
            <p:cNvSpPr>
              <a:spLocks/>
            </p:cNvSpPr>
            <p:nvPr/>
          </p:nvSpPr>
          <p:spPr bwMode="auto">
            <a:xfrm>
              <a:off x="1544" y="3557"/>
              <a:ext cx="2" cy="14"/>
            </a:xfrm>
            <a:custGeom>
              <a:avLst/>
              <a:gdLst>
                <a:gd name="T0" fmla="*/ 2 w 2"/>
                <a:gd name="T1" fmla="*/ 2 h 14"/>
                <a:gd name="T2" fmla="*/ 2 w 2"/>
                <a:gd name="T3" fmla="*/ 14 h 14"/>
                <a:gd name="T4" fmla="*/ 0 w 2"/>
                <a:gd name="T5" fmla="*/ 13 h 14"/>
                <a:gd name="T6" fmla="*/ 0 w 2"/>
                <a:gd name="T7" fmla="*/ 0 h 14"/>
                <a:gd name="T8" fmla="*/ 2 w 2"/>
                <a:gd name="T9" fmla="*/ 2 h 14"/>
                <a:gd name="T10" fmla="*/ 2 w 2"/>
                <a:gd name="T11" fmla="*/ 2 h 14"/>
                <a:gd name="T12" fmla="*/ 2 w 2"/>
                <a:gd name="T13" fmla="*/ 2 h 14"/>
                <a:gd name="T14" fmla="*/ 2 w 2"/>
                <a:gd name="T15" fmla="*/ 2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14"/>
                <a:gd name="T26" fmla="*/ 2 w 2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14">
                  <a:moveTo>
                    <a:pt x="2" y="2"/>
                  </a:moveTo>
                  <a:lnTo>
                    <a:pt x="2" y="14"/>
                  </a:lnTo>
                  <a:lnTo>
                    <a:pt x="0" y="13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2" name="Freeform 383"/>
            <p:cNvSpPr>
              <a:spLocks noEditPoints="1"/>
            </p:cNvSpPr>
            <p:nvPr/>
          </p:nvSpPr>
          <p:spPr bwMode="auto">
            <a:xfrm>
              <a:off x="1544" y="3574"/>
              <a:ext cx="2" cy="4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1 h 6"/>
                <a:gd name="T4" fmla="*/ 1 w 4"/>
                <a:gd name="T5" fmla="*/ 1 h 6"/>
                <a:gd name="T6" fmla="*/ 0 w 4"/>
                <a:gd name="T7" fmla="*/ 1 h 6"/>
                <a:gd name="T8" fmla="*/ 1 w 4"/>
                <a:gd name="T9" fmla="*/ 1 h 6"/>
                <a:gd name="T10" fmla="*/ 1 w 4"/>
                <a:gd name="T11" fmla="*/ 1 h 6"/>
                <a:gd name="T12" fmla="*/ 1 w 4"/>
                <a:gd name="T13" fmla="*/ 1 h 6"/>
                <a:gd name="T14" fmla="*/ 1 w 4"/>
                <a:gd name="T15" fmla="*/ 1 h 6"/>
                <a:gd name="T16" fmla="*/ 1 w 4"/>
                <a:gd name="T17" fmla="*/ 1 h 6"/>
                <a:gd name="T18" fmla="*/ 1 w 4"/>
                <a:gd name="T19" fmla="*/ 1 h 6"/>
                <a:gd name="T20" fmla="*/ 1 w 4"/>
                <a:gd name="T21" fmla="*/ 1 h 6"/>
                <a:gd name="T22" fmla="*/ 1 w 4"/>
                <a:gd name="T23" fmla="*/ 1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6"/>
                <a:gd name="T38" fmla="*/ 4 w 4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6">
                  <a:moveTo>
                    <a:pt x="2" y="1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3" name="Freeform 384"/>
            <p:cNvSpPr>
              <a:spLocks/>
            </p:cNvSpPr>
            <p:nvPr/>
          </p:nvSpPr>
          <p:spPr bwMode="auto">
            <a:xfrm>
              <a:off x="1544" y="3550"/>
              <a:ext cx="2" cy="4"/>
            </a:xfrm>
            <a:custGeom>
              <a:avLst/>
              <a:gdLst>
                <a:gd name="T0" fmla="*/ 1 w 3"/>
                <a:gd name="T1" fmla="*/ 1 h 6"/>
                <a:gd name="T2" fmla="*/ 1 w 3"/>
                <a:gd name="T3" fmla="*/ 1 h 6"/>
                <a:gd name="T4" fmla="*/ 1 w 3"/>
                <a:gd name="T5" fmla="*/ 1 h 6"/>
                <a:gd name="T6" fmla="*/ 0 w 3"/>
                <a:gd name="T7" fmla="*/ 1 h 6"/>
                <a:gd name="T8" fmla="*/ 1 w 3"/>
                <a:gd name="T9" fmla="*/ 1 h 6"/>
                <a:gd name="T10" fmla="*/ 1 w 3"/>
                <a:gd name="T11" fmla="*/ 1 h 6"/>
                <a:gd name="T12" fmla="*/ 1 w 3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6"/>
                <a:gd name="T23" fmla="*/ 3 w 3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6">
                  <a:moveTo>
                    <a:pt x="2" y="1"/>
                  </a:moveTo>
                  <a:cubicBezTo>
                    <a:pt x="3" y="2"/>
                    <a:pt x="3" y="3"/>
                    <a:pt x="3" y="4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0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4" name="Freeform 385"/>
            <p:cNvSpPr>
              <a:spLocks/>
            </p:cNvSpPr>
            <p:nvPr/>
          </p:nvSpPr>
          <p:spPr bwMode="auto">
            <a:xfrm>
              <a:off x="1493" y="3494"/>
              <a:ext cx="16" cy="28"/>
            </a:xfrm>
            <a:custGeom>
              <a:avLst/>
              <a:gdLst>
                <a:gd name="T0" fmla="*/ 16 w 16"/>
                <a:gd name="T1" fmla="*/ 9 h 28"/>
                <a:gd name="T2" fmla="*/ 15 w 16"/>
                <a:gd name="T3" fmla="*/ 28 h 28"/>
                <a:gd name="T4" fmla="*/ 0 w 16"/>
                <a:gd name="T5" fmla="*/ 20 h 28"/>
                <a:gd name="T6" fmla="*/ 0 w 16"/>
                <a:gd name="T7" fmla="*/ 0 h 28"/>
                <a:gd name="T8" fmla="*/ 16 w 16"/>
                <a:gd name="T9" fmla="*/ 9 h 28"/>
                <a:gd name="T10" fmla="*/ 16 w 16"/>
                <a:gd name="T11" fmla="*/ 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8"/>
                <a:gd name="T20" fmla="*/ 16 w 16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8">
                  <a:moveTo>
                    <a:pt x="16" y="9"/>
                  </a:moveTo>
                  <a:lnTo>
                    <a:pt x="15" y="28"/>
                  </a:lnTo>
                  <a:lnTo>
                    <a:pt x="0" y="20"/>
                  </a:lnTo>
                  <a:lnTo>
                    <a:pt x="0" y="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5" name="Freeform 386"/>
            <p:cNvSpPr>
              <a:spLocks/>
            </p:cNvSpPr>
            <p:nvPr/>
          </p:nvSpPr>
          <p:spPr bwMode="auto">
            <a:xfrm>
              <a:off x="1492" y="3510"/>
              <a:ext cx="14" cy="6"/>
            </a:xfrm>
            <a:custGeom>
              <a:avLst/>
              <a:gdLst>
                <a:gd name="T0" fmla="*/ 0 w 14"/>
                <a:gd name="T1" fmla="*/ 1 h 6"/>
                <a:gd name="T2" fmla="*/ 1 w 14"/>
                <a:gd name="T3" fmla="*/ 0 h 6"/>
                <a:gd name="T4" fmla="*/ 14 w 14"/>
                <a:gd name="T5" fmla="*/ 5 h 6"/>
                <a:gd name="T6" fmla="*/ 13 w 14"/>
                <a:gd name="T7" fmla="*/ 6 h 6"/>
                <a:gd name="T8" fmla="*/ 0 w 14"/>
                <a:gd name="T9" fmla="*/ 1 h 6"/>
                <a:gd name="T10" fmla="*/ 0 w 14"/>
                <a:gd name="T11" fmla="*/ 1 h 6"/>
                <a:gd name="T12" fmla="*/ 0 w 14"/>
                <a:gd name="T13" fmla="*/ 1 h 6"/>
                <a:gd name="T14" fmla="*/ 0 w 14"/>
                <a:gd name="T15" fmla="*/ 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6"/>
                <a:gd name="T26" fmla="*/ 14 w 14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6">
                  <a:moveTo>
                    <a:pt x="0" y="1"/>
                  </a:moveTo>
                  <a:lnTo>
                    <a:pt x="1" y="0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6" name="Freeform 387"/>
            <p:cNvSpPr>
              <a:spLocks/>
            </p:cNvSpPr>
            <p:nvPr/>
          </p:nvSpPr>
          <p:spPr bwMode="auto">
            <a:xfrm>
              <a:off x="1492" y="3488"/>
              <a:ext cx="38" cy="51"/>
            </a:xfrm>
            <a:custGeom>
              <a:avLst/>
              <a:gdLst>
                <a:gd name="T0" fmla="*/ 38 w 38"/>
                <a:gd name="T1" fmla="*/ 22 h 51"/>
                <a:gd name="T2" fmla="*/ 38 w 38"/>
                <a:gd name="T3" fmla="*/ 51 h 51"/>
                <a:gd name="T4" fmla="*/ 0 w 38"/>
                <a:gd name="T5" fmla="*/ 29 h 51"/>
                <a:gd name="T6" fmla="*/ 0 w 38"/>
                <a:gd name="T7" fmla="*/ 23 h 51"/>
                <a:gd name="T8" fmla="*/ 13 w 38"/>
                <a:gd name="T9" fmla="*/ 28 h 51"/>
                <a:gd name="T10" fmla="*/ 13 w 38"/>
                <a:gd name="T11" fmla="*/ 17 h 51"/>
                <a:gd name="T12" fmla="*/ 0 w 38"/>
                <a:gd name="T13" fmla="*/ 6 h 51"/>
                <a:gd name="T14" fmla="*/ 0 w 38"/>
                <a:gd name="T15" fmla="*/ 0 h 51"/>
                <a:gd name="T16" fmla="*/ 38 w 38"/>
                <a:gd name="T17" fmla="*/ 22 h 51"/>
                <a:gd name="T18" fmla="*/ 38 w 38"/>
                <a:gd name="T19" fmla="*/ 22 h 51"/>
                <a:gd name="T20" fmla="*/ 38 w 38"/>
                <a:gd name="T21" fmla="*/ 22 h 51"/>
                <a:gd name="T22" fmla="*/ 38 w 38"/>
                <a:gd name="T23" fmla="*/ 22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8"/>
                <a:gd name="T37" fmla="*/ 0 h 51"/>
                <a:gd name="T38" fmla="*/ 38 w 38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8" h="51">
                  <a:moveTo>
                    <a:pt x="38" y="22"/>
                  </a:moveTo>
                  <a:lnTo>
                    <a:pt x="38" y="51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13" y="28"/>
                  </a:lnTo>
                  <a:lnTo>
                    <a:pt x="13" y="17"/>
                  </a:lnTo>
                  <a:lnTo>
                    <a:pt x="0" y="6"/>
                  </a:lnTo>
                  <a:lnTo>
                    <a:pt x="0" y="0"/>
                  </a:lnTo>
                  <a:lnTo>
                    <a:pt x="38" y="2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7" name="Freeform 388"/>
            <p:cNvSpPr>
              <a:spLocks/>
            </p:cNvSpPr>
            <p:nvPr/>
          </p:nvSpPr>
          <p:spPr bwMode="auto">
            <a:xfrm>
              <a:off x="1463" y="3477"/>
              <a:ext cx="12" cy="25"/>
            </a:xfrm>
            <a:custGeom>
              <a:avLst/>
              <a:gdLst>
                <a:gd name="T0" fmla="*/ 12 w 12"/>
                <a:gd name="T1" fmla="*/ 6 h 25"/>
                <a:gd name="T2" fmla="*/ 12 w 12"/>
                <a:gd name="T3" fmla="*/ 25 h 25"/>
                <a:gd name="T4" fmla="*/ 0 w 12"/>
                <a:gd name="T5" fmla="*/ 18 h 25"/>
                <a:gd name="T6" fmla="*/ 0 w 12"/>
                <a:gd name="T7" fmla="*/ 0 h 25"/>
                <a:gd name="T8" fmla="*/ 12 w 12"/>
                <a:gd name="T9" fmla="*/ 6 h 25"/>
                <a:gd name="T10" fmla="*/ 12 w 12"/>
                <a:gd name="T11" fmla="*/ 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5"/>
                <a:gd name="T20" fmla="*/ 12 w 1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5">
                  <a:moveTo>
                    <a:pt x="12" y="6"/>
                  </a:moveTo>
                  <a:lnTo>
                    <a:pt x="12" y="25"/>
                  </a:lnTo>
                  <a:lnTo>
                    <a:pt x="0" y="18"/>
                  </a:lnTo>
                  <a:lnTo>
                    <a:pt x="0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3F51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8" name="Freeform 389"/>
            <p:cNvSpPr>
              <a:spLocks/>
            </p:cNvSpPr>
            <p:nvPr/>
          </p:nvSpPr>
          <p:spPr bwMode="auto">
            <a:xfrm>
              <a:off x="1468" y="3483"/>
              <a:ext cx="7" cy="16"/>
            </a:xfrm>
            <a:custGeom>
              <a:avLst/>
              <a:gdLst>
                <a:gd name="T0" fmla="*/ 1 w 11"/>
                <a:gd name="T1" fmla="*/ 1 h 27"/>
                <a:gd name="T2" fmla="*/ 1 w 11"/>
                <a:gd name="T3" fmla="*/ 1 h 27"/>
                <a:gd name="T4" fmla="*/ 1 w 11"/>
                <a:gd name="T5" fmla="*/ 2 h 27"/>
                <a:gd name="T6" fmla="*/ 0 w 11"/>
                <a:gd name="T7" fmla="*/ 1 h 27"/>
                <a:gd name="T8" fmla="*/ 1 w 11"/>
                <a:gd name="T9" fmla="*/ 1 h 27"/>
                <a:gd name="T10" fmla="*/ 1 w 11"/>
                <a:gd name="T11" fmla="*/ 1 h 27"/>
                <a:gd name="T12" fmla="*/ 1 w 11"/>
                <a:gd name="T13" fmla="*/ 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7"/>
                <a:gd name="T23" fmla="*/ 11 w 1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7">
                  <a:moveTo>
                    <a:pt x="5" y="2"/>
                  </a:moveTo>
                  <a:cubicBezTo>
                    <a:pt x="8" y="4"/>
                    <a:pt x="11" y="10"/>
                    <a:pt x="11" y="17"/>
                  </a:cubicBezTo>
                  <a:cubicBezTo>
                    <a:pt x="11" y="23"/>
                    <a:pt x="8" y="27"/>
                    <a:pt x="5" y="25"/>
                  </a:cubicBezTo>
                  <a:cubicBezTo>
                    <a:pt x="2" y="24"/>
                    <a:pt x="0" y="17"/>
                    <a:pt x="0" y="11"/>
                  </a:cubicBezTo>
                  <a:cubicBezTo>
                    <a:pt x="0" y="4"/>
                    <a:pt x="2" y="0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9" name="Freeform 390"/>
            <p:cNvSpPr>
              <a:spLocks/>
            </p:cNvSpPr>
            <p:nvPr/>
          </p:nvSpPr>
          <p:spPr bwMode="auto">
            <a:xfrm>
              <a:off x="1462" y="3493"/>
              <a:ext cx="11" cy="4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0 h 4"/>
                <a:gd name="T4" fmla="*/ 11 w 11"/>
                <a:gd name="T5" fmla="*/ 3 h 4"/>
                <a:gd name="T6" fmla="*/ 10 w 11"/>
                <a:gd name="T7" fmla="*/ 4 h 4"/>
                <a:gd name="T8" fmla="*/ 0 w 11"/>
                <a:gd name="T9" fmla="*/ 1 h 4"/>
                <a:gd name="T10" fmla="*/ 0 w 11"/>
                <a:gd name="T11" fmla="*/ 1 h 4"/>
                <a:gd name="T12" fmla="*/ 0 w 11"/>
                <a:gd name="T13" fmla="*/ 1 h 4"/>
                <a:gd name="T14" fmla="*/ 0 w 11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4"/>
                <a:gd name="T26" fmla="*/ 11 w 11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4">
                  <a:moveTo>
                    <a:pt x="0" y="1"/>
                  </a:moveTo>
                  <a:lnTo>
                    <a:pt x="1" y="0"/>
                  </a:lnTo>
                  <a:lnTo>
                    <a:pt x="11" y="3"/>
                  </a:lnTo>
                  <a:lnTo>
                    <a:pt x="1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0" name="Freeform 391"/>
            <p:cNvSpPr>
              <a:spLocks/>
            </p:cNvSpPr>
            <p:nvPr/>
          </p:nvSpPr>
          <p:spPr bwMode="auto">
            <a:xfrm>
              <a:off x="1462" y="3472"/>
              <a:ext cx="29" cy="45"/>
            </a:xfrm>
            <a:custGeom>
              <a:avLst/>
              <a:gdLst>
                <a:gd name="T0" fmla="*/ 29 w 29"/>
                <a:gd name="T1" fmla="*/ 16 h 45"/>
                <a:gd name="T2" fmla="*/ 29 w 29"/>
                <a:gd name="T3" fmla="*/ 45 h 45"/>
                <a:gd name="T4" fmla="*/ 0 w 29"/>
                <a:gd name="T5" fmla="*/ 28 h 45"/>
                <a:gd name="T6" fmla="*/ 0 w 29"/>
                <a:gd name="T7" fmla="*/ 22 h 45"/>
                <a:gd name="T8" fmla="*/ 10 w 29"/>
                <a:gd name="T9" fmla="*/ 25 h 45"/>
                <a:gd name="T10" fmla="*/ 10 w 29"/>
                <a:gd name="T11" fmla="*/ 14 h 45"/>
                <a:gd name="T12" fmla="*/ 0 w 29"/>
                <a:gd name="T13" fmla="*/ 5 h 45"/>
                <a:gd name="T14" fmla="*/ 0 w 29"/>
                <a:gd name="T15" fmla="*/ 0 h 45"/>
                <a:gd name="T16" fmla="*/ 29 w 29"/>
                <a:gd name="T17" fmla="*/ 16 h 45"/>
                <a:gd name="T18" fmla="*/ 29 w 29"/>
                <a:gd name="T19" fmla="*/ 16 h 45"/>
                <a:gd name="T20" fmla="*/ 29 w 29"/>
                <a:gd name="T21" fmla="*/ 16 h 45"/>
                <a:gd name="T22" fmla="*/ 29 w 29"/>
                <a:gd name="T23" fmla="*/ 1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45"/>
                <a:gd name="T38" fmla="*/ 29 w 29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45">
                  <a:moveTo>
                    <a:pt x="29" y="16"/>
                  </a:moveTo>
                  <a:lnTo>
                    <a:pt x="29" y="45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0" y="25"/>
                  </a:lnTo>
                  <a:lnTo>
                    <a:pt x="10" y="14"/>
                  </a:lnTo>
                  <a:lnTo>
                    <a:pt x="0" y="5"/>
                  </a:lnTo>
                  <a:lnTo>
                    <a:pt x="0" y="0"/>
                  </a:lnTo>
                  <a:lnTo>
                    <a:pt x="29" y="16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1" name="Freeform 392"/>
            <p:cNvSpPr>
              <a:spLocks/>
            </p:cNvSpPr>
            <p:nvPr/>
          </p:nvSpPr>
          <p:spPr bwMode="auto">
            <a:xfrm>
              <a:off x="1463" y="3482"/>
              <a:ext cx="7" cy="8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7 w 7"/>
                <a:gd name="T5" fmla="*/ 7 h 8"/>
                <a:gd name="T6" fmla="*/ 6 w 7"/>
                <a:gd name="T7" fmla="*/ 8 h 8"/>
                <a:gd name="T8" fmla="*/ 0 w 7"/>
                <a:gd name="T9" fmla="*/ 0 h 8"/>
                <a:gd name="T10" fmla="*/ 0 w 7"/>
                <a:gd name="T11" fmla="*/ 0 h 8"/>
                <a:gd name="T12" fmla="*/ 0 w 7"/>
                <a:gd name="T13" fmla="*/ 0 h 8"/>
                <a:gd name="T14" fmla="*/ 0 w 7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8"/>
                <a:gd name="T26" fmla="*/ 7 w 7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7" y="7"/>
                  </a:lnTo>
                  <a:lnTo>
                    <a:pt x="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2" name="Freeform 393"/>
            <p:cNvSpPr>
              <a:spLocks/>
            </p:cNvSpPr>
            <p:nvPr/>
          </p:nvSpPr>
          <p:spPr bwMode="auto">
            <a:xfrm>
              <a:off x="1463" y="3482"/>
              <a:ext cx="6" cy="9"/>
            </a:xfrm>
            <a:custGeom>
              <a:avLst/>
              <a:gdLst>
                <a:gd name="T0" fmla="*/ 0 w 6"/>
                <a:gd name="T1" fmla="*/ 0 h 9"/>
                <a:gd name="T2" fmla="*/ 6 w 6"/>
                <a:gd name="T3" fmla="*/ 8 h 9"/>
                <a:gd name="T4" fmla="*/ 0 w 6"/>
                <a:gd name="T5" fmla="*/ 9 h 9"/>
                <a:gd name="T6" fmla="*/ 0 w 6"/>
                <a:gd name="T7" fmla="*/ 0 h 9"/>
                <a:gd name="T8" fmla="*/ 0 w 6"/>
                <a:gd name="T9" fmla="*/ 0 h 9"/>
                <a:gd name="T10" fmla="*/ 0 w 6"/>
                <a:gd name="T11" fmla="*/ 0 h 9"/>
                <a:gd name="T12" fmla="*/ 0 w 6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9"/>
                <a:gd name="T23" fmla="*/ 6 w 6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9">
                  <a:moveTo>
                    <a:pt x="0" y="0"/>
                  </a:moveTo>
                  <a:lnTo>
                    <a:pt x="6" y="8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427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3" name="Freeform 394"/>
            <p:cNvSpPr>
              <a:spLocks/>
            </p:cNvSpPr>
            <p:nvPr/>
          </p:nvSpPr>
          <p:spPr bwMode="auto">
            <a:xfrm>
              <a:off x="1531" y="3511"/>
              <a:ext cx="16" cy="38"/>
            </a:xfrm>
            <a:custGeom>
              <a:avLst/>
              <a:gdLst>
                <a:gd name="T0" fmla="*/ 16 w 16"/>
                <a:gd name="T1" fmla="*/ 9 h 38"/>
                <a:gd name="T2" fmla="*/ 16 w 16"/>
                <a:gd name="T3" fmla="*/ 38 h 38"/>
                <a:gd name="T4" fmla="*/ 0 w 16"/>
                <a:gd name="T5" fmla="*/ 28 h 38"/>
                <a:gd name="T6" fmla="*/ 0 w 16"/>
                <a:gd name="T7" fmla="*/ 0 h 38"/>
                <a:gd name="T8" fmla="*/ 16 w 16"/>
                <a:gd name="T9" fmla="*/ 9 h 38"/>
                <a:gd name="T10" fmla="*/ 16 w 16"/>
                <a:gd name="T11" fmla="*/ 9 h 38"/>
                <a:gd name="T12" fmla="*/ 16 w 16"/>
                <a:gd name="T13" fmla="*/ 9 h 38"/>
                <a:gd name="T14" fmla="*/ 16 w 16"/>
                <a:gd name="T15" fmla="*/ 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38"/>
                <a:gd name="T26" fmla="*/ 16 w 16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38">
                  <a:moveTo>
                    <a:pt x="16" y="9"/>
                  </a:moveTo>
                  <a:lnTo>
                    <a:pt x="16" y="3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4" name="Freeform 395"/>
            <p:cNvSpPr>
              <a:spLocks/>
            </p:cNvSpPr>
            <p:nvPr/>
          </p:nvSpPr>
          <p:spPr bwMode="auto">
            <a:xfrm>
              <a:off x="1538" y="3523"/>
              <a:ext cx="9" cy="21"/>
            </a:xfrm>
            <a:custGeom>
              <a:avLst/>
              <a:gdLst>
                <a:gd name="T0" fmla="*/ 2 w 14"/>
                <a:gd name="T1" fmla="*/ 1 h 35"/>
                <a:gd name="T2" fmla="*/ 2 w 14"/>
                <a:gd name="T3" fmla="*/ 3 h 35"/>
                <a:gd name="T4" fmla="*/ 1 w 14"/>
                <a:gd name="T5" fmla="*/ 2 h 35"/>
                <a:gd name="T6" fmla="*/ 1 w 14"/>
                <a:gd name="T7" fmla="*/ 1 h 35"/>
                <a:gd name="T8" fmla="*/ 2 w 14"/>
                <a:gd name="T9" fmla="*/ 1 h 35"/>
                <a:gd name="T10" fmla="*/ 2 w 14"/>
                <a:gd name="T11" fmla="*/ 1 h 35"/>
                <a:gd name="T12" fmla="*/ 2 w 14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35"/>
                <a:gd name="T23" fmla="*/ 14 w 14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35">
                  <a:moveTo>
                    <a:pt x="14" y="3"/>
                  </a:moveTo>
                  <a:cubicBezTo>
                    <a:pt x="14" y="35"/>
                    <a:pt x="14" y="35"/>
                    <a:pt x="14" y="35"/>
                  </a:cubicBezTo>
                  <a:cubicBezTo>
                    <a:pt x="13" y="34"/>
                    <a:pt x="4" y="27"/>
                    <a:pt x="2" y="23"/>
                  </a:cubicBezTo>
                  <a:cubicBezTo>
                    <a:pt x="0" y="19"/>
                    <a:pt x="0" y="2"/>
                    <a:pt x="2" y="1"/>
                  </a:cubicBezTo>
                  <a:cubicBezTo>
                    <a:pt x="4" y="0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5" name="Freeform 396"/>
            <p:cNvSpPr>
              <a:spLocks noEditPoints="1"/>
            </p:cNvSpPr>
            <p:nvPr/>
          </p:nvSpPr>
          <p:spPr bwMode="auto">
            <a:xfrm>
              <a:off x="1538" y="3522"/>
              <a:ext cx="9" cy="22"/>
            </a:xfrm>
            <a:custGeom>
              <a:avLst/>
              <a:gdLst>
                <a:gd name="T0" fmla="*/ 1 w 15"/>
                <a:gd name="T1" fmla="*/ 1 h 37"/>
                <a:gd name="T2" fmla="*/ 1 w 15"/>
                <a:gd name="T3" fmla="*/ 1 h 37"/>
                <a:gd name="T4" fmla="*/ 1 w 15"/>
                <a:gd name="T5" fmla="*/ 1 h 37"/>
                <a:gd name="T6" fmla="*/ 1 w 15"/>
                <a:gd name="T7" fmla="*/ 3 h 37"/>
                <a:gd name="T8" fmla="*/ 1 w 15"/>
                <a:gd name="T9" fmla="*/ 3 h 37"/>
                <a:gd name="T10" fmla="*/ 1 w 15"/>
                <a:gd name="T11" fmla="*/ 3 h 37"/>
                <a:gd name="T12" fmla="*/ 1 w 15"/>
                <a:gd name="T13" fmla="*/ 2 h 37"/>
                <a:gd name="T14" fmla="*/ 0 w 15"/>
                <a:gd name="T15" fmla="*/ 1 h 37"/>
                <a:gd name="T16" fmla="*/ 1 w 15"/>
                <a:gd name="T17" fmla="*/ 1 h 37"/>
                <a:gd name="T18" fmla="*/ 1 w 15"/>
                <a:gd name="T19" fmla="*/ 1 h 37"/>
                <a:gd name="T20" fmla="*/ 1 w 15"/>
                <a:gd name="T21" fmla="*/ 1 h 37"/>
                <a:gd name="T22" fmla="*/ 1 w 15"/>
                <a:gd name="T23" fmla="*/ 1 h 37"/>
                <a:gd name="T24" fmla="*/ 1 w 15"/>
                <a:gd name="T25" fmla="*/ 2 h 37"/>
                <a:gd name="T26" fmla="*/ 1 w 15"/>
                <a:gd name="T27" fmla="*/ 1 h 37"/>
                <a:gd name="T28" fmla="*/ 1 w 15"/>
                <a:gd name="T29" fmla="*/ 1 h 37"/>
                <a:gd name="T30" fmla="*/ 1 w 15"/>
                <a:gd name="T31" fmla="*/ 2 h 37"/>
                <a:gd name="T32" fmla="*/ 1 w 15"/>
                <a:gd name="T33" fmla="*/ 2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37"/>
                <a:gd name="T53" fmla="*/ 15 w 1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37"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4" y="29"/>
                    <a:pt x="2" y="25"/>
                  </a:cubicBezTo>
                  <a:cubicBezTo>
                    <a:pt x="0" y="22"/>
                    <a:pt x="0" y="16"/>
                    <a:pt x="0" y="12"/>
                  </a:cubicBezTo>
                  <a:cubicBezTo>
                    <a:pt x="0" y="7"/>
                    <a:pt x="0" y="2"/>
                    <a:pt x="2" y="1"/>
                  </a:cubicBezTo>
                  <a:cubicBezTo>
                    <a:pt x="4" y="0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36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4" y="1"/>
                    <a:pt x="2" y="2"/>
                  </a:cubicBezTo>
                  <a:cubicBezTo>
                    <a:pt x="0" y="3"/>
                    <a:pt x="0" y="20"/>
                    <a:pt x="2" y="24"/>
                  </a:cubicBezTo>
                  <a:cubicBezTo>
                    <a:pt x="4" y="28"/>
                    <a:pt x="13" y="35"/>
                    <a:pt x="14" y="36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6" name="Freeform 397"/>
            <p:cNvSpPr>
              <a:spLocks/>
            </p:cNvSpPr>
            <p:nvPr/>
          </p:nvSpPr>
          <p:spPr bwMode="auto">
            <a:xfrm>
              <a:off x="1541" y="3526"/>
              <a:ext cx="2" cy="3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0 w 2"/>
                <a:gd name="T5" fmla="*/ 2 h 3"/>
                <a:gd name="T6" fmla="*/ 1 w 2"/>
                <a:gd name="T7" fmla="*/ 0 h 3"/>
                <a:gd name="T8" fmla="*/ 2 w 2"/>
                <a:gd name="T9" fmla="*/ 0 h 3"/>
                <a:gd name="T10" fmla="*/ 2 w 2"/>
                <a:gd name="T11" fmla="*/ 0 h 3"/>
                <a:gd name="T12" fmla="*/ 2 w 2"/>
                <a:gd name="T13" fmla="*/ 0 h 3"/>
                <a:gd name="T14" fmla="*/ 2 w 2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3"/>
                <a:gd name="T26" fmla="*/ 2 w 2"/>
                <a:gd name="T27" fmla="*/ 3 h 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3">
                  <a:moveTo>
                    <a:pt x="2" y="0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1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7" name="Freeform 398"/>
            <p:cNvSpPr>
              <a:spLocks/>
            </p:cNvSpPr>
            <p:nvPr/>
          </p:nvSpPr>
          <p:spPr bwMode="auto">
            <a:xfrm>
              <a:off x="1542" y="3532"/>
              <a:ext cx="1" cy="7"/>
            </a:xfrm>
            <a:custGeom>
              <a:avLst/>
              <a:gdLst>
                <a:gd name="T0" fmla="*/ 1 w 1"/>
                <a:gd name="T1" fmla="*/ 1 h 7"/>
                <a:gd name="T2" fmla="*/ 1 w 1"/>
                <a:gd name="T3" fmla="*/ 7 h 7"/>
                <a:gd name="T4" fmla="*/ 0 w 1"/>
                <a:gd name="T5" fmla="*/ 6 h 7"/>
                <a:gd name="T6" fmla="*/ 0 w 1"/>
                <a:gd name="T7" fmla="*/ 0 h 7"/>
                <a:gd name="T8" fmla="*/ 1 w 1"/>
                <a:gd name="T9" fmla="*/ 1 h 7"/>
                <a:gd name="T10" fmla="*/ 1 w 1"/>
                <a:gd name="T11" fmla="*/ 1 h 7"/>
                <a:gd name="T12" fmla="*/ 1 w 1"/>
                <a:gd name="T13" fmla="*/ 1 h 7"/>
                <a:gd name="T14" fmla="*/ 1 w 1"/>
                <a:gd name="T15" fmla="*/ 1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7"/>
                <a:gd name="T26" fmla="*/ 1 w 1"/>
                <a:gd name="T27" fmla="*/ 7 h 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7">
                  <a:moveTo>
                    <a:pt x="1" y="1"/>
                  </a:moveTo>
                  <a:lnTo>
                    <a:pt x="1" y="7"/>
                  </a:lnTo>
                  <a:lnTo>
                    <a:pt x="0" y="6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8" name="Freeform 399"/>
            <p:cNvSpPr>
              <a:spLocks/>
            </p:cNvSpPr>
            <p:nvPr/>
          </p:nvSpPr>
          <p:spPr bwMode="auto">
            <a:xfrm>
              <a:off x="1544" y="3527"/>
              <a:ext cx="2" cy="13"/>
            </a:xfrm>
            <a:custGeom>
              <a:avLst/>
              <a:gdLst>
                <a:gd name="T0" fmla="*/ 2 w 2"/>
                <a:gd name="T1" fmla="*/ 1 h 13"/>
                <a:gd name="T2" fmla="*/ 2 w 2"/>
                <a:gd name="T3" fmla="*/ 13 h 13"/>
                <a:gd name="T4" fmla="*/ 0 w 2"/>
                <a:gd name="T5" fmla="*/ 12 h 13"/>
                <a:gd name="T6" fmla="*/ 0 w 2"/>
                <a:gd name="T7" fmla="*/ 0 h 13"/>
                <a:gd name="T8" fmla="*/ 2 w 2"/>
                <a:gd name="T9" fmla="*/ 1 h 13"/>
                <a:gd name="T10" fmla="*/ 2 w 2"/>
                <a:gd name="T11" fmla="*/ 1 h 13"/>
                <a:gd name="T12" fmla="*/ 2 w 2"/>
                <a:gd name="T13" fmla="*/ 1 h 13"/>
                <a:gd name="T14" fmla="*/ 2 w 2"/>
                <a:gd name="T15" fmla="*/ 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13"/>
                <a:gd name="T26" fmla="*/ 2 w 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13">
                  <a:moveTo>
                    <a:pt x="2" y="1"/>
                  </a:moveTo>
                  <a:lnTo>
                    <a:pt x="2" y="1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9" name="Freeform 400"/>
            <p:cNvSpPr>
              <a:spLocks noEditPoints="1"/>
            </p:cNvSpPr>
            <p:nvPr/>
          </p:nvSpPr>
          <p:spPr bwMode="auto">
            <a:xfrm>
              <a:off x="1544" y="3544"/>
              <a:ext cx="2" cy="3"/>
            </a:xfrm>
            <a:custGeom>
              <a:avLst/>
              <a:gdLst>
                <a:gd name="T0" fmla="*/ 1 w 4"/>
                <a:gd name="T1" fmla="*/ 0 h 6"/>
                <a:gd name="T2" fmla="*/ 1 w 4"/>
                <a:gd name="T3" fmla="*/ 1 h 6"/>
                <a:gd name="T4" fmla="*/ 1 w 4"/>
                <a:gd name="T5" fmla="*/ 1 h 6"/>
                <a:gd name="T6" fmla="*/ 0 w 4"/>
                <a:gd name="T7" fmla="*/ 1 h 6"/>
                <a:gd name="T8" fmla="*/ 1 w 4"/>
                <a:gd name="T9" fmla="*/ 0 h 6"/>
                <a:gd name="T10" fmla="*/ 1 w 4"/>
                <a:gd name="T11" fmla="*/ 0 h 6"/>
                <a:gd name="T12" fmla="*/ 1 w 4"/>
                <a:gd name="T13" fmla="*/ 0 h 6"/>
                <a:gd name="T14" fmla="*/ 1 w 4"/>
                <a:gd name="T15" fmla="*/ 1 h 6"/>
                <a:gd name="T16" fmla="*/ 1 w 4"/>
                <a:gd name="T17" fmla="*/ 1 h 6"/>
                <a:gd name="T18" fmla="*/ 1 w 4"/>
                <a:gd name="T19" fmla="*/ 1 h 6"/>
                <a:gd name="T20" fmla="*/ 1 w 4"/>
                <a:gd name="T21" fmla="*/ 1 h 6"/>
                <a:gd name="T22" fmla="*/ 1 w 4"/>
                <a:gd name="T23" fmla="*/ 1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6"/>
                <a:gd name="T38" fmla="*/ 4 w 4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6">
                  <a:moveTo>
                    <a:pt x="2" y="0"/>
                  </a:moveTo>
                  <a:cubicBezTo>
                    <a:pt x="3" y="1"/>
                    <a:pt x="4" y="3"/>
                    <a:pt x="4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0" name="Freeform 401"/>
            <p:cNvSpPr>
              <a:spLocks/>
            </p:cNvSpPr>
            <p:nvPr/>
          </p:nvSpPr>
          <p:spPr bwMode="auto">
            <a:xfrm>
              <a:off x="1544" y="3520"/>
              <a:ext cx="2" cy="3"/>
            </a:xfrm>
            <a:custGeom>
              <a:avLst/>
              <a:gdLst>
                <a:gd name="T0" fmla="*/ 1 w 3"/>
                <a:gd name="T1" fmla="*/ 1 h 6"/>
                <a:gd name="T2" fmla="*/ 1 w 3"/>
                <a:gd name="T3" fmla="*/ 1 h 6"/>
                <a:gd name="T4" fmla="*/ 1 w 3"/>
                <a:gd name="T5" fmla="*/ 1 h 6"/>
                <a:gd name="T6" fmla="*/ 0 w 3"/>
                <a:gd name="T7" fmla="*/ 1 h 6"/>
                <a:gd name="T8" fmla="*/ 1 w 3"/>
                <a:gd name="T9" fmla="*/ 1 h 6"/>
                <a:gd name="T10" fmla="*/ 1 w 3"/>
                <a:gd name="T11" fmla="*/ 1 h 6"/>
                <a:gd name="T12" fmla="*/ 1 w 3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6"/>
                <a:gd name="T23" fmla="*/ 3 w 3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6">
                  <a:moveTo>
                    <a:pt x="2" y="1"/>
                  </a:moveTo>
                  <a:cubicBezTo>
                    <a:pt x="3" y="1"/>
                    <a:pt x="3" y="3"/>
                    <a:pt x="3" y="4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0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1" name="Freeform 402"/>
            <p:cNvSpPr>
              <a:spLocks/>
            </p:cNvSpPr>
            <p:nvPr/>
          </p:nvSpPr>
          <p:spPr bwMode="auto">
            <a:xfrm>
              <a:off x="1493" y="3463"/>
              <a:ext cx="16" cy="29"/>
            </a:xfrm>
            <a:custGeom>
              <a:avLst/>
              <a:gdLst>
                <a:gd name="T0" fmla="*/ 16 w 16"/>
                <a:gd name="T1" fmla="*/ 9 h 29"/>
                <a:gd name="T2" fmla="*/ 15 w 16"/>
                <a:gd name="T3" fmla="*/ 29 h 29"/>
                <a:gd name="T4" fmla="*/ 0 w 16"/>
                <a:gd name="T5" fmla="*/ 20 h 29"/>
                <a:gd name="T6" fmla="*/ 0 w 16"/>
                <a:gd name="T7" fmla="*/ 0 h 29"/>
                <a:gd name="T8" fmla="*/ 16 w 16"/>
                <a:gd name="T9" fmla="*/ 9 h 29"/>
                <a:gd name="T10" fmla="*/ 16 w 16"/>
                <a:gd name="T11" fmla="*/ 9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9"/>
                <a:gd name="T20" fmla="*/ 16 w 16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9">
                  <a:moveTo>
                    <a:pt x="16" y="9"/>
                  </a:moveTo>
                  <a:lnTo>
                    <a:pt x="15" y="29"/>
                  </a:lnTo>
                  <a:lnTo>
                    <a:pt x="0" y="20"/>
                  </a:lnTo>
                  <a:lnTo>
                    <a:pt x="0" y="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2" name="Freeform 403"/>
            <p:cNvSpPr>
              <a:spLocks/>
            </p:cNvSpPr>
            <p:nvPr/>
          </p:nvSpPr>
          <p:spPr bwMode="auto">
            <a:xfrm>
              <a:off x="1492" y="3479"/>
              <a:ext cx="14" cy="6"/>
            </a:xfrm>
            <a:custGeom>
              <a:avLst/>
              <a:gdLst>
                <a:gd name="T0" fmla="*/ 0 w 14"/>
                <a:gd name="T1" fmla="*/ 1 h 6"/>
                <a:gd name="T2" fmla="*/ 1 w 14"/>
                <a:gd name="T3" fmla="*/ 0 h 6"/>
                <a:gd name="T4" fmla="*/ 14 w 14"/>
                <a:gd name="T5" fmla="*/ 6 h 6"/>
                <a:gd name="T6" fmla="*/ 13 w 14"/>
                <a:gd name="T7" fmla="*/ 6 h 6"/>
                <a:gd name="T8" fmla="*/ 0 w 14"/>
                <a:gd name="T9" fmla="*/ 1 h 6"/>
                <a:gd name="T10" fmla="*/ 0 w 14"/>
                <a:gd name="T11" fmla="*/ 1 h 6"/>
                <a:gd name="T12" fmla="*/ 0 w 14"/>
                <a:gd name="T13" fmla="*/ 1 h 6"/>
                <a:gd name="T14" fmla="*/ 0 w 14"/>
                <a:gd name="T15" fmla="*/ 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6"/>
                <a:gd name="T26" fmla="*/ 14 w 14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6">
                  <a:moveTo>
                    <a:pt x="0" y="1"/>
                  </a:moveTo>
                  <a:lnTo>
                    <a:pt x="1" y="0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3" name="Freeform 404"/>
            <p:cNvSpPr>
              <a:spLocks/>
            </p:cNvSpPr>
            <p:nvPr/>
          </p:nvSpPr>
          <p:spPr bwMode="auto">
            <a:xfrm>
              <a:off x="1492" y="3458"/>
              <a:ext cx="38" cy="51"/>
            </a:xfrm>
            <a:custGeom>
              <a:avLst/>
              <a:gdLst>
                <a:gd name="T0" fmla="*/ 38 w 38"/>
                <a:gd name="T1" fmla="*/ 22 h 51"/>
                <a:gd name="T2" fmla="*/ 38 w 38"/>
                <a:gd name="T3" fmla="*/ 51 h 51"/>
                <a:gd name="T4" fmla="*/ 0 w 38"/>
                <a:gd name="T5" fmla="*/ 28 h 51"/>
                <a:gd name="T6" fmla="*/ 0 w 38"/>
                <a:gd name="T7" fmla="*/ 22 h 51"/>
                <a:gd name="T8" fmla="*/ 13 w 38"/>
                <a:gd name="T9" fmla="*/ 27 h 51"/>
                <a:gd name="T10" fmla="*/ 13 w 38"/>
                <a:gd name="T11" fmla="*/ 17 h 51"/>
                <a:gd name="T12" fmla="*/ 0 w 38"/>
                <a:gd name="T13" fmla="*/ 6 h 51"/>
                <a:gd name="T14" fmla="*/ 0 w 38"/>
                <a:gd name="T15" fmla="*/ 0 h 51"/>
                <a:gd name="T16" fmla="*/ 38 w 38"/>
                <a:gd name="T17" fmla="*/ 22 h 51"/>
                <a:gd name="T18" fmla="*/ 38 w 38"/>
                <a:gd name="T19" fmla="*/ 22 h 51"/>
                <a:gd name="T20" fmla="*/ 38 w 38"/>
                <a:gd name="T21" fmla="*/ 22 h 51"/>
                <a:gd name="T22" fmla="*/ 38 w 38"/>
                <a:gd name="T23" fmla="*/ 22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8"/>
                <a:gd name="T37" fmla="*/ 0 h 51"/>
                <a:gd name="T38" fmla="*/ 38 w 38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8" h="51">
                  <a:moveTo>
                    <a:pt x="38" y="22"/>
                  </a:moveTo>
                  <a:lnTo>
                    <a:pt x="38" y="51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3" y="27"/>
                  </a:lnTo>
                  <a:lnTo>
                    <a:pt x="13" y="17"/>
                  </a:lnTo>
                  <a:lnTo>
                    <a:pt x="0" y="6"/>
                  </a:lnTo>
                  <a:lnTo>
                    <a:pt x="0" y="0"/>
                  </a:lnTo>
                  <a:lnTo>
                    <a:pt x="38" y="2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4" name="Freeform 405"/>
            <p:cNvSpPr>
              <a:spLocks/>
            </p:cNvSpPr>
            <p:nvPr/>
          </p:nvSpPr>
          <p:spPr bwMode="auto">
            <a:xfrm>
              <a:off x="1463" y="3446"/>
              <a:ext cx="12" cy="26"/>
            </a:xfrm>
            <a:custGeom>
              <a:avLst/>
              <a:gdLst>
                <a:gd name="T0" fmla="*/ 12 w 12"/>
                <a:gd name="T1" fmla="*/ 7 h 26"/>
                <a:gd name="T2" fmla="*/ 12 w 12"/>
                <a:gd name="T3" fmla="*/ 26 h 26"/>
                <a:gd name="T4" fmla="*/ 0 w 12"/>
                <a:gd name="T5" fmla="*/ 19 h 26"/>
                <a:gd name="T6" fmla="*/ 0 w 12"/>
                <a:gd name="T7" fmla="*/ 0 h 26"/>
                <a:gd name="T8" fmla="*/ 12 w 12"/>
                <a:gd name="T9" fmla="*/ 7 h 26"/>
                <a:gd name="T10" fmla="*/ 12 w 12"/>
                <a:gd name="T11" fmla="*/ 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6"/>
                <a:gd name="T20" fmla="*/ 12 w 12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6">
                  <a:moveTo>
                    <a:pt x="12" y="7"/>
                  </a:moveTo>
                  <a:lnTo>
                    <a:pt x="12" y="26"/>
                  </a:lnTo>
                  <a:lnTo>
                    <a:pt x="0" y="19"/>
                  </a:lnTo>
                  <a:lnTo>
                    <a:pt x="0" y="0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rgbClr val="3F51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5" name="Freeform 406"/>
            <p:cNvSpPr>
              <a:spLocks/>
            </p:cNvSpPr>
            <p:nvPr/>
          </p:nvSpPr>
          <p:spPr bwMode="auto">
            <a:xfrm>
              <a:off x="1468" y="3452"/>
              <a:ext cx="7" cy="17"/>
            </a:xfrm>
            <a:custGeom>
              <a:avLst/>
              <a:gdLst>
                <a:gd name="T0" fmla="*/ 1 w 11"/>
                <a:gd name="T1" fmla="*/ 1 h 27"/>
                <a:gd name="T2" fmla="*/ 1 w 11"/>
                <a:gd name="T3" fmla="*/ 2 h 27"/>
                <a:gd name="T4" fmla="*/ 1 w 11"/>
                <a:gd name="T5" fmla="*/ 3 h 27"/>
                <a:gd name="T6" fmla="*/ 0 w 11"/>
                <a:gd name="T7" fmla="*/ 1 h 27"/>
                <a:gd name="T8" fmla="*/ 1 w 11"/>
                <a:gd name="T9" fmla="*/ 1 h 27"/>
                <a:gd name="T10" fmla="*/ 1 w 11"/>
                <a:gd name="T11" fmla="*/ 1 h 27"/>
                <a:gd name="T12" fmla="*/ 1 w 11"/>
                <a:gd name="T13" fmla="*/ 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7"/>
                <a:gd name="T23" fmla="*/ 11 w 1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7">
                  <a:moveTo>
                    <a:pt x="5" y="2"/>
                  </a:moveTo>
                  <a:cubicBezTo>
                    <a:pt x="8" y="4"/>
                    <a:pt x="11" y="10"/>
                    <a:pt x="11" y="17"/>
                  </a:cubicBezTo>
                  <a:cubicBezTo>
                    <a:pt x="11" y="23"/>
                    <a:pt x="8" y="27"/>
                    <a:pt x="5" y="25"/>
                  </a:cubicBezTo>
                  <a:cubicBezTo>
                    <a:pt x="2" y="23"/>
                    <a:pt x="0" y="17"/>
                    <a:pt x="0" y="11"/>
                  </a:cubicBezTo>
                  <a:cubicBezTo>
                    <a:pt x="0" y="4"/>
                    <a:pt x="2" y="0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6" name="Freeform 407"/>
            <p:cNvSpPr>
              <a:spLocks/>
            </p:cNvSpPr>
            <p:nvPr/>
          </p:nvSpPr>
          <p:spPr bwMode="auto">
            <a:xfrm>
              <a:off x="1462" y="3463"/>
              <a:ext cx="11" cy="3"/>
            </a:xfrm>
            <a:custGeom>
              <a:avLst/>
              <a:gdLst>
                <a:gd name="T0" fmla="*/ 0 w 11"/>
                <a:gd name="T1" fmla="*/ 0 h 3"/>
                <a:gd name="T2" fmla="*/ 1 w 11"/>
                <a:gd name="T3" fmla="*/ 0 h 3"/>
                <a:gd name="T4" fmla="*/ 11 w 11"/>
                <a:gd name="T5" fmla="*/ 3 h 3"/>
                <a:gd name="T6" fmla="*/ 10 w 11"/>
                <a:gd name="T7" fmla="*/ 3 h 3"/>
                <a:gd name="T8" fmla="*/ 0 w 11"/>
                <a:gd name="T9" fmla="*/ 0 h 3"/>
                <a:gd name="T10" fmla="*/ 0 w 11"/>
                <a:gd name="T11" fmla="*/ 0 h 3"/>
                <a:gd name="T12" fmla="*/ 0 w 11"/>
                <a:gd name="T13" fmla="*/ 0 h 3"/>
                <a:gd name="T14" fmla="*/ 0 w 11"/>
                <a:gd name="T15" fmla="*/ 0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3"/>
                <a:gd name="T26" fmla="*/ 11 w 11"/>
                <a:gd name="T27" fmla="*/ 3 h 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3">
                  <a:moveTo>
                    <a:pt x="0" y="0"/>
                  </a:moveTo>
                  <a:lnTo>
                    <a:pt x="1" y="0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7" name="Freeform 408"/>
            <p:cNvSpPr>
              <a:spLocks/>
            </p:cNvSpPr>
            <p:nvPr/>
          </p:nvSpPr>
          <p:spPr bwMode="auto">
            <a:xfrm>
              <a:off x="1462" y="3441"/>
              <a:ext cx="29" cy="45"/>
            </a:xfrm>
            <a:custGeom>
              <a:avLst/>
              <a:gdLst>
                <a:gd name="T0" fmla="*/ 29 w 29"/>
                <a:gd name="T1" fmla="*/ 17 h 45"/>
                <a:gd name="T2" fmla="*/ 29 w 29"/>
                <a:gd name="T3" fmla="*/ 45 h 45"/>
                <a:gd name="T4" fmla="*/ 0 w 29"/>
                <a:gd name="T5" fmla="*/ 28 h 45"/>
                <a:gd name="T6" fmla="*/ 0 w 29"/>
                <a:gd name="T7" fmla="*/ 22 h 45"/>
                <a:gd name="T8" fmla="*/ 10 w 29"/>
                <a:gd name="T9" fmla="*/ 25 h 45"/>
                <a:gd name="T10" fmla="*/ 10 w 29"/>
                <a:gd name="T11" fmla="*/ 14 h 45"/>
                <a:gd name="T12" fmla="*/ 0 w 29"/>
                <a:gd name="T13" fmla="*/ 6 h 45"/>
                <a:gd name="T14" fmla="*/ 0 w 29"/>
                <a:gd name="T15" fmla="*/ 0 h 45"/>
                <a:gd name="T16" fmla="*/ 29 w 29"/>
                <a:gd name="T17" fmla="*/ 17 h 45"/>
                <a:gd name="T18" fmla="*/ 29 w 29"/>
                <a:gd name="T19" fmla="*/ 17 h 45"/>
                <a:gd name="T20" fmla="*/ 29 w 29"/>
                <a:gd name="T21" fmla="*/ 17 h 45"/>
                <a:gd name="T22" fmla="*/ 29 w 29"/>
                <a:gd name="T23" fmla="*/ 17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45"/>
                <a:gd name="T38" fmla="*/ 29 w 29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45">
                  <a:moveTo>
                    <a:pt x="29" y="17"/>
                  </a:moveTo>
                  <a:lnTo>
                    <a:pt x="29" y="45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0" y="25"/>
                  </a:lnTo>
                  <a:lnTo>
                    <a:pt x="10" y="14"/>
                  </a:lnTo>
                  <a:lnTo>
                    <a:pt x="0" y="6"/>
                  </a:lnTo>
                  <a:lnTo>
                    <a:pt x="0" y="0"/>
                  </a:lnTo>
                  <a:lnTo>
                    <a:pt x="29" y="1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8" name="Freeform 409"/>
            <p:cNvSpPr>
              <a:spLocks/>
            </p:cNvSpPr>
            <p:nvPr/>
          </p:nvSpPr>
          <p:spPr bwMode="auto">
            <a:xfrm>
              <a:off x="1463" y="3451"/>
              <a:ext cx="7" cy="8"/>
            </a:xfrm>
            <a:custGeom>
              <a:avLst/>
              <a:gdLst>
                <a:gd name="T0" fmla="*/ 0 w 7"/>
                <a:gd name="T1" fmla="*/ 1 h 8"/>
                <a:gd name="T2" fmla="*/ 0 w 7"/>
                <a:gd name="T3" fmla="*/ 0 h 8"/>
                <a:gd name="T4" fmla="*/ 7 w 7"/>
                <a:gd name="T5" fmla="*/ 8 h 8"/>
                <a:gd name="T6" fmla="*/ 6 w 7"/>
                <a:gd name="T7" fmla="*/ 8 h 8"/>
                <a:gd name="T8" fmla="*/ 0 w 7"/>
                <a:gd name="T9" fmla="*/ 1 h 8"/>
                <a:gd name="T10" fmla="*/ 0 w 7"/>
                <a:gd name="T11" fmla="*/ 1 h 8"/>
                <a:gd name="T12" fmla="*/ 0 w 7"/>
                <a:gd name="T13" fmla="*/ 1 h 8"/>
                <a:gd name="T14" fmla="*/ 0 w 7"/>
                <a:gd name="T15" fmla="*/ 1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8"/>
                <a:gd name="T26" fmla="*/ 7 w 7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8">
                  <a:moveTo>
                    <a:pt x="0" y="1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6" y="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9" name="Freeform 410"/>
            <p:cNvSpPr>
              <a:spLocks/>
            </p:cNvSpPr>
            <p:nvPr/>
          </p:nvSpPr>
          <p:spPr bwMode="auto">
            <a:xfrm>
              <a:off x="1463" y="3452"/>
              <a:ext cx="6" cy="8"/>
            </a:xfrm>
            <a:custGeom>
              <a:avLst/>
              <a:gdLst>
                <a:gd name="T0" fmla="*/ 0 w 6"/>
                <a:gd name="T1" fmla="*/ 0 h 8"/>
                <a:gd name="T2" fmla="*/ 6 w 6"/>
                <a:gd name="T3" fmla="*/ 7 h 8"/>
                <a:gd name="T4" fmla="*/ 0 w 6"/>
                <a:gd name="T5" fmla="*/ 8 h 8"/>
                <a:gd name="T6" fmla="*/ 0 w 6"/>
                <a:gd name="T7" fmla="*/ 0 h 8"/>
                <a:gd name="T8" fmla="*/ 0 w 6"/>
                <a:gd name="T9" fmla="*/ 0 h 8"/>
                <a:gd name="T10" fmla="*/ 0 w 6"/>
                <a:gd name="T11" fmla="*/ 0 h 8"/>
                <a:gd name="T12" fmla="*/ 0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0" y="0"/>
                  </a:moveTo>
                  <a:lnTo>
                    <a:pt x="6" y="7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427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0" name="Freeform 411"/>
            <p:cNvSpPr>
              <a:spLocks/>
            </p:cNvSpPr>
            <p:nvPr/>
          </p:nvSpPr>
          <p:spPr bwMode="auto">
            <a:xfrm>
              <a:off x="1531" y="3480"/>
              <a:ext cx="16" cy="39"/>
            </a:xfrm>
            <a:custGeom>
              <a:avLst/>
              <a:gdLst>
                <a:gd name="T0" fmla="*/ 16 w 16"/>
                <a:gd name="T1" fmla="*/ 10 h 39"/>
                <a:gd name="T2" fmla="*/ 16 w 16"/>
                <a:gd name="T3" fmla="*/ 39 h 39"/>
                <a:gd name="T4" fmla="*/ 0 w 16"/>
                <a:gd name="T5" fmla="*/ 29 h 39"/>
                <a:gd name="T6" fmla="*/ 0 w 16"/>
                <a:gd name="T7" fmla="*/ 0 h 39"/>
                <a:gd name="T8" fmla="*/ 16 w 16"/>
                <a:gd name="T9" fmla="*/ 10 h 39"/>
                <a:gd name="T10" fmla="*/ 16 w 16"/>
                <a:gd name="T11" fmla="*/ 10 h 39"/>
                <a:gd name="T12" fmla="*/ 16 w 16"/>
                <a:gd name="T13" fmla="*/ 10 h 39"/>
                <a:gd name="T14" fmla="*/ 16 w 16"/>
                <a:gd name="T15" fmla="*/ 1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39"/>
                <a:gd name="T26" fmla="*/ 16 w 16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39">
                  <a:moveTo>
                    <a:pt x="16" y="10"/>
                  </a:moveTo>
                  <a:lnTo>
                    <a:pt x="16" y="3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1" name="Freeform 412"/>
            <p:cNvSpPr>
              <a:spLocks/>
            </p:cNvSpPr>
            <p:nvPr/>
          </p:nvSpPr>
          <p:spPr bwMode="auto">
            <a:xfrm>
              <a:off x="1538" y="3492"/>
              <a:ext cx="9" cy="21"/>
            </a:xfrm>
            <a:custGeom>
              <a:avLst/>
              <a:gdLst>
                <a:gd name="T0" fmla="*/ 2 w 14"/>
                <a:gd name="T1" fmla="*/ 1 h 35"/>
                <a:gd name="T2" fmla="*/ 2 w 14"/>
                <a:gd name="T3" fmla="*/ 3 h 35"/>
                <a:gd name="T4" fmla="*/ 1 w 14"/>
                <a:gd name="T5" fmla="*/ 2 h 35"/>
                <a:gd name="T6" fmla="*/ 1 w 14"/>
                <a:gd name="T7" fmla="*/ 1 h 35"/>
                <a:gd name="T8" fmla="*/ 2 w 14"/>
                <a:gd name="T9" fmla="*/ 1 h 35"/>
                <a:gd name="T10" fmla="*/ 2 w 14"/>
                <a:gd name="T11" fmla="*/ 1 h 35"/>
                <a:gd name="T12" fmla="*/ 2 w 14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35"/>
                <a:gd name="T23" fmla="*/ 14 w 14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35">
                  <a:moveTo>
                    <a:pt x="14" y="3"/>
                  </a:moveTo>
                  <a:cubicBezTo>
                    <a:pt x="14" y="35"/>
                    <a:pt x="14" y="35"/>
                    <a:pt x="14" y="35"/>
                  </a:cubicBezTo>
                  <a:cubicBezTo>
                    <a:pt x="13" y="34"/>
                    <a:pt x="4" y="27"/>
                    <a:pt x="2" y="23"/>
                  </a:cubicBezTo>
                  <a:cubicBezTo>
                    <a:pt x="0" y="19"/>
                    <a:pt x="0" y="2"/>
                    <a:pt x="2" y="1"/>
                  </a:cubicBezTo>
                  <a:cubicBezTo>
                    <a:pt x="4" y="0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2" name="Freeform 413"/>
            <p:cNvSpPr>
              <a:spLocks noEditPoints="1"/>
            </p:cNvSpPr>
            <p:nvPr/>
          </p:nvSpPr>
          <p:spPr bwMode="auto">
            <a:xfrm>
              <a:off x="1538" y="3492"/>
              <a:ext cx="9" cy="22"/>
            </a:xfrm>
            <a:custGeom>
              <a:avLst/>
              <a:gdLst>
                <a:gd name="T0" fmla="*/ 1 w 15"/>
                <a:gd name="T1" fmla="*/ 1 h 37"/>
                <a:gd name="T2" fmla="*/ 1 w 15"/>
                <a:gd name="T3" fmla="*/ 1 h 37"/>
                <a:gd name="T4" fmla="*/ 1 w 15"/>
                <a:gd name="T5" fmla="*/ 1 h 37"/>
                <a:gd name="T6" fmla="*/ 1 w 15"/>
                <a:gd name="T7" fmla="*/ 3 h 37"/>
                <a:gd name="T8" fmla="*/ 1 w 15"/>
                <a:gd name="T9" fmla="*/ 3 h 37"/>
                <a:gd name="T10" fmla="*/ 1 w 15"/>
                <a:gd name="T11" fmla="*/ 3 h 37"/>
                <a:gd name="T12" fmla="*/ 1 w 15"/>
                <a:gd name="T13" fmla="*/ 2 h 37"/>
                <a:gd name="T14" fmla="*/ 0 w 15"/>
                <a:gd name="T15" fmla="*/ 1 h 37"/>
                <a:gd name="T16" fmla="*/ 1 w 15"/>
                <a:gd name="T17" fmla="*/ 1 h 37"/>
                <a:gd name="T18" fmla="*/ 1 w 15"/>
                <a:gd name="T19" fmla="*/ 1 h 37"/>
                <a:gd name="T20" fmla="*/ 1 w 15"/>
                <a:gd name="T21" fmla="*/ 1 h 37"/>
                <a:gd name="T22" fmla="*/ 1 w 15"/>
                <a:gd name="T23" fmla="*/ 1 h 37"/>
                <a:gd name="T24" fmla="*/ 1 w 15"/>
                <a:gd name="T25" fmla="*/ 2 h 37"/>
                <a:gd name="T26" fmla="*/ 1 w 15"/>
                <a:gd name="T27" fmla="*/ 1 h 37"/>
                <a:gd name="T28" fmla="*/ 1 w 15"/>
                <a:gd name="T29" fmla="*/ 1 h 37"/>
                <a:gd name="T30" fmla="*/ 1 w 15"/>
                <a:gd name="T31" fmla="*/ 2 h 37"/>
                <a:gd name="T32" fmla="*/ 1 w 15"/>
                <a:gd name="T33" fmla="*/ 2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37"/>
                <a:gd name="T53" fmla="*/ 15 w 1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37"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6"/>
                    <a:pt x="4" y="29"/>
                    <a:pt x="2" y="25"/>
                  </a:cubicBezTo>
                  <a:cubicBezTo>
                    <a:pt x="0" y="22"/>
                    <a:pt x="0" y="16"/>
                    <a:pt x="0" y="12"/>
                  </a:cubicBezTo>
                  <a:cubicBezTo>
                    <a:pt x="0" y="7"/>
                    <a:pt x="0" y="2"/>
                    <a:pt x="2" y="1"/>
                  </a:cubicBezTo>
                  <a:cubicBezTo>
                    <a:pt x="4" y="0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36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4" y="1"/>
                    <a:pt x="2" y="2"/>
                  </a:cubicBezTo>
                  <a:cubicBezTo>
                    <a:pt x="0" y="3"/>
                    <a:pt x="0" y="20"/>
                    <a:pt x="2" y="24"/>
                  </a:cubicBezTo>
                  <a:cubicBezTo>
                    <a:pt x="4" y="28"/>
                    <a:pt x="13" y="35"/>
                    <a:pt x="14" y="36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3" name="Freeform 414"/>
            <p:cNvSpPr>
              <a:spLocks/>
            </p:cNvSpPr>
            <p:nvPr/>
          </p:nvSpPr>
          <p:spPr bwMode="auto">
            <a:xfrm>
              <a:off x="1541" y="3495"/>
              <a:ext cx="2" cy="4"/>
            </a:xfrm>
            <a:custGeom>
              <a:avLst/>
              <a:gdLst>
                <a:gd name="T0" fmla="*/ 2 w 2"/>
                <a:gd name="T1" fmla="*/ 1 h 4"/>
                <a:gd name="T2" fmla="*/ 2 w 2"/>
                <a:gd name="T3" fmla="*/ 4 h 4"/>
                <a:gd name="T4" fmla="*/ 0 w 2"/>
                <a:gd name="T5" fmla="*/ 3 h 4"/>
                <a:gd name="T6" fmla="*/ 1 w 2"/>
                <a:gd name="T7" fmla="*/ 0 h 4"/>
                <a:gd name="T8" fmla="*/ 2 w 2"/>
                <a:gd name="T9" fmla="*/ 1 h 4"/>
                <a:gd name="T10" fmla="*/ 2 w 2"/>
                <a:gd name="T11" fmla="*/ 1 h 4"/>
                <a:gd name="T12" fmla="*/ 2 w 2"/>
                <a:gd name="T13" fmla="*/ 1 h 4"/>
                <a:gd name="T14" fmla="*/ 2 w 2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4"/>
                <a:gd name="T26" fmla="*/ 2 w 2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4">
                  <a:moveTo>
                    <a:pt x="2" y="1"/>
                  </a:moveTo>
                  <a:lnTo>
                    <a:pt x="2" y="4"/>
                  </a:lnTo>
                  <a:lnTo>
                    <a:pt x="0" y="3"/>
                  </a:lnTo>
                  <a:lnTo>
                    <a:pt x="1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4" name="Freeform 415"/>
            <p:cNvSpPr>
              <a:spLocks/>
            </p:cNvSpPr>
            <p:nvPr/>
          </p:nvSpPr>
          <p:spPr bwMode="auto">
            <a:xfrm>
              <a:off x="1542" y="3502"/>
              <a:ext cx="1" cy="7"/>
            </a:xfrm>
            <a:custGeom>
              <a:avLst/>
              <a:gdLst>
                <a:gd name="T0" fmla="*/ 1 w 1"/>
                <a:gd name="T1" fmla="*/ 1 h 7"/>
                <a:gd name="T2" fmla="*/ 1 w 1"/>
                <a:gd name="T3" fmla="*/ 7 h 7"/>
                <a:gd name="T4" fmla="*/ 0 w 1"/>
                <a:gd name="T5" fmla="*/ 6 h 7"/>
                <a:gd name="T6" fmla="*/ 0 w 1"/>
                <a:gd name="T7" fmla="*/ 0 h 7"/>
                <a:gd name="T8" fmla="*/ 1 w 1"/>
                <a:gd name="T9" fmla="*/ 1 h 7"/>
                <a:gd name="T10" fmla="*/ 1 w 1"/>
                <a:gd name="T11" fmla="*/ 1 h 7"/>
                <a:gd name="T12" fmla="*/ 1 w 1"/>
                <a:gd name="T13" fmla="*/ 1 h 7"/>
                <a:gd name="T14" fmla="*/ 1 w 1"/>
                <a:gd name="T15" fmla="*/ 1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7"/>
                <a:gd name="T26" fmla="*/ 1 w 1"/>
                <a:gd name="T27" fmla="*/ 7 h 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7">
                  <a:moveTo>
                    <a:pt x="1" y="1"/>
                  </a:moveTo>
                  <a:lnTo>
                    <a:pt x="1" y="7"/>
                  </a:lnTo>
                  <a:lnTo>
                    <a:pt x="0" y="6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5" name="Freeform 416"/>
            <p:cNvSpPr>
              <a:spLocks/>
            </p:cNvSpPr>
            <p:nvPr/>
          </p:nvSpPr>
          <p:spPr bwMode="auto">
            <a:xfrm>
              <a:off x="1544" y="3496"/>
              <a:ext cx="2" cy="14"/>
            </a:xfrm>
            <a:custGeom>
              <a:avLst/>
              <a:gdLst>
                <a:gd name="T0" fmla="*/ 2 w 2"/>
                <a:gd name="T1" fmla="*/ 1 h 14"/>
                <a:gd name="T2" fmla="*/ 2 w 2"/>
                <a:gd name="T3" fmla="*/ 14 h 14"/>
                <a:gd name="T4" fmla="*/ 0 w 2"/>
                <a:gd name="T5" fmla="*/ 13 h 14"/>
                <a:gd name="T6" fmla="*/ 0 w 2"/>
                <a:gd name="T7" fmla="*/ 0 h 14"/>
                <a:gd name="T8" fmla="*/ 2 w 2"/>
                <a:gd name="T9" fmla="*/ 1 h 14"/>
                <a:gd name="T10" fmla="*/ 2 w 2"/>
                <a:gd name="T11" fmla="*/ 1 h 14"/>
                <a:gd name="T12" fmla="*/ 2 w 2"/>
                <a:gd name="T13" fmla="*/ 1 h 14"/>
                <a:gd name="T14" fmla="*/ 2 w 2"/>
                <a:gd name="T15" fmla="*/ 1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14"/>
                <a:gd name="T26" fmla="*/ 2 w 2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14">
                  <a:moveTo>
                    <a:pt x="2" y="1"/>
                  </a:moveTo>
                  <a:lnTo>
                    <a:pt x="2" y="14"/>
                  </a:lnTo>
                  <a:lnTo>
                    <a:pt x="0" y="13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6" name="Freeform 417"/>
            <p:cNvSpPr>
              <a:spLocks noEditPoints="1"/>
            </p:cNvSpPr>
            <p:nvPr/>
          </p:nvSpPr>
          <p:spPr bwMode="auto">
            <a:xfrm>
              <a:off x="1544" y="3513"/>
              <a:ext cx="2" cy="3"/>
            </a:xfrm>
            <a:custGeom>
              <a:avLst/>
              <a:gdLst>
                <a:gd name="T0" fmla="*/ 1 w 4"/>
                <a:gd name="T1" fmla="*/ 0 h 5"/>
                <a:gd name="T2" fmla="*/ 1 w 4"/>
                <a:gd name="T3" fmla="*/ 1 h 5"/>
                <a:gd name="T4" fmla="*/ 1 w 4"/>
                <a:gd name="T5" fmla="*/ 1 h 5"/>
                <a:gd name="T6" fmla="*/ 0 w 4"/>
                <a:gd name="T7" fmla="*/ 1 h 5"/>
                <a:gd name="T8" fmla="*/ 1 w 4"/>
                <a:gd name="T9" fmla="*/ 0 h 5"/>
                <a:gd name="T10" fmla="*/ 1 w 4"/>
                <a:gd name="T11" fmla="*/ 0 h 5"/>
                <a:gd name="T12" fmla="*/ 1 w 4"/>
                <a:gd name="T13" fmla="*/ 0 h 5"/>
                <a:gd name="T14" fmla="*/ 1 w 4"/>
                <a:gd name="T15" fmla="*/ 1 h 5"/>
                <a:gd name="T16" fmla="*/ 1 w 4"/>
                <a:gd name="T17" fmla="*/ 1 h 5"/>
                <a:gd name="T18" fmla="*/ 1 w 4"/>
                <a:gd name="T19" fmla="*/ 1 h 5"/>
                <a:gd name="T20" fmla="*/ 1 w 4"/>
                <a:gd name="T21" fmla="*/ 1 h 5"/>
                <a:gd name="T22" fmla="*/ 1 w 4"/>
                <a:gd name="T23" fmla="*/ 1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5"/>
                <a:gd name="T38" fmla="*/ 4 w 4"/>
                <a:gd name="T39" fmla="*/ 5 h 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4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7" name="Freeform 418"/>
            <p:cNvSpPr>
              <a:spLocks/>
            </p:cNvSpPr>
            <p:nvPr/>
          </p:nvSpPr>
          <p:spPr bwMode="auto">
            <a:xfrm>
              <a:off x="1544" y="3489"/>
              <a:ext cx="2" cy="4"/>
            </a:xfrm>
            <a:custGeom>
              <a:avLst/>
              <a:gdLst>
                <a:gd name="T0" fmla="*/ 1 w 3"/>
                <a:gd name="T1" fmla="*/ 1 h 6"/>
                <a:gd name="T2" fmla="*/ 1 w 3"/>
                <a:gd name="T3" fmla="*/ 1 h 6"/>
                <a:gd name="T4" fmla="*/ 1 w 3"/>
                <a:gd name="T5" fmla="*/ 1 h 6"/>
                <a:gd name="T6" fmla="*/ 0 w 3"/>
                <a:gd name="T7" fmla="*/ 1 h 6"/>
                <a:gd name="T8" fmla="*/ 1 w 3"/>
                <a:gd name="T9" fmla="*/ 1 h 6"/>
                <a:gd name="T10" fmla="*/ 1 w 3"/>
                <a:gd name="T11" fmla="*/ 1 h 6"/>
                <a:gd name="T12" fmla="*/ 1 w 3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6"/>
                <a:gd name="T23" fmla="*/ 3 w 3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6">
                  <a:moveTo>
                    <a:pt x="2" y="1"/>
                  </a:moveTo>
                  <a:cubicBezTo>
                    <a:pt x="3" y="1"/>
                    <a:pt x="3" y="3"/>
                    <a:pt x="3" y="4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0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8" name="Freeform 419"/>
            <p:cNvSpPr>
              <a:spLocks/>
            </p:cNvSpPr>
            <p:nvPr/>
          </p:nvSpPr>
          <p:spPr bwMode="auto">
            <a:xfrm>
              <a:off x="1493" y="3433"/>
              <a:ext cx="16" cy="28"/>
            </a:xfrm>
            <a:custGeom>
              <a:avLst/>
              <a:gdLst>
                <a:gd name="T0" fmla="*/ 16 w 16"/>
                <a:gd name="T1" fmla="*/ 8 h 28"/>
                <a:gd name="T2" fmla="*/ 15 w 16"/>
                <a:gd name="T3" fmla="*/ 28 h 28"/>
                <a:gd name="T4" fmla="*/ 0 w 16"/>
                <a:gd name="T5" fmla="*/ 19 h 28"/>
                <a:gd name="T6" fmla="*/ 0 w 16"/>
                <a:gd name="T7" fmla="*/ 0 h 28"/>
                <a:gd name="T8" fmla="*/ 16 w 16"/>
                <a:gd name="T9" fmla="*/ 8 h 28"/>
                <a:gd name="T10" fmla="*/ 16 w 16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8"/>
                <a:gd name="T20" fmla="*/ 16 w 16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8">
                  <a:moveTo>
                    <a:pt x="16" y="8"/>
                  </a:moveTo>
                  <a:lnTo>
                    <a:pt x="15" y="28"/>
                  </a:lnTo>
                  <a:lnTo>
                    <a:pt x="0" y="19"/>
                  </a:lnTo>
                  <a:lnTo>
                    <a:pt x="0" y="0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19" name="Freeform 420"/>
            <p:cNvSpPr>
              <a:spLocks/>
            </p:cNvSpPr>
            <p:nvPr/>
          </p:nvSpPr>
          <p:spPr bwMode="auto">
            <a:xfrm>
              <a:off x="1492" y="3449"/>
              <a:ext cx="14" cy="6"/>
            </a:xfrm>
            <a:custGeom>
              <a:avLst/>
              <a:gdLst>
                <a:gd name="T0" fmla="*/ 0 w 14"/>
                <a:gd name="T1" fmla="*/ 0 h 6"/>
                <a:gd name="T2" fmla="*/ 1 w 14"/>
                <a:gd name="T3" fmla="*/ 0 h 6"/>
                <a:gd name="T4" fmla="*/ 14 w 14"/>
                <a:gd name="T5" fmla="*/ 5 h 6"/>
                <a:gd name="T6" fmla="*/ 13 w 14"/>
                <a:gd name="T7" fmla="*/ 6 h 6"/>
                <a:gd name="T8" fmla="*/ 0 w 14"/>
                <a:gd name="T9" fmla="*/ 0 h 6"/>
                <a:gd name="T10" fmla="*/ 0 w 14"/>
                <a:gd name="T11" fmla="*/ 0 h 6"/>
                <a:gd name="T12" fmla="*/ 0 w 14"/>
                <a:gd name="T13" fmla="*/ 0 h 6"/>
                <a:gd name="T14" fmla="*/ 0 w 14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6"/>
                <a:gd name="T26" fmla="*/ 14 w 14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6">
                  <a:moveTo>
                    <a:pt x="0" y="0"/>
                  </a:moveTo>
                  <a:lnTo>
                    <a:pt x="1" y="0"/>
                  </a:lnTo>
                  <a:lnTo>
                    <a:pt x="14" y="5"/>
                  </a:lnTo>
                  <a:lnTo>
                    <a:pt x="13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0" name="Freeform 421"/>
            <p:cNvSpPr>
              <a:spLocks/>
            </p:cNvSpPr>
            <p:nvPr/>
          </p:nvSpPr>
          <p:spPr bwMode="auto">
            <a:xfrm>
              <a:off x="1492" y="3427"/>
              <a:ext cx="38" cy="50"/>
            </a:xfrm>
            <a:custGeom>
              <a:avLst/>
              <a:gdLst>
                <a:gd name="T0" fmla="*/ 38 w 38"/>
                <a:gd name="T1" fmla="*/ 22 h 50"/>
                <a:gd name="T2" fmla="*/ 38 w 38"/>
                <a:gd name="T3" fmla="*/ 50 h 50"/>
                <a:gd name="T4" fmla="*/ 0 w 38"/>
                <a:gd name="T5" fmla="*/ 28 h 50"/>
                <a:gd name="T6" fmla="*/ 0 w 38"/>
                <a:gd name="T7" fmla="*/ 22 h 50"/>
                <a:gd name="T8" fmla="*/ 13 w 38"/>
                <a:gd name="T9" fmla="*/ 28 h 50"/>
                <a:gd name="T10" fmla="*/ 13 w 38"/>
                <a:gd name="T11" fmla="*/ 17 h 50"/>
                <a:gd name="T12" fmla="*/ 0 w 38"/>
                <a:gd name="T13" fmla="*/ 6 h 50"/>
                <a:gd name="T14" fmla="*/ 0 w 38"/>
                <a:gd name="T15" fmla="*/ 0 h 50"/>
                <a:gd name="T16" fmla="*/ 38 w 38"/>
                <a:gd name="T17" fmla="*/ 22 h 50"/>
                <a:gd name="T18" fmla="*/ 38 w 38"/>
                <a:gd name="T19" fmla="*/ 22 h 50"/>
                <a:gd name="T20" fmla="*/ 38 w 38"/>
                <a:gd name="T21" fmla="*/ 22 h 50"/>
                <a:gd name="T22" fmla="*/ 38 w 38"/>
                <a:gd name="T23" fmla="*/ 22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8"/>
                <a:gd name="T37" fmla="*/ 0 h 50"/>
                <a:gd name="T38" fmla="*/ 38 w 38"/>
                <a:gd name="T39" fmla="*/ 50 h 5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8" h="50">
                  <a:moveTo>
                    <a:pt x="38" y="22"/>
                  </a:moveTo>
                  <a:lnTo>
                    <a:pt x="38" y="5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3" y="28"/>
                  </a:lnTo>
                  <a:lnTo>
                    <a:pt x="13" y="17"/>
                  </a:lnTo>
                  <a:lnTo>
                    <a:pt x="0" y="6"/>
                  </a:lnTo>
                  <a:lnTo>
                    <a:pt x="0" y="0"/>
                  </a:lnTo>
                  <a:lnTo>
                    <a:pt x="38" y="22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1" name="Freeform 422"/>
            <p:cNvSpPr>
              <a:spLocks/>
            </p:cNvSpPr>
            <p:nvPr/>
          </p:nvSpPr>
          <p:spPr bwMode="auto">
            <a:xfrm>
              <a:off x="1463" y="3416"/>
              <a:ext cx="12" cy="25"/>
            </a:xfrm>
            <a:custGeom>
              <a:avLst/>
              <a:gdLst>
                <a:gd name="T0" fmla="*/ 12 w 12"/>
                <a:gd name="T1" fmla="*/ 7 h 25"/>
                <a:gd name="T2" fmla="*/ 12 w 12"/>
                <a:gd name="T3" fmla="*/ 25 h 25"/>
                <a:gd name="T4" fmla="*/ 0 w 12"/>
                <a:gd name="T5" fmla="*/ 18 h 25"/>
                <a:gd name="T6" fmla="*/ 0 w 12"/>
                <a:gd name="T7" fmla="*/ 0 h 25"/>
                <a:gd name="T8" fmla="*/ 12 w 12"/>
                <a:gd name="T9" fmla="*/ 7 h 25"/>
                <a:gd name="T10" fmla="*/ 12 w 12"/>
                <a:gd name="T11" fmla="*/ 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5"/>
                <a:gd name="T20" fmla="*/ 12 w 1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5">
                  <a:moveTo>
                    <a:pt x="12" y="7"/>
                  </a:moveTo>
                  <a:lnTo>
                    <a:pt x="12" y="25"/>
                  </a:lnTo>
                  <a:lnTo>
                    <a:pt x="0" y="18"/>
                  </a:lnTo>
                  <a:lnTo>
                    <a:pt x="0" y="0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rgbClr val="3F518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2" name="Freeform 423"/>
            <p:cNvSpPr>
              <a:spLocks/>
            </p:cNvSpPr>
            <p:nvPr/>
          </p:nvSpPr>
          <p:spPr bwMode="auto">
            <a:xfrm>
              <a:off x="1468" y="3422"/>
              <a:ext cx="7" cy="16"/>
            </a:xfrm>
            <a:custGeom>
              <a:avLst/>
              <a:gdLst>
                <a:gd name="T0" fmla="*/ 1 w 11"/>
                <a:gd name="T1" fmla="*/ 1 h 27"/>
                <a:gd name="T2" fmla="*/ 1 w 11"/>
                <a:gd name="T3" fmla="*/ 1 h 27"/>
                <a:gd name="T4" fmla="*/ 1 w 11"/>
                <a:gd name="T5" fmla="*/ 2 h 27"/>
                <a:gd name="T6" fmla="*/ 0 w 11"/>
                <a:gd name="T7" fmla="*/ 1 h 27"/>
                <a:gd name="T8" fmla="*/ 1 w 11"/>
                <a:gd name="T9" fmla="*/ 1 h 27"/>
                <a:gd name="T10" fmla="*/ 1 w 11"/>
                <a:gd name="T11" fmla="*/ 1 h 27"/>
                <a:gd name="T12" fmla="*/ 1 w 11"/>
                <a:gd name="T13" fmla="*/ 1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7"/>
                <a:gd name="T23" fmla="*/ 11 w 1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7">
                  <a:moveTo>
                    <a:pt x="5" y="2"/>
                  </a:moveTo>
                  <a:cubicBezTo>
                    <a:pt x="8" y="3"/>
                    <a:pt x="11" y="10"/>
                    <a:pt x="11" y="16"/>
                  </a:cubicBezTo>
                  <a:cubicBezTo>
                    <a:pt x="11" y="23"/>
                    <a:pt x="8" y="27"/>
                    <a:pt x="5" y="25"/>
                  </a:cubicBezTo>
                  <a:cubicBezTo>
                    <a:pt x="2" y="23"/>
                    <a:pt x="0" y="16"/>
                    <a:pt x="0" y="10"/>
                  </a:cubicBezTo>
                  <a:cubicBezTo>
                    <a:pt x="0" y="4"/>
                    <a:pt x="2" y="0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3" name="Freeform 424"/>
            <p:cNvSpPr>
              <a:spLocks/>
            </p:cNvSpPr>
            <p:nvPr/>
          </p:nvSpPr>
          <p:spPr bwMode="auto">
            <a:xfrm>
              <a:off x="1462" y="3432"/>
              <a:ext cx="11" cy="4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0 h 4"/>
                <a:gd name="T4" fmla="*/ 11 w 11"/>
                <a:gd name="T5" fmla="*/ 3 h 4"/>
                <a:gd name="T6" fmla="*/ 10 w 11"/>
                <a:gd name="T7" fmla="*/ 4 h 4"/>
                <a:gd name="T8" fmla="*/ 0 w 11"/>
                <a:gd name="T9" fmla="*/ 1 h 4"/>
                <a:gd name="T10" fmla="*/ 0 w 11"/>
                <a:gd name="T11" fmla="*/ 1 h 4"/>
                <a:gd name="T12" fmla="*/ 0 w 11"/>
                <a:gd name="T13" fmla="*/ 1 h 4"/>
                <a:gd name="T14" fmla="*/ 0 w 11"/>
                <a:gd name="T15" fmla="*/ 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4"/>
                <a:gd name="T26" fmla="*/ 11 w 11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4">
                  <a:moveTo>
                    <a:pt x="0" y="1"/>
                  </a:moveTo>
                  <a:lnTo>
                    <a:pt x="1" y="0"/>
                  </a:lnTo>
                  <a:lnTo>
                    <a:pt x="11" y="3"/>
                  </a:lnTo>
                  <a:lnTo>
                    <a:pt x="10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4" name="Freeform 425"/>
            <p:cNvSpPr>
              <a:spLocks/>
            </p:cNvSpPr>
            <p:nvPr/>
          </p:nvSpPr>
          <p:spPr bwMode="auto">
            <a:xfrm>
              <a:off x="1462" y="3410"/>
              <a:ext cx="29" cy="45"/>
            </a:xfrm>
            <a:custGeom>
              <a:avLst/>
              <a:gdLst>
                <a:gd name="T0" fmla="*/ 29 w 29"/>
                <a:gd name="T1" fmla="*/ 17 h 45"/>
                <a:gd name="T2" fmla="*/ 29 w 29"/>
                <a:gd name="T3" fmla="*/ 45 h 45"/>
                <a:gd name="T4" fmla="*/ 0 w 29"/>
                <a:gd name="T5" fmla="*/ 29 h 45"/>
                <a:gd name="T6" fmla="*/ 0 w 29"/>
                <a:gd name="T7" fmla="*/ 23 h 45"/>
                <a:gd name="T8" fmla="*/ 10 w 29"/>
                <a:gd name="T9" fmla="*/ 26 h 45"/>
                <a:gd name="T10" fmla="*/ 10 w 29"/>
                <a:gd name="T11" fmla="*/ 15 h 45"/>
                <a:gd name="T12" fmla="*/ 0 w 29"/>
                <a:gd name="T13" fmla="*/ 6 h 45"/>
                <a:gd name="T14" fmla="*/ 0 w 29"/>
                <a:gd name="T15" fmla="*/ 0 h 45"/>
                <a:gd name="T16" fmla="*/ 29 w 29"/>
                <a:gd name="T17" fmla="*/ 17 h 45"/>
                <a:gd name="T18" fmla="*/ 29 w 29"/>
                <a:gd name="T19" fmla="*/ 17 h 45"/>
                <a:gd name="T20" fmla="*/ 29 w 29"/>
                <a:gd name="T21" fmla="*/ 17 h 45"/>
                <a:gd name="T22" fmla="*/ 29 w 29"/>
                <a:gd name="T23" fmla="*/ 17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45"/>
                <a:gd name="T38" fmla="*/ 29 w 29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45">
                  <a:moveTo>
                    <a:pt x="29" y="17"/>
                  </a:moveTo>
                  <a:lnTo>
                    <a:pt x="29" y="4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10" y="26"/>
                  </a:lnTo>
                  <a:lnTo>
                    <a:pt x="10" y="15"/>
                  </a:lnTo>
                  <a:lnTo>
                    <a:pt x="0" y="6"/>
                  </a:lnTo>
                  <a:lnTo>
                    <a:pt x="0" y="0"/>
                  </a:lnTo>
                  <a:lnTo>
                    <a:pt x="29" y="17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5" name="Freeform 426"/>
            <p:cNvSpPr>
              <a:spLocks/>
            </p:cNvSpPr>
            <p:nvPr/>
          </p:nvSpPr>
          <p:spPr bwMode="auto">
            <a:xfrm>
              <a:off x="1463" y="3420"/>
              <a:ext cx="7" cy="9"/>
            </a:xfrm>
            <a:custGeom>
              <a:avLst/>
              <a:gdLst>
                <a:gd name="T0" fmla="*/ 0 w 7"/>
                <a:gd name="T1" fmla="*/ 1 h 9"/>
                <a:gd name="T2" fmla="*/ 0 w 7"/>
                <a:gd name="T3" fmla="*/ 0 h 9"/>
                <a:gd name="T4" fmla="*/ 7 w 7"/>
                <a:gd name="T5" fmla="*/ 8 h 9"/>
                <a:gd name="T6" fmla="*/ 6 w 7"/>
                <a:gd name="T7" fmla="*/ 9 h 9"/>
                <a:gd name="T8" fmla="*/ 0 w 7"/>
                <a:gd name="T9" fmla="*/ 1 h 9"/>
                <a:gd name="T10" fmla="*/ 0 w 7"/>
                <a:gd name="T11" fmla="*/ 1 h 9"/>
                <a:gd name="T12" fmla="*/ 0 w 7"/>
                <a:gd name="T13" fmla="*/ 1 h 9"/>
                <a:gd name="T14" fmla="*/ 0 w 7"/>
                <a:gd name="T15" fmla="*/ 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9"/>
                <a:gd name="T26" fmla="*/ 7 w 7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9">
                  <a:moveTo>
                    <a:pt x="0" y="1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6" y="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64A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6" name="Freeform 427"/>
            <p:cNvSpPr>
              <a:spLocks/>
            </p:cNvSpPr>
            <p:nvPr/>
          </p:nvSpPr>
          <p:spPr bwMode="auto">
            <a:xfrm>
              <a:off x="1463" y="3421"/>
              <a:ext cx="6" cy="8"/>
            </a:xfrm>
            <a:custGeom>
              <a:avLst/>
              <a:gdLst>
                <a:gd name="T0" fmla="*/ 0 w 6"/>
                <a:gd name="T1" fmla="*/ 0 h 8"/>
                <a:gd name="T2" fmla="*/ 6 w 6"/>
                <a:gd name="T3" fmla="*/ 8 h 8"/>
                <a:gd name="T4" fmla="*/ 0 w 6"/>
                <a:gd name="T5" fmla="*/ 8 h 8"/>
                <a:gd name="T6" fmla="*/ 0 w 6"/>
                <a:gd name="T7" fmla="*/ 0 h 8"/>
                <a:gd name="T8" fmla="*/ 0 w 6"/>
                <a:gd name="T9" fmla="*/ 0 h 8"/>
                <a:gd name="T10" fmla="*/ 0 w 6"/>
                <a:gd name="T11" fmla="*/ 0 h 8"/>
                <a:gd name="T12" fmla="*/ 0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8"/>
                <a:gd name="T23" fmla="*/ 6 w 6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8">
                  <a:moveTo>
                    <a:pt x="0" y="0"/>
                  </a:moveTo>
                  <a:lnTo>
                    <a:pt x="6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427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7" name="Freeform 428"/>
            <p:cNvSpPr>
              <a:spLocks/>
            </p:cNvSpPr>
            <p:nvPr/>
          </p:nvSpPr>
          <p:spPr bwMode="auto">
            <a:xfrm>
              <a:off x="1531" y="3449"/>
              <a:ext cx="16" cy="39"/>
            </a:xfrm>
            <a:custGeom>
              <a:avLst/>
              <a:gdLst>
                <a:gd name="T0" fmla="*/ 16 w 16"/>
                <a:gd name="T1" fmla="*/ 11 h 39"/>
                <a:gd name="T2" fmla="*/ 16 w 16"/>
                <a:gd name="T3" fmla="*/ 39 h 39"/>
                <a:gd name="T4" fmla="*/ 0 w 16"/>
                <a:gd name="T5" fmla="*/ 29 h 39"/>
                <a:gd name="T6" fmla="*/ 0 w 16"/>
                <a:gd name="T7" fmla="*/ 0 h 39"/>
                <a:gd name="T8" fmla="*/ 16 w 16"/>
                <a:gd name="T9" fmla="*/ 11 h 39"/>
                <a:gd name="T10" fmla="*/ 16 w 16"/>
                <a:gd name="T11" fmla="*/ 11 h 39"/>
                <a:gd name="T12" fmla="*/ 16 w 16"/>
                <a:gd name="T13" fmla="*/ 11 h 39"/>
                <a:gd name="T14" fmla="*/ 16 w 16"/>
                <a:gd name="T15" fmla="*/ 11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39"/>
                <a:gd name="T26" fmla="*/ 16 w 16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39">
                  <a:moveTo>
                    <a:pt x="16" y="11"/>
                  </a:moveTo>
                  <a:lnTo>
                    <a:pt x="16" y="3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6" y="11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8" name="Freeform 429"/>
            <p:cNvSpPr>
              <a:spLocks/>
            </p:cNvSpPr>
            <p:nvPr/>
          </p:nvSpPr>
          <p:spPr bwMode="auto">
            <a:xfrm>
              <a:off x="1538" y="3461"/>
              <a:ext cx="9" cy="22"/>
            </a:xfrm>
            <a:custGeom>
              <a:avLst/>
              <a:gdLst>
                <a:gd name="T0" fmla="*/ 2 w 14"/>
                <a:gd name="T1" fmla="*/ 1 h 36"/>
                <a:gd name="T2" fmla="*/ 2 w 14"/>
                <a:gd name="T3" fmla="*/ 3 h 36"/>
                <a:gd name="T4" fmla="*/ 1 w 14"/>
                <a:gd name="T5" fmla="*/ 2 h 36"/>
                <a:gd name="T6" fmla="*/ 1 w 14"/>
                <a:gd name="T7" fmla="*/ 1 h 36"/>
                <a:gd name="T8" fmla="*/ 2 w 14"/>
                <a:gd name="T9" fmla="*/ 1 h 36"/>
                <a:gd name="T10" fmla="*/ 2 w 14"/>
                <a:gd name="T11" fmla="*/ 1 h 36"/>
                <a:gd name="T12" fmla="*/ 2 w 14"/>
                <a:gd name="T13" fmla="*/ 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36"/>
                <a:gd name="T23" fmla="*/ 14 w 14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36">
                  <a:moveTo>
                    <a:pt x="14" y="4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3" y="34"/>
                    <a:pt x="4" y="27"/>
                    <a:pt x="2" y="24"/>
                  </a:cubicBezTo>
                  <a:cubicBezTo>
                    <a:pt x="0" y="20"/>
                    <a:pt x="0" y="3"/>
                    <a:pt x="2" y="1"/>
                  </a:cubicBezTo>
                  <a:cubicBezTo>
                    <a:pt x="4" y="0"/>
                    <a:pt x="13" y="3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29" name="Freeform 430"/>
            <p:cNvSpPr>
              <a:spLocks noEditPoints="1"/>
            </p:cNvSpPr>
            <p:nvPr/>
          </p:nvSpPr>
          <p:spPr bwMode="auto">
            <a:xfrm>
              <a:off x="1538" y="3461"/>
              <a:ext cx="9" cy="22"/>
            </a:xfrm>
            <a:custGeom>
              <a:avLst/>
              <a:gdLst>
                <a:gd name="T0" fmla="*/ 1 w 15"/>
                <a:gd name="T1" fmla="*/ 1 h 38"/>
                <a:gd name="T2" fmla="*/ 1 w 15"/>
                <a:gd name="T3" fmla="*/ 1 h 38"/>
                <a:gd name="T4" fmla="*/ 1 w 15"/>
                <a:gd name="T5" fmla="*/ 1 h 38"/>
                <a:gd name="T6" fmla="*/ 1 w 15"/>
                <a:gd name="T7" fmla="*/ 2 h 38"/>
                <a:gd name="T8" fmla="*/ 1 w 15"/>
                <a:gd name="T9" fmla="*/ 3 h 38"/>
                <a:gd name="T10" fmla="*/ 1 w 15"/>
                <a:gd name="T11" fmla="*/ 2 h 38"/>
                <a:gd name="T12" fmla="*/ 1 w 15"/>
                <a:gd name="T13" fmla="*/ 2 h 38"/>
                <a:gd name="T14" fmla="*/ 0 w 15"/>
                <a:gd name="T15" fmla="*/ 1 h 38"/>
                <a:gd name="T16" fmla="*/ 1 w 15"/>
                <a:gd name="T17" fmla="*/ 1 h 38"/>
                <a:gd name="T18" fmla="*/ 1 w 15"/>
                <a:gd name="T19" fmla="*/ 1 h 38"/>
                <a:gd name="T20" fmla="*/ 1 w 15"/>
                <a:gd name="T21" fmla="*/ 1 h 38"/>
                <a:gd name="T22" fmla="*/ 1 w 15"/>
                <a:gd name="T23" fmla="*/ 1 h 38"/>
                <a:gd name="T24" fmla="*/ 1 w 15"/>
                <a:gd name="T25" fmla="*/ 2 h 38"/>
                <a:gd name="T26" fmla="*/ 1 w 15"/>
                <a:gd name="T27" fmla="*/ 1 h 38"/>
                <a:gd name="T28" fmla="*/ 1 w 15"/>
                <a:gd name="T29" fmla="*/ 1 h 38"/>
                <a:gd name="T30" fmla="*/ 1 w 15"/>
                <a:gd name="T31" fmla="*/ 2 h 38"/>
                <a:gd name="T32" fmla="*/ 1 w 15"/>
                <a:gd name="T33" fmla="*/ 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38"/>
                <a:gd name="T53" fmla="*/ 15 w 15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38">
                  <a:moveTo>
                    <a:pt x="15" y="4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4" y="29"/>
                    <a:pt x="2" y="25"/>
                  </a:cubicBezTo>
                  <a:cubicBezTo>
                    <a:pt x="0" y="23"/>
                    <a:pt x="0" y="17"/>
                    <a:pt x="0" y="12"/>
                  </a:cubicBezTo>
                  <a:cubicBezTo>
                    <a:pt x="0" y="8"/>
                    <a:pt x="0" y="2"/>
                    <a:pt x="2" y="2"/>
                  </a:cubicBezTo>
                  <a:cubicBezTo>
                    <a:pt x="4" y="0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37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3" y="4"/>
                    <a:pt x="4" y="1"/>
                    <a:pt x="2" y="2"/>
                  </a:cubicBezTo>
                  <a:cubicBezTo>
                    <a:pt x="0" y="4"/>
                    <a:pt x="0" y="21"/>
                    <a:pt x="2" y="25"/>
                  </a:cubicBezTo>
                  <a:cubicBezTo>
                    <a:pt x="4" y="28"/>
                    <a:pt x="13" y="35"/>
                    <a:pt x="14" y="37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30" name="Freeform 431"/>
            <p:cNvSpPr>
              <a:spLocks/>
            </p:cNvSpPr>
            <p:nvPr/>
          </p:nvSpPr>
          <p:spPr bwMode="auto">
            <a:xfrm>
              <a:off x="1541" y="3464"/>
              <a:ext cx="2" cy="4"/>
            </a:xfrm>
            <a:custGeom>
              <a:avLst/>
              <a:gdLst>
                <a:gd name="T0" fmla="*/ 2 w 2"/>
                <a:gd name="T1" fmla="*/ 2 h 4"/>
                <a:gd name="T2" fmla="*/ 2 w 2"/>
                <a:gd name="T3" fmla="*/ 4 h 4"/>
                <a:gd name="T4" fmla="*/ 0 w 2"/>
                <a:gd name="T5" fmla="*/ 3 h 4"/>
                <a:gd name="T6" fmla="*/ 1 w 2"/>
                <a:gd name="T7" fmla="*/ 0 h 4"/>
                <a:gd name="T8" fmla="*/ 2 w 2"/>
                <a:gd name="T9" fmla="*/ 2 h 4"/>
                <a:gd name="T10" fmla="*/ 2 w 2"/>
                <a:gd name="T11" fmla="*/ 2 h 4"/>
                <a:gd name="T12" fmla="*/ 2 w 2"/>
                <a:gd name="T13" fmla="*/ 2 h 4"/>
                <a:gd name="T14" fmla="*/ 2 w 2"/>
                <a:gd name="T15" fmla="*/ 2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4"/>
                <a:gd name="T26" fmla="*/ 2 w 2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4">
                  <a:moveTo>
                    <a:pt x="2" y="2"/>
                  </a:moveTo>
                  <a:lnTo>
                    <a:pt x="2" y="4"/>
                  </a:lnTo>
                  <a:lnTo>
                    <a:pt x="0" y="3"/>
                  </a:lnTo>
                  <a:lnTo>
                    <a:pt x="1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31" name="Freeform 432"/>
            <p:cNvSpPr>
              <a:spLocks/>
            </p:cNvSpPr>
            <p:nvPr/>
          </p:nvSpPr>
          <p:spPr bwMode="auto">
            <a:xfrm>
              <a:off x="1542" y="3471"/>
              <a:ext cx="1" cy="6"/>
            </a:xfrm>
            <a:custGeom>
              <a:avLst/>
              <a:gdLst>
                <a:gd name="T0" fmla="*/ 1 w 1"/>
                <a:gd name="T1" fmla="*/ 1 h 6"/>
                <a:gd name="T2" fmla="*/ 1 w 1"/>
                <a:gd name="T3" fmla="*/ 6 h 6"/>
                <a:gd name="T4" fmla="*/ 0 w 1"/>
                <a:gd name="T5" fmla="*/ 6 h 6"/>
                <a:gd name="T6" fmla="*/ 0 w 1"/>
                <a:gd name="T7" fmla="*/ 0 h 6"/>
                <a:gd name="T8" fmla="*/ 1 w 1"/>
                <a:gd name="T9" fmla="*/ 1 h 6"/>
                <a:gd name="T10" fmla="*/ 1 w 1"/>
                <a:gd name="T11" fmla="*/ 1 h 6"/>
                <a:gd name="T12" fmla="*/ 1 w 1"/>
                <a:gd name="T13" fmla="*/ 1 h 6"/>
                <a:gd name="T14" fmla="*/ 1 w 1"/>
                <a:gd name="T15" fmla="*/ 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6"/>
                <a:gd name="T26" fmla="*/ 1 w 1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6">
                  <a:moveTo>
                    <a:pt x="1" y="1"/>
                  </a:moveTo>
                  <a:lnTo>
                    <a:pt x="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32" name="Freeform 433"/>
            <p:cNvSpPr>
              <a:spLocks/>
            </p:cNvSpPr>
            <p:nvPr/>
          </p:nvSpPr>
          <p:spPr bwMode="auto">
            <a:xfrm>
              <a:off x="1544" y="3466"/>
              <a:ext cx="2" cy="13"/>
            </a:xfrm>
            <a:custGeom>
              <a:avLst/>
              <a:gdLst>
                <a:gd name="T0" fmla="*/ 2 w 2"/>
                <a:gd name="T1" fmla="*/ 1 h 13"/>
                <a:gd name="T2" fmla="*/ 2 w 2"/>
                <a:gd name="T3" fmla="*/ 13 h 13"/>
                <a:gd name="T4" fmla="*/ 0 w 2"/>
                <a:gd name="T5" fmla="*/ 12 h 13"/>
                <a:gd name="T6" fmla="*/ 0 w 2"/>
                <a:gd name="T7" fmla="*/ 0 h 13"/>
                <a:gd name="T8" fmla="*/ 2 w 2"/>
                <a:gd name="T9" fmla="*/ 1 h 13"/>
                <a:gd name="T10" fmla="*/ 2 w 2"/>
                <a:gd name="T11" fmla="*/ 1 h 13"/>
                <a:gd name="T12" fmla="*/ 2 w 2"/>
                <a:gd name="T13" fmla="*/ 1 h 13"/>
                <a:gd name="T14" fmla="*/ 2 w 2"/>
                <a:gd name="T15" fmla="*/ 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13"/>
                <a:gd name="T26" fmla="*/ 2 w 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13">
                  <a:moveTo>
                    <a:pt x="2" y="1"/>
                  </a:moveTo>
                  <a:lnTo>
                    <a:pt x="2" y="1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24305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33" name="Freeform 434"/>
            <p:cNvSpPr>
              <a:spLocks noEditPoints="1"/>
            </p:cNvSpPr>
            <p:nvPr/>
          </p:nvSpPr>
          <p:spPr bwMode="auto">
            <a:xfrm>
              <a:off x="1544" y="3482"/>
              <a:ext cx="2" cy="4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1 h 6"/>
                <a:gd name="T4" fmla="*/ 1 w 4"/>
                <a:gd name="T5" fmla="*/ 1 h 6"/>
                <a:gd name="T6" fmla="*/ 0 w 4"/>
                <a:gd name="T7" fmla="*/ 1 h 6"/>
                <a:gd name="T8" fmla="*/ 1 w 4"/>
                <a:gd name="T9" fmla="*/ 1 h 6"/>
                <a:gd name="T10" fmla="*/ 1 w 4"/>
                <a:gd name="T11" fmla="*/ 1 h 6"/>
                <a:gd name="T12" fmla="*/ 1 w 4"/>
                <a:gd name="T13" fmla="*/ 1 h 6"/>
                <a:gd name="T14" fmla="*/ 1 w 4"/>
                <a:gd name="T15" fmla="*/ 1 h 6"/>
                <a:gd name="T16" fmla="*/ 1 w 4"/>
                <a:gd name="T17" fmla="*/ 1 h 6"/>
                <a:gd name="T18" fmla="*/ 1 w 4"/>
                <a:gd name="T19" fmla="*/ 1 h 6"/>
                <a:gd name="T20" fmla="*/ 1 w 4"/>
                <a:gd name="T21" fmla="*/ 1 h 6"/>
                <a:gd name="T22" fmla="*/ 1 w 4"/>
                <a:gd name="T23" fmla="*/ 1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6"/>
                <a:gd name="T38" fmla="*/ 4 w 4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6">
                  <a:moveTo>
                    <a:pt x="2" y="1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34" name="Freeform 435"/>
            <p:cNvSpPr>
              <a:spLocks/>
            </p:cNvSpPr>
            <p:nvPr/>
          </p:nvSpPr>
          <p:spPr bwMode="auto">
            <a:xfrm>
              <a:off x="1544" y="3459"/>
              <a:ext cx="2" cy="3"/>
            </a:xfrm>
            <a:custGeom>
              <a:avLst/>
              <a:gdLst>
                <a:gd name="T0" fmla="*/ 1 w 3"/>
                <a:gd name="T1" fmla="*/ 0 h 5"/>
                <a:gd name="T2" fmla="*/ 1 w 3"/>
                <a:gd name="T3" fmla="*/ 1 h 5"/>
                <a:gd name="T4" fmla="*/ 1 w 3"/>
                <a:gd name="T5" fmla="*/ 1 h 5"/>
                <a:gd name="T6" fmla="*/ 0 w 3"/>
                <a:gd name="T7" fmla="*/ 1 h 5"/>
                <a:gd name="T8" fmla="*/ 1 w 3"/>
                <a:gd name="T9" fmla="*/ 0 h 5"/>
                <a:gd name="T10" fmla="*/ 1 w 3"/>
                <a:gd name="T11" fmla="*/ 0 h 5"/>
                <a:gd name="T12" fmla="*/ 1 w 3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5"/>
                <a:gd name="T23" fmla="*/ 3 w 3"/>
                <a:gd name="T24" fmla="*/ 5 h 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5">
                  <a:moveTo>
                    <a:pt x="2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0000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58416" name="Picture 436" descr="服务器类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1131888" y="1519238"/>
            <a:ext cx="371475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417" name="Picture 437" descr="服务器类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1636713" y="1500188"/>
            <a:ext cx="371475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418" name="Picture 438" descr="服务器类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2136775" y="1457325"/>
            <a:ext cx="371475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419" name="Rectangle 440"/>
          <p:cNvSpPr>
            <a:spLocks noChangeArrowheads="1"/>
          </p:cNvSpPr>
          <p:nvPr/>
        </p:nvSpPr>
        <p:spPr bwMode="auto">
          <a:xfrm>
            <a:off x="1041400" y="5951538"/>
            <a:ext cx="1009650" cy="33655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kumimoji="1" lang="zh-CN" altLang="en-US" sz="1600" b="1">
                <a:latin typeface="Times New Roman" pitchFamily="18" charset="0"/>
              </a:rPr>
              <a:t>学生宿舍</a:t>
            </a:r>
          </a:p>
        </p:txBody>
      </p:sp>
      <p:sp>
        <p:nvSpPr>
          <p:cNvPr id="58420" name="Rectangle 441"/>
          <p:cNvSpPr>
            <a:spLocks noChangeArrowheads="1"/>
          </p:cNvSpPr>
          <p:nvPr/>
        </p:nvSpPr>
        <p:spPr bwMode="auto">
          <a:xfrm>
            <a:off x="6948488" y="5929313"/>
            <a:ext cx="1008062" cy="33655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kumimoji="1" lang="zh-CN" altLang="en-US" sz="1600" b="1">
                <a:latin typeface="Times New Roman" pitchFamily="18" charset="0"/>
              </a:rPr>
              <a:t>图书馆</a:t>
            </a:r>
          </a:p>
        </p:txBody>
      </p:sp>
      <p:sp>
        <p:nvSpPr>
          <p:cNvPr id="58421" name="Rectangle 442"/>
          <p:cNvSpPr>
            <a:spLocks noChangeArrowheads="1"/>
          </p:cNvSpPr>
          <p:nvPr/>
        </p:nvSpPr>
        <p:spPr bwMode="auto">
          <a:xfrm>
            <a:off x="3132138" y="5930900"/>
            <a:ext cx="936625" cy="33655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kumimoji="1" lang="zh-CN" altLang="en-US" sz="1600" b="1">
                <a:latin typeface="Times New Roman" pitchFamily="18" charset="0"/>
              </a:rPr>
              <a:t>教学楼</a:t>
            </a:r>
          </a:p>
        </p:txBody>
      </p:sp>
      <p:sp>
        <p:nvSpPr>
          <p:cNvPr id="58422" name="Rectangle 443"/>
          <p:cNvSpPr>
            <a:spLocks noChangeArrowheads="1"/>
          </p:cNvSpPr>
          <p:nvPr/>
        </p:nvSpPr>
        <p:spPr bwMode="auto">
          <a:xfrm>
            <a:off x="5002213" y="5930900"/>
            <a:ext cx="1009650" cy="336550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kumimoji="1" lang="zh-CN" altLang="en-US" sz="1600" b="1">
                <a:latin typeface="Times New Roman" pitchFamily="18" charset="0"/>
              </a:rPr>
              <a:t>办公楼</a:t>
            </a:r>
          </a:p>
        </p:txBody>
      </p:sp>
      <p:grpSp>
        <p:nvGrpSpPr>
          <p:cNvPr id="5" name="Group 444"/>
          <p:cNvGrpSpPr>
            <a:grpSpLocks noChangeAspect="1"/>
          </p:cNvGrpSpPr>
          <p:nvPr/>
        </p:nvGrpSpPr>
        <p:grpSpPr bwMode="auto">
          <a:xfrm>
            <a:off x="2124075" y="2565400"/>
            <a:ext cx="635000" cy="461963"/>
            <a:chOff x="2465" y="3209"/>
            <a:chExt cx="576" cy="418"/>
          </a:xfrm>
        </p:grpSpPr>
        <p:sp>
          <p:nvSpPr>
            <p:cNvPr id="58438" name="AutoShape 445"/>
            <p:cNvSpPr>
              <a:spLocks noChangeAspect="1" noChangeArrowheads="1" noTextEdit="1"/>
            </p:cNvSpPr>
            <p:nvPr/>
          </p:nvSpPr>
          <p:spPr bwMode="auto">
            <a:xfrm>
              <a:off x="2465" y="3209"/>
              <a:ext cx="576" cy="4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9" name="Freeform 446"/>
            <p:cNvSpPr>
              <a:spLocks/>
            </p:cNvSpPr>
            <p:nvPr/>
          </p:nvSpPr>
          <p:spPr bwMode="auto">
            <a:xfrm>
              <a:off x="2752" y="3375"/>
              <a:ext cx="286" cy="252"/>
            </a:xfrm>
            <a:custGeom>
              <a:avLst/>
              <a:gdLst>
                <a:gd name="T0" fmla="*/ 286 w 286"/>
                <a:gd name="T1" fmla="*/ 0 h 252"/>
                <a:gd name="T2" fmla="*/ 286 w 286"/>
                <a:gd name="T3" fmla="*/ 85 h 252"/>
                <a:gd name="T4" fmla="*/ 0 w 286"/>
                <a:gd name="T5" fmla="*/ 252 h 252"/>
                <a:gd name="T6" fmla="*/ 0 w 286"/>
                <a:gd name="T7" fmla="*/ 167 h 252"/>
                <a:gd name="T8" fmla="*/ 286 w 286"/>
                <a:gd name="T9" fmla="*/ 0 h 252"/>
                <a:gd name="T10" fmla="*/ 286 w 286"/>
                <a:gd name="T11" fmla="*/ 0 h 252"/>
                <a:gd name="T12" fmla="*/ 286 w 286"/>
                <a:gd name="T13" fmla="*/ 0 h 252"/>
                <a:gd name="T14" fmla="*/ 286 w 286"/>
                <a:gd name="T15" fmla="*/ 0 h 252"/>
                <a:gd name="T16" fmla="*/ 286 w 286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6"/>
                <a:gd name="T28" fmla="*/ 0 h 252"/>
                <a:gd name="T29" fmla="*/ 286 w 286"/>
                <a:gd name="T30" fmla="*/ 252 h 2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6" h="252">
                  <a:moveTo>
                    <a:pt x="286" y="0"/>
                  </a:moveTo>
                  <a:lnTo>
                    <a:pt x="286" y="85"/>
                  </a:lnTo>
                  <a:lnTo>
                    <a:pt x="0" y="252"/>
                  </a:lnTo>
                  <a:lnTo>
                    <a:pt x="0" y="167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0" name="Freeform 447"/>
            <p:cNvSpPr>
              <a:spLocks/>
            </p:cNvSpPr>
            <p:nvPr/>
          </p:nvSpPr>
          <p:spPr bwMode="auto">
            <a:xfrm>
              <a:off x="2464" y="3375"/>
              <a:ext cx="288" cy="252"/>
            </a:xfrm>
            <a:custGeom>
              <a:avLst/>
              <a:gdLst>
                <a:gd name="T0" fmla="*/ 288 w 288"/>
                <a:gd name="T1" fmla="*/ 167 h 252"/>
                <a:gd name="T2" fmla="*/ 288 w 288"/>
                <a:gd name="T3" fmla="*/ 252 h 252"/>
                <a:gd name="T4" fmla="*/ 0 w 288"/>
                <a:gd name="T5" fmla="*/ 85 h 252"/>
                <a:gd name="T6" fmla="*/ 0 w 288"/>
                <a:gd name="T7" fmla="*/ 0 h 252"/>
                <a:gd name="T8" fmla="*/ 288 w 288"/>
                <a:gd name="T9" fmla="*/ 167 h 252"/>
                <a:gd name="T10" fmla="*/ 288 w 288"/>
                <a:gd name="T11" fmla="*/ 167 h 252"/>
                <a:gd name="T12" fmla="*/ 288 w 288"/>
                <a:gd name="T13" fmla="*/ 167 h 252"/>
                <a:gd name="T14" fmla="*/ 288 w 288"/>
                <a:gd name="T15" fmla="*/ 167 h 252"/>
                <a:gd name="T16" fmla="*/ 288 w 288"/>
                <a:gd name="T17" fmla="*/ 167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8"/>
                <a:gd name="T28" fmla="*/ 0 h 252"/>
                <a:gd name="T29" fmla="*/ 288 w 288"/>
                <a:gd name="T30" fmla="*/ 252 h 2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8" h="252">
                  <a:moveTo>
                    <a:pt x="288" y="167"/>
                  </a:moveTo>
                  <a:lnTo>
                    <a:pt x="288" y="252"/>
                  </a:lnTo>
                  <a:lnTo>
                    <a:pt x="0" y="85"/>
                  </a:lnTo>
                  <a:lnTo>
                    <a:pt x="0" y="0"/>
                  </a:lnTo>
                  <a:lnTo>
                    <a:pt x="288" y="167"/>
                  </a:lnTo>
                  <a:close/>
                </a:path>
              </a:pathLst>
            </a:custGeom>
            <a:solidFill>
              <a:srgbClr val="36458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1" name="Freeform 448"/>
            <p:cNvSpPr>
              <a:spLocks/>
            </p:cNvSpPr>
            <p:nvPr/>
          </p:nvSpPr>
          <p:spPr bwMode="auto">
            <a:xfrm>
              <a:off x="2464" y="3209"/>
              <a:ext cx="574" cy="333"/>
            </a:xfrm>
            <a:custGeom>
              <a:avLst/>
              <a:gdLst>
                <a:gd name="T0" fmla="*/ 574 w 574"/>
                <a:gd name="T1" fmla="*/ 166 h 333"/>
                <a:gd name="T2" fmla="*/ 288 w 574"/>
                <a:gd name="T3" fmla="*/ 333 h 333"/>
                <a:gd name="T4" fmla="*/ 0 w 574"/>
                <a:gd name="T5" fmla="*/ 166 h 333"/>
                <a:gd name="T6" fmla="*/ 287 w 574"/>
                <a:gd name="T7" fmla="*/ 0 h 333"/>
                <a:gd name="T8" fmla="*/ 574 w 574"/>
                <a:gd name="T9" fmla="*/ 166 h 333"/>
                <a:gd name="T10" fmla="*/ 574 w 574"/>
                <a:gd name="T11" fmla="*/ 166 h 333"/>
                <a:gd name="T12" fmla="*/ 574 w 574"/>
                <a:gd name="T13" fmla="*/ 166 h 333"/>
                <a:gd name="T14" fmla="*/ 574 w 574"/>
                <a:gd name="T15" fmla="*/ 166 h 333"/>
                <a:gd name="T16" fmla="*/ 574 w 574"/>
                <a:gd name="T17" fmla="*/ 166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4"/>
                <a:gd name="T28" fmla="*/ 0 h 333"/>
                <a:gd name="T29" fmla="*/ 574 w 574"/>
                <a:gd name="T30" fmla="*/ 333 h 33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4" h="333">
                  <a:moveTo>
                    <a:pt x="574" y="166"/>
                  </a:moveTo>
                  <a:lnTo>
                    <a:pt x="288" y="333"/>
                  </a:lnTo>
                  <a:lnTo>
                    <a:pt x="0" y="166"/>
                  </a:lnTo>
                  <a:lnTo>
                    <a:pt x="287" y="0"/>
                  </a:lnTo>
                  <a:lnTo>
                    <a:pt x="574" y="166"/>
                  </a:lnTo>
                  <a:close/>
                </a:path>
              </a:pathLst>
            </a:custGeom>
            <a:solidFill>
              <a:srgbClr val="4D61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2" name="Freeform 449"/>
            <p:cNvSpPr>
              <a:spLocks noEditPoints="1"/>
            </p:cNvSpPr>
            <p:nvPr/>
          </p:nvSpPr>
          <p:spPr bwMode="auto">
            <a:xfrm>
              <a:off x="2753" y="3398"/>
              <a:ext cx="287" cy="208"/>
            </a:xfrm>
            <a:custGeom>
              <a:avLst/>
              <a:gdLst>
                <a:gd name="T0" fmla="*/ 0 w 287"/>
                <a:gd name="T1" fmla="*/ 167 h 208"/>
                <a:gd name="T2" fmla="*/ 287 w 287"/>
                <a:gd name="T3" fmla="*/ 0 h 208"/>
                <a:gd name="T4" fmla="*/ 0 w 287"/>
                <a:gd name="T5" fmla="*/ 188 h 208"/>
                <a:gd name="T6" fmla="*/ 287 w 287"/>
                <a:gd name="T7" fmla="*/ 21 h 208"/>
                <a:gd name="T8" fmla="*/ 0 w 287"/>
                <a:gd name="T9" fmla="*/ 208 h 208"/>
                <a:gd name="T10" fmla="*/ 287 w 287"/>
                <a:gd name="T11" fmla="*/ 42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7"/>
                <a:gd name="T19" fmla="*/ 0 h 208"/>
                <a:gd name="T20" fmla="*/ 287 w 287"/>
                <a:gd name="T21" fmla="*/ 208 h 2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7" h="208">
                  <a:moveTo>
                    <a:pt x="0" y="167"/>
                  </a:moveTo>
                  <a:lnTo>
                    <a:pt x="287" y="0"/>
                  </a:lnTo>
                  <a:moveTo>
                    <a:pt x="0" y="188"/>
                  </a:moveTo>
                  <a:lnTo>
                    <a:pt x="287" y="21"/>
                  </a:lnTo>
                  <a:moveTo>
                    <a:pt x="0" y="208"/>
                  </a:moveTo>
                  <a:lnTo>
                    <a:pt x="287" y="42"/>
                  </a:lnTo>
                </a:path>
              </a:pathLst>
            </a:custGeom>
            <a:noFill/>
            <a:ln w="3175">
              <a:solidFill>
                <a:srgbClr val="535B9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3" name="Freeform 450"/>
            <p:cNvSpPr>
              <a:spLocks/>
            </p:cNvSpPr>
            <p:nvPr/>
          </p:nvSpPr>
          <p:spPr bwMode="auto">
            <a:xfrm>
              <a:off x="2548" y="3258"/>
              <a:ext cx="405" cy="235"/>
            </a:xfrm>
            <a:custGeom>
              <a:avLst/>
              <a:gdLst>
                <a:gd name="T0" fmla="*/ 405 w 405"/>
                <a:gd name="T1" fmla="*/ 90 h 235"/>
                <a:gd name="T2" fmla="*/ 373 w 405"/>
                <a:gd name="T3" fmla="*/ 90 h 235"/>
                <a:gd name="T4" fmla="*/ 373 w 405"/>
                <a:gd name="T5" fmla="*/ 118 h 235"/>
                <a:gd name="T6" fmla="*/ 331 w 405"/>
                <a:gd name="T7" fmla="*/ 94 h 235"/>
                <a:gd name="T8" fmla="*/ 323 w 405"/>
                <a:gd name="T9" fmla="*/ 90 h 235"/>
                <a:gd name="T10" fmla="*/ 313 w 405"/>
                <a:gd name="T11" fmla="*/ 91 h 235"/>
                <a:gd name="T12" fmla="*/ 228 w 405"/>
                <a:gd name="T13" fmla="*/ 103 h 235"/>
                <a:gd name="T14" fmla="*/ 247 w 405"/>
                <a:gd name="T15" fmla="*/ 54 h 235"/>
                <a:gd name="T16" fmla="*/ 250 w 405"/>
                <a:gd name="T17" fmla="*/ 47 h 235"/>
                <a:gd name="T18" fmla="*/ 242 w 405"/>
                <a:gd name="T19" fmla="*/ 43 h 235"/>
                <a:gd name="T20" fmla="*/ 200 w 405"/>
                <a:gd name="T21" fmla="*/ 19 h 235"/>
                <a:gd name="T22" fmla="*/ 250 w 405"/>
                <a:gd name="T23" fmla="*/ 19 h 235"/>
                <a:gd name="T24" fmla="*/ 250 w 405"/>
                <a:gd name="T25" fmla="*/ 0 h 235"/>
                <a:gd name="T26" fmla="*/ 141 w 405"/>
                <a:gd name="T27" fmla="*/ 0 h 235"/>
                <a:gd name="T28" fmla="*/ 141 w 405"/>
                <a:gd name="T29" fmla="*/ 63 h 235"/>
                <a:gd name="T30" fmla="*/ 174 w 405"/>
                <a:gd name="T31" fmla="*/ 63 h 235"/>
                <a:gd name="T32" fmla="*/ 174 w 405"/>
                <a:gd name="T33" fmla="*/ 34 h 235"/>
                <a:gd name="T34" fmla="*/ 208 w 405"/>
                <a:gd name="T35" fmla="*/ 55 h 235"/>
                <a:gd name="T36" fmla="*/ 187 w 405"/>
                <a:gd name="T37" fmla="*/ 108 h 235"/>
                <a:gd name="T38" fmla="*/ 94 w 405"/>
                <a:gd name="T39" fmla="*/ 121 h 235"/>
                <a:gd name="T40" fmla="*/ 60 w 405"/>
                <a:gd name="T41" fmla="*/ 101 h 235"/>
                <a:gd name="T42" fmla="*/ 109 w 405"/>
                <a:gd name="T43" fmla="*/ 101 h 235"/>
                <a:gd name="T44" fmla="*/ 109 w 405"/>
                <a:gd name="T45" fmla="*/ 82 h 235"/>
                <a:gd name="T46" fmla="*/ 0 w 405"/>
                <a:gd name="T47" fmla="*/ 82 h 235"/>
                <a:gd name="T48" fmla="*/ 1 w 405"/>
                <a:gd name="T49" fmla="*/ 145 h 235"/>
                <a:gd name="T50" fmla="*/ 33 w 405"/>
                <a:gd name="T51" fmla="*/ 145 h 235"/>
                <a:gd name="T52" fmla="*/ 33 w 405"/>
                <a:gd name="T53" fmla="*/ 116 h 235"/>
                <a:gd name="T54" fmla="*/ 75 w 405"/>
                <a:gd name="T55" fmla="*/ 141 h 235"/>
                <a:gd name="T56" fmla="*/ 82 w 405"/>
                <a:gd name="T57" fmla="*/ 145 h 235"/>
                <a:gd name="T58" fmla="*/ 93 w 405"/>
                <a:gd name="T59" fmla="*/ 144 h 235"/>
                <a:gd name="T60" fmla="*/ 178 w 405"/>
                <a:gd name="T61" fmla="*/ 132 h 235"/>
                <a:gd name="T62" fmla="*/ 158 w 405"/>
                <a:gd name="T63" fmla="*/ 182 h 235"/>
                <a:gd name="T64" fmla="*/ 156 w 405"/>
                <a:gd name="T65" fmla="*/ 188 h 235"/>
                <a:gd name="T66" fmla="*/ 163 w 405"/>
                <a:gd name="T67" fmla="*/ 192 h 235"/>
                <a:gd name="T68" fmla="*/ 205 w 405"/>
                <a:gd name="T69" fmla="*/ 216 h 235"/>
                <a:gd name="T70" fmla="*/ 155 w 405"/>
                <a:gd name="T71" fmla="*/ 216 h 235"/>
                <a:gd name="T72" fmla="*/ 156 w 405"/>
                <a:gd name="T73" fmla="*/ 235 h 235"/>
                <a:gd name="T74" fmla="*/ 265 w 405"/>
                <a:gd name="T75" fmla="*/ 235 h 235"/>
                <a:gd name="T76" fmla="*/ 264 w 405"/>
                <a:gd name="T77" fmla="*/ 172 h 235"/>
                <a:gd name="T78" fmla="*/ 232 w 405"/>
                <a:gd name="T79" fmla="*/ 172 h 235"/>
                <a:gd name="T80" fmla="*/ 232 w 405"/>
                <a:gd name="T81" fmla="*/ 201 h 235"/>
                <a:gd name="T82" fmla="*/ 198 w 405"/>
                <a:gd name="T83" fmla="*/ 181 h 235"/>
                <a:gd name="T84" fmla="*/ 218 w 405"/>
                <a:gd name="T85" fmla="*/ 127 h 235"/>
                <a:gd name="T86" fmla="*/ 312 w 405"/>
                <a:gd name="T87" fmla="*/ 114 h 235"/>
                <a:gd name="T88" fmla="*/ 346 w 405"/>
                <a:gd name="T89" fmla="*/ 134 h 235"/>
                <a:gd name="T90" fmla="*/ 296 w 405"/>
                <a:gd name="T91" fmla="*/ 134 h 235"/>
                <a:gd name="T92" fmla="*/ 296 w 405"/>
                <a:gd name="T93" fmla="*/ 153 h 235"/>
                <a:gd name="T94" fmla="*/ 405 w 405"/>
                <a:gd name="T95" fmla="*/ 153 h 235"/>
                <a:gd name="T96" fmla="*/ 405 w 405"/>
                <a:gd name="T97" fmla="*/ 90 h 235"/>
                <a:gd name="T98" fmla="*/ 405 w 405"/>
                <a:gd name="T99" fmla="*/ 90 h 2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05"/>
                <a:gd name="T151" fmla="*/ 0 h 235"/>
                <a:gd name="T152" fmla="*/ 405 w 405"/>
                <a:gd name="T153" fmla="*/ 235 h 23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05" h="235">
                  <a:moveTo>
                    <a:pt x="405" y="90"/>
                  </a:moveTo>
                  <a:lnTo>
                    <a:pt x="373" y="90"/>
                  </a:lnTo>
                  <a:lnTo>
                    <a:pt x="373" y="118"/>
                  </a:lnTo>
                  <a:lnTo>
                    <a:pt x="331" y="94"/>
                  </a:lnTo>
                  <a:lnTo>
                    <a:pt x="323" y="90"/>
                  </a:lnTo>
                  <a:lnTo>
                    <a:pt x="313" y="91"/>
                  </a:lnTo>
                  <a:lnTo>
                    <a:pt x="228" y="103"/>
                  </a:lnTo>
                  <a:lnTo>
                    <a:pt x="247" y="54"/>
                  </a:lnTo>
                  <a:lnTo>
                    <a:pt x="250" y="47"/>
                  </a:lnTo>
                  <a:lnTo>
                    <a:pt x="242" y="43"/>
                  </a:lnTo>
                  <a:lnTo>
                    <a:pt x="200" y="19"/>
                  </a:lnTo>
                  <a:lnTo>
                    <a:pt x="250" y="19"/>
                  </a:lnTo>
                  <a:lnTo>
                    <a:pt x="250" y="0"/>
                  </a:lnTo>
                  <a:lnTo>
                    <a:pt x="141" y="0"/>
                  </a:lnTo>
                  <a:lnTo>
                    <a:pt x="141" y="63"/>
                  </a:lnTo>
                  <a:lnTo>
                    <a:pt x="174" y="63"/>
                  </a:lnTo>
                  <a:lnTo>
                    <a:pt x="174" y="34"/>
                  </a:lnTo>
                  <a:lnTo>
                    <a:pt x="208" y="55"/>
                  </a:lnTo>
                  <a:lnTo>
                    <a:pt x="187" y="108"/>
                  </a:lnTo>
                  <a:lnTo>
                    <a:pt x="94" y="121"/>
                  </a:lnTo>
                  <a:lnTo>
                    <a:pt x="60" y="101"/>
                  </a:lnTo>
                  <a:lnTo>
                    <a:pt x="109" y="101"/>
                  </a:lnTo>
                  <a:lnTo>
                    <a:pt x="109" y="82"/>
                  </a:lnTo>
                  <a:lnTo>
                    <a:pt x="0" y="82"/>
                  </a:lnTo>
                  <a:lnTo>
                    <a:pt x="1" y="145"/>
                  </a:lnTo>
                  <a:lnTo>
                    <a:pt x="33" y="145"/>
                  </a:lnTo>
                  <a:lnTo>
                    <a:pt x="33" y="116"/>
                  </a:lnTo>
                  <a:lnTo>
                    <a:pt x="75" y="141"/>
                  </a:lnTo>
                  <a:lnTo>
                    <a:pt x="82" y="145"/>
                  </a:lnTo>
                  <a:lnTo>
                    <a:pt x="93" y="144"/>
                  </a:lnTo>
                  <a:lnTo>
                    <a:pt x="178" y="132"/>
                  </a:lnTo>
                  <a:lnTo>
                    <a:pt x="158" y="182"/>
                  </a:lnTo>
                  <a:lnTo>
                    <a:pt x="156" y="188"/>
                  </a:lnTo>
                  <a:lnTo>
                    <a:pt x="163" y="192"/>
                  </a:lnTo>
                  <a:lnTo>
                    <a:pt x="205" y="216"/>
                  </a:lnTo>
                  <a:lnTo>
                    <a:pt x="155" y="216"/>
                  </a:lnTo>
                  <a:lnTo>
                    <a:pt x="156" y="235"/>
                  </a:lnTo>
                  <a:lnTo>
                    <a:pt x="265" y="235"/>
                  </a:lnTo>
                  <a:lnTo>
                    <a:pt x="264" y="172"/>
                  </a:lnTo>
                  <a:lnTo>
                    <a:pt x="232" y="172"/>
                  </a:lnTo>
                  <a:lnTo>
                    <a:pt x="232" y="201"/>
                  </a:lnTo>
                  <a:lnTo>
                    <a:pt x="198" y="181"/>
                  </a:lnTo>
                  <a:lnTo>
                    <a:pt x="218" y="127"/>
                  </a:lnTo>
                  <a:lnTo>
                    <a:pt x="312" y="114"/>
                  </a:lnTo>
                  <a:lnTo>
                    <a:pt x="346" y="134"/>
                  </a:lnTo>
                  <a:lnTo>
                    <a:pt x="296" y="134"/>
                  </a:lnTo>
                  <a:lnTo>
                    <a:pt x="296" y="153"/>
                  </a:lnTo>
                  <a:lnTo>
                    <a:pt x="405" y="153"/>
                  </a:lnTo>
                  <a:lnTo>
                    <a:pt x="405" y="90"/>
                  </a:lnTo>
                  <a:close/>
                </a:path>
              </a:pathLst>
            </a:custGeom>
            <a:solidFill>
              <a:srgbClr val="1D297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4" name="Freeform 451"/>
            <p:cNvSpPr>
              <a:spLocks/>
            </p:cNvSpPr>
            <p:nvPr/>
          </p:nvSpPr>
          <p:spPr bwMode="auto">
            <a:xfrm>
              <a:off x="2548" y="3252"/>
              <a:ext cx="405" cy="236"/>
            </a:xfrm>
            <a:custGeom>
              <a:avLst/>
              <a:gdLst>
                <a:gd name="T0" fmla="*/ 405 w 405"/>
                <a:gd name="T1" fmla="*/ 90 h 236"/>
                <a:gd name="T2" fmla="*/ 373 w 405"/>
                <a:gd name="T3" fmla="*/ 90 h 236"/>
                <a:gd name="T4" fmla="*/ 373 w 405"/>
                <a:gd name="T5" fmla="*/ 119 h 236"/>
                <a:gd name="T6" fmla="*/ 331 w 405"/>
                <a:gd name="T7" fmla="*/ 95 h 236"/>
                <a:gd name="T8" fmla="*/ 323 w 405"/>
                <a:gd name="T9" fmla="*/ 91 h 236"/>
                <a:gd name="T10" fmla="*/ 313 w 405"/>
                <a:gd name="T11" fmla="*/ 92 h 236"/>
                <a:gd name="T12" fmla="*/ 228 w 405"/>
                <a:gd name="T13" fmla="*/ 103 h 236"/>
                <a:gd name="T14" fmla="*/ 247 w 405"/>
                <a:gd name="T15" fmla="*/ 54 h 236"/>
                <a:gd name="T16" fmla="*/ 250 w 405"/>
                <a:gd name="T17" fmla="*/ 48 h 236"/>
                <a:gd name="T18" fmla="*/ 242 w 405"/>
                <a:gd name="T19" fmla="*/ 44 h 236"/>
                <a:gd name="T20" fmla="*/ 200 w 405"/>
                <a:gd name="T21" fmla="*/ 19 h 236"/>
                <a:gd name="T22" fmla="*/ 250 w 405"/>
                <a:gd name="T23" fmla="*/ 19 h 236"/>
                <a:gd name="T24" fmla="*/ 250 w 405"/>
                <a:gd name="T25" fmla="*/ 0 h 236"/>
                <a:gd name="T26" fmla="*/ 141 w 405"/>
                <a:gd name="T27" fmla="*/ 0 h 236"/>
                <a:gd name="T28" fmla="*/ 141 w 405"/>
                <a:gd name="T29" fmla="*/ 64 h 236"/>
                <a:gd name="T30" fmla="*/ 174 w 405"/>
                <a:gd name="T31" fmla="*/ 64 h 236"/>
                <a:gd name="T32" fmla="*/ 174 w 405"/>
                <a:gd name="T33" fmla="*/ 35 h 236"/>
                <a:gd name="T34" fmla="*/ 208 w 405"/>
                <a:gd name="T35" fmla="*/ 55 h 236"/>
                <a:gd name="T36" fmla="*/ 187 w 405"/>
                <a:gd name="T37" fmla="*/ 109 h 236"/>
                <a:gd name="T38" fmla="*/ 94 w 405"/>
                <a:gd name="T39" fmla="*/ 121 h 236"/>
                <a:gd name="T40" fmla="*/ 60 w 405"/>
                <a:gd name="T41" fmla="*/ 101 h 236"/>
                <a:gd name="T42" fmla="*/ 109 w 405"/>
                <a:gd name="T43" fmla="*/ 101 h 236"/>
                <a:gd name="T44" fmla="*/ 109 w 405"/>
                <a:gd name="T45" fmla="*/ 83 h 236"/>
                <a:gd name="T46" fmla="*/ 0 w 405"/>
                <a:gd name="T47" fmla="*/ 83 h 236"/>
                <a:gd name="T48" fmla="*/ 1 w 405"/>
                <a:gd name="T49" fmla="*/ 146 h 236"/>
                <a:gd name="T50" fmla="*/ 33 w 405"/>
                <a:gd name="T51" fmla="*/ 146 h 236"/>
                <a:gd name="T52" fmla="*/ 33 w 405"/>
                <a:gd name="T53" fmla="*/ 117 h 236"/>
                <a:gd name="T54" fmla="*/ 75 w 405"/>
                <a:gd name="T55" fmla="*/ 141 h 236"/>
                <a:gd name="T56" fmla="*/ 82 w 405"/>
                <a:gd name="T57" fmla="*/ 145 h 236"/>
                <a:gd name="T58" fmla="*/ 93 w 405"/>
                <a:gd name="T59" fmla="*/ 144 h 236"/>
                <a:gd name="T60" fmla="*/ 178 w 405"/>
                <a:gd name="T61" fmla="*/ 133 h 236"/>
                <a:gd name="T62" fmla="*/ 158 w 405"/>
                <a:gd name="T63" fmla="*/ 182 h 236"/>
                <a:gd name="T64" fmla="*/ 156 w 405"/>
                <a:gd name="T65" fmla="*/ 188 h 236"/>
                <a:gd name="T66" fmla="*/ 163 w 405"/>
                <a:gd name="T67" fmla="*/ 192 h 236"/>
                <a:gd name="T68" fmla="*/ 205 w 405"/>
                <a:gd name="T69" fmla="*/ 217 h 236"/>
                <a:gd name="T70" fmla="*/ 155 w 405"/>
                <a:gd name="T71" fmla="*/ 217 h 236"/>
                <a:gd name="T72" fmla="*/ 156 w 405"/>
                <a:gd name="T73" fmla="*/ 236 h 236"/>
                <a:gd name="T74" fmla="*/ 265 w 405"/>
                <a:gd name="T75" fmla="*/ 236 h 236"/>
                <a:gd name="T76" fmla="*/ 264 w 405"/>
                <a:gd name="T77" fmla="*/ 172 h 236"/>
                <a:gd name="T78" fmla="*/ 232 w 405"/>
                <a:gd name="T79" fmla="*/ 172 h 236"/>
                <a:gd name="T80" fmla="*/ 232 w 405"/>
                <a:gd name="T81" fmla="*/ 201 h 236"/>
                <a:gd name="T82" fmla="*/ 198 w 405"/>
                <a:gd name="T83" fmla="*/ 181 h 236"/>
                <a:gd name="T84" fmla="*/ 218 w 405"/>
                <a:gd name="T85" fmla="*/ 127 h 236"/>
                <a:gd name="T86" fmla="*/ 312 w 405"/>
                <a:gd name="T87" fmla="*/ 115 h 236"/>
                <a:gd name="T88" fmla="*/ 346 w 405"/>
                <a:gd name="T89" fmla="*/ 135 h 236"/>
                <a:gd name="T90" fmla="*/ 296 w 405"/>
                <a:gd name="T91" fmla="*/ 135 h 236"/>
                <a:gd name="T92" fmla="*/ 296 w 405"/>
                <a:gd name="T93" fmla="*/ 154 h 236"/>
                <a:gd name="T94" fmla="*/ 405 w 405"/>
                <a:gd name="T95" fmla="*/ 154 h 236"/>
                <a:gd name="T96" fmla="*/ 405 w 405"/>
                <a:gd name="T97" fmla="*/ 90 h 236"/>
                <a:gd name="T98" fmla="*/ 405 w 405"/>
                <a:gd name="T99" fmla="*/ 90 h 2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05"/>
                <a:gd name="T151" fmla="*/ 0 h 236"/>
                <a:gd name="T152" fmla="*/ 405 w 405"/>
                <a:gd name="T153" fmla="*/ 236 h 2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05" h="236">
                  <a:moveTo>
                    <a:pt x="405" y="90"/>
                  </a:moveTo>
                  <a:lnTo>
                    <a:pt x="373" y="90"/>
                  </a:lnTo>
                  <a:lnTo>
                    <a:pt x="373" y="119"/>
                  </a:lnTo>
                  <a:lnTo>
                    <a:pt x="331" y="95"/>
                  </a:lnTo>
                  <a:lnTo>
                    <a:pt x="323" y="91"/>
                  </a:lnTo>
                  <a:lnTo>
                    <a:pt x="313" y="92"/>
                  </a:lnTo>
                  <a:lnTo>
                    <a:pt x="228" y="103"/>
                  </a:lnTo>
                  <a:lnTo>
                    <a:pt x="247" y="54"/>
                  </a:lnTo>
                  <a:lnTo>
                    <a:pt x="250" y="48"/>
                  </a:lnTo>
                  <a:lnTo>
                    <a:pt x="242" y="44"/>
                  </a:lnTo>
                  <a:lnTo>
                    <a:pt x="200" y="19"/>
                  </a:lnTo>
                  <a:lnTo>
                    <a:pt x="250" y="19"/>
                  </a:lnTo>
                  <a:lnTo>
                    <a:pt x="250" y="0"/>
                  </a:lnTo>
                  <a:lnTo>
                    <a:pt x="141" y="0"/>
                  </a:lnTo>
                  <a:lnTo>
                    <a:pt x="141" y="64"/>
                  </a:lnTo>
                  <a:lnTo>
                    <a:pt x="174" y="64"/>
                  </a:lnTo>
                  <a:lnTo>
                    <a:pt x="174" y="35"/>
                  </a:lnTo>
                  <a:lnTo>
                    <a:pt x="208" y="55"/>
                  </a:lnTo>
                  <a:lnTo>
                    <a:pt x="187" y="109"/>
                  </a:lnTo>
                  <a:lnTo>
                    <a:pt x="94" y="121"/>
                  </a:lnTo>
                  <a:lnTo>
                    <a:pt x="60" y="101"/>
                  </a:lnTo>
                  <a:lnTo>
                    <a:pt x="109" y="101"/>
                  </a:lnTo>
                  <a:lnTo>
                    <a:pt x="109" y="83"/>
                  </a:lnTo>
                  <a:lnTo>
                    <a:pt x="0" y="83"/>
                  </a:lnTo>
                  <a:lnTo>
                    <a:pt x="1" y="146"/>
                  </a:lnTo>
                  <a:lnTo>
                    <a:pt x="33" y="146"/>
                  </a:lnTo>
                  <a:lnTo>
                    <a:pt x="33" y="117"/>
                  </a:lnTo>
                  <a:lnTo>
                    <a:pt x="75" y="141"/>
                  </a:lnTo>
                  <a:lnTo>
                    <a:pt x="82" y="145"/>
                  </a:lnTo>
                  <a:lnTo>
                    <a:pt x="93" y="144"/>
                  </a:lnTo>
                  <a:lnTo>
                    <a:pt x="178" y="133"/>
                  </a:lnTo>
                  <a:lnTo>
                    <a:pt x="158" y="182"/>
                  </a:lnTo>
                  <a:lnTo>
                    <a:pt x="156" y="188"/>
                  </a:lnTo>
                  <a:lnTo>
                    <a:pt x="163" y="192"/>
                  </a:lnTo>
                  <a:lnTo>
                    <a:pt x="205" y="217"/>
                  </a:lnTo>
                  <a:lnTo>
                    <a:pt x="155" y="217"/>
                  </a:lnTo>
                  <a:lnTo>
                    <a:pt x="156" y="236"/>
                  </a:lnTo>
                  <a:lnTo>
                    <a:pt x="265" y="236"/>
                  </a:lnTo>
                  <a:lnTo>
                    <a:pt x="264" y="172"/>
                  </a:lnTo>
                  <a:lnTo>
                    <a:pt x="232" y="172"/>
                  </a:lnTo>
                  <a:lnTo>
                    <a:pt x="232" y="201"/>
                  </a:lnTo>
                  <a:lnTo>
                    <a:pt x="198" y="181"/>
                  </a:lnTo>
                  <a:lnTo>
                    <a:pt x="218" y="127"/>
                  </a:lnTo>
                  <a:lnTo>
                    <a:pt x="312" y="115"/>
                  </a:lnTo>
                  <a:lnTo>
                    <a:pt x="346" y="135"/>
                  </a:lnTo>
                  <a:lnTo>
                    <a:pt x="296" y="135"/>
                  </a:lnTo>
                  <a:lnTo>
                    <a:pt x="296" y="154"/>
                  </a:lnTo>
                  <a:lnTo>
                    <a:pt x="405" y="154"/>
                  </a:lnTo>
                  <a:lnTo>
                    <a:pt x="405" y="9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5" name="Freeform 452"/>
            <p:cNvSpPr>
              <a:spLocks/>
            </p:cNvSpPr>
            <p:nvPr/>
          </p:nvSpPr>
          <p:spPr bwMode="auto">
            <a:xfrm>
              <a:off x="2552" y="3450"/>
              <a:ext cx="48" cy="64"/>
            </a:xfrm>
            <a:custGeom>
              <a:avLst/>
              <a:gdLst>
                <a:gd name="T0" fmla="*/ 48 w 48"/>
                <a:gd name="T1" fmla="*/ 28 h 64"/>
                <a:gd name="T2" fmla="*/ 38 w 48"/>
                <a:gd name="T3" fmla="*/ 64 h 64"/>
                <a:gd name="T4" fmla="*/ 28 w 48"/>
                <a:gd name="T5" fmla="*/ 58 h 64"/>
                <a:gd name="T6" fmla="*/ 24 w 48"/>
                <a:gd name="T7" fmla="*/ 31 h 64"/>
                <a:gd name="T8" fmla="*/ 20 w 48"/>
                <a:gd name="T9" fmla="*/ 54 h 64"/>
                <a:gd name="T10" fmla="*/ 9 w 48"/>
                <a:gd name="T11" fmla="*/ 47 h 64"/>
                <a:gd name="T12" fmla="*/ 0 w 48"/>
                <a:gd name="T13" fmla="*/ 0 h 64"/>
                <a:gd name="T14" fmla="*/ 10 w 48"/>
                <a:gd name="T15" fmla="*/ 7 h 64"/>
                <a:gd name="T16" fmla="*/ 15 w 48"/>
                <a:gd name="T17" fmla="*/ 35 h 64"/>
                <a:gd name="T18" fmla="*/ 19 w 48"/>
                <a:gd name="T19" fmla="*/ 12 h 64"/>
                <a:gd name="T20" fmla="*/ 29 w 48"/>
                <a:gd name="T21" fmla="*/ 17 h 64"/>
                <a:gd name="T22" fmla="*/ 33 w 48"/>
                <a:gd name="T23" fmla="*/ 45 h 64"/>
                <a:gd name="T24" fmla="*/ 38 w 48"/>
                <a:gd name="T25" fmla="*/ 22 h 64"/>
                <a:gd name="T26" fmla="*/ 48 w 48"/>
                <a:gd name="T27" fmla="*/ 28 h 64"/>
                <a:gd name="T28" fmla="*/ 48 w 48"/>
                <a:gd name="T29" fmla="*/ 28 h 64"/>
                <a:gd name="T30" fmla="*/ 48 w 48"/>
                <a:gd name="T31" fmla="*/ 28 h 64"/>
                <a:gd name="T32" fmla="*/ 48 w 48"/>
                <a:gd name="T33" fmla="*/ 28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8"/>
                <a:gd name="T52" fmla="*/ 0 h 64"/>
                <a:gd name="T53" fmla="*/ 48 w 48"/>
                <a:gd name="T54" fmla="*/ 64 h 6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8" h="64">
                  <a:moveTo>
                    <a:pt x="48" y="28"/>
                  </a:moveTo>
                  <a:lnTo>
                    <a:pt x="38" y="64"/>
                  </a:lnTo>
                  <a:lnTo>
                    <a:pt x="28" y="58"/>
                  </a:lnTo>
                  <a:lnTo>
                    <a:pt x="24" y="31"/>
                  </a:lnTo>
                  <a:lnTo>
                    <a:pt x="20" y="54"/>
                  </a:lnTo>
                  <a:lnTo>
                    <a:pt x="9" y="47"/>
                  </a:lnTo>
                  <a:lnTo>
                    <a:pt x="0" y="0"/>
                  </a:lnTo>
                  <a:lnTo>
                    <a:pt x="10" y="7"/>
                  </a:lnTo>
                  <a:lnTo>
                    <a:pt x="15" y="35"/>
                  </a:lnTo>
                  <a:lnTo>
                    <a:pt x="19" y="12"/>
                  </a:lnTo>
                  <a:lnTo>
                    <a:pt x="29" y="17"/>
                  </a:lnTo>
                  <a:lnTo>
                    <a:pt x="33" y="45"/>
                  </a:lnTo>
                  <a:lnTo>
                    <a:pt x="38" y="22"/>
                  </a:lnTo>
                  <a:lnTo>
                    <a:pt x="48" y="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6" name="Freeform 453"/>
            <p:cNvSpPr>
              <a:spLocks noEditPoints="1"/>
            </p:cNvSpPr>
            <p:nvPr/>
          </p:nvSpPr>
          <p:spPr bwMode="auto">
            <a:xfrm>
              <a:off x="2600" y="3486"/>
              <a:ext cx="37" cy="55"/>
            </a:xfrm>
            <a:custGeom>
              <a:avLst/>
              <a:gdLst>
                <a:gd name="T0" fmla="*/ 24 w 37"/>
                <a:gd name="T1" fmla="*/ 6 h 55"/>
                <a:gd name="T2" fmla="*/ 37 w 37"/>
                <a:gd name="T3" fmla="*/ 55 h 55"/>
                <a:gd name="T4" fmla="*/ 25 w 37"/>
                <a:gd name="T5" fmla="*/ 48 h 55"/>
                <a:gd name="T6" fmla="*/ 24 w 37"/>
                <a:gd name="T7" fmla="*/ 41 h 55"/>
                <a:gd name="T8" fmla="*/ 13 w 37"/>
                <a:gd name="T9" fmla="*/ 35 h 55"/>
                <a:gd name="T10" fmla="*/ 11 w 37"/>
                <a:gd name="T11" fmla="*/ 40 h 55"/>
                <a:gd name="T12" fmla="*/ 0 w 37"/>
                <a:gd name="T13" fmla="*/ 33 h 55"/>
                <a:gd name="T14" fmla="*/ 13 w 37"/>
                <a:gd name="T15" fmla="*/ 0 h 55"/>
                <a:gd name="T16" fmla="*/ 24 w 37"/>
                <a:gd name="T17" fmla="*/ 6 h 55"/>
                <a:gd name="T18" fmla="*/ 24 w 37"/>
                <a:gd name="T19" fmla="*/ 6 h 55"/>
                <a:gd name="T20" fmla="*/ 24 w 37"/>
                <a:gd name="T21" fmla="*/ 6 h 55"/>
                <a:gd name="T22" fmla="*/ 24 w 37"/>
                <a:gd name="T23" fmla="*/ 6 h 55"/>
                <a:gd name="T24" fmla="*/ 15 w 37"/>
                <a:gd name="T25" fmla="*/ 28 h 55"/>
                <a:gd name="T26" fmla="*/ 22 w 37"/>
                <a:gd name="T27" fmla="*/ 31 h 55"/>
                <a:gd name="T28" fmla="*/ 19 w 37"/>
                <a:gd name="T29" fmla="*/ 17 h 55"/>
                <a:gd name="T30" fmla="*/ 18 w 37"/>
                <a:gd name="T31" fmla="*/ 16 h 55"/>
                <a:gd name="T32" fmla="*/ 15 w 37"/>
                <a:gd name="T33" fmla="*/ 28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55"/>
                <a:gd name="T53" fmla="*/ 37 w 37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55">
                  <a:moveTo>
                    <a:pt x="24" y="6"/>
                  </a:moveTo>
                  <a:lnTo>
                    <a:pt x="37" y="55"/>
                  </a:lnTo>
                  <a:lnTo>
                    <a:pt x="25" y="48"/>
                  </a:lnTo>
                  <a:lnTo>
                    <a:pt x="24" y="41"/>
                  </a:lnTo>
                  <a:lnTo>
                    <a:pt x="13" y="35"/>
                  </a:lnTo>
                  <a:lnTo>
                    <a:pt x="11" y="40"/>
                  </a:lnTo>
                  <a:lnTo>
                    <a:pt x="0" y="33"/>
                  </a:lnTo>
                  <a:lnTo>
                    <a:pt x="13" y="0"/>
                  </a:lnTo>
                  <a:lnTo>
                    <a:pt x="24" y="6"/>
                  </a:lnTo>
                  <a:close/>
                  <a:moveTo>
                    <a:pt x="15" y="28"/>
                  </a:moveTo>
                  <a:lnTo>
                    <a:pt x="22" y="31"/>
                  </a:lnTo>
                  <a:lnTo>
                    <a:pt x="19" y="17"/>
                  </a:lnTo>
                  <a:lnTo>
                    <a:pt x="18" y="16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7" name="Freeform 454"/>
            <p:cNvSpPr>
              <a:spLocks noEditPoints="1"/>
            </p:cNvSpPr>
            <p:nvPr/>
          </p:nvSpPr>
          <p:spPr bwMode="auto">
            <a:xfrm>
              <a:off x="2600" y="3486"/>
              <a:ext cx="37" cy="55"/>
            </a:xfrm>
            <a:custGeom>
              <a:avLst/>
              <a:gdLst>
                <a:gd name="T0" fmla="*/ 24 w 37"/>
                <a:gd name="T1" fmla="*/ 6 h 55"/>
                <a:gd name="T2" fmla="*/ 37 w 37"/>
                <a:gd name="T3" fmla="*/ 55 h 55"/>
                <a:gd name="T4" fmla="*/ 25 w 37"/>
                <a:gd name="T5" fmla="*/ 48 h 55"/>
                <a:gd name="T6" fmla="*/ 24 w 37"/>
                <a:gd name="T7" fmla="*/ 41 h 55"/>
                <a:gd name="T8" fmla="*/ 13 w 37"/>
                <a:gd name="T9" fmla="*/ 35 h 55"/>
                <a:gd name="T10" fmla="*/ 11 w 37"/>
                <a:gd name="T11" fmla="*/ 40 h 55"/>
                <a:gd name="T12" fmla="*/ 0 w 37"/>
                <a:gd name="T13" fmla="*/ 33 h 55"/>
                <a:gd name="T14" fmla="*/ 13 w 37"/>
                <a:gd name="T15" fmla="*/ 0 h 55"/>
                <a:gd name="T16" fmla="*/ 24 w 37"/>
                <a:gd name="T17" fmla="*/ 6 h 55"/>
                <a:gd name="T18" fmla="*/ 24 w 37"/>
                <a:gd name="T19" fmla="*/ 6 h 55"/>
                <a:gd name="T20" fmla="*/ 24 w 37"/>
                <a:gd name="T21" fmla="*/ 6 h 55"/>
                <a:gd name="T22" fmla="*/ 24 w 37"/>
                <a:gd name="T23" fmla="*/ 6 h 55"/>
                <a:gd name="T24" fmla="*/ 15 w 37"/>
                <a:gd name="T25" fmla="*/ 28 h 55"/>
                <a:gd name="T26" fmla="*/ 22 w 37"/>
                <a:gd name="T27" fmla="*/ 31 h 55"/>
                <a:gd name="T28" fmla="*/ 19 w 37"/>
                <a:gd name="T29" fmla="*/ 17 h 55"/>
                <a:gd name="T30" fmla="*/ 18 w 37"/>
                <a:gd name="T31" fmla="*/ 16 h 55"/>
                <a:gd name="T32" fmla="*/ 15 w 37"/>
                <a:gd name="T33" fmla="*/ 28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55"/>
                <a:gd name="T53" fmla="*/ 37 w 37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55">
                  <a:moveTo>
                    <a:pt x="24" y="6"/>
                  </a:moveTo>
                  <a:lnTo>
                    <a:pt x="37" y="55"/>
                  </a:lnTo>
                  <a:lnTo>
                    <a:pt x="25" y="48"/>
                  </a:lnTo>
                  <a:lnTo>
                    <a:pt x="24" y="41"/>
                  </a:lnTo>
                  <a:lnTo>
                    <a:pt x="13" y="35"/>
                  </a:lnTo>
                  <a:lnTo>
                    <a:pt x="11" y="40"/>
                  </a:lnTo>
                  <a:lnTo>
                    <a:pt x="0" y="33"/>
                  </a:lnTo>
                  <a:lnTo>
                    <a:pt x="13" y="0"/>
                  </a:lnTo>
                  <a:lnTo>
                    <a:pt x="24" y="6"/>
                  </a:lnTo>
                  <a:moveTo>
                    <a:pt x="15" y="28"/>
                  </a:moveTo>
                  <a:lnTo>
                    <a:pt x="22" y="31"/>
                  </a:lnTo>
                  <a:lnTo>
                    <a:pt x="19" y="17"/>
                  </a:lnTo>
                  <a:lnTo>
                    <a:pt x="18" y="16"/>
                  </a:lnTo>
                  <a:lnTo>
                    <a:pt x="15" y="28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8" name="Freeform 455"/>
            <p:cNvSpPr>
              <a:spLocks noEditPoints="1"/>
            </p:cNvSpPr>
            <p:nvPr/>
          </p:nvSpPr>
          <p:spPr bwMode="auto">
            <a:xfrm>
              <a:off x="2639" y="3501"/>
              <a:ext cx="32" cy="48"/>
            </a:xfrm>
            <a:custGeom>
              <a:avLst/>
              <a:gdLst>
                <a:gd name="T0" fmla="*/ 2 w 63"/>
                <a:gd name="T1" fmla="*/ 2 h 94"/>
                <a:gd name="T2" fmla="*/ 2 w 63"/>
                <a:gd name="T3" fmla="*/ 3 h 94"/>
                <a:gd name="T4" fmla="*/ 2 w 63"/>
                <a:gd name="T5" fmla="*/ 3 h 94"/>
                <a:gd name="T6" fmla="*/ 2 w 63"/>
                <a:gd name="T7" fmla="*/ 3 h 94"/>
                <a:gd name="T8" fmla="*/ 1 w 63"/>
                <a:gd name="T9" fmla="*/ 3 h 94"/>
                <a:gd name="T10" fmla="*/ 1 w 63"/>
                <a:gd name="T11" fmla="*/ 4 h 94"/>
                <a:gd name="T12" fmla="*/ 0 w 63"/>
                <a:gd name="T13" fmla="*/ 3 h 94"/>
                <a:gd name="T14" fmla="*/ 1 w 63"/>
                <a:gd name="T15" fmla="*/ 0 h 94"/>
                <a:gd name="T16" fmla="*/ 2 w 63"/>
                <a:gd name="T17" fmla="*/ 1 h 94"/>
                <a:gd name="T18" fmla="*/ 2 w 63"/>
                <a:gd name="T19" fmla="*/ 2 h 94"/>
                <a:gd name="T20" fmla="*/ 2 w 63"/>
                <a:gd name="T21" fmla="*/ 2 h 94"/>
                <a:gd name="T22" fmla="*/ 2 w 63"/>
                <a:gd name="T23" fmla="*/ 2 h 94"/>
                <a:gd name="T24" fmla="*/ 2 w 63"/>
                <a:gd name="T25" fmla="*/ 2 h 94"/>
                <a:gd name="T26" fmla="*/ 2 w 63"/>
                <a:gd name="T27" fmla="*/ 2 h 94"/>
                <a:gd name="T28" fmla="*/ 2 w 63"/>
                <a:gd name="T29" fmla="*/ 2 h 94"/>
                <a:gd name="T30" fmla="*/ 1 w 63"/>
                <a:gd name="T31" fmla="*/ 2 h 94"/>
                <a:gd name="T32" fmla="*/ 1 w 63"/>
                <a:gd name="T33" fmla="*/ 2 h 94"/>
                <a:gd name="T34" fmla="*/ 1 w 63"/>
                <a:gd name="T35" fmla="*/ 2 h 94"/>
                <a:gd name="T36" fmla="*/ 1 w 63"/>
                <a:gd name="T37" fmla="*/ 2 h 94"/>
                <a:gd name="T38" fmla="*/ 2 w 63"/>
                <a:gd name="T39" fmla="*/ 2 h 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3"/>
                <a:gd name="T61" fmla="*/ 0 h 94"/>
                <a:gd name="T62" fmla="*/ 63 w 63"/>
                <a:gd name="T63" fmla="*/ 94 h 9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3" h="94">
                  <a:moveTo>
                    <a:pt x="57" y="42"/>
                  </a:moveTo>
                  <a:cubicBezTo>
                    <a:pt x="61" y="50"/>
                    <a:pt x="63" y="57"/>
                    <a:pt x="63" y="64"/>
                  </a:cubicBezTo>
                  <a:cubicBezTo>
                    <a:pt x="63" y="73"/>
                    <a:pt x="60" y="79"/>
                    <a:pt x="55" y="81"/>
                  </a:cubicBezTo>
                  <a:cubicBezTo>
                    <a:pt x="50" y="83"/>
                    <a:pt x="43" y="81"/>
                    <a:pt x="35" y="76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46" y="26"/>
                    <a:pt x="52" y="33"/>
                    <a:pt x="57" y="4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7" y="42"/>
                    <a:pt x="57" y="42"/>
                  </a:cubicBezTo>
                  <a:close/>
                  <a:moveTo>
                    <a:pt x="38" y="58"/>
                  </a:moveTo>
                  <a:cubicBezTo>
                    <a:pt x="41" y="58"/>
                    <a:pt x="42" y="56"/>
                    <a:pt x="42" y="53"/>
                  </a:cubicBezTo>
                  <a:cubicBezTo>
                    <a:pt x="42" y="49"/>
                    <a:pt x="41" y="47"/>
                    <a:pt x="39" y="44"/>
                  </a:cubicBezTo>
                  <a:cubicBezTo>
                    <a:pt x="38" y="43"/>
                    <a:pt x="35" y="41"/>
                    <a:pt x="32" y="39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4" y="57"/>
                    <a:pt x="37" y="58"/>
                    <a:pt x="38" y="58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8424" name="Line 456"/>
          <p:cNvSpPr>
            <a:spLocks noChangeShapeType="1"/>
          </p:cNvSpPr>
          <p:nvPr/>
        </p:nvSpPr>
        <p:spPr bwMode="auto">
          <a:xfrm>
            <a:off x="2555875" y="2708275"/>
            <a:ext cx="187325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425" name="Text Box 457"/>
          <p:cNvSpPr txBox="1">
            <a:spLocks noChangeArrowheads="1"/>
          </p:cNvSpPr>
          <p:nvPr/>
        </p:nvSpPr>
        <p:spPr bwMode="auto">
          <a:xfrm>
            <a:off x="1331913" y="2852738"/>
            <a:ext cx="9461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200">
                <a:latin typeface="华文细黑" pitchFamily="2" charset="-122"/>
                <a:ea typeface="华文细黑" pitchFamily="2" charset="-122"/>
              </a:rPr>
              <a:t>无线控制器</a:t>
            </a:r>
          </a:p>
        </p:txBody>
      </p:sp>
      <p:grpSp>
        <p:nvGrpSpPr>
          <p:cNvPr id="6" name="Group 105"/>
          <p:cNvGrpSpPr>
            <a:grpSpLocks/>
          </p:cNvGrpSpPr>
          <p:nvPr/>
        </p:nvGrpSpPr>
        <p:grpSpPr bwMode="auto">
          <a:xfrm>
            <a:off x="4067175" y="2133600"/>
            <a:ext cx="792163" cy="795338"/>
            <a:chOff x="1768" y="187"/>
            <a:chExt cx="2860" cy="2807"/>
          </a:xfrm>
        </p:grpSpPr>
        <p:pic>
          <p:nvPicPr>
            <p:cNvPr id="58435" name="Picture 106" descr="通用交换机"/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1769" y="1570"/>
              <a:ext cx="2859" cy="14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36" name="Picture 107" descr="中继器"/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1768" y="482"/>
              <a:ext cx="2858" cy="22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37" name="Picture 108" descr="通用交换机"/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1769" y="187"/>
              <a:ext cx="2859" cy="14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8427" name="Picture 459" descr="IPS2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5148263" y="1700213"/>
            <a:ext cx="576262" cy="4175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428" name="Text Box 460"/>
          <p:cNvSpPr txBox="1">
            <a:spLocks noChangeArrowheads="1"/>
          </p:cNvSpPr>
          <p:nvPr/>
        </p:nvSpPr>
        <p:spPr bwMode="auto">
          <a:xfrm>
            <a:off x="5219700" y="2276475"/>
            <a:ext cx="890588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ACG2000</a:t>
            </a:r>
          </a:p>
        </p:txBody>
      </p:sp>
      <p:pic>
        <p:nvPicPr>
          <p:cNvPr id="58429" name="Picture 461" descr="防火墙02"/>
          <p:cNvPicPr>
            <a:picLocks noChangeAspect="1" noChangeArrowheads="1"/>
          </p:cNvPicPr>
          <p:nvPr/>
        </p:nvPicPr>
        <p:blipFill>
          <a:blip r:embed="rId16" cstate="print"/>
          <a:srcRect/>
          <a:stretch>
            <a:fillRect/>
          </a:stretch>
        </p:blipFill>
        <p:spPr bwMode="auto">
          <a:xfrm>
            <a:off x="5867400" y="1216025"/>
            <a:ext cx="720725" cy="525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430" name="Line 462"/>
          <p:cNvSpPr>
            <a:spLocks noChangeShapeType="1"/>
          </p:cNvSpPr>
          <p:nvPr/>
        </p:nvSpPr>
        <p:spPr bwMode="auto">
          <a:xfrm flipH="1" flipV="1">
            <a:off x="6156325" y="1628775"/>
            <a:ext cx="792163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8431" name="Picture 464" descr="网云_blue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877050" y="1628775"/>
            <a:ext cx="1095375" cy="625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8432" name="Text Box 465"/>
          <p:cNvSpPr txBox="1">
            <a:spLocks noChangeArrowheads="1"/>
          </p:cNvSpPr>
          <p:nvPr/>
        </p:nvSpPr>
        <p:spPr bwMode="auto">
          <a:xfrm>
            <a:off x="6937375" y="1781175"/>
            <a:ext cx="10922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1400" b="1">
                <a:solidFill>
                  <a:schemeClr val="bg1"/>
                </a:solidFill>
                <a:latin typeface="华文细黑" pitchFamily="2" charset="-122"/>
                <a:ea typeface="华文细黑" pitchFamily="2" charset="-122"/>
              </a:rPr>
              <a:t>教育城域网</a:t>
            </a:r>
          </a:p>
        </p:txBody>
      </p:sp>
      <p:sp>
        <p:nvSpPr>
          <p:cNvPr id="58433" name="Text Box 466"/>
          <p:cNvSpPr txBox="1">
            <a:spLocks noChangeArrowheads="1"/>
          </p:cNvSpPr>
          <p:nvPr/>
        </p:nvSpPr>
        <p:spPr bwMode="auto">
          <a:xfrm>
            <a:off x="5272088" y="1125538"/>
            <a:ext cx="595312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altLang="zh-CN" sz="1200">
                <a:latin typeface="华文细黑" pitchFamily="2" charset="-122"/>
                <a:ea typeface="华文细黑" pitchFamily="2" charset="-122"/>
              </a:rPr>
              <a:t>F1000</a:t>
            </a:r>
          </a:p>
        </p:txBody>
      </p:sp>
      <p:sp>
        <p:nvSpPr>
          <p:cNvPr id="58434" name="Rectangle 4"/>
          <p:cNvSpPr txBox="1">
            <a:spLocks noChangeArrowheads="1"/>
          </p:cNvSpPr>
          <p:nvPr/>
        </p:nvSpPr>
        <p:spPr bwMode="auto">
          <a:xfrm>
            <a:off x="155596" y="71414"/>
            <a:ext cx="7416800" cy="50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zh-CN" altLang="en-US" sz="3200" b="1" dirty="0">
                <a:solidFill>
                  <a:srgbClr val="CC0000"/>
                </a:solidFill>
                <a:latin typeface="Calibri" pitchFamily="34" charset="0"/>
                <a:ea typeface="黑体" pitchFamily="49" charset="-122"/>
              </a:rPr>
              <a:t>杭州市第二中学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857356" y="3068960"/>
            <a:ext cx="5688632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mtClean="0">
                <a:solidFill>
                  <a:schemeClr val="bg1">
                    <a:lumMod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领先的教育解决</a:t>
            </a:r>
            <a:r>
              <a:rPr lang="zh-CN" altLang="en-US" sz="2800" dirty="0" smtClean="0">
                <a:solidFill>
                  <a:schemeClr val="bg1">
                    <a:lumMod val="50000"/>
                  </a:schemeClr>
                </a:solidFill>
                <a:latin typeface="微软雅黑" pitchFamily="34" charset="-122"/>
                <a:ea typeface="微软雅黑" pitchFamily="34" charset="-122"/>
              </a:rPr>
              <a:t>方案提供商</a:t>
            </a:r>
            <a:endParaRPr lang="zh-CN" altLang="en-US" sz="2800" dirty="0">
              <a:solidFill>
                <a:schemeClr val="bg1">
                  <a:lumMod val="50000"/>
                </a:schemeClr>
              </a:solidFill>
              <a:latin typeface="微软雅黑" pitchFamily="34" charset="-122"/>
              <a:ea typeface="微软雅黑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oIiEff1XkWkRagaFE45Zw"/>
</p:tagLst>
</file>

<file path=ppt/theme/theme1.xml><?xml version="1.0" encoding="utf-8"?>
<a:theme xmlns:a="http://schemas.openxmlformats.org/drawingml/2006/main" name="H3C_PPT_标准模板(V3.1)">
  <a:themeElements>
    <a:clrScheme name="质朴">
      <a:dk1>
        <a:sysClr val="windowText" lastClr="000000"/>
      </a:dk1>
      <a:lt1>
        <a:sysClr val="window" lastClr="FFFFFF"/>
      </a:lt1>
      <a:dk2>
        <a:srgbClr val="464653"/>
      </a:dk2>
      <a:lt2>
        <a:srgbClr val="DDE9EC"/>
      </a:lt2>
      <a:accent1>
        <a:srgbClr val="727CA3"/>
      </a:accent1>
      <a:accent2>
        <a:srgbClr val="9FB8CD"/>
      </a:accent2>
      <a:accent3>
        <a:srgbClr val="D2DA7A"/>
      </a:accent3>
      <a:accent4>
        <a:srgbClr val="FADA7A"/>
      </a:accent4>
      <a:accent5>
        <a:srgbClr val="B88472"/>
      </a:accent5>
      <a:accent6>
        <a:srgbClr val="8E736A"/>
      </a:accent6>
      <a:hlink>
        <a:srgbClr val="B292CA"/>
      </a:hlink>
      <a:folHlink>
        <a:srgbClr val="6B5680"/>
      </a:folHlink>
    </a:clrScheme>
    <a:fontScheme name="自定义设计方案">
      <a:majorFont>
        <a:latin typeface="Arial"/>
        <a:ea typeface="华文细黑"/>
        <a:cs typeface=""/>
      </a:majorFont>
      <a:minorFont>
        <a:latin typeface="华文中宋"/>
        <a:ea typeface="华文细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rgbClr val="00CCFF">
            <a:alpha val="16000"/>
          </a:srgbClr>
        </a:solidFill>
        <a:ln w="25400" algn="ctr">
          <a:solidFill>
            <a:srgbClr val="CCCCFF"/>
          </a:solidFill>
          <a:miter lim="800000"/>
          <a:headEnd/>
          <a:tailEnd/>
        </a:ln>
        <a:effectLst>
          <a:prstShdw prst="shdw17" dist="17961" dir="2700000">
            <a:srgbClr val="CCCCFF">
              <a:gamma/>
              <a:shade val="60000"/>
              <a:invGamma/>
              <a:alpha val="50000"/>
            </a:srgbClr>
          </a:prstShdw>
        </a:effectLst>
      </a:spPr>
      <a:bodyPr lIns="73025" tIns="36512" rIns="73025" bIns="36512" anchor="ctr">
        <a:spAutoFit/>
      </a:bodyPr>
      <a:lstStyle>
        <a:defPPr marL="0" marR="0" indent="0" defTabSz="914400" eaLnBrk="1" fontAlgn="auto" latinLnBrk="0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kern="0" cap="none" spc="0" normalizeH="0" baseline="0" noProof="0" smtClean="0">
            <a:ln>
              <a:noFill/>
            </a:ln>
            <a:solidFill>
              <a:srgbClr val="FF0000"/>
            </a:solidFill>
            <a:effectLst/>
            <a:uLnTx/>
            <a:uFillTx/>
          </a:defRPr>
        </a:defPPr>
      </a:lstStyle>
    </a:spDef>
    <a:lnDef>
      <a:spPr/>
      <a:bodyPr/>
      <a:lstStyle/>
      <a:style>
        <a:lnRef idx="2">
          <a:schemeClr val="dk1"/>
        </a:lnRef>
        <a:fillRef idx="0">
          <a:schemeClr val="dk1"/>
        </a:fillRef>
        <a:effectRef idx="1">
          <a:schemeClr val="dk1"/>
        </a:effectRef>
        <a:fontRef idx="minor">
          <a:schemeClr val="tx1"/>
        </a:fontRef>
      </a:style>
    </a:lnDef>
  </a:objectDefaults>
  <a:extraClrSchemeLst>
    <a:extraClrScheme>
      <a:clrScheme name="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2_自定义设计方案">
  <a:themeElements>
    <a:clrScheme name="2_自定义设计方案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自定义设计方案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VMware Confidential">
  <a:themeElements>
    <a:clrScheme name="VMware Custom">
      <a:dk1>
        <a:srgbClr val="333333"/>
      </a:dk1>
      <a:lt1>
        <a:srgbClr val="FFFFFF"/>
      </a:lt1>
      <a:dk2>
        <a:srgbClr val="4D4D4D"/>
      </a:dk2>
      <a:lt2>
        <a:srgbClr val="C0C0C0"/>
      </a:lt2>
      <a:accent1>
        <a:srgbClr val="0095D3"/>
      </a:accent1>
      <a:accent2>
        <a:srgbClr val="89CBDF"/>
      </a:accent2>
      <a:accent3>
        <a:srgbClr val="003D79"/>
      </a:accent3>
      <a:accent4>
        <a:srgbClr val="6DB33F"/>
      </a:accent4>
      <a:accent5>
        <a:srgbClr val="F8981D"/>
      </a:accent5>
      <a:accent6>
        <a:srgbClr val="D9541E"/>
      </a:accent6>
      <a:hlink>
        <a:srgbClr val="0095D3"/>
      </a:hlink>
      <a:folHlink>
        <a:srgbClr val="89CBDF"/>
      </a:folHlink>
    </a:clrScheme>
    <a:fontScheme name="VMware1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bg1"/>
        </a:solidFill>
        <a:ln w="19050">
          <a:solidFill>
            <a:schemeClr val="accent3"/>
          </a:solidFill>
          <a:round/>
          <a:headEnd/>
          <a:tailEnd/>
        </a:ln>
      </a:spPr>
      <a:bodyPr wrap="none" lIns="0" tIns="0" rIns="0" bIns="0" rtlCol="0" anchor="ctr"/>
      <a:lstStyle>
        <a:defPPr marL="0" marR="0" indent="0" algn="ctr" defTabSz="914400" eaLnBrk="1" latinLnBrk="0" hangingPunct="1">
          <a:lnSpc>
            <a:spcPct val="100000"/>
          </a:lnSpc>
          <a:buClrTx/>
          <a:buSzTx/>
          <a:buFontTx/>
          <a:buNone/>
          <a:tabLst/>
          <a:defRPr sz="1800" dirty="0" err="1" smtClean="0">
            <a:solidFill>
              <a:srgbClr val="FFFFFF"/>
            </a:solidFill>
          </a:defRPr>
        </a:defPPr>
      </a:lstStyle>
    </a:spDef>
    <a:lnDef>
      <a:spPr bwMode="auto">
        <a:solidFill>
          <a:srgbClr val="0095D3"/>
        </a:solidFill>
        <a:ln w="1905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>
        <a:noFill/>
      </a:spPr>
      <a:bodyPr wrap="square" rtlCol="0">
        <a:spAutoFit/>
      </a:bodyPr>
      <a:lstStyle>
        <a:defPPr algn="l">
          <a:defRPr sz="2000" dirty="0" err="1" smtClean="0">
            <a:solidFill>
              <a:srgbClr val="333333"/>
            </a:solidFill>
            <a:latin typeface="+mn-lt"/>
            <a:ea typeface="+mn-ea"/>
          </a:defRPr>
        </a:defPPr>
      </a:lstStyle>
    </a:txDef>
  </a:objectDefaults>
  <a:extraClrSchemeLst>
    <a:extraClrScheme>
      <a:clrScheme name="VMware1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1_VMware Confidential">
  <a:themeElements>
    <a:clrScheme name="VMware Custom">
      <a:dk1>
        <a:srgbClr val="333333"/>
      </a:dk1>
      <a:lt1>
        <a:srgbClr val="FFFFFF"/>
      </a:lt1>
      <a:dk2>
        <a:srgbClr val="4D4D4D"/>
      </a:dk2>
      <a:lt2>
        <a:srgbClr val="C0C0C0"/>
      </a:lt2>
      <a:accent1>
        <a:srgbClr val="0095D3"/>
      </a:accent1>
      <a:accent2>
        <a:srgbClr val="89CBDF"/>
      </a:accent2>
      <a:accent3>
        <a:srgbClr val="003D79"/>
      </a:accent3>
      <a:accent4>
        <a:srgbClr val="6DB33F"/>
      </a:accent4>
      <a:accent5>
        <a:srgbClr val="F8981D"/>
      </a:accent5>
      <a:accent6>
        <a:srgbClr val="D9541E"/>
      </a:accent6>
      <a:hlink>
        <a:srgbClr val="0095D3"/>
      </a:hlink>
      <a:folHlink>
        <a:srgbClr val="89CBDF"/>
      </a:folHlink>
    </a:clrScheme>
    <a:fontScheme name="VMware1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bg1"/>
        </a:solidFill>
        <a:ln w="19050">
          <a:solidFill>
            <a:schemeClr val="accent3"/>
          </a:solidFill>
          <a:round/>
          <a:headEnd/>
          <a:tailEnd/>
        </a:ln>
      </a:spPr>
      <a:bodyPr wrap="none" lIns="0" tIns="0" rIns="0" bIns="0" rtlCol="0" anchor="ctr"/>
      <a:lstStyle>
        <a:defPPr marL="0" marR="0" indent="0" algn="ctr" defTabSz="914400" eaLnBrk="1" latinLnBrk="0" hangingPunct="1">
          <a:lnSpc>
            <a:spcPct val="100000"/>
          </a:lnSpc>
          <a:buClrTx/>
          <a:buSzTx/>
          <a:buFontTx/>
          <a:buNone/>
          <a:tabLst/>
          <a:defRPr sz="1800" dirty="0" err="1" smtClean="0">
            <a:solidFill>
              <a:srgbClr val="FFFFFF"/>
            </a:solidFill>
          </a:defRPr>
        </a:defPPr>
      </a:lstStyle>
    </a:spDef>
    <a:lnDef>
      <a:spPr bwMode="auto">
        <a:solidFill>
          <a:srgbClr val="0095D3"/>
        </a:solidFill>
        <a:ln w="1905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>
        <a:noFill/>
      </a:spPr>
      <a:bodyPr wrap="square" rtlCol="0">
        <a:spAutoFit/>
      </a:bodyPr>
      <a:lstStyle>
        <a:defPPr algn="l">
          <a:defRPr sz="2000" dirty="0" err="1" smtClean="0">
            <a:solidFill>
              <a:srgbClr val="333333"/>
            </a:solidFill>
            <a:latin typeface="+mn-lt"/>
            <a:ea typeface="+mn-ea"/>
          </a:defRPr>
        </a:defPPr>
      </a:lstStyle>
    </a:txDef>
  </a:objectDefaults>
  <a:extraClrSchemeLst>
    <a:extraClrScheme>
      <a:clrScheme name="VMware1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vmware_template">
  <a:themeElements>
    <a:clrScheme name="VMWare final">
      <a:dk1>
        <a:srgbClr val="000000"/>
      </a:dk1>
      <a:lt1>
        <a:srgbClr val="FFFFFF"/>
      </a:lt1>
      <a:dk2>
        <a:srgbClr val="7498BF"/>
      </a:dk2>
      <a:lt2>
        <a:srgbClr val="76B900"/>
      </a:lt2>
      <a:accent1>
        <a:srgbClr val="E96B12"/>
      </a:accent1>
      <a:accent2>
        <a:srgbClr val="F1AB00"/>
      </a:accent2>
      <a:accent3>
        <a:srgbClr val="A34BC8"/>
      </a:accent3>
      <a:accent4>
        <a:srgbClr val="F02333"/>
      </a:accent4>
      <a:accent5>
        <a:srgbClr val="BFBFBF"/>
      </a:accent5>
      <a:accent6>
        <a:srgbClr val="003FB5"/>
      </a:accent6>
      <a:hlink>
        <a:srgbClr val="7498BF"/>
      </a:hlink>
      <a:folHlink>
        <a:srgbClr val="E96B12"/>
      </a:folHlink>
    </a:clrScheme>
    <a:fontScheme name="vmware_template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vmware_template 1">
        <a:dk1>
          <a:srgbClr val="000000"/>
        </a:dk1>
        <a:lt1>
          <a:srgbClr val="FFFFFF"/>
        </a:lt1>
        <a:dk2>
          <a:srgbClr val="7498BF"/>
        </a:dk2>
        <a:lt2>
          <a:srgbClr val="BFBFBF"/>
        </a:lt2>
        <a:accent1>
          <a:srgbClr val="76B900"/>
        </a:accent1>
        <a:accent2>
          <a:srgbClr val="F1AB00"/>
        </a:accent2>
        <a:accent3>
          <a:srgbClr val="FFFFFF"/>
        </a:accent3>
        <a:accent4>
          <a:srgbClr val="000000"/>
        </a:accent4>
        <a:accent5>
          <a:srgbClr val="BDD9AA"/>
        </a:accent5>
        <a:accent6>
          <a:srgbClr val="DA9B00"/>
        </a:accent6>
        <a:hlink>
          <a:srgbClr val="A34BC8"/>
        </a:hlink>
        <a:folHlink>
          <a:srgbClr val="00236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1_Default Design">
  <a:themeElements>
    <a:clrScheme name="">
      <a:dk1>
        <a:srgbClr val="000000"/>
      </a:dk1>
      <a:lt1>
        <a:srgbClr val="FFFFFF"/>
      </a:lt1>
      <a:dk2>
        <a:srgbClr val="333333"/>
      </a:dk2>
      <a:lt2>
        <a:srgbClr val="BABABA"/>
      </a:lt2>
      <a:accent1>
        <a:srgbClr val="7D9BC6"/>
      </a:accent1>
      <a:accent2>
        <a:srgbClr val="7FC31C"/>
      </a:accent2>
      <a:accent3>
        <a:srgbClr val="FFFFFF"/>
      </a:accent3>
      <a:accent4>
        <a:srgbClr val="000000"/>
      </a:accent4>
      <a:accent5>
        <a:srgbClr val="BFCBDF"/>
      </a:accent5>
      <a:accent6>
        <a:srgbClr val="72B018"/>
      </a:accent6>
      <a:hlink>
        <a:srgbClr val="667DCC"/>
      </a:hlink>
      <a:folHlink>
        <a:srgbClr val="FF9900"/>
      </a:folHlink>
    </a:clrScheme>
    <a:fontScheme name="1_Default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3">
        <a:dk1>
          <a:srgbClr val="000000"/>
        </a:dk1>
        <a:lt1>
          <a:srgbClr val="E5E6C8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0F0E0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14">
        <a:dk1>
          <a:srgbClr val="000000"/>
        </a:dk1>
        <a:lt1>
          <a:srgbClr val="E5E6C8"/>
        </a:lt1>
        <a:dk2>
          <a:srgbClr val="003300"/>
        </a:dk2>
        <a:lt2>
          <a:srgbClr val="969696"/>
        </a:lt2>
        <a:accent1>
          <a:srgbClr val="996633"/>
        </a:accent1>
        <a:accent2>
          <a:srgbClr val="999966"/>
        </a:accent2>
        <a:accent3>
          <a:srgbClr val="F0F0E0"/>
        </a:accent3>
        <a:accent4>
          <a:srgbClr val="000000"/>
        </a:accent4>
        <a:accent5>
          <a:srgbClr val="CAB8AD"/>
        </a:accent5>
        <a:accent6>
          <a:srgbClr val="8A8A5C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15">
        <a:dk1>
          <a:srgbClr val="000000"/>
        </a:dk1>
        <a:lt1>
          <a:srgbClr val="E5E6C8"/>
        </a:lt1>
        <a:dk2>
          <a:srgbClr val="003300"/>
        </a:dk2>
        <a:lt2>
          <a:srgbClr val="969696"/>
        </a:lt2>
        <a:accent1>
          <a:srgbClr val="999966"/>
        </a:accent1>
        <a:accent2>
          <a:srgbClr val="996633"/>
        </a:accent2>
        <a:accent3>
          <a:srgbClr val="F0F0E0"/>
        </a:accent3>
        <a:accent4>
          <a:srgbClr val="000000"/>
        </a:accent4>
        <a:accent5>
          <a:srgbClr val="CACAB8"/>
        </a:accent5>
        <a:accent6>
          <a:srgbClr val="8A5C2D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16">
        <a:dk1>
          <a:srgbClr val="000000"/>
        </a:dk1>
        <a:lt1>
          <a:srgbClr val="FFFFFF"/>
        </a:lt1>
        <a:dk2>
          <a:srgbClr val="003300"/>
        </a:dk2>
        <a:lt2>
          <a:srgbClr val="969696"/>
        </a:lt2>
        <a:accent1>
          <a:srgbClr val="999966"/>
        </a:accent1>
        <a:accent2>
          <a:srgbClr val="996633"/>
        </a:accent2>
        <a:accent3>
          <a:srgbClr val="FFFFFF"/>
        </a:accent3>
        <a:accent4>
          <a:srgbClr val="000000"/>
        </a:accent4>
        <a:accent5>
          <a:srgbClr val="CACAB8"/>
        </a:accent5>
        <a:accent6>
          <a:srgbClr val="8A5C2D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2_Default Design">
  <a:themeElements>
    <a:clrScheme name="">
      <a:dk1>
        <a:srgbClr val="000000"/>
      </a:dk1>
      <a:lt1>
        <a:srgbClr val="FFFFFF"/>
      </a:lt1>
      <a:dk2>
        <a:srgbClr val="333333"/>
      </a:dk2>
      <a:lt2>
        <a:srgbClr val="BABABA"/>
      </a:lt2>
      <a:accent1>
        <a:srgbClr val="7D9BC6"/>
      </a:accent1>
      <a:accent2>
        <a:srgbClr val="7FC31C"/>
      </a:accent2>
      <a:accent3>
        <a:srgbClr val="FFFFFF"/>
      </a:accent3>
      <a:accent4>
        <a:srgbClr val="000000"/>
      </a:accent4>
      <a:accent5>
        <a:srgbClr val="BFCBDF"/>
      </a:accent5>
      <a:accent6>
        <a:srgbClr val="72B018"/>
      </a:accent6>
      <a:hlink>
        <a:srgbClr val="667DCC"/>
      </a:hlink>
      <a:folHlink>
        <a:srgbClr val="FF9900"/>
      </a:folHlink>
    </a:clrScheme>
    <a:fontScheme name="2_Default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3">
        <a:dk1>
          <a:srgbClr val="000000"/>
        </a:dk1>
        <a:lt1>
          <a:srgbClr val="E5E6C8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0F0E0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14">
        <a:dk1>
          <a:srgbClr val="000000"/>
        </a:dk1>
        <a:lt1>
          <a:srgbClr val="E5E6C8"/>
        </a:lt1>
        <a:dk2>
          <a:srgbClr val="003300"/>
        </a:dk2>
        <a:lt2>
          <a:srgbClr val="969696"/>
        </a:lt2>
        <a:accent1>
          <a:srgbClr val="996633"/>
        </a:accent1>
        <a:accent2>
          <a:srgbClr val="999966"/>
        </a:accent2>
        <a:accent3>
          <a:srgbClr val="F0F0E0"/>
        </a:accent3>
        <a:accent4>
          <a:srgbClr val="000000"/>
        </a:accent4>
        <a:accent5>
          <a:srgbClr val="CAB8AD"/>
        </a:accent5>
        <a:accent6>
          <a:srgbClr val="8A8A5C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15">
        <a:dk1>
          <a:srgbClr val="000000"/>
        </a:dk1>
        <a:lt1>
          <a:srgbClr val="E5E6C8"/>
        </a:lt1>
        <a:dk2>
          <a:srgbClr val="003300"/>
        </a:dk2>
        <a:lt2>
          <a:srgbClr val="969696"/>
        </a:lt2>
        <a:accent1>
          <a:srgbClr val="999966"/>
        </a:accent1>
        <a:accent2>
          <a:srgbClr val="996633"/>
        </a:accent2>
        <a:accent3>
          <a:srgbClr val="F0F0E0"/>
        </a:accent3>
        <a:accent4>
          <a:srgbClr val="000000"/>
        </a:accent4>
        <a:accent5>
          <a:srgbClr val="CACAB8"/>
        </a:accent5>
        <a:accent6>
          <a:srgbClr val="8A5C2D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16">
        <a:dk1>
          <a:srgbClr val="000000"/>
        </a:dk1>
        <a:lt1>
          <a:srgbClr val="FFFFFF"/>
        </a:lt1>
        <a:dk2>
          <a:srgbClr val="003300"/>
        </a:dk2>
        <a:lt2>
          <a:srgbClr val="969696"/>
        </a:lt2>
        <a:accent1>
          <a:srgbClr val="999966"/>
        </a:accent1>
        <a:accent2>
          <a:srgbClr val="996633"/>
        </a:accent2>
        <a:accent3>
          <a:srgbClr val="FFFFFF"/>
        </a:accent3>
        <a:accent4>
          <a:srgbClr val="000000"/>
        </a:accent4>
        <a:accent5>
          <a:srgbClr val="CACAB8"/>
        </a:accent5>
        <a:accent6>
          <a:srgbClr val="8A5C2D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2_VMware Confidential">
  <a:themeElements>
    <a:clrScheme name="VMware Custom">
      <a:dk1>
        <a:srgbClr val="333333"/>
      </a:dk1>
      <a:lt1>
        <a:srgbClr val="FFFFFF"/>
      </a:lt1>
      <a:dk2>
        <a:srgbClr val="4D4D4D"/>
      </a:dk2>
      <a:lt2>
        <a:srgbClr val="C0C0C0"/>
      </a:lt2>
      <a:accent1>
        <a:srgbClr val="0095D3"/>
      </a:accent1>
      <a:accent2>
        <a:srgbClr val="89CBDF"/>
      </a:accent2>
      <a:accent3>
        <a:srgbClr val="003D79"/>
      </a:accent3>
      <a:accent4>
        <a:srgbClr val="6DB33F"/>
      </a:accent4>
      <a:accent5>
        <a:srgbClr val="F8981D"/>
      </a:accent5>
      <a:accent6>
        <a:srgbClr val="D9541E"/>
      </a:accent6>
      <a:hlink>
        <a:srgbClr val="0095D3"/>
      </a:hlink>
      <a:folHlink>
        <a:srgbClr val="89CBDF"/>
      </a:folHlink>
    </a:clrScheme>
    <a:fontScheme name="VMware1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bg1"/>
        </a:solidFill>
        <a:ln w="19050">
          <a:solidFill>
            <a:schemeClr val="accent3"/>
          </a:solidFill>
          <a:round/>
          <a:headEnd/>
          <a:tailEnd/>
        </a:ln>
      </a:spPr>
      <a:bodyPr wrap="none" lIns="0" tIns="0" rIns="0" bIns="0" rtlCol="0" anchor="ctr"/>
      <a:lstStyle>
        <a:defPPr marL="0" marR="0" indent="0" algn="ctr" defTabSz="914400" eaLnBrk="1" latinLnBrk="0" hangingPunct="1">
          <a:lnSpc>
            <a:spcPct val="100000"/>
          </a:lnSpc>
          <a:buClrTx/>
          <a:buSzTx/>
          <a:buFontTx/>
          <a:buNone/>
          <a:tabLst/>
          <a:defRPr sz="1800" dirty="0" err="1" smtClean="0">
            <a:solidFill>
              <a:srgbClr val="FFFFFF"/>
            </a:solidFill>
          </a:defRPr>
        </a:defPPr>
      </a:lstStyle>
    </a:spDef>
    <a:lnDef>
      <a:spPr bwMode="auto">
        <a:solidFill>
          <a:srgbClr val="0095D3"/>
        </a:solidFill>
        <a:ln w="1905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>
        <a:noFill/>
      </a:spPr>
      <a:bodyPr wrap="square" rtlCol="0">
        <a:spAutoFit/>
      </a:bodyPr>
      <a:lstStyle>
        <a:defPPr algn="l">
          <a:defRPr sz="2000" dirty="0" err="1" smtClean="0">
            <a:solidFill>
              <a:srgbClr val="333333"/>
            </a:solidFill>
            <a:latin typeface="+mn-lt"/>
            <a:ea typeface="+mn-ea"/>
          </a:defRPr>
        </a:defPPr>
      </a:lstStyle>
    </a:txDef>
  </a:objectDefaults>
  <a:extraClrSchemeLst>
    <a:extraClrScheme>
      <a:clrScheme name="VMware1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1_VMware Non-Confidential">
  <a:themeElements>
    <a:clrScheme name="VMware Custom">
      <a:dk1>
        <a:srgbClr val="333333"/>
      </a:dk1>
      <a:lt1>
        <a:srgbClr val="FFFFFF"/>
      </a:lt1>
      <a:dk2>
        <a:srgbClr val="4D4D4D"/>
      </a:dk2>
      <a:lt2>
        <a:srgbClr val="C0C0C0"/>
      </a:lt2>
      <a:accent1>
        <a:srgbClr val="0095D3"/>
      </a:accent1>
      <a:accent2>
        <a:srgbClr val="89CBDF"/>
      </a:accent2>
      <a:accent3>
        <a:srgbClr val="003D79"/>
      </a:accent3>
      <a:accent4>
        <a:srgbClr val="6DB33F"/>
      </a:accent4>
      <a:accent5>
        <a:srgbClr val="F8981D"/>
      </a:accent5>
      <a:accent6>
        <a:srgbClr val="D9541E"/>
      </a:accent6>
      <a:hlink>
        <a:srgbClr val="0095D3"/>
      </a:hlink>
      <a:folHlink>
        <a:srgbClr val="89CBDF"/>
      </a:folHlink>
    </a:clrScheme>
    <a:fontScheme name="VMware1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bg1"/>
        </a:solidFill>
        <a:ln w="12700">
          <a:solidFill>
            <a:schemeClr val="accent3"/>
          </a:solidFill>
          <a:round/>
          <a:headEnd/>
          <a:tailEnd/>
        </a:ln>
      </a:spPr>
      <a:bodyPr wrap="none" lIns="0" tIns="0" rIns="0" bIns="0" rtlCol="0" anchor="ctr"/>
      <a:lstStyle>
        <a:defPPr marL="0" marR="0" indent="0" algn="ctr" defTabSz="914400" eaLnBrk="1" latinLnBrk="0" hangingPunct="1">
          <a:lnSpc>
            <a:spcPct val="100000"/>
          </a:lnSpc>
          <a:buClrTx/>
          <a:buSzTx/>
          <a:buFontTx/>
          <a:buNone/>
          <a:tabLst/>
          <a:defRPr sz="1800" dirty="0" err="1" smtClean="0">
            <a:solidFill>
              <a:srgbClr val="FFFFFF"/>
            </a:solidFill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95D3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0" tIns="0" rIns="0" bIns="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4000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rgbClr val="0095D3"/>
            </a:solidFill>
            <a:effectLst/>
            <a:latin typeface="Arial" charset="0"/>
            <a:ea typeface="ＭＳ Ｐゴシック" pitchFamily="34" charset="-128"/>
          </a:defRPr>
        </a:defPPr>
      </a:lstStyle>
    </a:lnDef>
    <a:txDef>
      <a:spPr>
        <a:noFill/>
      </a:spPr>
      <a:bodyPr wrap="square" rtlCol="0">
        <a:spAutoFit/>
      </a:bodyPr>
      <a:lstStyle>
        <a:defPPr algn="l">
          <a:defRPr sz="2000" dirty="0" err="1" smtClean="0">
            <a:solidFill>
              <a:srgbClr val="333333"/>
            </a:solidFill>
            <a:latin typeface="+mn-lt"/>
            <a:ea typeface="+mn-ea"/>
          </a:defRPr>
        </a:defPPr>
      </a:lstStyle>
    </a:txDef>
  </a:objectDefaults>
  <a:extraClrSchemeLst>
    <a:extraClrScheme>
      <a:clrScheme name="VMware1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3_VMware Confidential">
  <a:themeElements>
    <a:clrScheme name="VMware Custom">
      <a:dk1>
        <a:srgbClr val="333333"/>
      </a:dk1>
      <a:lt1>
        <a:srgbClr val="FFFFFF"/>
      </a:lt1>
      <a:dk2>
        <a:srgbClr val="4D4D4D"/>
      </a:dk2>
      <a:lt2>
        <a:srgbClr val="C0C0C0"/>
      </a:lt2>
      <a:accent1>
        <a:srgbClr val="0095D3"/>
      </a:accent1>
      <a:accent2>
        <a:srgbClr val="89CBDF"/>
      </a:accent2>
      <a:accent3>
        <a:srgbClr val="003D79"/>
      </a:accent3>
      <a:accent4>
        <a:srgbClr val="6DB33F"/>
      </a:accent4>
      <a:accent5>
        <a:srgbClr val="F8981D"/>
      </a:accent5>
      <a:accent6>
        <a:srgbClr val="D9541E"/>
      </a:accent6>
      <a:hlink>
        <a:srgbClr val="0095D3"/>
      </a:hlink>
      <a:folHlink>
        <a:srgbClr val="89CBDF"/>
      </a:folHlink>
    </a:clrScheme>
    <a:fontScheme name="VMware1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bg1"/>
        </a:solidFill>
        <a:ln w="12700">
          <a:solidFill>
            <a:schemeClr val="accent3"/>
          </a:solidFill>
          <a:round/>
          <a:headEnd/>
          <a:tailEnd/>
        </a:ln>
      </a:spPr>
      <a:bodyPr wrap="none" lIns="0" tIns="0" rIns="0" bIns="0" rtlCol="0" anchor="ctr"/>
      <a:lstStyle>
        <a:defPPr marL="0" marR="0" indent="0" algn="ctr" defTabSz="914400" eaLnBrk="1" latinLnBrk="0" hangingPunct="1">
          <a:lnSpc>
            <a:spcPct val="100000"/>
          </a:lnSpc>
          <a:buClrTx/>
          <a:buSzTx/>
          <a:buFontTx/>
          <a:buNone/>
          <a:tabLst/>
          <a:defRPr sz="1800" dirty="0" err="1" smtClean="0">
            <a:solidFill>
              <a:srgbClr val="FFFFFF"/>
            </a:solidFill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95D3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0" tIns="0" rIns="0" bIns="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4000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rgbClr val="0095D3"/>
            </a:solidFill>
            <a:effectLst/>
            <a:latin typeface="Arial" charset="0"/>
            <a:ea typeface="ＭＳ Ｐゴシック" pitchFamily="34" charset="-128"/>
          </a:defRPr>
        </a:defPPr>
      </a:lstStyle>
    </a:lnDef>
    <a:txDef>
      <a:spPr>
        <a:noFill/>
      </a:spPr>
      <a:bodyPr wrap="square" rtlCol="0">
        <a:spAutoFit/>
      </a:bodyPr>
      <a:lstStyle>
        <a:defPPr algn="l">
          <a:defRPr sz="2000" dirty="0" err="1" smtClean="0">
            <a:solidFill>
              <a:srgbClr val="333333"/>
            </a:solidFill>
            <a:latin typeface="+mn-lt"/>
            <a:ea typeface="+mn-ea"/>
          </a:defRPr>
        </a:defPPr>
      </a:lstStyle>
    </a:txDef>
  </a:objectDefaults>
  <a:extraClrSchemeLst>
    <a:extraClrScheme>
      <a:clrScheme name="VMware1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4_Default Design">
  <a:themeElements>
    <a:clrScheme name="">
      <a:dk1>
        <a:srgbClr val="000000"/>
      </a:dk1>
      <a:lt1>
        <a:srgbClr val="FFFFFF"/>
      </a:lt1>
      <a:dk2>
        <a:srgbClr val="333333"/>
      </a:dk2>
      <a:lt2>
        <a:srgbClr val="BABABA"/>
      </a:lt2>
      <a:accent1>
        <a:srgbClr val="7D9BC6"/>
      </a:accent1>
      <a:accent2>
        <a:srgbClr val="7FC31C"/>
      </a:accent2>
      <a:accent3>
        <a:srgbClr val="FFFFFF"/>
      </a:accent3>
      <a:accent4>
        <a:srgbClr val="000000"/>
      </a:accent4>
      <a:accent5>
        <a:srgbClr val="BFCBDF"/>
      </a:accent5>
      <a:accent6>
        <a:srgbClr val="72B018"/>
      </a:accent6>
      <a:hlink>
        <a:srgbClr val="667DCC"/>
      </a:hlink>
      <a:folHlink>
        <a:srgbClr val="FF9900"/>
      </a:folHlink>
    </a:clrScheme>
    <a:fontScheme name="2_Default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Design 13">
        <a:dk1>
          <a:srgbClr val="000000"/>
        </a:dk1>
        <a:lt1>
          <a:srgbClr val="E5E6C8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0F0E0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14">
        <a:dk1>
          <a:srgbClr val="000000"/>
        </a:dk1>
        <a:lt1>
          <a:srgbClr val="E5E6C8"/>
        </a:lt1>
        <a:dk2>
          <a:srgbClr val="003300"/>
        </a:dk2>
        <a:lt2>
          <a:srgbClr val="969696"/>
        </a:lt2>
        <a:accent1>
          <a:srgbClr val="996633"/>
        </a:accent1>
        <a:accent2>
          <a:srgbClr val="999966"/>
        </a:accent2>
        <a:accent3>
          <a:srgbClr val="F0F0E0"/>
        </a:accent3>
        <a:accent4>
          <a:srgbClr val="000000"/>
        </a:accent4>
        <a:accent5>
          <a:srgbClr val="CAB8AD"/>
        </a:accent5>
        <a:accent6>
          <a:srgbClr val="8A8A5C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15">
        <a:dk1>
          <a:srgbClr val="000000"/>
        </a:dk1>
        <a:lt1>
          <a:srgbClr val="E5E6C8"/>
        </a:lt1>
        <a:dk2>
          <a:srgbClr val="003300"/>
        </a:dk2>
        <a:lt2>
          <a:srgbClr val="969696"/>
        </a:lt2>
        <a:accent1>
          <a:srgbClr val="999966"/>
        </a:accent1>
        <a:accent2>
          <a:srgbClr val="996633"/>
        </a:accent2>
        <a:accent3>
          <a:srgbClr val="F0F0E0"/>
        </a:accent3>
        <a:accent4>
          <a:srgbClr val="000000"/>
        </a:accent4>
        <a:accent5>
          <a:srgbClr val="CACAB8"/>
        </a:accent5>
        <a:accent6>
          <a:srgbClr val="8A5C2D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Design 16">
        <a:dk1>
          <a:srgbClr val="000000"/>
        </a:dk1>
        <a:lt1>
          <a:srgbClr val="FFFFFF"/>
        </a:lt1>
        <a:dk2>
          <a:srgbClr val="003300"/>
        </a:dk2>
        <a:lt2>
          <a:srgbClr val="969696"/>
        </a:lt2>
        <a:accent1>
          <a:srgbClr val="999966"/>
        </a:accent1>
        <a:accent2>
          <a:srgbClr val="996633"/>
        </a:accent2>
        <a:accent3>
          <a:srgbClr val="FFFFFF"/>
        </a:accent3>
        <a:accent4>
          <a:srgbClr val="000000"/>
        </a:accent4>
        <a:accent5>
          <a:srgbClr val="CACAB8"/>
        </a:accent5>
        <a:accent6>
          <a:srgbClr val="8A5C2D"/>
        </a:accent6>
        <a:hlink>
          <a:srgbClr val="5F837E"/>
        </a:hlink>
        <a:folHlink>
          <a:srgbClr val="660033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3_自定义设计方案">
  <a:themeElements>
    <a:clrScheme name="2_自定义设计方案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自定义设计方案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_H3C_PPT_标准模板(V3.1)">
  <a:themeElements>
    <a:clrScheme name="质朴">
      <a:dk1>
        <a:sysClr val="windowText" lastClr="000000"/>
      </a:dk1>
      <a:lt1>
        <a:sysClr val="window" lastClr="FFFFFF"/>
      </a:lt1>
      <a:dk2>
        <a:srgbClr val="464653"/>
      </a:dk2>
      <a:lt2>
        <a:srgbClr val="DDE9EC"/>
      </a:lt2>
      <a:accent1>
        <a:srgbClr val="727CA3"/>
      </a:accent1>
      <a:accent2>
        <a:srgbClr val="9FB8CD"/>
      </a:accent2>
      <a:accent3>
        <a:srgbClr val="D2DA7A"/>
      </a:accent3>
      <a:accent4>
        <a:srgbClr val="FADA7A"/>
      </a:accent4>
      <a:accent5>
        <a:srgbClr val="B88472"/>
      </a:accent5>
      <a:accent6>
        <a:srgbClr val="8E736A"/>
      </a:accent6>
      <a:hlink>
        <a:srgbClr val="B292CA"/>
      </a:hlink>
      <a:folHlink>
        <a:srgbClr val="6B5680"/>
      </a:folHlink>
    </a:clrScheme>
    <a:fontScheme name="自定义设计方案">
      <a:majorFont>
        <a:latin typeface="Arial"/>
        <a:ea typeface="华文细黑"/>
        <a:cs typeface=""/>
      </a:majorFont>
      <a:minorFont>
        <a:latin typeface="华文中宋"/>
        <a:ea typeface="华文细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4_自定义设计方案">
  <a:themeElements>
    <a:clrScheme name="2_自定义设计方案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自定义设计方案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2_H3C_PPT_标准模板(V3.1)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自定义设计方案">
      <a:majorFont>
        <a:latin typeface="Arial"/>
        <a:ea typeface="华文细黑"/>
        <a:cs typeface=""/>
      </a:majorFont>
      <a:minorFont>
        <a:latin typeface="华文中宋"/>
        <a:ea typeface="华文细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3_H3C_PPT_标准模板(V3.1)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自定义设计方案">
      <a:majorFont>
        <a:latin typeface="Arial"/>
        <a:ea typeface="华文细黑"/>
        <a:cs typeface=""/>
      </a:majorFont>
      <a:minorFont>
        <a:latin typeface="华文中宋"/>
        <a:ea typeface="华文细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自定义设计方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定义设计方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定义设计方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文档" ma:contentTypeID="0x010100594B64D034A23541A8DED6E778299282" ma:contentTypeVersion="5" ma:contentTypeDescription="新建文档。" ma:contentTypeScope="" ma:versionID="00c1de937b95d2c65e2cac331df2edc1">
  <xsd:schema xmlns:xsd="http://www.w3.org/2001/XMLSchema" xmlns:xs="http://www.w3.org/2001/XMLSchema" xmlns:p="http://schemas.microsoft.com/office/2006/metadata/properties" xmlns:ns2="8ef8cb44-4410-4761-b7ad-2650e340217e" xmlns:ns3="7a19399c-a1c5-4de7-a091-0e6fe9c79800" targetNamespace="http://schemas.microsoft.com/office/2006/metadata/properties" ma:root="true" ma:fieldsID="6328f866d5dd84e04d72632f6ab1478b" ns2:_="" ns3:_="">
    <xsd:import namespace="8ef8cb44-4410-4761-b7ad-2650e340217e"/>
    <xsd:import namespace="7a19399c-a1c5-4de7-a091-0e6fe9c79800"/>
    <xsd:element name="properties">
      <xsd:complexType>
        <xsd:sequence>
          <xsd:element name="documentManagement">
            <xsd:complexType>
              <xsd:all>
                <xsd:element ref="ns2:_x4e0b__x8f7d__x6570_" minOccurs="0"/>
                <xsd:element ref="ns2:_x8bc4__x8bba__x6570_" minOccurs="0"/>
                <xsd:element ref="ns2:_x8bc4__x8bba_" minOccurs="0"/>
                <xsd:element ref="ns2:_x8bc4__x5206_" minOccurs="0"/>
                <xsd:element ref="ns3:RMS加密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ef8cb44-4410-4761-b7ad-2650e340217e" elementFormDefault="qualified">
    <xsd:import namespace="http://schemas.microsoft.com/office/2006/documentManagement/types"/>
    <xsd:import namespace="http://schemas.microsoft.com/office/infopath/2007/PartnerControls"/>
    <xsd:element name="_x4e0b__x8f7d__x6570_" ma:index="8" nillable="true" ma:displayName="下载数" ma:default="0" ma:internalName="_x4e0b__x8f7d__x6570_">
      <xsd:simpleType>
        <xsd:restriction base="dms:Unknown"/>
      </xsd:simpleType>
    </xsd:element>
    <xsd:element name="_x8bc4__x8bba__x6570_" ma:index="9" nillable="true" ma:displayName="评论数" ma:default="0" ma:internalName="_x8bc4__x8bba__x6570_">
      <xsd:simpleType>
        <xsd:restriction base="dms:Unknown"/>
      </xsd:simpleType>
    </xsd:element>
    <xsd:element name="_x8bc4__x8bba_" ma:index="10" nillable="true" ma:displayName="评论" ma:default="0" ma:internalName="_x8bc4__x8bba_">
      <xsd:simpleType>
        <xsd:restriction base="dms:Unknown"/>
      </xsd:simpleType>
    </xsd:element>
    <xsd:element name="_x8bc4__x5206_" ma:index="11" nillable="true" ma:displayName="评分" ma:default="0" ma:internalName="_x8bc4__x5206_">
      <xsd:simpleType>
        <xsd:restriction base="dms:Unknow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a19399c-a1c5-4de7-a091-0e6fe9c79800" elementFormDefault="qualified">
    <xsd:import namespace="http://schemas.microsoft.com/office/2006/documentManagement/types"/>
    <xsd:import namespace="http://schemas.microsoft.com/office/infopath/2007/PartnerControls"/>
    <xsd:element name="RMS加密" ma:index="12" nillable="true" ma:displayName="RMS加密" ma:internalName="RMS_x52a0__x5bc6_">
      <xsd:simpleType>
        <xsd:restriction base="dms:Text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内容类型"/>
        <xsd:element ref="dc:title" minOccurs="0" maxOccurs="1" ma:index="4" ma:displayName="标题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25677E00-093E-4FB8-BAF0-28683FFDB990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81B5AF1D-4EED-4F07-8159-1B9A5FC49AEA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ef8cb44-4410-4761-b7ad-2650e340217e"/>
    <ds:schemaRef ds:uri="7a19399c-a1c5-4de7-a091-0e6fe9c7980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56386</TotalTime>
  <Words>3025</Words>
  <Application>Microsoft Office PowerPoint</Application>
  <PresentationFormat>全屏显示(4:3)</PresentationFormat>
  <Paragraphs>815</Paragraphs>
  <Slides>52</Slides>
  <Notes>6</Notes>
  <HiddenSlides>0</HiddenSlides>
  <MMClips>0</MMClips>
  <ScaleCrop>false</ScaleCrop>
  <HeadingPairs>
    <vt:vector size="8" baseType="variant">
      <vt:variant>
        <vt:lpstr>已用的字体</vt:lpstr>
      </vt:variant>
      <vt:variant>
        <vt:i4>20</vt:i4>
      </vt:variant>
      <vt:variant>
        <vt:lpstr>主题</vt:lpstr>
      </vt:variant>
      <vt:variant>
        <vt:i4>16</vt:i4>
      </vt:variant>
      <vt:variant>
        <vt:lpstr>嵌入 OLE 服务器</vt:lpstr>
      </vt:variant>
      <vt:variant>
        <vt:i4>3</vt:i4>
      </vt:variant>
      <vt:variant>
        <vt:lpstr>幻灯片标题</vt:lpstr>
      </vt:variant>
      <vt:variant>
        <vt:i4>52</vt:i4>
      </vt:variant>
    </vt:vector>
  </HeadingPairs>
  <TitlesOfParts>
    <vt:vector size="91" baseType="lpstr">
      <vt:lpstr>Arial Unicode MS</vt:lpstr>
      <vt:lpstr>Futura Bk</vt:lpstr>
      <vt:lpstr>HP Simplified</vt:lpstr>
      <vt:lpstr>MS PGothic</vt:lpstr>
      <vt:lpstr>MS PGothic</vt:lpstr>
      <vt:lpstr>黑体</vt:lpstr>
      <vt:lpstr>华文琥珀</vt:lpstr>
      <vt:lpstr>华文细黑</vt:lpstr>
      <vt:lpstr>华文中宋</vt:lpstr>
      <vt:lpstr>宋体</vt:lpstr>
      <vt:lpstr>宋体</vt:lpstr>
      <vt:lpstr>微软雅黑</vt:lpstr>
      <vt:lpstr>Arial</vt:lpstr>
      <vt:lpstr>Arial Narrow</vt:lpstr>
      <vt:lpstr>Calibri</vt:lpstr>
      <vt:lpstr>Segoe UI</vt:lpstr>
      <vt:lpstr>Times</vt:lpstr>
      <vt:lpstr>Times New Roman</vt:lpstr>
      <vt:lpstr>Wingdings</vt:lpstr>
      <vt:lpstr>Wingdings 3</vt:lpstr>
      <vt:lpstr>H3C_PPT_标准模板(V3.1)</vt:lpstr>
      <vt:lpstr>2_自定义设计方案</vt:lpstr>
      <vt:lpstr>VMware Confidential</vt:lpstr>
      <vt:lpstr>1_VMware Confidential</vt:lpstr>
      <vt:lpstr>vmware_template</vt:lpstr>
      <vt:lpstr>1_Default Design</vt:lpstr>
      <vt:lpstr>2_Default Design</vt:lpstr>
      <vt:lpstr>2_VMware Confidential</vt:lpstr>
      <vt:lpstr>1_VMware Non-Confidential</vt:lpstr>
      <vt:lpstr>3_VMware Confidential</vt:lpstr>
      <vt:lpstr>4_Default Design</vt:lpstr>
      <vt:lpstr>3_自定义设计方案</vt:lpstr>
      <vt:lpstr>1_H3C_PPT_标准模板(V3.1)</vt:lpstr>
      <vt:lpstr>4_自定义设计方案</vt:lpstr>
      <vt:lpstr>2_H3C_PPT_标准模板(V3.1)</vt:lpstr>
      <vt:lpstr>3_H3C_PPT_标准模板(V3.1)</vt:lpstr>
      <vt:lpstr>think-cell Slide</vt:lpstr>
      <vt:lpstr>Photo Editor 照片</vt:lpstr>
      <vt:lpstr>位图图像</vt:lpstr>
      <vt:lpstr>PowerPoint 演示文稿</vt:lpstr>
      <vt:lpstr>前言</vt:lpstr>
      <vt:lpstr>PowerPoint 演示文稿</vt:lpstr>
      <vt:lpstr>国内——教育信息化十年发展规划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简化部署——X-Share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直观、多视角的网络拓扑</vt:lpstr>
      <vt:lpstr>PowerPoint 演示文稿</vt:lpstr>
      <vt:lpstr>业务监控</vt:lpstr>
      <vt:lpstr>网络应用分布展示</vt:lpstr>
      <vt:lpstr>网络行为监控</vt:lpstr>
      <vt:lpstr>PowerPoint 演示文稿</vt:lpstr>
      <vt:lpstr>PowerPoint 演示文稿</vt:lpstr>
      <vt:lpstr>iMC Anywhere智能管理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h3c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H3Cloud云解决方案</dc:title>
  <dc:creator>欧珊瑚</dc:creator>
  <cp:lastModifiedBy>liug</cp:lastModifiedBy>
  <cp:revision>2939</cp:revision>
  <dcterms:created xsi:type="dcterms:W3CDTF">2012-07-02T07:54:43Z</dcterms:created>
  <dcterms:modified xsi:type="dcterms:W3CDTF">2014-11-05T06:29:35Z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0x010100594B64D034A23541A8DED6E778299282</vt:lpwstr>
  </property>
  <property fmtid="{D5CDD505-2E9C-101B-9397-08002B2CF9AE}" pid="3" name="评论">
    <vt:lpwstr>0</vt:lpwstr>
  </property>
  <property fmtid="{D5CDD505-2E9C-101B-9397-08002B2CF9AE}" pid="4" name="评论数">
    <vt:lpwstr>0</vt:lpwstr>
  </property>
  <property fmtid="{D5CDD505-2E9C-101B-9397-08002B2CF9AE}" pid="5" name="评分">
    <vt:lpwstr>0</vt:lpwstr>
  </property>
  <property fmtid="{D5CDD505-2E9C-101B-9397-08002B2CF9AE}" pid="6" name="下载数">
    <vt:lpwstr>0</vt:lpwstr>
  </property>
  <property fmtid="{D5CDD505-2E9C-101B-9397-08002B2CF9AE}" pid="7" name="RMS加密">
    <vt:lpwstr/>
  </property>
</Properties>
</file>