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8"/>
  </p:notesMasterIdLst>
  <p:sldIdLst>
    <p:sldId id="256" r:id="rId2"/>
    <p:sldId id="257" r:id="rId3"/>
    <p:sldId id="258" r:id="rId4"/>
    <p:sldId id="259" r:id="rId5"/>
    <p:sldId id="293" r:id="rId6"/>
    <p:sldId id="260" r:id="rId7"/>
    <p:sldId id="261" r:id="rId8"/>
    <p:sldId id="294" r:id="rId9"/>
    <p:sldId id="262" r:id="rId10"/>
    <p:sldId id="298" r:id="rId11"/>
    <p:sldId id="299" r:id="rId12"/>
    <p:sldId id="338" r:id="rId13"/>
    <p:sldId id="342" r:id="rId14"/>
    <p:sldId id="341" r:id="rId15"/>
    <p:sldId id="340" r:id="rId16"/>
    <p:sldId id="339" r:id="rId17"/>
    <p:sldId id="295" r:id="rId18"/>
    <p:sldId id="296" r:id="rId19"/>
    <p:sldId id="344" r:id="rId20"/>
    <p:sldId id="343" r:id="rId21"/>
    <p:sldId id="300" r:id="rId22"/>
    <p:sldId id="302" r:id="rId23"/>
    <p:sldId id="305" r:id="rId24"/>
    <p:sldId id="304" r:id="rId25"/>
    <p:sldId id="345" r:id="rId26"/>
    <p:sldId id="346" r:id="rId27"/>
    <p:sldId id="308" r:id="rId28"/>
    <p:sldId id="307" r:id="rId29"/>
    <p:sldId id="351" r:id="rId30"/>
    <p:sldId id="350" r:id="rId31"/>
    <p:sldId id="349" r:id="rId32"/>
    <p:sldId id="348" r:id="rId33"/>
    <p:sldId id="347" r:id="rId34"/>
    <p:sldId id="354" r:id="rId35"/>
    <p:sldId id="353" r:id="rId36"/>
    <p:sldId id="352" r:id="rId37"/>
    <p:sldId id="316" r:id="rId38"/>
    <p:sldId id="355" r:id="rId39"/>
    <p:sldId id="317" r:id="rId40"/>
    <p:sldId id="356" r:id="rId41"/>
    <p:sldId id="323" r:id="rId42"/>
    <p:sldId id="357" r:id="rId43"/>
    <p:sldId id="363" r:id="rId44"/>
    <p:sldId id="362" r:id="rId45"/>
    <p:sldId id="361" r:id="rId46"/>
    <p:sldId id="360" r:id="rId47"/>
    <p:sldId id="359" r:id="rId48"/>
    <p:sldId id="370" r:id="rId49"/>
    <p:sldId id="358" r:id="rId50"/>
    <p:sldId id="368" r:id="rId51"/>
    <p:sldId id="367" r:id="rId52"/>
    <p:sldId id="366" r:id="rId53"/>
    <p:sldId id="365" r:id="rId54"/>
    <p:sldId id="371" r:id="rId55"/>
    <p:sldId id="372" r:id="rId56"/>
    <p:sldId id="292" r:id="rId57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FAFAFA"/>
    <a:srgbClr val="258FA0"/>
    <a:srgbClr val="80CED6"/>
    <a:srgbClr val="B5E2E7"/>
    <a:srgbClr val="DEDEDE"/>
    <a:srgbClr val="E6E6E6"/>
    <a:srgbClr val="E98649"/>
    <a:srgbClr val="B4955C"/>
    <a:srgbClr val="4DA1B4"/>
    <a:srgbClr val="48C8C5"/>
  </p:clrMru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中度样式 2 - 强调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15620"/>
    <p:restoredTop sz="94712" autoAdjust="0"/>
  </p:normalViewPr>
  <p:slideViewPr>
    <p:cSldViewPr>
      <p:cViewPr>
        <p:scale>
          <a:sx n="100" d="100"/>
          <a:sy n="100" d="100"/>
        </p:scale>
        <p:origin x="-270" y="13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992230-B941-4CDF-A5EB-2B5AA669DD1B}" type="datetimeFigureOut">
              <a:rPr lang="zh-CN" altLang="en-US" smtClean="0"/>
              <a:pPr/>
              <a:t>2015/7/13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9C3B33-05B6-4E61-86B0-D76CAAD6A02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5E324-EAF7-4723-85C0-27613C9946E7}" type="datetimeFigureOut">
              <a:rPr lang="zh-CN" altLang="en-US" smtClean="0"/>
              <a:pPr/>
              <a:t>2015/7/13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0C91B-2530-4D7B-97B7-D50ED7F6053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5E324-EAF7-4723-85C0-27613C9946E7}" type="datetimeFigureOut">
              <a:rPr lang="zh-CN" altLang="en-US" smtClean="0"/>
              <a:pPr/>
              <a:t>2015/7/13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0C91B-2530-4D7B-97B7-D50ED7F6053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5E324-EAF7-4723-85C0-27613C9946E7}" type="datetimeFigureOut">
              <a:rPr lang="zh-CN" altLang="en-US" smtClean="0"/>
              <a:pPr/>
              <a:t>2015/7/13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0C91B-2530-4D7B-97B7-D50ED7F6053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5E324-EAF7-4723-85C0-27613C9946E7}" type="datetimeFigureOut">
              <a:rPr lang="zh-CN" altLang="en-US" smtClean="0"/>
              <a:pPr/>
              <a:t>2015/7/13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0C91B-2530-4D7B-97B7-D50ED7F6053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5E324-EAF7-4723-85C0-27613C9946E7}" type="datetimeFigureOut">
              <a:rPr lang="zh-CN" altLang="en-US" smtClean="0"/>
              <a:pPr/>
              <a:t>2015/7/13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0C91B-2530-4D7B-97B7-D50ED7F6053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5E324-EAF7-4723-85C0-27613C9946E7}" type="datetimeFigureOut">
              <a:rPr lang="zh-CN" altLang="en-US" smtClean="0"/>
              <a:pPr/>
              <a:t>2015/7/13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0C91B-2530-4D7B-97B7-D50ED7F6053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5E324-EAF7-4723-85C0-27613C9946E7}" type="datetimeFigureOut">
              <a:rPr lang="zh-CN" altLang="en-US" smtClean="0"/>
              <a:pPr/>
              <a:t>2015/7/13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0C91B-2530-4D7B-97B7-D50ED7F6053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5E324-EAF7-4723-85C0-27613C9946E7}" type="datetimeFigureOut">
              <a:rPr lang="zh-CN" altLang="en-US" smtClean="0"/>
              <a:pPr/>
              <a:t>2015/7/13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0C91B-2530-4D7B-97B7-D50ED7F6053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5E324-EAF7-4723-85C0-27613C9946E7}" type="datetimeFigureOut">
              <a:rPr lang="zh-CN" altLang="en-US" smtClean="0"/>
              <a:pPr/>
              <a:t>2015/7/13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0C91B-2530-4D7B-97B7-D50ED7F6053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35E324-EAF7-4723-85C0-27613C9946E7}" type="datetimeFigureOut">
              <a:rPr lang="zh-CN" altLang="en-US" smtClean="0"/>
              <a:pPr/>
              <a:t>2015/7/13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A0C91B-2530-4D7B-97B7-D50ED7F60530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 smtClean="0"/>
              <a:t>单击此处编辑母版文本样式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35E324-EAF7-4723-85C0-27613C9946E7}" type="datetimeFigureOut">
              <a:rPr lang="zh-CN" altLang="en-US" smtClean="0"/>
              <a:pPr/>
              <a:t>2015/7/13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A0C91B-2530-4D7B-97B7-D50ED7F60530}" type="slidenum">
              <a:rPr lang="zh-CN" altLang="en-US" smtClean="0"/>
              <a:pPr/>
              <a:t>‹#›</a:t>
            </a:fld>
            <a:endParaRPr lang="zh-CN" altLang="en-US"/>
          </a:p>
        </p:txBody>
      </p:sp>
      <p:pic>
        <p:nvPicPr>
          <p:cNvPr id="9" name="图片 8" descr="ppt文件素材xy-18.pn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1883508" cy="188350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5.png"/><Relationship Id="rId3" Type="http://schemas.openxmlformats.org/officeDocument/2006/relationships/image" Target="../media/image35.jpeg"/><Relationship Id="rId7" Type="http://schemas.openxmlformats.org/officeDocument/2006/relationships/image" Target="../media/image39.png"/><Relationship Id="rId12" Type="http://schemas.openxmlformats.org/officeDocument/2006/relationships/image" Target="../media/image44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37.png"/><Relationship Id="rId10" Type="http://schemas.openxmlformats.org/officeDocument/2006/relationships/image" Target="../media/image42.png"/><Relationship Id="rId4" Type="http://schemas.openxmlformats.org/officeDocument/2006/relationships/image" Target="../media/image36.jpeg"/><Relationship Id="rId9" Type="http://schemas.openxmlformats.org/officeDocument/2006/relationships/image" Target="../media/image41.png"/><Relationship Id="rId1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9.png"/><Relationship Id="rId3" Type="http://schemas.openxmlformats.org/officeDocument/2006/relationships/image" Target="../media/image47.jpeg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1.png"/><Relationship Id="rId10" Type="http://schemas.openxmlformats.org/officeDocument/2006/relationships/image" Target="../media/image41.png"/><Relationship Id="rId4" Type="http://schemas.openxmlformats.org/officeDocument/2006/relationships/image" Target="../media/image48.png"/><Relationship Id="rId9" Type="http://schemas.openxmlformats.org/officeDocument/2006/relationships/image" Target="../media/image40.png"/><Relationship Id="rId14" Type="http://schemas.openxmlformats.org/officeDocument/2006/relationships/image" Target="../media/image45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51.png"/><Relationship Id="rId7" Type="http://schemas.openxmlformats.org/officeDocument/2006/relationships/image" Target="../media/image40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11" Type="http://schemas.openxmlformats.org/officeDocument/2006/relationships/image" Target="../media/image1.png"/><Relationship Id="rId5" Type="http://schemas.openxmlformats.org/officeDocument/2006/relationships/image" Target="../media/image53.jpeg"/><Relationship Id="rId10" Type="http://schemas.openxmlformats.org/officeDocument/2006/relationships/image" Target="../media/image55.png"/><Relationship Id="rId4" Type="http://schemas.openxmlformats.org/officeDocument/2006/relationships/image" Target="../media/image52.png"/><Relationship Id="rId9" Type="http://schemas.openxmlformats.org/officeDocument/2006/relationships/image" Target="../media/image54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57.png"/><Relationship Id="rId7" Type="http://schemas.openxmlformats.org/officeDocument/2006/relationships/image" Target="../media/image39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11" Type="http://schemas.openxmlformats.org/officeDocument/2006/relationships/image" Target="../media/image1.png"/><Relationship Id="rId5" Type="http://schemas.openxmlformats.org/officeDocument/2006/relationships/image" Target="../media/image37.png"/><Relationship Id="rId10" Type="http://schemas.openxmlformats.org/officeDocument/2006/relationships/image" Target="../media/image59.png"/><Relationship Id="rId4" Type="http://schemas.openxmlformats.org/officeDocument/2006/relationships/image" Target="../media/image58.png"/><Relationship Id="rId9" Type="http://schemas.openxmlformats.org/officeDocument/2006/relationships/image" Target="../media/image43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61.png"/><Relationship Id="rId7" Type="http://schemas.openxmlformats.org/officeDocument/2006/relationships/image" Target="../media/image38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63.jpeg"/><Relationship Id="rId10" Type="http://schemas.openxmlformats.org/officeDocument/2006/relationships/image" Target="../media/image43.png"/><Relationship Id="rId4" Type="http://schemas.openxmlformats.org/officeDocument/2006/relationships/image" Target="../media/image62.png"/><Relationship Id="rId9" Type="http://schemas.openxmlformats.org/officeDocument/2006/relationships/image" Target="../media/image42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65.png"/><Relationship Id="rId7" Type="http://schemas.openxmlformats.org/officeDocument/2006/relationships/image" Target="../media/image38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11" Type="http://schemas.openxmlformats.org/officeDocument/2006/relationships/image" Target="../media/image59.png"/><Relationship Id="rId5" Type="http://schemas.openxmlformats.org/officeDocument/2006/relationships/image" Target="../media/image58.png"/><Relationship Id="rId10" Type="http://schemas.openxmlformats.org/officeDocument/2006/relationships/image" Target="../media/image43.png"/><Relationship Id="rId4" Type="http://schemas.openxmlformats.org/officeDocument/2006/relationships/image" Target="../media/image66.png"/><Relationship Id="rId9" Type="http://schemas.openxmlformats.org/officeDocument/2006/relationships/image" Target="../media/image42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68.png"/><Relationship Id="rId7" Type="http://schemas.openxmlformats.org/officeDocument/2006/relationships/image" Target="../media/image42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7.png"/><Relationship Id="rId4" Type="http://schemas.openxmlformats.org/officeDocument/2006/relationships/image" Target="../media/image69.png"/><Relationship Id="rId9" Type="http://schemas.openxmlformats.org/officeDocument/2006/relationships/image" Target="../media/image4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7" Type="http://schemas.openxmlformats.org/officeDocument/2006/relationships/image" Target="../media/image74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5" Type="http://schemas.openxmlformats.org/officeDocument/2006/relationships/image" Target="../media/image37.png"/><Relationship Id="rId4" Type="http://schemas.openxmlformats.org/officeDocument/2006/relationships/image" Target="../media/image72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png"/><Relationship Id="rId5" Type="http://schemas.openxmlformats.org/officeDocument/2006/relationships/image" Target="../media/image79.jpeg"/><Relationship Id="rId4" Type="http://schemas.openxmlformats.org/officeDocument/2006/relationships/image" Target="../media/image7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3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6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8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0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2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4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6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2.png"/><Relationship Id="rId4" Type="http://schemas.openxmlformats.org/officeDocument/2006/relationships/image" Target="../media/image101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6.png"/><Relationship Id="rId4" Type="http://schemas.openxmlformats.org/officeDocument/2006/relationships/image" Target="../media/image105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5" Type="http://schemas.openxmlformats.org/officeDocument/2006/relationships/image" Target="../media/image109.png"/><Relationship Id="rId4" Type="http://schemas.openxmlformats.org/officeDocument/2006/relationships/image" Target="../media/image108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ppt文件素材-0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2276872"/>
            <a:ext cx="9144000" cy="393159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710730" y="1124744"/>
            <a:ext cx="7416824" cy="1224136"/>
          </a:xfrm>
        </p:spPr>
        <p:txBody>
          <a:bodyPr>
            <a:normAutofit/>
          </a:bodyPr>
          <a:lstStyle/>
          <a:p>
            <a:pPr algn="r"/>
            <a:r>
              <a:rPr lang="zh-CN" altLang="en-US" b="1" kern="2100" spc="300" dirty="0" smtClean="0">
                <a:solidFill>
                  <a:srgbClr val="258FA0"/>
                </a:solidFill>
                <a:latin typeface="方正兰亭黑简体" pitchFamily="2" charset="-122"/>
                <a:ea typeface="方正兰亭黑简体" pitchFamily="2" charset="-122"/>
              </a:rPr>
              <a:t>智慧</a:t>
            </a:r>
            <a:r>
              <a:rPr lang="zh-CN" altLang="en-US" b="1" kern="2100" spc="300" dirty="0" smtClean="0">
                <a:solidFill>
                  <a:srgbClr val="258FA0"/>
                </a:solidFill>
                <a:latin typeface="方正兰亭黑简体" pitchFamily="2" charset="-122"/>
                <a:ea typeface="方正兰亭黑简体" pitchFamily="2" charset="-122"/>
              </a:rPr>
              <a:t>校园能源管理解决</a:t>
            </a:r>
            <a:r>
              <a:rPr lang="zh-CN" altLang="en-US" b="1" kern="2100" spc="300" dirty="0" smtClean="0">
                <a:solidFill>
                  <a:srgbClr val="258FA0"/>
                </a:solidFill>
                <a:latin typeface="方正兰亭黑简体" pitchFamily="2" charset="-122"/>
                <a:ea typeface="方正兰亭黑简体" pitchFamily="2" charset="-122"/>
              </a:rPr>
              <a:t>方案</a:t>
            </a:r>
            <a:endParaRPr lang="zh-CN" altLang="en-US" kern="2100" spc="300" dirty="0">
              <a:solidFill>
                <a:srgbClr val="258FA0"/>
              </a:solidFill>
              <a:latin typeface="方正兰亭黑简体" pitchFamily="2" charset="-122"/>
              <a:ea typeface="方正兰亭黑简体" pitchFamily="2" charset="-122"/>
            </a:endParaRPr>
          </a:p>
        </p:txBody>
      </p:sp>
      <p:cxnSp>
        <p:nvCxnSpPr>
          <p:cNvPr id="9" name="直接连接符 8"/>
          <p:cNvCxnSpPr/>
          <p:nvPr/>
        </p:nvCxnSpPr>
        <p:spPr>
          <a:xfrm flipH="1">
            <a:off x="0" y="2276872"/>
            <a:ext cx="9144000" cy="0"/>
          </a:xfrm>
          <a:prstGeom prst="line">
            <a:avLst/>
          </a:prstGeom>
          <a:ln w="19050">
            <a:solidFill>
              <a:srgbClr val="258F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 flipH="1">
            <a:off x="0" y="5219675"/>
            <a:ext cx="9144000" cy="0"/>
          </a:xfrm>
          <a:prstGeom prst="line">
            <a:avLst/>
          </a:prstGeom>
          <a:ln w="19050">
            <a:solidFill>
              <a:srgbClr val="258F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1-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132856"/>
            <a:ext cx="9144000" cy="4725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5327576" y="692696"/>
            <a:ext cx="3816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spc="300" dirty="0" smtClean="0">
                <a:solidFill>
                  <a:srgbClr val="258FA0"/>
                </a:solidFill>
                <a:ea typeface="微软雅黑" pitchFamily="34" charset="-122"/>
              </a:rPr>
              <a:t>PLC </a:t>
            </a:r>
            <a:r>
              <a:rPr lang="zh-CN" altLang="en-US" sz="3200" b="1" spc="300" dirty="0" smtClean="0">
                <a:solidFill>
                  <a:srgbClr val="258FA0"/>
                </a:solidFill>
                <a:ea typeface="微软雅黑" pitchFamily="34" charset="-122"/>
              </a:rPr>
              <a:t>芯片研发之路</a:t>
            </a:r>
          </a:p>
        </p:txBody>
      </p:sp>
      <p:pic>
        <p:nvPicPr>
          <p:cNvPr id="7" name="Picture 15" descr="chips-time-line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492896"/>
            <a:ext cx="7718425" cy="2281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 Box 7"/>
          <p:cNvSpPr>
            <a:spLocks noChangeArrowheads="1"/>
          </p:cNvSpPr>
          <p:nvPr/>
        </p:nvSpPr>
        <p:spPr bwMode="auto">
          <a:xfrm>
            <a:off x="5944295" y="4934471"/>
            <a:ext cx="1828800" cy="1415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1" hangingPunct="1"/>
            <a:r>
              <a:rPr lang="zh-CN" altLang="en-US" sz="1200" b="1" dirty="0">
                <a:solidFill>
                  <a:schemeClr val="bg1"/>
                </a:solidFill>
                <a:ea typeface="微软雅黑" pitchFamily="34" charset="-122"/>
              </a:rPr>
              <a:t>第</a:t>
            </a:r>
            <a:r>
              <a:rPr lang="zh-CN" altLang="en-US" sz="2000" b="1" dirty="0">
                <a:solidFill>
                  <a:srgbClr val="FF0000"/>
                </a:solidFill>
                <a:ea typeface="微软雅黑" pitchFamily="34" charset="-122"/>
              </a:rPr>
              <a:t>5</a:t>
            </a:r>
            <a:r>
              <a:rPr lang="zh-CN" altLang="en-US" sz="1200" b="1" dirty="0">
                <a:solidFill>
                  <a:schemeClr val="bg1"/>
                </a:solidFill>
                <a:ea typeface="微软雅黑" pitchFamily="34" charset="-122"/>
              </a:rPr>
              <a:t>代电力线载波通信系统</a:t>
            </a:r>
          </a:p>
          <a:p>
            <a:pPr eaLnBrk="1" hangingPunct="1"/>
            <a:r>
              <a:rPr lang="zh-CN" altLang="en-US" sz="1200" b="1" dirty="0">
                <a:solidFill>
                  <a:schemeClr val="bg1"/>
                </a:solidFill>
                <a:ea typeface="微软雅黑" pitchFamily="34" charset="-122"/>
              </a:rPr>
              <a:t>SSC1650 / 150 kbps / OFDM / 0.18 微米工艺 </a:t>
            </a:r>
          </a:p>
          <a:p>
            <a:pPr eaLnBrk="1" hangingPunct="1"/>
            <a:endParaRPr lang="zh-CN" altLang="en-US" sz="1200" b="1" dirty="0">
              <a:solidFill>
                <a:schemeClr val="bg1"/>
              </a:solidFill>
              <a:ea typeface="微软雅黑" pitchFamily="34" charset="-122"/>
            </a:endParaRPr>
          </a:p>
          <a:p>
            <a:pPr eaLnBrk="1" hangingPunct="1"/>
            <a:r>
              <a:rPr lang="zh-CN" altLang="en-US" sz="1200" b="1" dirty="0">
                <a:solidFill>
                  <a:schemeClr val="bg1"/>
                </a:solidFill>
                <a:ea typeface="微软雅黑" pitchFamily="34" charset="-122"/>
              </a:rPr>
              <a:t>第4代 SSC1643 芯片量产</a:t>
            </a:r>
          </a:p>
          <a:p>
            <a:pPr eaLnBrk="1" hangingPunct="1"/>
            <a:r>
              <a:rPr lang="zh-CN" altLang="en-US" sz="1200" b="1" dirty="0">
                <a:solidFill>
                  <a:schemeClr val="bg1"/>
                </a:solidFill>
                <a:ea typeface="微软雅黑" pitchFamily="34" charset="-122"/>
              </a:rPr>
              <a:t>SSC1643 / 1.5 kbps / BFSK,  BPSK / 0.18微米工艺</a:t>
            </a:r>
          </a:p>
        </p:txBody>
      </p:sp>
      <p:sp>
        <p:nvSpPr>
          <p:cNvPr id="9" name="Text Box 8"/>
          <p:cNvSpPr>
            <a:spLocks noChangeArrowheads="1"/>
          </p:cNvSpPr>
          <p:nvPr/>
        </p:nvSpPr>
        <p:spPr bwMode="auto">
          <a:xfrm>
            <a:off x="2689920" y="4934470"/>
            <a:ext cx="1306016" cy="366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1" hangingPunct="1"/>
            <a:r>
              <a:rPr lang="zh-CN" altLang="en-US" sz="1200" b="1" dirty="0">
                <a:solidFill>
                  <a:schemeClr val="bg1"/>
                </a:solidFill>
                <a:ea typeface="微软雅黑" pitchFamily="34" charset="-122"/>
              </a:rPr>
              <a:t>第3.5代电力线载波通信系统</a:t>
            </a:r>
            <a:endParaRPr lang="zh-CN" altLang="en-US" sz="2000" b="1" dirty="0">
              <a:solidFill>
                <a:schemeClr val="bg1"/>
              </a:solidFill>
            </a:endParaRPr>
          </a:p>
        </p:txBody>
      </p:sp>
      <p:sp>
        <p:nvSpPr>
          <p:cNvPr id="10" name="Text Box 9"/>
          <p:cNvSpPr>
            <a:spLocks noChangeArrowheads="1"/>
          </p:cNvSpPr>
          <p:nvPr/>
        </p:nvSpPr>
        <p:spPr bwMode="auto">
          <a:xfrm>
            <a:off x="2051720" y="5805264"/>
            <a:ext cx="2303463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1" hangingPunct="1"/>
            <a:r>
              <a:rPr lang="zh-CN" altLang="en-US" sz="1200" b="1" dirty="0">
                <a:solidFill>
                  <a:schemeClr val="bg1"/>
                </a:solidFill>
                <a:ea typeface="微软雅黑" pitchFamily="34" charset="-122"/>
              </a:rPr>
              <a:t>第3代电力线载波通信系统</a:t>
            </a:r>
          </a:p>
          <a:p>
            <a:pPr eaLnBrk="1" hangingPunct="1"/>
            <a:r>
              <a:rPr lang="zh-CN" altLang="en-US" sz="1200" b="1" dirty="0">
                <a:solidFill>
                  <a:schemeClr val="bg1"/>
                </a:solidFill>
                <a:ea typeface="微软雅黑" pitchFamily="34" charset="-122"/>
              </a:rPr>
              <a:t>SSC1630 / 330bps / BFSK / </a:t>
            </a:r>
          </a:p>
          <a:p>
            <a:pPr eaLnBrk="1" hangingPunct="1"/>
            <a:r>
              <a:rPr lang="zh-CN" altLang="en-US" sz="1200" b="1" dirty="0">
                <a:solidFill>
                  <a:schemeClr val="bg1"/>
                </a:solidFill>
                <a:ea typeface="微软雅黑" pitchFamily="34" charset="-122"/>
              </a:rPr>
              <a:t>0.25 微米工艺 </a:t>
            </a:r>
            <a:endParaRPr lang="zh-CN" altLang="en-US" sz="2000" b="1" dirty="0"/>
          </a:p>
        </p:txBody>
      </p:sp>
      <p:sp>
        <p:nvSpPr>
          <p:cNvPr id="11" name="Text Box 11"/>
          <p:cNvSpPr>
            <a:spLocks noChangeArrowheads="1"/>
          </p:cNvSpPr>
          <p:nvPr/>
        </p:nvSpPr>
        <p:spPr bwMode="auto">
          <a:xfrm>
            <a:off x="251520" y="2740546"/>
            <a:ext cx="14986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1" hangingPunct="1"/>
            <a:r>
              <a:rPr lang="zh-CN" altLang="en-US" sz="1200" b="1" dirty="0">
                <a:solidFill>
                  <a:schemeClr val="bg1"/>
                </a:solidFill>
                <a:ea typeface="微软雅黑" pitchFamily="34" charset="-122"/>
              </a:rPr>
              <a:t>开始电力线载波</a:t>
            </a:r>
          </a:p>
          <a:p>
            <a:pPr eaLnBrk="1" hangingPunct="1"/>
            <a:r>
              <a:rPr lang="zh-CN" altLang="en-US" sz="1200" b="1" dirty="0">
                <a:solidFill>
                  <a:schemeClr val="bg1"/>
                </a:solidFill>
                <a:ea typeface="微软雅黑" pitchFamily="34" charset="-122"/>
              </a:rPr>
              <a:t>通信技术研究</a:t>
            </a:r>
            <a:endParaRPr lang="zh-CN" altLang="en-US" sz="1600" b="1" dirty="0">
              <a:solidFill>
                <a:schemeClr val="bg1"/>
              </a:solidFill>
            </a:endParaRPr>
          </a:p>
        </p:txBody>
      </p:sp>
      <p:sp>
        <p:nvSpPr>
          <p:cNvPr id="12" name="Text Box 12"/>
          <p:cNvSpPr>
            <a:spLocks noChangeArrowheads="1"/>
          </p:cNvSpPr>
          <p:nvPr/>
        </p:nvSpPr>
        <p:spPr bwMode="auto">
          <a:xfrm>
            <a:off x="6898382" y="3405708"/>
            <a:ext cx="2150368" cy="1338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eaLnBrk="1" hangingPunct="1"/>
            <a:r>
              <a:rPr lang="zh-CN" altLang="en-US" sz="1200" b="1" dirty="0">
                <a:solidFill>
                  <a:schemeClr val="bg1"/>
                </a:solidFill>
                <a:ea typeface="微软雅黑" pitchFamily="34" charset="-122"/>
              </a:rPr>
              <a:t>第</a:t>
            </a:r>
            <a:r>
              <a:rPr lang="zh-CN" altLang="en-US" sz="2000" b="1" dirty="0">
                <a:solidFill>
                  <a:srgbClr val="FF0000"/>
                </a:solidFill>
                <a:ea typeface="微软雅黑" pitchFamily="34" charset="-122"/>
              </a:rPr>
              <a:t>6</a:t>
            </a:r>
            <a:r>
              <a:rPr lang="zh-CN" altLang="en-US" sz="1200" b="1" dirty="0">
                <a:solidFill>
                  <a:schemeClr val="bg1"/>
                </a:solidFill>
                <a:ea typeface="微软雅黑" pitchFamily="34" charset="-122"/>
              </a:rPr>
              <a:t>代宽带电力线载波通信系统</a:t>
            </a:r>
          </a:p>
          <a:p>
            <a:pPr eaLnBrk="1" hangingPunct="1"/>
            <a:r>
              <a:rPr lang="zh-CN" altLang="en-US" sz="1200" b="1" dirty="0">
                <a:solidFill>
                  <a:schemeClr val="bg1"/>
                </a:solidFill>
                <a:ea typeface="微软雅黑" pitchFamily="34" charset="-122"/>
              </a:rPr>
              <a:t>SSC1660 / 500 Mbps / </a:t>
            </a:r>
          </a:p>
          <a:p>
            <a:pPr eaLnBrk="1" hangingPunct="1"/>
            <a:r>
              <a:rPr lang="zh-CN" altLang="en-US" sz="1200" b="1" dirty="0">
                <a:solidFill>
                  <a:schemeClr val="bg1"/>
                </a:solidFill>
                <a:ea typeface="微软雅黑" pitchFamily="34" charset="-122"/>
              </a:rPr>
              <a:t>OFDM / 65 纳米工艺 </a:t>
            </a:r>
          </a:p>
          <a:p>
            <a:pPr eaLnBrk="1" hangingPunct="1"/>
            <a:endParaRPr lang="zh-CN" altLang="en-US" sz="700" b="1" dirty="0">
              <a:solidFill>
                <a:schemeClr val="bg1"/>
              </a:solidFill>
              <a:ea typeface="微软雅黑" pitchFamily="34" charset="-122"/>
            </a:endParaRPr>
          </a:p>
          <a:p>
            <a:pPr eaLnBrk="1" hangingPunct="1"/>
            <a:r>
              <a:rPr lang="zh-CN" altLang="en-US" sz="1200" b="1" dirty="0">
                <a:solidFill>
                  <a:schemeClr val="bg1"/>
                </a:solidFill>
                <a:ea typeface="微软雅黑" pitchFamily="34" charset="-122"/>
              </a:rPr>
              <a:t>微功率无线芯片 SSC1645 量产</a:t>
            </a:r>
          </a:p>
          <a:p>
            <a:pPr eaLnBrk="1" hangingPunct="1"/>
            <a:r>
              <a:rPr lang="zh-CN" altLang="en-US" sz="1200" b="1" dirty="0">
                <a:solidFill>
                  <a:schemeClr val="bg1"/>
                </a:solidFill>
                <a:ea typeface="微软雅黑" pitchFamily="34" charset="-122"/>
              </a:rPr>
              <a:t>推出第一代微功率无线系统</a:t>
            </a:r>
          </a:p>
          <a:p>
            <a:pPr eaLnBrk="1" hangingPunct="1"/>
            <a:r>
              <a:rPr lang="zh-CN" altLang="en-US" sz="1200" b="1" dirty="0">
                <a:solidFill>
                  <a:schemeClr val="bg1"/>
                </a:solidFill>
                <a:ea typeface="微软雅黑" pitchFamily="34" charset="-122"/>
              </a:rPr>
              <a:t>100 kbps / GFSK / 0.18 </a:t>
            </a:r>
            <a:r>
              <a:rPr lang="zh-CN" altLang="en-US" sz="1200" b="1" dirty="0">
                <a:solidFill>
                  <a:schemeClr val="bg1"/>
                </a:solidFill>
                <a:ea typeface="Adobe 黑体 Std R" pitchFamily="34" charset="-122"/>
              </a:rPr>
              <a:t>微米</a:t>
            </a:r>
            <a:r>
              <a:rPr lang="zh-CN" altLang="en-US" sz="1200" b="1" dirty="0">
                <a:solidFill>
                  <a:schemeClr val="bg1"/>
                </a:solidFill>
              </a:rPr>
              <a:t>工艺</a:t>
            </a:r>
            <a:endParaRPr lang="zh-CN" altLang="en-US" sz="2000" b="1" dirty="0">
              <a:solidFill>
                <a:schemeClr val="bg1"/>
              </a:solidFill>
            </a:endParaRPr>
          </a:p>
        </p:txBody>
      </p:sp>
      <p:sp>
        <p:nvSpPr>
          <p:cNvPr id="13" name="Text Box 24"/>
          <p:cNvSpPr>
            <a:spLocks noChangeArrowheads="1"/>
          </p:cNvSpPr>
          <p:nvPr/>
        </p:nvSpPr>
        <p:spPr bwMode="auto">
          <a:xfrm>
            <a:off x="4496495" y="4393133"/>
            <a:ext cx="1299641" cy="1046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eaLnBrk="1" hangingPunct="1"/>
            <a:r>
              <a:rPr lang="zh-CN" altLang="en-US" sz="1200" b="1" dirty="0">
                <a:solidFill>
                  <a:schemeClr val="bg1"/>
                </a:solidFill>
                <a:ea typeface="微软雅黑" pitchFamily="34" charset="-122"/>
              </a:rPr>
              <a:t>第</a:t>
            </a:r>
            <a:r>
              <a:rPr lang="zh-CN" altLang="en-US" sz="2000" b="1" dirty="0">
                <a:solidFill>
                  <a:srgbClr val="FF0000"/>
                </a:solidFill>
                <a:ea typeface="微软雅黑" pitchFamily="34" charset="-122"/>
              </a:rPr>
              <a:t>4</a:t>
            </a:r>
            <a:r>
              <a:rPr lang="zh-CN" altLang="en-US" sz="1200" b="1" dirty="0">
                <a:solidFill>
                  <a:schemeClr val="bg1"/>
                </a:solidFill>
                <a:ea typeface="微软雅黑" pitchFamily="34" charset="-122"/>
              </a:rPr>
              <a:t>代电力线载波通信系统</a:t>
            </a:r>
          </a:p>
          <a:p>
            <a:pPr eaLnBrk="1" hangingPunct="1"/>
            <a:r>
              <a:rPr lang="zh-CN" altLang="en-US" sz="1200" b="1" dirty="0">
                <a:solidFill>
                  <a:schemeClr val="bg1"/>
                </a:solidFill>
                <a:ea typeface="微软雅黑" pitchFamily="34" charset="-122"/>
              </a:rPr>
              <a:t>SSC1641 / 800bps / BFSK / </a:t>
            </a:r>
          </a:p>
          <a:p>
            <a:pPr eaLnBrk="1" hangingPunct="1"/>
            <a:r>
              <a:rPr lang="zh-CN" altLang="en-US" sz="1200" b="1" dirty="0">
                <a:solidFill>
                  <a:schemeClr val="bg1"/>
                </a:solidFill>
                <a:ea typeface="微软雅黑" pitchFamily="34" charset="-122"/>
              </a:rPr>
              <a:t>0.18 微米工艺 </a:t>
            </a:r>
            <a:endParaRPr lang="zh-CN" altLang="en-US" sz="2000" b="1" dirty="0">
              <a:solidFill>
                <a:schemeClr val="bg1"/>
              </a:solidFill>
            </a:endParaRPr>
          </a:p>
        </p:txBody>
      </p:sp>
      <p:sp>
        <p:nvSpPr>
          <p:cNvPr id="14" name="Text Box 29"/>
          <p:cNvSpPr>
            <a:spLocks noChangeArrowheads="1"/>
          </p:cNvSpPr>
          <p:nvPr/>
        </p:nvSpPr>
        <p:spPr bwMode="auto">
          <a:xfrm>
            <a:off x="834132" y="4934471"/>
            <a:ext cx="91598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1" hangingPunct="1"/>
            <a:r>
              <a:rPr lang="zh-CN" altLang="en-US" sz="1200" b="1" dirty="0">
                <a:solidFill>
                  <a:schemeClr val="bg1"/>
                </a:solidFill>
                <a:ea typeface="微软雅黑" pitchFamily="34" charset="-122"/>
              </a:rPr>
              <a:t>第1代电力线</a:t>
            </a:r>
          </a:p>
          <a:p>
            <a:pPr eaLnBrk="1" hangingPunct="1"/>
            <a:r>
              <a:rPr lang="zh-CN" altLang="en-US" sz="1200" b="1" dirty="0">
                <a:solidFill>
                  <a:schemeClr val="bg1"/>
                </a:solidFill>
                <a:ea typeface="微软雅黑" pitchFamily="34" charset="-122"/>
              </a:rPr>
              <a:t>载波通信系统</a:t>
            </a:r>
            <a:endParaRPr lang="zh-CN" altLang="en-US" sz="2000" b="1" dirty="0">
              <a:solidFill>
                <a:schemeClr val="bg1"/>
              </a:solidFill>
            </a:endParaRPr>
          </a:p>
        </p:txBody>
      </p:sp>
      <p:sp>
        <p:nvSpPr>
          <p:cNvPr id="15" name="Text Box 30"/>
          <p:cNvSpPr>
            <a:spLocks noChangeArrowheads="1"/>
          </p:cNvSpPr>
          <p:nvPr/>
        </p:nvSpPr>
        <p:spPr bwMode="auto">
          <a:xfrm>
            <a:off x="1483420" y="3367608"/>
            <a:ext cx="115252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1" hangingPunct="1"/>
            <a:r>
              <a:rPr lang="zh-CN" altLang="en-US" sz="1200" b="1" dirty="0">
                <a:solidFill>
                  <a:schemeClr val="bg1"/>
                </a:solidFill>
                <a:ea typeface="微软雅黑" pitchFamily="34" charset="-122"/>
              </a:rPr>
              <a:t>第2代电力线</a:t>
            </a:r>
          </a:p>
          <a:p>
            <a:pPr eaLnBrk="1" hangingPunct="1"/>
            <a:r>
              <a:rPr lang="zh-CN" altLang="en-US" sz="1200" b="1" dirty="0">
                <a:solidFill>
                  <a:schemeClr val="bg1"/>
                </a:solidFill>
                <a:ea typeface="微软雅黑" pitchFamily="34" charset="-122"/>
              </a:rPr>
              <a:t>载波通信系统</a:t>
            </a:r>
            <a:endParaRPr lang="zh-CN" altLang="en-US" sz="2000" b="1" dirty="0">
              <a:solidFill>
                <a:schemeClr val="bg1"/>
              </a:solidFill>
            </a:endParaRPr>
          </a:p>
        </p:txBody>
      </p:sp>
      <p:sp>
        <p:nvSpPr>
          <p:cNvPr id="16" name="Line 16"/>
          <p:cNvSpPr>
            <a:spLocks noChangeShapeType="1"/>
          </p:cNvSpPr>
          <p:nvPr/>
        </p:nvSpPr>
        <p:spPr bwMode="auto">
          <a:xfrm flipV="1">
            <a:off x="391222" y="3102300"/>
            <a:ext cx="0" cy="1324173"/>
          </a:xfrm>
          <a:prstGeom prst="line">
            <a:avLst/>
          </a:prstGeom>
          <a:noFill/>
          <a:ln w="19050" cmpd="sng">
            <a:solidFill>
              <a:srgbClr val="FF0000"/>
            </a:solidFill>
            <a:prstDash val="dash"/>
            <a:round/>
            <a:headEnd/>
            <a:tailEnd/>
          </a:ln>
        </p:spPr>
        <p:txBody>
          <a:bodyPr lIns="68589" tIns="34295" rIns="68589" bIns="34295"/>
          <a:lstStyle/>
          <a:p>
            <a:endParaRPr lang="zh-CN" altLang="en-US"/>
          </a:p>
        </p:txBody>
      </p:sp>
      <p:sp>
        <p:nvSpPr>
          <p:cNvPr id="17" name="Line 17"/>
          <p:cNvSpPr>
            <a:spLocks noChangeShapeType="1"/>
          </p:cNvSpPr>
          <p:nvPr/>
        </p:nvSpPr>
        <p:spPr bwMode="auto">
          <a:xfrm flipV="1">
            <a:off x="1556446" y="3774014"/>
            <a:ext cx="1587" cy="642938"/>
          </a:xfrm>
          <a:prstGeom prst="line">
            <a:avLst/>
          </a:prstGeom>
          <a:noFill/>
          <a:ln w="19050" cmpd="sng">
            <a:solidFill>
              <a:srgbClr val="FF0000"/>
            </a:solidFill>
            <a:prstDash val="dash"/>
            <a:round/>
            <a:headEnd/>
            <a:tailEnd/>
          </a:ln>
        </p:spPr>
        <p:txBody>
          <a:bodyPr lIns="68589" tIns="34295" rIns="68589" bIns="34295"/>
          <a:lstStyle/>
          <a:p>
            <a:endParaRPr lang="zh-CN" altLang="en-US"/>
          </a:p>
        </p:txBody>
      </p:sp>
      <p:sp>
        <p:nvSpPr>
          <p:cNvPr id="18" name="Line 18"/>
          <p:cNvSpPr>
            <a:spLocks noChangeShapeType="1"/>
          </p:cNvSpPr>
          <p:nvPr/>
        </p:nvSpPr>
        <p:spPr bwMode="auto">
          <a:xfrm flipV="1">
            <a:off x="967483" y="4555058"/>
            <a:ext cx="1587" cy="323850"/>
          </a:xfrm>
          <a:prstGeom prst="line">
            <a:avLst/>
          </a:prstGeom>
          <a:noFill/>
          <a:ln w="19050" cmpd="sng">
            <a:solidFill>
              <a:srgbClr val="FF0000"/>
            </a:solidFill>
            <a:prstDash val="dash"/>
            <a:round/>
            <a:headEnd/>
            <a:tailEnd/>
          </a:ln>
        </p:spPr>
        <p:txBody>
          <a:bodyPr lIns="68589" tIns="34295" rIns="68589" bIns="34295"/>
          <a:lstStyle/>
          <a:p>
            <a:endParaRPr lang="zh-CN" altLang="en-US"/>
          </a:p>
        </p:txBody>
      </p:sp>
      <p:sp>
        <p:nvSpPr>
          <p:cNvPr id="19" name="Line 19"/>
          <p:cNvSpPr>
            <a:spLocks noChangeShapeType="1"/>
          </p:cNvSpPr>
          <p:nvPr/>
        </p:nvSpPr>
        <p:spPr bwMode="auto">
          <a:xfrm flipV="1">
            <a:off x="2123728" y="4472506"/>
            <a:ext cx="8979" cy="1260749"/>
          </a:xfrm>
          <a:prstGeom prst="line">
            <a:avLst/>
          </a:prstGeom>
          <a:noFill/>
          <a:ln w="19050" cmpd="sng">
            <a:solidFill>
              <a:srgbClr val="FF0000"/>
            </a:solidFill>
            <a:prstDash val="dash"/>
            <a:round/>
            <a:headEnd/>
            <a:tailEnd/>
          </a:ln>
        </p:spPr>
        <p:txBody>
          <a:bodyPr lIns="68589" tIns="34295" rIns="68589" bIns="34295"/>
          <a:lstStyle/>
          <a:p>
            <a:endParaRPr lang="zh-CN" altLang="en-US"/>
          </a:p>
        </p:txBody>
      </p:sp>
      <p:sp>
        <p:nvSpPr>
          <p:cNvPr id="20" name="Line 20"/>
          <p:cNvSpPr>
            <a:spLocks noChangeShapeType="1"/>
          </p:cNvSpPr>
          <p:nvPr/>
        </p:nvSpPr>
        <p:spPr bwMode="auto">
          <a:xfrm flipV="1">
            <a:off x="3007420" y="4397896"/>
            <a:ext cx="1587" cy="481012"/>
          </a:xfrm>
          <a:prstGeom prst="line">
            <a:avLst/>
          </a:prstGeom>
          <a:noFill/>
          <a:ln w="19050" cmpd="sng">
            <a:solidFill>
              <a:srgbClr val="FF0000"/>
            </a:solidFill>
            <a:prstDash val="dash"/>
            <a:round/>
            <a:headEnd/>
            <a:tailEnd/>
          </a:ln>
        </p:spPr>
        <p:txBody>
          <a:bodyPr lIns="68589" tIns="34295" rIns="68589" bIns="34295"/>
          <a:lstStyle/>
          <a:p>
            <a:endParaRPr lang="zh-CN" altLang="en-US"/>
          </a:p>
        </p:txBody>
      </p:sp>
      <p:sp>
        <p:nvSpPr>
          <p:cNvPr id="21" name="Line 21"/>
          <p:cNvSpPr>
            <a:spLocks noChangeShapeType="1"/>
          </p:cNvSpPr>
          <p:nvPr/>
        </p:nvSpPr>
        <p:spPr bwMode="auto">
          <a:xfrm flipV="1">
            <a:off x="4763195" y="4040705"/>
            <a:ext cx="1587" cy="323850"/>
          </a:xfrm>
          <a:prstGeom prst="line">
            <a:avLst/>
          </a:prstGeom>
          <a:noFill/>
          <a:ln w="19050" cmpd="sng">
            <a:solidFill>
              <a:srgbClr val="FF0000"/>
            </a:solidFill>
            <a:prstDash val="dash"/>
            <a:round/>
            <a:headEnd/>
            <a:tailEnd/>
          </a:ln>
        </p:spPr>
        <p:txBody>
          <a:bodyPr lIns="68589" tIns="34295" rIns="68589" bIns="34295"/>
          <a:lstStyle/>
          <a:p>
            <a:endParaRPr lang="zh-CN" altLang="en-US"/>
          </a:p>
        </p:txBody>
      </p:sp>
      <p:sp>
        <p:nvSpPr>
          <p:cNvPr id="22" name="Line 22"/>
          <p:cNvSpPr>
            <a:spLocks noChangeShapeType="1"/>
          </p:cNvSpPr>
          <p:nvPr/>
        </p:nvSpPr>
        <p:spPr bwMode="auto">
          <a:xfrm flipV="1">
            <a:off x="6507856" y="3531121"/>
            <a:ext cx="1588" cy="1347787"/>
          </a:xfrm>
          <a:prstGeom prst="line">
            <a:avLst/>
          </a:prstGeom>
          <a:noFill/>
          <a:ln w="19050" cmpd="sng">
            <a:solidFill>
              <a:srgbClr val="FF0000"/>
            </a:solidFill>
            <a:prstDash val="dash"/>
            <a:round/>
            <a:headEnd/>
            <a:tailEnd/>
          </a:ln>
        </p:spPr>
        <p:txBody>
          <a:bodyPr lIns="68589" tIns="34295" rIns="68589" bIns="34295"/>
          <a:lstStyle/>
          <a:p>
            <a:endParaRPr lang="zh-CN" altLang="en-US"/>
          </a:p>
        </p:txBody>
      </p:sp>
      <p:sp>
        <p:nvSpPr>
          <p:cNvPr id="23" name="Line 23"/>
          <p:cNvSpPr>
            <a:spLocks noChangeShapeType="1"/>
          </p:cNvSpPr>
          <p:nvPr/>
        </p:nvSpPr>
        <p:spPr bwMode="auto">
          <a:xfrm flipV="1">
            <a:off x="7388921" y="3000891"/>
            <a:ext cx="0" cy="457250"/>
          </a:xfrm>
          <a:prstGeom prst="line">
            <a:avLst/>
          </a:prstGeom>
          <a:noFill/>
          <a:ln w="19050" cmpd="sng">
            <a:solidFill>
              <a:srgbClr val="FF0000"/>
            </a:solidFill>
            <a:prstDash val="dash"/>
            <a:round/>
            <a:headEnd/>
            <a:tailEnd/>
          </a:ln>
        </p:spPr>
        <p:txBody>
          <a:bodyPr lIns="68589" tIns="34295" rIns="68589" bIns="34295"/>
          <a:lstStyle/>
          <a:p>
            <a:endParaRPr lang="zh-CN" altLang="en-U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流程图: 数据 3"/>
          <p:cNvSpPr/>
          <p:nvPr/>
        </p:nvSpPr>
        <p:spPr>
          <a:xfrm>
            <a:off x="1842421" y="3962616"/>
            <a:ext cx="2528616" cy="505724"/>
          </a:xfrm>
          <a:prstGeom prst="flowChartInputOutpu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流程图: 数据 4"/>
          <p:cNvSpPr/>
          <p:nvPr/>
        </p:nvSpPr>
        <p:spPr>
          <a:xfrm>
            <a:off x="3865370" y="3119744"/>
            <a:ext cx="2528616" cy="505724"/>
          </a:xfrm>
          <a:prstGeom prst="flowChartInputOutput">
            <a:avLst/>
          </a:prstGeom>
          <a:solidFill>
            <a:srgbClr val="258F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流程图: 数据 8"/>
          <p:cNvSpPr/>
          <p:nvPr/>
        </p:nvSpPr>
        <p:spPr>
          <a:xfrm>
            <a:off x="216024" y="4805488"/>
            <a:ext cx="2132064" cy="505723"/>
          </a:xfrm>
          <a:prstGeom prst="flowChartInputOutput">
            <a:avLst/>
          </a:prstGeom>
          <a:solidFill>
            <a:srgbClr val="258F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2"/>
          <p:cNvSpPr/>
          <p:nvPr/>
        </p:nvSpPr>
        <p:spPr>
          <a:xfrm flipH="1" flipV="1">
            <a:off x="1842421" y="4468339"/>
            <a:ext cx="505667" cy="842873"/>
          </a:xfrm>
          <a:custGeom>
            <a:avLst/>
            <a:gdLst/>
            <a:ahLst/>
            <a:cxnLst/>
            <a:rect l="l" t="t" r="r" b="b"/>
            <a:pathLst>
              <a:path w="432000" h="720080">
                <a:moveTo>
                  <a:pt x="432000" y="0"/>
                </a:moveTo>
                <a:lnTo>
                  <a:pt x="432000" y="432000"/>
                </a:lnTo>
                <a:lnTo>
                  <a:pt x="432000" y="720080"/>
                </a:lnTo>
                <a:lnTo>
                  <a:pt x="0" y="720080"/>
                </a:lnTo>
                <a:lnTo>
                  <a:pt x="0" y="432000"/>
                </a:lnTo>
                <a:close/>
              </a:path>
            </a:pathLst>
          </a:custGeom>
          <a:solidFill>
            <a:srgbClr val="258F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/>
        </p:nvSpPr>
        <p:spPr>
          <a:xfrm rot="16200000" flipH="1" flipV="1">
            <a:off x="1842421" y="4470575"/>
            <a:ext cx="379250" cy="379250"/>
          </a:xfrm>
          <a:prstGeom prst="rtTriangle">
            <a:avLst/>
          </a:prstGeom>
          <a:solidFill>
            <a:srgbClr val="2E6F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矩形 12"/>
          <p:cNvSpPr/>
          <p:nvPr/>
        </p:nvSpPr>
        <p:spPr>
          <a:xfrm flipH="1" flipV="1">
            <a:off x="3865370" y="3625467"/>
            <a:ext cx="505667" cy="842873"/>
          </a:xfrm>
          <a:custGeom>
            <a:avLst/>
            <a:gdLst/>
            <a:ahLst/>
            <a:cxnLst/>
            <a:rect l="l" t="t" r="r" b="b"/>
            <a:pathLst>
              <a:path w="432000" h="720080">
                <a:moveTo>
                  <a:pt x="432000" y="0"/>
                </a:moveTo>
                <a:lnTo>
                  <a:pt x="432000" y="432000"/>
                </a:lnTo>
                <a:lnTo>
                  <a:pt x="432000" y="720080"/>
                </a:lnTo>
                <a:lnTo>
                  <a:pt x="0" y="720080"/>
                </a:lnTo>
                <a:lnTo>
                  <a:pt x="0" y="432000"/>
                </a:lnTo>
                <a:close/>
              </a:path>
            </a:pathLst>
          </a:custGeom>
          <a:solidFill>
            <a:srgbClr val="258F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矩形 12"/>
          <p:cNvSpPr/>
          <p:nvPr/>
        </p:nvSpPr>
        <p:spPr>
          <a:xfrm rot="16200000" flipH="1" flipV="1">
            <a:off x="3865370" y="3626192"/>
            <a:ext cx="379250" cy="379250"/>
          </a:xfrm>
          <a:prstGeom prst="rtTriangle">
            <a:avLst/>
          </a:prstGeom>
          <a:solidFill>
            <a:srgbClr val="2E6F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文本框 44"/>
          <p:cNvSpPr txBox="1"/>
          <p:nvPr/>
        </p:nvSpPr>
        <p:spPr>
          <a:xfrm>
            <a:off x="4499992" y="3068960"/>
            <a:ext cx="13003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600" dirty="0" smtClean="0">
                <a:solidFill>
                  <a:schemeClr val="bg1"/>
                </a:solidFill>
              </a:rPr>
              <a:t>2013</a:t>
            </a:r>
            <a:r>
              <a:rPr lang="zh-CN" altLang="en-US" sz="1400" dirty="0" smtClean="0">
                <a:solidFill>
                  <a:schemeClr val="bg1"/>
                </a:solidFill>
                <a:latin typeface="方正兰亭黑简体" pitchFamily="2" charset="-122"/>
                <a:ea typeface="方正兰亭黑简体" pitchFamily="2" charset="-122"/>
              </a:rPr>
              <a:t>年</a:t>
            </a:r>
            <a:endParaRPr lang="zh-CN" altLang="en-US" sz="3600" dirty="0">
              <a:solidFill>
                <a:schemeClr val="bg1"/>
              </a:solidFill>
            </a:endParaRPr>
          </a:p>
        </p:txBody>
      </p:sp>
      <p:sp>
        <p:nvSpPr>
          <p:cNvPr id="20" name="流程图: 数据 19"/>
          <p:cNvSpPr/>
          <p:nvPr/>
        </p:nvSpPr>
        <p:spPr>
          <a:xfrm>
            <a:off x="5888319" y="2276872"/>
            <a:ext cx="2528616" cy="505724"/>
          </a:xfrm>
          <a:prstGeom prst="flowChartInputOutpu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矩形 12"/>
          <p:cNvSpPr/>
          <p:nvPr/>
        </p:nvSpPr>
        <p:spPr>
          <a:xfrm flipH="1" flipV="1">
            <a:off x="5888319" y="2782596"/>
            <a:ext cx="505667" cy="842872"/>
          </a:xfrm>
          <a:custGeom>
            <a:avLst/>
            <a:gdLst/>
            <a:ahLst/>
            <a:cxnLst/>
            <a:rect l="l" t="t" r="r" b="b"/>
            <a:pathLst>
              <a:path w="432000" h="720080">
                <a:moveTo>
                  <a:pt x="432000" y="0"/>
                </a:moveTo>
                <a:lnTo>
                  <a:pt x="432000" y="432000"/>
                </a:lnTo>
                <a:lnTo>
                  <a:pt x="432000" y="720080"/>
                </a:lnTo>
                <a:lnTo>
                  <a:pt x="0" y="720080"/>
                </a:lnTo>
                <a:lnTo>
                  <a:pt x="0" y="432000"/>
                </a:lnTo>
                <a:close/>
              </a:path>
            </a:pathLst>
          </a:custGeom>
          <a:solidFill>
            <a:srgbClr val="258F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12"/>
          <p:cNvSpPr/>
          <p:nvPr/>
        </p:nvSpPr>
        <p:spPr>
          <a:xfrm rot="16200000" flipH="1" flipV="1">
            <a:off x="5888319" y="2782596"/>
            <a:ext cx="379250" cy="379250"/>
          </a:xfrm>
          <a:prstGeom prst="rtTriangle">
            <a:avLst/>
          </a:prstGeom>
          <a:solidFill>
            <a:srgbClr val="2E6F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文本框 44"/>
          <p:cNvSpPr txBox="1"/>
          <p:nvPr/>
        </p:nvSpPr>
        <p:spPr>
          <a:xfrm>
            <a:off x="2411760" y="3861048"/>
            <a:ext cx="13003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600" dirty="0" smtClean="0">
                <a:solidFill>
                  <a:schemeClr val="bg1"/>
                </a:solidFill>
              </a:rPr>
              <a:t>2012</a:t>
            </a:r>
            <a:r>
              <a:rPr lang="zh-CN" altLang="en-US" sz="1400" dirty="0" smtClean="0">
                <a:solidFill>
                  <a:schemeClr val="bg1"/>
                </a:solidFill>
                <a:latin typeface="方正兰亭黑简体" pitchFamily="2" charset="-122"/>
                <a:ea typeface="方正兰亭黑简体" pitchFamily="2" charset="-122"/>
              </a:rPr>
              <a:t>年</a:t>
            </a:r>
            <a:endParaRPr lang="zh-CN" altLang="en-US" sz="3600" dirty="0">
              <a:solidFill>
                <a:schemeClr val="bg1"/>
              </a:solidFill>
              <a:latin typeface="方正兰亭黑简体" pitchFamily="2" charset="-122"/>
              <a:ea typeface="方正兰亭黑简体" pitchFamily="2" charset="-122"/>
            </a:endParaRPr>
          </a:p>
        </p:txBody>
      </p:sp>
      <p:sp>
        <p:nvSpPr>
          <p:cNvPr id="30" name="文本框 44"/>
          <p:cNvSpPr txBox="1"/>
          <p:nvPr/>
        </p:nvSpPr>
        <p:spPr>
          <a:xfrm>
            <a:off x="6516216" y="2204864"/>
            <a:ext cx="13003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600" dirty="0" smtClean="0">
                <a:solidFill>
                  <a:schemeClr val="bg1"/>
                </a:solidFill>
              </a:rPr>
              <a:t>2014</a:t>
            </a:r>
            <a:r>
              <a:rPr lang="zh-CN" altLang="en-US" sz="1400" dirty="0" smtClean="0">
                <a:solidFill>
                  <a:schemeClr val="bg1"/>
                </a:solidFill>
                <a:latin typeface="方正兰亭黑简体" pitchFamily="2" charset="-122"/>
                <a:ea typeface="方正兰亭黑简体" pitchFamily="2" charset="-122"/>
              </a:rPr>
              <a:t>年</a:t>
            </a:r>
            <a:endParaRPr lang="zh-CN" altLang="en-US" sz="3600" dirty="0">
              <a:solidFill>
                <a:schemeClr val="bg1"/>
              </a:solidFill>
            </a:endParaRPr>
          </a:p>
        </p:txBody>
      </p:sp>
      <p:sp>
        <p:nvSpPr>
          <p:cNvPr id="31" name="Text Box 10"/>
          <p:cNvSpPr>
            <a:spLocks noChangeArrowheads="1"/>
          </p:cNvSpPr>
          <p:nvPr/>
        </p:nvSpPr>
        <p:spPr bwMode="auto">
          <a:xfrm>
            <a:off x="4683770" y="3789040"/>
            <a:ext cx="3776662" cy="1423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1400" b="1" dirty="0">
                <a:solidFill>
                  <a:srgbClr val="258FA0"/>
                </a:solidFill>
                <a:latin typeface="方正兰亭粗黑简体" pitchFamily="2" charset="-122"/>
                <a:ea typeface="方正兰亭粗黑简体" pitchFamily="2" charset="-122"/>
              </a:rPr>
              <a:t>窄带高速 </a:t>
            </a:r>
            <a:r>
              <a:rPr lang="en-US" sz="1400" b="1" dirty="0">
                <a:solidFill>
                  <a:srgbClr val="258FA0"/>
                </a:solidFill>
                <a:latin typeface="方正兰亭粗黑简体" pitchFamily="2" charset="-122"/>
                <a:ea typeface="方正兰亭粗黑简体" pitchFamily="2" charset="-122"/>
              </a:rPr>
              <a:t>(SSC1650)</a:t>
            </a:r>
            <a:r>
              <a:rPr lang="zh-CN" altLang="en-US" sz="1400" b="1" dirty="0">
                <a:solidFill>
                  <a:srgbClr val="258FA0"/>
                </a:solidFill>
                <a:latin typeface="方正兰亭粗黑简体" pitchFamily="2" charset="-122"/>
                <a:ea typeface="方正兰亭粗黑简体" pitchFamily="2" charset="-122"/>
              </a:rPr>
              <a:t>：</a:t>
            </a:r>
          </a:p>
          <a:p>
            <a:pPr>
              <a:lnSpc>
                <a:spcPct val="125000"/>
              </a:lnSpc>
              <a:buFont typeface="Wingdings" pitchFamily="2" charset="2"/>
              <a:buChar char="§"/>
            </a:pPr>
            <a:r>
              <a:rPr lang="zh-CN" altLang="en-US" sz="1200" dirty="0">
                <a:solidFill>
                  <a:srgbClr val="333333"/>
                </a:solidFill>
                <a:ea typeface="微软雅黑" pitchFamily="34" charset="-122"/>
              </a:rPr>
              <a:t> 符合 </a:t>
            </a:r>
            <a:r>
              <a:rPr lang="en-US" sz="1200" dirty="0">
                <a:solidFill>
                  <a:srgbClr val="333333"/>
                </a:solidFill>
                <a:ea typeface="微软雅黑" pitchFamily="34" charset="-122"/>
              </a:rPr>
              <a:t>G3-PLC, IEEE1901.2 </a:t>
            </a:r>
            <a:r>
              <a:rPr lang="zh-CN" altLang="en-US" sz="1200" dirty="0">
                <a:solidFill>
                  <a:srgbClr val="333333"/>
                </a:solidFill>
                <a:ea typeface="微软雅黑" pitchFamily="34" charset="-122"/>
              </a:rPr>
              <a:t>标准</a:t>
            </a:r>
          </a:p>
          <a:p>
            <a:pPr>
              <a:lnSpc>
                <a:spcPct val="125000"/>
              </a:lnSpc>
              <a:buFont typeface="Wingdings" pitchFamily="2" charset="2"/>
              <a:buChar char="§"/>
            </a:pPr>
            <a:r>
              <a:rPr lang="en-US" sz="1200" dirty="0">
                <a:solidFill>
                  <a:srgbClr val="333333"/>
                </a:solidFill>
                <a:ea typeface="微软雅黑" pitchFamily="34" charset="-122"/>
              </a:rPr>
              <a:t> OFDM</a:t>
            </a:r>
            <a:r>
              <a:rPr lang="zh-CN" altLang="en-US" sz="1200" dirty="0">
                <a:solidFill>
                  <a:srgbClr val="333333"/>
                </a:solidFill>
                <a:ea typeface="微软雅黑" pitchFamily="34" charset="-122"/>
              </a:rPr>
              <a:t>技术</a:t>
            </a:r>
          </a:p>
          <a:p>
            <a:pPr>
              <a:lnSpc>
                <a:spcPct val="125000"/>
              </a:lnSpc>
              <a:buFont typeface="Wingdings" pitchFamily="2" charset="2"/>
              <a:buChar char="§"/>
            </a:pPr>
            <a:r>
              <a:rPr lang="zh-CN" altLang="en-US" sz="1200" dirty="0">
                <a:solidFill>
                  <a:srgbClr val="333333"/>
                </a:solidFill>
                <a:ea typeface="微软雅黑" pitchFamily="34" charset="-122"/>
              </a:rPr>
              <a:t> 中心频率 </a:t>
            </a:r>
            <a:r>
              <a:rPr lang="en-US" sz="1200" dirty="0">
                <a:solidFill>
                  <a:srgbClr val="333333"/>
                </a:solidFill>
                <a:ea typeface="微软雅黑" pitchFamily="34" charset="-122"/>
              </a:rPr>
              <a:t>330.47kHz</a:t>
            </a:r>
            <a:endParaRPr lang="zh-CN" altLang="en-US" sz="1200" dirty="0">
              <a:solidFill>
                <a:srgbClr val="333333"/>
              </a:solidFill>
              <a:ea typeface="微软雅黑" pitchFamily="34" charset="-122"/>
            </a:endParaRPr>
          </a:p>
          <a:p>
            <a:pPr>
              <a:lnSpc>
                <a:spcPct val="125000"/>
              </a:lnSpc>
              <a:buFont typeface="Wingdings" pitchFamily="2" charset="2"/>
              <a:buChar char="§"/>
            </a:pPr>
            <a:r>
              <a:rPr lang="zh-CN" altLang="en-US" sz="1200" dirty="0">
                <a:solidFill>
                  <a:srgbClr val="333333"/>
                </a:solidFill>
                <a:ea typeface="微软雅黑" pitchFamily="34" charset="-122"/>
              </a:rPr>
              <a:t> 最高速率 </a:t>
            </a:r>
            <a:r>
              <a:rPr lang="en-US" sz="1200" dirty="0">
                <a:solidFill>
                  <a:srgbClr val="333333"/>
                </a:solidFill>
                <a:ea typeface="微软雅黑" pitchFamily="34" charset="-122"/>
              </a:rPr>
              <a:t>150kbps</a:t>
            </a:r>
            <a:endParaRPr lang="zh-CN" altLang="en-US" sz="1200" dirty="0">
              <a:solidFill>
                <a:srgbClr val="333333"/>
              </a:solidFill>
              <a:ea typeface="微软雅黑" pitchFamily="34" charset="-122"/>
            </a:endParaRPr>
          </a:p>
          <a:p>
            <a:pPr>
              <a:lnSpc>
                <a:spcPct val="125000"/>
              </a:lnSpc>
              <a:buFont typeface="Wingdings" pitchFamily="2" charset="2"/>
              <a:buChar char="§"/>
            </a:pPr>
            <a:r>
              <a:rPr lang="en-US" sz="1200" dirty="0">
                <a:solidFill>
                  <a:srgbClr val="333333"/>
                </a:solidFill>
                <a:ea typeface="微软雅黑" pitchFamily="34" charset="-122"/>
              </a:rPr>
              <a:t> AMI</a:t>
            </a:r>
            <a:r>
              <a:rPr lang="zh-CN" altLang="en-US" sz="1200" dirty="0">
                <a:solidFill>
                  <a:srgbClr val="333333"/>
                </a:solidFill>
                <a:ea typeface="微软雅黑" pitchFamily="34" charset="-122"/>
              </a:rPr>
              <a:t>、</a:t>
            </a:r>
            <a:r>
              <a:rPr lang="en-US" sz="1200" dirty="0">
                <a:solidFill>
                  <a:srgbClr val="333333"/>
                </a:solidFill>
                <a:ea typeface="微软雅黑" pitchFamily="34" charset="-122"/>
              </a:rPr>
              <a:t>AMR</a:t>
            </a:r>
            <a:r>
              <a:rPr lang="zh-CN" altLang="en-US" sz="1200" dirty="0">
                <a:solidFill>
                  <a:srgbClr val="333333"/>
                </a:solidFill>
                <a:ea typeface="微软雅黑" pitchFamily="34" charset="-122"/>
              </a:rPr>
              <a:t>、智能家居、安防报警等</a:t>
            </a:r>
            <a:r>
              <a:rPr lang="zh-CN" altLang="en-US" sz="1200" dirty="0" smtClean="0">
                <a:solidFill>
                  <a:srgbClr val="333333"/>
                </a:solidFill>
                <a:ea typeface="微软雅黑" pitchFamily="34" charset="-122"/>
              </a:rPr>
              <a:t>领域</a:t>
            </a:r>
            <a:endParaRPr lang="zh-CN" altLang="en-US" dirty="0"/>
          </a:p>
        </p:txBody>
      </p:sp>
      <p:sp>
        <p:nvSpPr>
          <p:cNvPr id="32" name="Text Box 9"/>
          <p:cNvSpPr>
            <a:spLocks noChangeArrowheads="1"/>
          </p:cNvSpPr>
          <p:nvPr/>
        </p:nvSpPr>
        <p:spPr bwMode="auto">
          <a:xfrm>
            <a:off x="6324897" y="764704"/>
            <a:ext cx="4295775" cy="1423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1400" b="1" dirty="0">
                <a:solidFill>
                  <a:srgbClr val="258FA0"/>
                </a:solidFill>
                <a:latin typeface="方正兰亭粗黑简体" pitchFamily="2" charset="-122"/>
                <a:ea typeface="方正兰亭粗黑简体" pitchFamily="2" charset="-122"/>
              </a:rPr>
              <a:t>宽带高速 </a:t>
            </a:r>
            <a:r>
              <a:rPr lang="en-US" sz="1400" b="1" dirty="0">
                <a:solidFill>
                  <a:srgbClr val="258FA0"/>
                </a:solidFill>
                <a:latin typeface="方正兰亭粗黑简体" pitchFamily="2" charset="-122"/>
                <a:ea typeface="方正兰亭粗黑简体" pitchFamily="2" charset="-122"/>
              </a:rPr>
              <a:t>(SSC1660)</a:t>
            </a:r>
            <a:r>
              <a:rPr lang="zh-CN" altLang="en-US" sz="1400" b="1" dirty="0">
                <a:solidFill>
                  <a:srgbClr val="258FA0"/>
                </a:solidFill>
                <a:latin typeface="方正兰亭粗黑简体" pitchFamily="2" charset="-122"/>
                <a:ea typeface="方正兰亭粗黑简体" pitchFamily="2" charset="-122"/>
              </a:rPr>
              <a:t>：</a:t>
            </a:r>
          </a:p>
          <a:p>
            <a:pPr>
              <a:lnSpc>
                <a:spcPct val="125000"/>
              </a:lnSpc>
              <a:buFont typeface="Wingdings" pitchFamily="2" charset="2"/>
              <a:buChar char="§"/>
            </a:pPr>
            <a:r>
              <a:rPr lang="zh-CN" altLang="en-US" sz="1200" dirty="0">
                <a:solidFill>
                  <a:srgbClr val="4D4D4D"/>
                </a:solidFill>
                <a:latin typeface="微软雅黑" pitchFamily="34" charset="-122"/>
                <a:ea typeface="微软雅黑" pitchFamily="34" charset="-122"/>
              </a:rPr>
              <a:t> 支持 </a:t>
            </a:r>
            <a:r>
              <a:rPr lang="en-US" sz="1200" dirty="0">
                <a:solidFill>
                  <a:srgbClr val="4D4D4D"/>
                </a:solidFill>
                <a:latin typeface="微软雅黑" pitchFamily="34" charset="-122"/>
                <a:ea typeface="微软雅黑" pitchFamily="34" charset="-122"/>
              </a:rPr>
              <a:t>ITU-T G.9960 </a:t>
            </a:r>
            <a:r>
              <a:rPr lang="zh-CN" altLang="en-US" sz="1200" dirty="0">
                <a:solidFill>
                  <a:srgbClr val="4D4D4D"/>
                </a:solidFill>
                <a:latin typeface="微软雅黑" pitchFamily="34" charset="-122"/>
                <a:ea typeface="微软雅黑" pitchFamily="34" charset="-122"/>
              </a:rPr>
              <a:t>和 </a:t>
            </a:r>
            <a:r>
              <a:rPr lang="en-US" sz="1200" dirty="0">
                <a:solidFill>
                  <a:srgbClr val="4D4D4D"/>
                </a:solidFill>
                <a:latin typeface="微软雅黑" pitchFamily="34" charset="-122"/>
                <a:ea typeface="微软雅黑" pitchFamily="34" charset="-122"/>
              </a:rPr>
              <a:t>G.9961</a:t>
            </a:r>
            <a:r>
              <a:rPr lang="zh-CN" altLang="en-US" sz="1200" dirty="0" smtClean="0">
                <a:solidFill>
                  <a:srgbClr val="4D4D4D"/>
                </a:solidFill>
                <a:latin typeface="微软雅黑" pitchFamily="34" charset="-122"/>
                <a:ea typeface="微软雅黑" pitchFamily="34" charset="-122"/>
              </a:rPr>
              <a:t>规范</a:t>
            </a:r>
            <a:endParaRPr lang="zh-CN" altLang="en-US" sz="1200" dirty="0">
              <a:solidFill>
                <a:srgbClr val="4D4D4D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25000"/>
              </a:lnSpc>
              <a:buFont typeface="Wingdings" pitchFamily="2" charset="2"/>
              <a:buChar char="§"/>
            </a:pPr>
            <a:r>
              <a:rPr lang="zh-CN" altLang="en-US" sz="1200" dirty="0">
                <a:solidFill>
                  <a:srgbClr val="4D4D4D"/>
                </a:solidFill>
                <a:latin typeface="微软雅黑" pitchFamily="34" charset="-122"/>
                <a:ea typeface="微软雅黑" pitchFamily="34" charset="-122"/>
              </a:rPr>
              <a:t> 通信带宽 </a:t>
            </a:r>
            <a:r>
              <a:rPr lang="en-US" sz="1200" dirty="0">
                <a:solidFill>
                  <a:srgbClr val="4D4D4D"/>
                </a:solidFill>
                <a:latin typeface="微软雅黑" pitchFamily="34" charset="-122"/>
                <a:ea typeface="微软雅黑" pitchFamily="34" charset="-122"/>
              </a:rPr>
              <a:t>2-50 </a:t>
            </a:r>
            <a:r>
              <a:rPr lang="en-US" sz="1200" dirty="0" smtClean="0">
                <a:solidFill>
                  <a:srgbClr val="4D4D4D"/>
                </a:solidFill>
                <a:latin typeface="微软雅黑" pitchFamily="34" charset="-122"/>
                <a:ea typeface="微软雅黑" pitchFamily="34" charset="-122"/>
              </a:rPr>
              <a:t>MHz</a:t>
            </a:r>
            <a:endParaRPr lang="zh-CN" altLang="en-US" sz="1200" dirty="0">
              <a:solidFill>
                <a:srgbClr val="4D4D4D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25000"/>
              </a:lnSpc>
              <a:buFont typeface="Wingdings" pitchFamily="2" charset="2"/>
              <a:buChar char="§"/>
            </a:pPr>
            <a:r>
              <a:rPr lang="zh-CN" altLang="en-US" sz="1200" dirty="0">
                <a:solidFill>
                  <a:srgbClr val="4D4D4D"/>
                </a:solidFill>
                <a:latin typeface="微软雅黑" pitchFamily="34" charset="-122"/>
                <a:ea typeface="微软雅黑" pitchFamily="34" charset="-122"/>
              </a:rPr>
              <a:t> 通信速率 </a:t>
            </a:r>
            <a:r>
              <a:rPr lang="en-US" sz="1200" dirty="0" smtClean="0">
                <a:solidFill>
                  <a:srgbClr val="4D4D4D"/>
                </a:solidFill>
                <a:latin typeface="微软雅黑" pitchFamily="34" charset="-122"/>
                <a:ea typeface="微软雅黑" pitchFamily="34" charset="-122"/>
              </a:rPr>
              <a:t>500Mbps</a:t>
            </a:r>
            <a:endParaRPr lang="zh-CN" altLang="en-US" sz="1200" dirty="0">
              <a:solidFill>
                <a:srgbClr val="4D4D4D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25000"/>
              </a:lnSpc>
              <a:buFont typeface="Wingdings" pitchFamily="2" charset="2"/>
              <a:buChar char="§"/>
            </a:pPr>
            <a:r>
              <a:rPr lang="zh-CN" altLang="en-US" sz="1200" dirty="0">
                <a:solidFill>
                  <a:srgbClr val="4D4D4D"/>
                </a:solidFill>
                <a:latin typeface="微软雅黑" pitchFamily="34" charset="-122"/>
                <a:ea typeface="微软雅黑" pitchFamily="34" charset="-122"/>
              </a:rPr>
              <a:t> 数据传输、门禁对讲、智能家电</a:t>
            </a:r>
            <a:r>
              <a:rPr lang="zh-CN" altLang="en-US" sz="1200" dirty="0" smtClean="0">
                <a:solidFill>
                  <a:srgbClr val="4D4D4D"/>
                </a:solidFill>
                <a:latin typeface="微软雅黑" pitchFamily="34" charset="-122"/>
                <a:ea typeface="微软雅黑" pitchFamily="34" charset="-122"/>
              </a:rPr>
              <a:t>、</a:t>
            </a:r>
            <a:endParaRPr lang="en-US" altLang="zh-CN" sz="1200" dirty="0" smtClean="0">
              <a:solidFill>
                <a:srgbClr val="4D4D4D"/>
              </a:solidFill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25000"/>
              </a:lnSpc>
            </a:pPr>
            <a:r>
              <a:rPr lang="en-US" altLang="zh-CN" sz="1200" dirty="0">
                <a:solidFill>
                  <a:srgbClr val="4D4D4D"/>
                </a:solidFill>
                <a:latin typeface="微软雅黑" pitchFamily="34" charset="-122"/>
                <a:ea typeface="微软雅黑" pitchFamily="34" charset="-122"/>
              </a:rPr>
              <a:t> </a:t>
            </a:r>
            <a:r>
              <a:rPr lang="en-US" altLang="zh-CN" sz="1200" dirty="0" smtClean="0">
                <a:solidFill>
                  <a:srgbClr val="4D4D4D"/>
                </a:solidFill>
                <a:latin typeface="微软雅黑" pitchFamily="34" charset="-122"/>
                <a:ea typeface="微软雅黑" pitchFamily="34" charset="-122"/>
              </a:rPr>
              <a:t>  </a:t>
            </a:r>
            <a:r>
              <a:rPr lang="zh-CN" altLang="en-US" sz="1200" dirty="0" smtClean="0">
                <a:solidFill>
                  <a:srgbClr val="4D4D4D"/>
                </a:solidFill>
                <a:latin typeface="微软雅黑" pitchFamily="34" charset="-122"/>
                <a:ea typeface="微软雅黑" pitchFamily="34" charset="-122"/>
              </a:rPr>
              <a:t>安防</a:t>
            </a:r>
            <a:r>
              <a:rPr lang="zh-CN" altLang="en-US" sz="1200" dirty="0">
                <a:solidFill>
                  <a:srgbClr val="4D4D4D"/>
                </a:solidFill>
                <a:latin typeface="微软雅黑" pitchFamily="34" charset="-122"/>
                <a:ea typeface="微软雅黑" pitchFamily="34" charset="-122"/>
              </a:rPr>
              <a:t>监控等</a:t>
            </a:r>
            <a:r>
              <a:rPr lang="zh-CN" altLang="en-US" sz="1200" dirty="0" smtClean="0">
                <a:solidFill>
                  <a:srgbClr val="4D4D4D"/>
                </a:solidFill>
                <a:latin typeface="微软雅黑" pitchFamily="34" charset="-122"/>
                <a:ea typeface="微软雅黑" pitchFamily="34" charset="-122"/>
              </a:rPr>
              <a:t>领域</a:t>
            </a:r>
            <a:endParaRPr lang="zh-CN" altLang="en-US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33" name="Picture 8" descr="166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908720"/>
            <a:ext cx="1019980" cy="1043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Picture 11" descr="165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5085184"/>
            <a:ext cx="1460500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" name="TextBox 34"/>
          <p:cNvSpPr txBox="1"/>
          <p:nvPr/>
        </p:nvSpPr>
        <p:spPr>
          <a:xfrm>
            <a:off x="899592" y="2060848"/>
            <a:ext cx="309634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 smtClean="0">
                <a:solidFill>
                  <a:srgbClr val="258FA0"/>
                </a:solidFill>
                <a:ea typeface="微软雅黑" pitchFamily="34" charset="-122"/>
              </a:rPr>
              <a:t>PLC</a:t>
            </a:r>
            <a:r>
              <a:rPr lang="zh-CN" altLang="en-US" sz="2800" b="1" dirty="0" smtClean="0">
                <a:solidFill>
                  <a:srgbClr val="258FA0"/>
                </a:solidFill>
                <a:ea typeface="微软雅黑" pitchFamily="34" charset="-122"/>
              </a:rPr>
              <a:t>芯片最新发展</a:t>
            </a:r>
            <a:endParaRPr lang="zh-CN" altLang="en-US" sz="2800" dirty="0" smtClean="0">
              <a:solidFill>
                <a:srgbClr val="258FA0"/>
              </a:solidFill>
            </a:endParaRPr>
          </a:p>
          <a:p>
            <a:endParaRPr lang="zh-CN" altLang="en-US" dirty="0"/>
          </a:p>
        </p:txBody>
      </p:sp>
      <p:sp>
        <p:nvSpPr>
          <p:cNvPr id="36" name="等腰三角形 35"/>
          <p:cNvSpPr/>
          <p:nvPr/>
        </p:nvSpPr>
        <p:spPr>
          <a:xfrm rot="5400000">
            <a:off x="663703" y="2196152"/>
            <a:ext cx="288032" cy="248303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7" name="图片 36" descr="条-04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2039116" cy="2036068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6"/>
          <p:cNvSpPr>
            <a:spLocks noChangeArrowheads="1"/>
          </p:cNvSpPr>
          <p:nvPr/>
        </p:nvSpPr>
        <p:spPr bwMode="auto">
          <a:xfrm>
            <a:off x="1217684" y="2500306"/>
            <a:ext cx="2356709" cy="2357454"/>
          </a:xfrm>
          <a:prstGeom prst="ellipse">
            <a:avLst/>
          </a:prstGeom>
          <a:noFill/>
          <a:ln w="19050">
            <a:solidFill>
              <a:srgbClr val="258FA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 b="1">
              <a:solidFill>
                <a:schemeClr val="tx1"/>
              </a:solidFill>
              <a:ea typeface="宋体" pitchFamily="2" charset="-122"/>
            </a:endParaRPr>
          </a:p>
        </p:txBody>
      </p:sp>
      <p:sp>
        <p:nvSpPr>
          <p:cNvPr id="9" name="TextBox 19"/>
          <p:cNvSpPr txBox="1">
            <a:spLocks noChangeArrowheads="1"/>
          </p:cNvSpPr>
          <p:nvPr/>
        </p:nvSpPr>
        <p:spPr bwMode="auto">
          <a:xfrm>
            <a:off x="2860758" y="1571612"/>
            <a:ext cx="178268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 spc="300" dirty="0" smtClean="0">
                <a:solidFill>
                  <a:srgbClr val="FF0000"/>
                </a:solidFill>
                <a:latin typeface="微软雅黑" pitchFamily="34" charset="-122"/>
              </a:rPr>
              <a:t>市场分析</a:t>
            </a:r>
            <a:endParaRPr lang="zh-CN" altLang="en-US" sz="2800" b="1" spc="300" dirty="0">
              <a:solidFill>
                <a:schemeClr val="tx1"/>
              </a:solidFill>
              <a:latin typeface="微软雅黑" pitchFamily="34" charset="-122"/>
            </a:endParaRPr>
          </a:p>
        </p:txBody>
      </p:sp>
      <p:sp>
        <p:nvSpPr>
          <p:cNvPr id="10" name="TextBox 20"/>
          <p:cNvSpPr txBox="1">
            <a:spLocks noChangeArrowheads="1"/>
          </p:cNvSpPr>
          <p:nvPr/>
        </p:nvSpPr>
        <p:spPr bwMode="auto">
          <a:xfrm>
            <a:off x="3503701" y="2242862"/>
            <a:ext cx="171124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400" b="1" spc="600" dirty="0" smtClean="0">
                <a:solidFill>
                  <a:schemeClr val="tx1"/>
                </a:solidFill>
                <a:latin typeface="微软雅黑" pitchFamily="34" charset="-122"/>
              </a:rPr>
              <a:t>政策支持</a:t>
            </a:r>
            <a:endParaRPr lang="zh-CN" altLang="en-US" sz="2400" b="1" spc="600" dirty="0">
              <a:solidFill>
                <a:schemeClr val="tx1"/>
              </a:solidFill>
              <a:latin typeface="微软雅黑" pitchFamily="34" charset="-122"/>
            </a:endParaRPr>
          </a:p>
        </p:txBody>
      </p:sp>
      <p:sp>
        <p:nvSpPr>
          <p:cNvPr id="11" name="TextBox 21"/>
          <p:cNvSpPr txBox="1">
            <a:spLocks noChangeArrowheads="1"/>
          </p:cNvSpPr>
          <p:nvPr/>
        </p:nvSpPr>
        <p:spPr bwMode="auto">
          <a:xfrm>
            <a:off x="3860890" y="2857496"/>
            <a:ext cx="482090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400" b="1" spc="300" dirty="0" smtClean="0">
                <a:solidFill>
                  <a:schemeClr val="tx1"/>
                </a:solidFill>
                <a:latin typeface="微软雅黑" pitchFamily="34" charset="-122"/>
              </a:rPr>
              <a:t>什么是智慧校园</a:t>
            </a:r>
            <a:endParaRPr lang="zh-CN" altLang="en-US" sz="2400" b="1" spc="300" dirty="0">
              <a:solidFill>
                <a:schemeClr val="tx1"/>
              </a:solidFill>
              <a:latin typeface="微软雅黑" pitchFamily="34" charset="-122"/>
            </a:endParaRPr>
          </a:p>
        </p:txBody>
      </p:sp>
      <p:sp>
        <p:nvSpPr>
          <p:cNvPr id="12" name="TextBox 22"/>
          <p:cNvSpPr txBox="1">
            <a:spLocks noChangeArrowheads="1"/>
          </p:cNvSpPr>
          <p:nvPr/>
        </p:nvSpPr>
        <p:spPr bwMode="auto">
          <a:xfrm>
            <a:off x="3932328" y="3597754"/>
            <a:ext cx="549745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400" b="1" spc="300" dirty="0" smtClean="0">
                <a:solidFill>
                  <a:schemeClr val="tx1"/>
                </a:solidFill>
                <a:latin typeface="微软雅黑" pitchFamily="34" charset="-122"/>
              </a:rPr>
              <a:t>当前校园现状与解决方案</a:t>
            </a:r>
            <a:endParaRPr lang="zh-CN" altLang="en-US" sz="2400" b="1" spc="300" dirty="0">
              <a:solidFill>
                <a:schemeClr val="tx1"/>
              </a:solidFill>
              <a:latin typeface="微软雅黑" pitchFamily="34" charset="-122"/>
            </a:endParaRPr>
          </a:p>
        </p:txBody>
      </p:sp>
      <p:sp>
        <p:nvSpPr>
          <p:cNvPr id="13" name="TextBox 23"/>
          <p:cNvSpPr txBox="1">
            <a:spLocks noChangeArrowheads="1"/>
          </p:cNvSpPr>
          <p:nvPr/>
        </p:nvSpPr>
        <p:spPr bwMode="auto">
          <a:xfrm>
            <a:off x="3718014" y="4357694"/>
            <a:ext cx="569022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400" b="1" spc="300" dirty="0" smtClean="0">
                <a:solidFill>
                  <a:schemeClr val="tx1"/>
                </a:solidFill>
                <a:latin typeface="微软雅黑" pitchFamily="34" charset="-122"/>
              </a:rPr>
              <a:t>东软载波技术优势</a:t>
            </a:r>
            <a:endParaRPr lang="zh-CN" altLang="en-US" sz="2400" b="1" spc="300" dirty="0">
              <a:solidFill>
                <a:schemeClr val="tx1"/>
              </a:solidFill>
              <a:latin typeface="微软雅黑" pitchFamily="34" charset="-122"/>
            </a:endParaRPr>
          </a:p>
        </p:txBody>
      </p:sp>
      <p:pic>
        <p:nvPicPr>
          <p:cNvPr id="19" name="图片 18" descr="logo-19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00166" y="3429000"/>
            <a:ext cx="1748065" cy="357190"/>
          </a:xfrm>
          <a:prstGeom prst="rect">
            <a:avLst/>
          </a:prstGeom>
        </p:spPr>
      </p:pic>
      <p:sp>
        <p:nvSpPr>
          <p:cNvPr id="21" name="TextBox 23"/>
          <p:cNvSpPr txBox="1">
            <a:spLocks noChangeArrowheads="1"/>
          </p:cNvSpPr>
          <p:nvPr/>
        </p:nvSpPr>
        <p:spPr bwMode="auto">
          <a:xfrm>
            <a:off x="3003634" y="5039037"/>
            <a:ext cx="569022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400" b="1" spc="300" dirty="0" smtClean="0">
                <a:solidFill>
                  <a:schemeClr val="tx1"/>
                </a:solidFill>
                <a:latin typeface="微软雅黑" pitchFamily="34" charset="-122"/>
              </a:rPr>
              <a:t>系统软件介绍</a:t>
            </a:r>
            <a:endParaRPr lang="zh-CN" altLang="en-US" sz="2400" b="1" spc="300" dirty="0">
              <a:solidFill>
                <a:schemeClr val="tx1"/>
              </a:solidFill>
              <a:latin typeface="微软雅黑" pitchFamily="34" charset="-122"/>
            </a:endParaRPr>
          </a:p>
        </p:txBody>
      </p:sp>
      <p:sp>
        <p:nvSpPr>
          <p:cNvPr id="22" name="等腰三角形 21"/>
          <p:cNvSpPr/>
          <p:nvPr/>
        </p:nvSpPr>
        <p:spPr>
          <a:xfrm rot="5400000">
            <a:off x="2555141" y="1734353"/>
            <a:ext cx="288032" cy="248303"/>
          </a:xfrm>
          <a:prstGeom prst="triangle">
            <a:avLst/>
          </a:prstGeom>
          <a:solidFill>
            <a:srgbClr val="258F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Line 6"/>
          <p:cNvSpPr>
            <a:spLocks noChangeShapeType="1"/>
          </p:cNvSpPr>
          <p:nvPr/>
        </p:nvSpPr>
        <p:spPr bwMode="gray">
          <a:xfrm>
            <a:off x="3000364" y="2071678"/>
            <a:ext cx="3071834" cy="0"/>
          </a:xfrm>
          <a:prstGeom prst="line">
            <a:avLst/>
          </a:prstGeom>
          <a:noFill/>
          <a:ln w="12700">
            <a:solidFill>
              <a:schemeClr val="tx2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4" name="Line 6"/>
          <p:cNvSpPr>
            <a:spLocks noChangeShapeType="1"/>
          </p:cNvSpPr>
          <p:nvPr/>
        </p:nvSpPr>
        <p:spPr bwMode="gray">
          <a:xfrm>
            <a:off x="3643306" y="2714620"/>
            <a:ext cx="3071834" cy="0"/>
          </a:xfrm>
          <a:prstGeom prst="line">
            <a:avLst/>
          </a:prstGeom>
          <a:noFill/>
          <a:ln w="12700">
            <a:solidFill>
              <a:schemeClr val="tx2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5" name="Line 6"/>
          <p:cNvSpPr>
            <a:spLocks noChangeShapeType="1"/>
          </p:cNvSpPr>
          <p:nvPr/>
        </p:nvSpPr>
        <p:spPr bwMode="gray">
          <a:xfrm>
            <a:off x="3929058" y="3357562"/>
            <a:ext cx="3071834" cy="0"/>
          </a:xfrm>
          <a:prstGeom prst="line">
            <a:avLst/>
          </a:prstGeom>
          <a:noFill/>
          <a:ln w="12700">
            <a:solidFill>
              <a:schemeClr val="tx2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6" name="Line 6"/>
          <p:cNvSpPr>
            <a:spLocks noChangeShapeType="1"/>
          </p:cNvSpPr>
          <p:nvPr/>
        </p:nvSpPr>
        <p:spPr bwMode="gray">
          <a:xfrm>
            <a:off x="4000496" y="4071942"/>
            <a:ext cx="3929090" cy="0"/>
          </a:xfrm>
          <a:prstGeom prst="line">
            <a:avLst/>
          </a:prstGeom>
          <a:noFill/>
          <a:ln w="12700">
            <a:solidFill>
              <a:schemeClr val="tx2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7" name="Line 6"/>
          <p:cNvSpPr>
            <a:spLocks noChangeShapeType="1"/>
          </p:cNvSpPr>
          <p:nvPr/>
        </p:nvSpPr>
        <p:spPr bwMode="gray">
          <a:xfrm>
            <a:off x="3786182" y="4857760"/>
            <a:ext cx="3071834" cy="0"/>
          </a:xfrm>
          <a:prstGeom prst="line">
            <a:avLst/>
          </a:prstGeom>
          <a:noFill/>
          <a:ln w="12700">
            <a:solidFill>
              <a:schemeClr val="tx2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8" name="Line 6"/>
          <p:cNvSpPr>
            <a:spLocks noChangeShapeType="1"/>
          </p:cNvSpPr>
          <p:nvPr/>
        </p:nvSpPr>
        <p:spPr bwMode="gray">
          <a:xfrm>
            <a:off x="3071802" y="5500702"/>
            <a:ext cx="3071834" cy="0"/>
          </a:xfrm>
          <a:prstGeom prst="line">
            <a:avLst/>
          </a:prstGeom>
          <a:noFill/>
          <a:ln w="12700">
            <a:solidFill>
              <a:schemeClr val="tx2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00496" y="485056"/>
            <a:ext cx="50371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3200" b="1" dirty="0" smtClean="0">
                <a:solidFill>
                  <a:srgbClr val="258FA0"/>
                </a:solidFill>
                <a:ea typeface="微软雅黑" pitchFamily="34" charset="-122"/>
              </a:rPr>
              <a:t>全国现有校园数量</a:t>
            </a:r>
            <a:endParaRPr lang="zh-CN" altLang="en-US" sz="3200" b="1" dirty="0">
              <a:solidFill>
                <a:srgbClr val="258FA0"/>
              </a:solidFill>
              <a:ea typeface="微软雅黑" pitchFamily="34" charset="-122"/>
            </a:endParaRPr>
          </a:p>
        </p:txBody>
      </p:sp>
      <p:pic>
        <p:nvPicPr>
          <p:cNvPr id="3" name="图片 2" descr="学校统计图-20-2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034" y="2143116"/>
            <a:ext cx="8312429" cy="37931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00496" y="485056"/>
            <a:ext cx="50371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3200" b="1" dirty="0" smtClean="0">
                <a:solidFill>
                  <a:srgbClr val="258FA0"/>
                </a:solidFill>
                <a:ea typeface="微软雅黑" pitchFamily="34" charset="-122"/>
              </a:rPr>
              <a:t>市场容量预估</a:t>
            </a:r>
            <a:endParaRPr lang="zh-CN" altLang="en-US" sz="3200" b="1" dirty="0">
              <a:solidFill>
                <a:srgbClr val="258FA0"/>
              </a:solidFill>
              <a:ea typeface="微软雅黑" pitchFamily="34" charset="-122"/>
            </a:endParaRPr>
          </a:p>
        </p:txBody>
      </p:sp>
      <p:sp>
        <p:nvSpPr>
          <p:cNvPr id="3" name="灰色圆形背景"/>
          <p:cNvSpPr/>
          <p:nvPr/>
        </p:nvSpPr>
        <p:spPr>
          <a:xfrm>
            <a:off x="1940838" y="1500174"/>
            <a:ext cx="1460837" cy="1460837"/>
          </a:xfrm>
          <a:prstGeom prst="ellipse">
            <a:avLst/>
          </a:prstGeom>
          <a:solidFill>
            <a:srgbClr val="C0C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800"/>
          </a:p>
        </p:txBody>
      </p:sp>
      <p:sp>
        <p:nvSpPr>
          <p:cNvPr id="4" name="空心弧 3"/>
          <p:cNvSpPr/>
          <p:nvPr/>
        </p:nvSpPr>
        <p:spPr>
          <a:xfrm>
            <a:off x="1997024" y="1556360"/>
            <a:ext cx="1348465" cy="1348465"/>
          </a:xfrm>
          <a:prstGeom prst="blockArc">
            <a:avLst>
              <a:gd name="adj1" fmla="val 5377856"/>
              <a:gd name="adj2" fmla="val 17387455"/>
              <a:gd name="adj3" fmla="val 9354"/>
            </a:avLst>
          </a:prstGeom>
          <a:solidFill>
            <a:srgbClr val="258F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800">
              <a:solidFill>
                <a:schemeClr val="tx1"/>
              </a:solidFill>
            </a:endParaRPr>
          </a:p>
        </p:txBody>
      </p:sp>
      <p:sp>
        <p:nvSpPr>
          <p:cNvPr id="5" name="椭圆 46"/>
          <p:cNvSpPr/>
          <p:nvPr/>
        </p:nvSpPr>
        <p:spPr>
          <a:xfrm>
            <a:off x="2143108" y="1702444"/>
            <a:ext cx="1056297" cy="1056297"/>
          </a:xfrm>
          <a:custGeom>
            <a:avLst/>
            <a:gdLst/>
            <a:ahLst/>
            <a:cxnLst/>
            <a:rect l="l" t="t" r="r" b="b"/>
            <a:pathLst>
              <a:path w="1692000" h="1692000">
                <a:moveTo>
                  <a:pt x="846000" y="108822"/>
                </a:moveTo>
                <a:cubicBezTo>
                  <a:pt x="1253132" y="108822"/>
                  <a:pt x="1583178" y="438868"/>
                  <a:pt x="1583178" y="846000"/>
                </a:cubicBezTo>
                <a:cubicBezTo>
                  <a:pt x="1583178" y="1253132"/>
                  <a:pt x="1253132" y="1583178"/>
                  <a:pt x="846000" y="1583178"/>
                </a:cubicBezTo>
                <a:cubicBezTo>
                  <a:pt x="438868" y="1583178"/>
                  <a:pt x="108822" y="1253132"/>
                  <a:pt x="108822" y="846000"/>
                </a:cubicBezTo>
                <a:cubicBezTo>
                  <a:pt x="108822" y="438868"/>
                  <a:pt x="438868" y="108822"/>
                  <a:pt x="846000" y="108822"/>
                </a:cubicBezTo>
                <a:close/>
                <a:moveTo>
                  <a:pt x="846000" y="54000"/>
                </a:moveTo>
                <a:cubicBezTo>
                  <a:pt x="408590" y="54000"/>
                  <a:pt x="54000" y="408590"/>
                  <a:pt x="54000" y="846000"/>
                </a:cubicBezTo>
                <a:cubicBezTo>
                  <a:pt x="54000" y="1283410"/>
                  <a:pt x="408590" y="1638000"/>
                  <a:pt x="846000" y="1638000"/>
                </a:cubicBezTo>
                <a:cubicBezTo>
                  <a:pt x="1283410" y="1638000"/>
                  <a:pt x="1638000" y="1283410"/>
                  <a:pt x="1638000" y="846000"/>
                </a:cubicBezTo>
                <a:cubicBezTo>
                  <a:pt x="1638000" y="408590"/>
                  <a:pt x="1283410" y="54000"/>
                  <a:pt x="846000" y="54000"/>
                </a:cubicBezTo>
                <a:close/>
                <a:moveTo>
                  <a:pt x="846000" y="0"/>
                </a:moveTo>
                <a:cubicBezTo>
                  <a:pt x="1313233" y="0"/>
                  <a:pt x="1692000" y="378767"/>
                  <a:pt x="1692000" y="846000"/>
                </a:cubicBezTo>
                <a:cubicBezTo>
                  <a:pt x="1692000" y="1313233"/>
                  <a:pt x="1313233" y="1692000"/>
                  <a:pt x="846000" y="1692000"/>
                </a:cubicBezTo>
                <a:cubicBezTo>
                  <a:pt x="378767" y="1692000"/>
                  <a:pt x="0" y="1313233"/>
                  <a:pt x="0" y="846000"/>
                </a:cubicBezTo>
                <a:cubicBezTo>
                  <a:pt x="0" y="378767"/>
                  <a:pt x="378767" y="0"/>
                  <a:pt x="84600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800"/>
          </a:p>
        </p:txBody>
      </p:sp>
      <p:sp>
        <p:nvSpPr>
          <p:cNvPr id="6" name="TextBox 50"/>
          <p:cNvSpPr txBox="1"/>
          <p:nvPr/>
        </p:nvSpPr>
        <p:spPr>
          <a:xfrm>
            <a:off x="2228870" y="3012342"/>
            <a:ext cx="9621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2800" b="1" dirty="0" smtClean="0">
                <a:ln w="12700">
                  <a:solidFill>
                    <a:srgbClr val="DDDDDD"/>
                  </a:solidFill>
                </a:ln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70%</a:t>
            </a:r>
            <a:endParaRPr lang="zh-CN" altLang="en-US" sz="2800" b="1" dirty="0">
              <a:ln w="12700">
                <a:solidFill>
                  <a:srgbClr val="DDDDDD"/>
                </a:solidFill>
              </a:ln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灰色圆形背景"/>
          <p:cNvSpPr/>
          <p:nvPr/>
        </p:nvSpPr>
        <p:spPr>
          <a:xfrm>
            <a:off x="4055404" y="1500174"/>
            <a:ext cx="1460837" cy="1460837"/>
          </a:xfrm>
          <a:prstGeom prst="ellipse">
            <a:avLst/>
          </a:prstGeom>
          <a:solidFill>
            <a:srgbClr val="C0C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800"/>
          </a:p>
        </p:txBody>
      </p:sp>
      <p:sp>
        <p:nvSpPr>
          <p:cNvPr id="8" name="空心弧 7"/>
          <p:cNvSpPr/>
          <p:nvPr/>
        </p:nvSpPr>
        <p:spPr>
          <a:xfrm>
            <a:off x="4111590" y="1556360"/>
            <a:ext cx="1348465" cy="1348465"/>
          </a:xfrm>
          <a:prstGeom prst="blockArc">
            <a:avLst>
              <a:gd name="adj1" fmla="val 8111028"/>
              <a:gd name="adj2" fmla="val 12805142"/>
              <a:gd name="adj3" fmla="val 10106"/>
            </a:avLst>
          </a:prstGeom>
          <a:solidFill>
            <a:srgbClr val="258F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800">
              <a:solidFill>
                <a:schemeClr val="tx1"/>
              </a:solidFill>
            </a:endParaRPr>
          </a:p>
        </p:txBody>
      </p:sp>
      <p:sp>
        <p:nvSpPr>
          <p:cNvPr id="9" name="椭圆 46"/>
          <p:cNvSpPr/>
          <p:nvPr/>
        </p:nvSpPr>
        <p:spPr>
          <a:xfrm>
            <a:off x="4257674" y="1702444"/>
            <a:ext cx="1056297" cy="1056297"/>
          </a:xfrm>
          <a:custGeom>
            <a:avLst/>
            <a:gdLst/>
            <a:ahLst/>
            <a:cxnLst/>
            <a:rect l="l" t="t" r="r" b="b"/>
            <a:pathLst>
              <a:path w="1692000" h="1692000">
                <a:moveTo>
                  <a:pt x="846000" y="108822"/>
                </a:moveTo>
                <a:cubicBezTo>
                  <a:pt x="1253132" y="108822"/>
                  <a:pt x="1583178" y="438868"/>
                  <a:pt x="1583178" y="846000"/>
                </a:cubicBezTo>
                <a:cubicBezTo>
                  <a:pt x="1583178" y="1253132"/>
                  <a:pt x="1253132" y="1583178"/>
                  <a:pt x="846000" y="1583178"/>
                </a:cubicBezTo>
                <a:cubicBezTo>
                  <a:pt x="438868" y="1583178"/>
                  <a:pt x="108822" y="1253132"/>
                  <a:pt x="108822" y="846000"/>
                </a:cubicBezTo>
                <a:cubicBezTo>
                  <a:pt x="108822" y="438868"/>
                  <a:pt x="438868" y="108822"/>
                  <a:pt x="846000" y="108822"/>
                </a:cubicBezTo>
                <a:close/>
                <a:moveTo>
                  <a:pt x="846000" y="54000"/>
                </a:moveTo>
                <a:cubicBezTo>
                  <a:pt x="408590" y="54000"/>
                  <a:pt x="54000" y="408590"/>
                  <a:pt x="54000" y="846000"/>
                </a:cubicBezTo>
                <a:cubicBezTo>
                  <a:pt x="54000" y="1283410"/>
                  <a:pt x="408590" y="1638000"/>
                  <a:pt x="846000" y="1638000"/>
                </a:cubicBezTo>
                <a:cubicBezTo>
                  <a:pt x="1283410" y="1638000"/>
                  <a:pt x="1638000" y="1283410"/>
                  <a:pt x="1638000" y="846000"/>
                </a:cubicBezTo>
                <a:cubicBezTo>
                  <a:pt x="1638000" y="408590"/>
                  <a:pt x="1283410" y="54000"/>
                  <a:pt x="846000" y="54000"/>
                </a:cubicBezTo>
                <a:close/>
                <a:moveTo>
                  <a:pt x="846000" y="0"/>
                </a:moveTo>
                <a:cubicBezTo>
                  <a:pt x="1313233" y="0"/>
                  <a:pt x="1692000" y="378767"/>
                  <a:pt x="1692000" y="846000"/>
                </a:cubicBezTo>
                <a:cubicBezTo>
                  <a:pt x="1692000" y="1313233"/>
                  <a:pt x="1313233" y="1692000"/>
                  <a:pt x="846000" y="1692000"/>
                </a:cubicBezTo>
                <a:cubicBezTo>
                  <a:pt x="378767" y="1692000"/>
                  <a:pt x="0" y="1313233"/>
                  <a:pt x="0" y="846000"/>
                </a:cubicBezTo>
                <a:cubicBezTo>
                  <a:pt x="0" y="378767"/>
                  <a:pt x="378767" y="0"/>
                  <a:pt x="84600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800"/>
          </a:p>
        </p:txBody>
      </p:sp>
      <p:sp>
        <p:nvSpPr>
          <p:cNvPr id="10" name="TextBox 50"/>
          <p:cNvSpPr txBox="1"/>
          <p:nvPr/>
        </p:nvSpPr>
        <p:spPr>
          <a:xfrm>
            <a:off x="4393266" y="3012342"/>
            <a:ext cx="9621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2800" b="1" dirty="0" smtClean="0">
                <a:ln w="12700">
                  <a:solidFill>
                    <a:srgbClr val="DDDDDD"/>
                  </a:solidFill>
                </a:ln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20%</a:t>
            </a:r>
            <a:endParaRPr lang="zh-CN" altLang="en-US" sz="2800" b="1" dirty="0">
              <a:ln w="12700">
                <a:solidFill>
                  <a:srgbClr val="DDDDDD"/>
                </a:solidFill>
              </a:ln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5" name="灰色圆形背景"/>
          <p:cNvSpPr/>
          <p:nvPr/>
        </p:nvSpPr>
        <p:spPr>
          <a:xfrm>
            <a:off x="6143636" y="1500174"/>
            <a:ext cx="1460837" cy="1460837"/>
          </a:xfrm>
          <a:prstGeom prst="ellipse">
            <a:avLst/>
          </a:prstGeom>
          <a:solidFill>
            <a:srgbClr val="C0C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800"/>
          </a:p>
        </p:txBody>
      </p:sp>
      <p:sp>
        <p:nvSpPr>
          <p:cNvPr id="16" name="空心弧 15"/>
          <p:cNvSpPr/>
          <p:nvPr/>
        </p:nvSpPr>
        <p:spPr>
          <a:xfrm>
            <a:off x="6199822" y="1556360"/>
            <a:ext cx="1348465" cy="1348465"/>
          </a:xfrm>
          <a:prstGeom prst="blockArc">
            <a:avLst>
              <a:gd name="adj1" fmla="val 10384503"/>
              <a:gd name="adj2" fmla="val 12256223"/>
              <a:gd name="adj3" fmla="val 11267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800">
              <a:solidFill>
                <a:schemeClr val="tx1"/>
              </a:solidFill>
            </a:endParaRPr>
          </a:p>
        </p:txBody>
      </p:sp>
      <p:sp>
        <p:nvSpPr>
          <p:cNvPr id="17" name="椭圆 46"/>
          <p:cNvSpPr/>
          <p:nvPr/>
        </p:nvSpPr>
        <p:spPr>
          <a:xfrm>
            <a:off x="6345906" y="1702444"/>
            <a:ext cx="1056297" cy="1056297"/>
          </a:xfrm>
          <a:custGeom>
            <a:avLst/>
            <a:gdLst/>
            <a:ahLst/>
            <a:cxnLst/>
            <a:rect l="l" t="t" r="r" b="b"/>
            <a:pathLst>
              <a:path w="1692000" h="1692000">
                <a:moveTo>
                  <a:pt x="846000" y="108822"/>
                </a:moveTo>
                <a:cubicBezTo>
                  <a:pt x="1253132" y="108822"/>
                  <a:pt x="1583178" y="438868"/>
                  <a:pt x="1583178" y="846000"/>
                </a:cubicBezTo>
                <a:cubicBezTo>
                  <a:pt x="1583178" y="1253132"/>
                  <a:pt x="1253132" y="1583178"/>
                  <a:pt x="846000" y="1583178"/>
                </a:cubicBezTo>
                <a:cubicBezTo>
                  <a:pt x="438868" y="1583178"/>
                  <a:pt x="108822" y="1253132"/>
                  <a:pt x="108822" y="846000"/>
                </a:cubicBezTo>
                <a:cubicBezTo>
                  <a:pt x="108822" y="438868"/>
                  <a:pt x="438868" y="108822"/>
                  <a:pt x="846000" y="108822"/>
                </a:cubicBezTo>
                <a:close/>
                <a:moveTo>
                  <a:pt x="846000" y="54000"/>
                </a:moveTo>
                <a:cubicBezTo>
                  <a:pt x="408590" y="54000"/>
                  <a:pt x="54000" y="408590"/>
                  <a:pt x="54000" y="846000"/>
                </a:cubicBezTo>
                <a:cubicBezTo>
                  <a:pt x="54000" y="1283410"/>
                  <a:pt x="408590" y="1638000"/>
                  <a:pt x="846000" y="1638000"/>
                </a:cubicBezTo>
                <a:cubicBezTo>
                  <a:pt x="1283410" y="1638000"/>
                  <a:pt x="1638000" y="1283410"/>
                  <a:pt x="1638000" y="846000"/>
                </a:cubicBezTo>
                <a:cubicBezTo>
                  <a:pt x="1638000" y="408590"/>
                  <a:pt x="1283410" y="54000"/>
                  <a:pt x="846000" y="54000"/>
                </a:cubicBezTo>
                <a:close/>
                <a:moveTo>
                  <a:pt x="846000" y="0"/>
                </a:moveTo>
                <a:cubicBezTo>
                  <a:pt x="1313233" y="0"/>
                  <a:pt x="1692000" y="378767"/>
                  <a:pt x="1692000" y="846000"/>
                </a:cubicBezTo>
                <a:cubicBezTo>
                  <a:pt x="1692000" y="1313233"/>
                  <a:pt x="1313233" y="1692000"/>
                  <a:pt x="846000" y="1692000"/>
                </a:cubicBezTo>
                <a:cubicBezTo>
                  <a:pt x="378767" y="1692000"/>
                  <a:pt x="0" y="1313233"/>
                  <a:pt x="0" y="846000"/>
                </a:cubicBezTo>
                <a:cubicBezTo>
                  <a:pt x="0" y="378767"/>
                  <a:pt x="378767" y="0"/>
                  <a:pt x="84600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800"/>
          </a:p>
        </p:txBody>
      </p:sp>
      <p:sp>
        <p:nvSpPr>
          <p:cNvPr id="18" name="TextBox 50"/>
          <p:cNvSpPr txBox="1"/>
          <p:nvPr/>
        </p:nvSpPr>
        <p:spPr>
          <a:xfrm>
            <a:off x="6471973" y="3012342"/>
            <a:ext cx="9621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2800" b="1" dirty="0" smtClean="0">
                <a:ln w="12700">
                  <a:solidFill>
                    <a:srgbClr val="DDDDDD"/>
                  </a:solidFill>
                </a:ln>
                <a:solidFill>
                  <a:srgbClr val="000000"/>
                </a:solidFill>
                <a:latin typeface="微软雅黑" pitchFamily="34" charset="-122"/>
                <a:ea typeface="微软雅黑" pitchFamily="34" charset="-122"/>
              </a:rPr>
              <a:t>10%</a:t>
            </a:r>
            <a:endParaRPr lang="zh-CN" altLang="en-US" sz="2800" b="1" dirty="0">
              <a:ln w="12700">
                <a:solidFill>
                  <a:srgbClr val="DDDDDD"/>
                </a:solidFill>
              </a:ln>
              <a:solidFill>
                <a:srgbClr val="0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277052" y="1841176"/>
            <a:ext cx="115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CN" altLang="en-US" sz="2400" dirty="0" smtClean="0">
                <a:latin typeface="方正兰亭粗黑简体" pitchFamily="2" charset="-122"/>
                <a:ea typeface="方正兰亭粗黑简体" pitchFamily="2" charset="-122"/>
              </a:rPr>
              <a:t>传统</a:t>
            </a:r>
            <a:endParaRPr lang="en-US" altLang="zh-CN" sz="2400" dirty="0" smtClean="0">
              <a:latin typeface="方正兰亭粗黑简体" pitchFamily="2" charset="-122"/>
              <a:ea typeface="方正兰亭粗黑简体" pitchFamily="2" charset="-122"/>
            </a:endParaRPr>
          </a:p>
          <a:p>
            <a:pPr lvl="0"/>
            <a:r>
              <a:rPr lang="zh-CN" altLang="en-US" sz="2400" dirty="0" smtClean="0">
                <a:latin typeface="方正兰亭粗黑简体" pitchFamily="2" charset="-122"/>
                <a:ea typeface="方正兰亭粗黑简体" pitchFamily="2" charset="-122"/>
              </a:rPr>
              <a:t>校园</a:t>
            </a:r>
            <a:endParaRPr lang="en-US" altLang="zh-CN" sz="2400" dirty="0" smtClean="0">
              <a:latin typeface="方正兰亭粗黑简体" pitchFamily="2" charset="-122"/>
              <a:ea typeface="方正兰亭粗黑简体" pitchFamily="2" charset="-122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396394" y="1841176"/>
            <a:ext cx="12431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CN" altLang="en-US" sz="2400" dirty="0" smtClean="0">
                <a:latin typeface="方正兰亭粗黑简体" pitchFamily="2" charset="-122"/>
                <a:ea typeface="方正兰亭粗黑简体" pitchFamily="2" charset="-122"/>
              </a:rPr>
              <a:t>数字</a:t>
            </a:r>
            <a:endParaRPr lang="en-US" altLang="zh-CN" sz="2400" dirty="0" smtClean="0">
              <a:latin typeface="方正兰亭粗黑简体" pitchFamily="2" charset="-122"/>
              <a:ea typeface="方正兰亭粗黑简体" pitchFamily="2" charset="-122"/>
            </a:endParaRPr>
          </a:p>
          <a:p>
            <a:pPr lvl="0"/>
            <a:r>
              <a:rPr lang="zh-CN" altLang="en-US" sz="2400" dirty="0" smtClean="0">
                <a:latin typeface="方正兰亭粗黑简体" pitchFamily="2" charset="-122"/>
                <a:ea typeface="方正兰亭粗黑简体" pitchFamily="2" charset="-122"/>
              </a:rPr>
              <a:t>校园</a:t>
            </a:r>
            <a:endParaRPr lang="en-US" altLang="zh-CN" sz="2400" dirty="0" smtClean="0">
              <a:latin typeface="方正兰亭粗黑简体" pitchFamily="2" charset="-122"/>
              <a:ea typeface="方正兰亭粗黑简体" pitchFamily="2" charset="-122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485222" y="1841176"/>
            <a:ext cx="10801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CN" altLang="en-US" sz="2400" dirty="0" smtClean="0">
                <a:latin typeface="方正兰亭粗黑简体" pitchFamily="2" charset="-122"/>
                <a:ea typeface="方正兰亭粗黑简体" pitchFamily="2" charset="-122"/>
              </a:rPr>
              <a:t>智慧校园</a:t>
            </a:r>
            <a:endParaRPr lang="en-US" altLang="zh-CN" sz="2400" dirty="0" smtClean="0">
              <a:latin typeface="方正兰亭粗黑简体" pitchFamily="2" charset="-122"/>
              <a:ea typeface="方正兰亭粗黑简体" pitchFamily="2" charset="-122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000100" y="4000504"/>
            <a:ext cx="7715304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以上校园中硬件智能化改造很少涉及，市场拓展空间巨大。</a:t>
            </a:r>
            <a:endParaRPr lang="en-US" altLang="zh-CN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即便只按照传统校园占比计算约为</a:t>
            </a:r>
            <a:r>
              <a:rPr lang="en-US" altLang="zh-CN" dirty="0" smtClean="0">
                <a:latin typeface="微软雅黑" pitchFamily="34" charset="-122"/>
                <a:ea typeface="微软雅黑" pitchFamily="34" charset="-122"/>
              </a:rPr>
              <a:t>42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万所学校，去除部分乡村小学，只考虑城市内学校，以</a:t>
            </a:r>
            <a:r>
              <a:rPr lang="en-US" altLang="zh-CN" dirty="0" smtClean="0">
                <a:latin typeface="微软雅黑" pitchFamily="34" charset="-122"/>
                <a:ea typeface="微软雅黑" pitchFamily="34" charset="-122"/>
              </a:rPr>
              <a:t>30%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计算占比约为</a:t>
            </a:r>
            <a:r>
              <a:rPr lang="en-US" altLang="zh-CN" dirty="0" smtClean="0">
                <a:latin typeface="微软雅黑" pitchFamily="34" charset="-122"/>
                <a:ea typeface="微软雅黑" pitchFamily="34" charset="-122"/>
              </a:rPr>
              <a:t>12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万所，每所校园智能化改造以</a:t>
            </a:r>
            <a:r>
              <a:rPr lang="en-US" altLang="zh-CN" dirty="0" smtClean="0">
                <a:latin typeface="微软雅黑" pitchFamily="34" charset="-122"/>
                <a:ea typeface="微软雅黑" pitchFamily="34" charset="-122"/>
              </a:rPr>
              <a:t>10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万元进行预估市场容量约为</a:t>
            </a:r>
            <a:r>
              <a:rPr lang="en-US" altLang="zh-CN" dirty="0" smtClean="0">
                <a:solidFill>
                  <a:srgbClr val="FF0000"/>
                </a:solidFill>
                <a:latin typeface="微软雅黑" pitchFamily="34" charset="-122"/>
                <a:ea typeface="微软雅黑" pitchFamily="34" charset="-122"/>
              </a:rPr>
              <a:t>120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亿元。</a:t>
            </a:r>
            <a:endParaRPr lang="en-US" altLang="zh-CN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dirty="0"/>
          </a:p>
        </p:txBody>
      </p:sp>
      <p:sp>
        <p:nvSpPr>
          <p:cNvPr id="32" name="等腰三角形 31"/>
          <p:cNvSpPr/>
          <p:nvPr/>
        </p:nvSpPr>
        <p:spPr>
          <a:xfrm rot="5400000">
            <a:off x="842443" y="4586789"/>
            <a:ext cx="214313" cy="184752"/>
          </a:xfrm>
          <a:prstGeom prst="triangle">
            <a:avLst/>
          </a:prstGeom>
          <a:solidFill>
            <a:srgbClr val="258F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等腰三角形 32"/>
          <p:cNvSpPr/>
          <p:nvPr/>
        </p:nvSpPr>
        <p:spPr>
          <a:xfrm rot="5400000">
            <a:off x="842443" y="4158161"/>
            <a:ext cx="214313" cy="184752"/>
          </a:xfrm>
          <a:prstGeom prst="triangle">
            <a:avLst/>
          </a:prstGeom>
          <a:solidFill>
            <a:srgbClr val="258F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圆角矩形 35"/>
          <p:cNvSpPr/>
          <p:nvPr/>
        </p:nvSpPr>
        <p:spPr bwMode="auto">
          <a:xfrm>
            <a:off x="714348" y="3429000"/>
            <a:ext cx="2071702" cy="428628"/>
          </a:xfrm>
          <a:prstGeom prst="roundRect">
            <a:avLst>
              <a:gd name="adj" fmla="val 50000"/>
            </a:avLst>
          </a:prstGeom>
          <a:solidFill>
            <a:srgbClr val="B5E2E7"/>
          </a:solidFill>
          <a:ln w="28575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prstClr val="white"/>
              </a:solidFill>
              <a:latin typeface="Calibri"/>
              <a:ea typeface="+mn-ea"/>
            </a:endParaRPr>
          </a:p>
        </p:txBody>
      </p:sp>
      <p:sp>
        <p:nvSpPr>
          <p:cNvPr id="37" name="圆角矩形 36"/>
          <p:cNvSpPr/>
          <p:nvPr/>
        </p:nvSpPr>
        <p:spPr bwMode="auto">
          <a:xfrm>
            <a:off x="714348" y="4275618"/>
            <a:ext cx="2071702" cy="428628"/>
          </a:xfrm>
          <a:prstGeom prst="roundRect">
            <a:avLst>
              <a:gd name="adj" fmla="val 50000"/>
            </a:avLst>
          </a:prstGeom>
          <a:solidFill>
            <a:srgbClr val="B5E2E7"/>
          </a:solidFill>
          <a:ln w="28575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prstClr val="white"/>
              </a:solidFill>
              <a:latin typeface="Calibri"/>
              <a:ea typeface="+mn-ea"/>
            </a:endParaRPr>
          </a:p>
        </p:txBody>
      </p:sp>
      <p:sp>
        <p:nvSpPr>
          <p:cNvPr id="38" name="圆角矩形 37"/>
          <p:cNvSpPr/>
          <p:nvPr/>
        </p:nvSpPr>
        <p:spPr bwMode="auto">
          <a:xfrm>
            <a:off x="714348" y="5143512"/>
            <a:ext cx="2071702" cy="428628"/>
          </a:xfrm>
          <a:prstGeom prst="roundRect">
            <a:avLst>
              <a:gd name="adj" fmla="val 50000"/>
            </a:avLst>
          </a:prstGeom>
          <a:solidFill>
            <a:srgbClr val="B5E2E7"/>
          </a:solidFill>
          <a:ln w="28575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prstClr val="white"/>
              </a:solidFill>
              <a:latin typeface="Calibri"/>
              <a:ea typeface="+mn-ea"/>
            </a:endParaRPr>
          </a:p>
        </p:txBody>
      </p:sp>
      <p:sp>
        <p:nvSpPr>
          <p:cNvPr id="35" name="圆角矩形 34"/>
          <p:cNvSpPr/>
          <p:nvPr/>
        </p:nvSpPr>
        <p:spPr bwMode="auto">
          <a:xfrm>
            <a:off x="714348" y="2571744"/>
            <a:ext cx="2071702" cy="428628"/>
          </a:xfrm>
          <a:prstGeom prst="roundRect">
            <a:avLst>
              <a:gd name="adj" fmla="val 50000"/>
            </a:avLst>
          </a:prstGeom>
          <a:solidFill>
            <a:srgbClr val="B5E2E7"/>
          </a:solidFill>
          <a:ln w="28575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prstClr val="white"/>
              </a:solidFill>
              <a:latin typeface="Calibri"/>
              <a:ea typeface="+mn-ea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000496" y="485056"/>
            <a:ext cx="50371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3200" b="1" dirty="0" smtClean="0">
                <a:solidFill>
                  <a:srgbClr val="258FA0"/>
                </a:solidFill>
                <a:ea typeface="微软雅黑" pitchFamily="34" charset="-122"/>
              </a:rPr>
              <a:t>市场推广规划</a:t>
            </a:r>
            <a:endParaRPr lang="zh-CN" altLang="en-US" sz="3200" b="1" dirty="0">
              <a:solidFill>
                <a:srgbClr val="258FA0"/>
              </a:solidFill>
              <a:ea typeface="微软雅黑" pitchFamily="34" charset="-122"/>
            </a:endParaRPr>
          </a:p>
        </p:txBody>
      </p:sp>
      <p:sp>
        <p:nvSpPr>
          <p:cNvPr id="3" name="圆角矩形 2"/>
          <p:cNvSpPr/>
          <p:nvPr/>
        </p:nvSpPr>
        <p:spPr bwMode="auto">
          <a:xfrm>
            <a:off x="714348" y="1643050"/>
            <a:ext cx="2071702" cy="428628"/>
          </a:xfrm>
          <a:prstGeom prst="roundRect">
            <a:avLst>
              <a:gd name="adj" fmla="val 50000"/>
            </a:avLst>
          </a:prstGeom>
          <a:solidFill>
            <a:srgbClr val="B5E2E7"/>
          </a:solidFill>
          <a:ln w="28575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kern="0">
              <a:solidFill>
                <a:prstClr val="white"/>
              </a:solidFill>
              <a:latin typeface="Calibri"/>
              <a:ea typeface="+mn-ea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57798" y="1683389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 smtClean="0">
                <a:latin typeface="微软雅黑" pitchFamily="34" charset="-122"/>
                <a:ea typeface="微软雅黑" pitchFamily="34" charset="-122"/>
              </a:rPr>
              <a:t>已合作客户</a:t>
            </a:r>
            <a:endParaRPr lang="zh-CN" altLang="en-US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00364" y="1414889"/>
            <a:ext cx="53578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福建新开普公司、青岛通产伟业公司、深圳蓝真电子公司、</a:t>
            </a: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青岛圣罗尼能源科技有限公司</a:t>
            </a: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、上海神码数字科技有限公司、泉州智方智能科技有限公司</a:t>
            </a:r>
            <a:endParaRPr lang="zh-CN" altLang="en-US" sz="16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13586" y="2608260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 smtClean="0">
                <a:latin typeface="微软雅黑" pitchFamily="34" charset="-122"/>
                <a:ea typeface="微软雅黑" pitchFamily="34" charset="-122"/>
              </a:rPr>
              <a:t>已做试点项目</a:t>
            </a:r>
            <a:endParaRPr lang="zh-CN" altLang="en-US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000364" y="2480206"/>
            <a:ext cx="5357850" cy="418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福建农林大学、东南大学、景龙小学、青岛</a:t>
            </a:r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41</a:t>
            </a: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中</a:t>
            </a:r>
            <a:endParaRPr lang="zh-CN" altLang="en-US" sz="16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13586" y="3465516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 smtClean="0">
                <a:latin typeface="微软雅黑" pitchFamily="34" charset="-122"/>
                <a:ea typeface="微软雅黑" pitchFamily="34" charset="-122"/>
              </a:rPr>
              <a:t>累计合同金额</a:t>
            </a:r>
            <a:endParaRPr lang="zh-CN" altLang="en-US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000364" y="3374396"/>
            <a:ext cx="10715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约</a:t>
            </a:r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30</a:t>
            </a: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万元</a:t>
            </a:r>
            <a:endParaRPr lang="zh-CN" altLang="en-US" sz="16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013586" y="4312134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 smtClean="0">
                <a:latin typeface="微软雅黑" pitchFamily="34" charset="-122"/>
                <a:ea typeface="微软雅黑" pitchFamily="34" charset="-122"/>
              </a:rPr>
              <a:t>目标合作客户</a:t>
            </a:r>
            <a:endParaRPr lang="zh-CN" altLang="en-US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000364" y="4240696"/>
            <a:ext cx="5357850" cy="418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智慧校园软件公司、教育局、学校</a:t>
            </a:r>
            <a:endParaRPr lang="zh-CN" altLang="en-US" sz="16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000100" y="5201103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 smtClean="0">
                <a:latin typeface="微软雅黑" pitchFamily="34" charset="-122"/>
                <a:ea typeface="微软雅黑" pitchFamily="34" charset="-122"/>
              </a:rPr>
              <a:t>客户发展计划</a:t>
            </a:r>
            <a:endParaRPr lang="zh-CN" altLang="en-US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000364" y="5000636"/>
            <a:ext cx="5643570" cy="1156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通过展会、拜访、客户引荐、公司介绍等途径</a:t>
            </a:r>
            <a:endParaRPr lang="en-US" altLang="zh-CN" sz="1600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2015</a:t>
            </a: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年</a:t>
            </a:r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8</a:t>
            </a: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月前发展</a:t>
            </a:r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10</a:t>
            </a: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家合作公司共同推广智慧校园解决方案</a:t>
            </a:r>
            <a:endParaRPr lang="en-US" altLang="zh-CN" sz="1600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2015</a:t>
            </a: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年</a:t>
            </a:r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12</a:t>
            </a: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月前发展至</a:t>
            </a:r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30</a:t>
            </a: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家合作公司，累计推广校园</a:t>
            </a:r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50</a:t>
            </a: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所</a:t>
            </a:r>
            <a:endParaRPr lang="zh-CN" altLang="en-US" sz="1600" dirty="0">
              <a:latin typeface="微软雅黑" pitchFamily="34" charset="-122"/>
              <a:ea typeface="微软雅黑" pitchFamily="34" charset="-122"/>
            </a:endParaRPr>
          </a:p>
        </p:txBody>
      </p:sp>
      <p:cxnSp>
        <p:nvCxnSpPr>
          <p:cNvPr id="50" name="直接连接符 49"/>
          <p:cNvCxnSpPr/>
          <p:nvPr/>
        </p:nvCxnSpPr>
        <p:spPr>
          <a:xfrm>
            <a:off x="3071802" y="2500306"/>
            <a:ext cx="5357850" cy="0"/>
          </a:xfrm>
          <a:prstGeom prst="line">
            <a:avLst/>
          </a:prstGeom>
          <a:ln w="127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接连接符 50"/>
          <p:cNvCxnSpPr/>
          <p:nvPr/>
        </p:nvCxnSpPr>
        <p:spPr>
          <a:xfrm>
            <a:off x="3071802" y="3000372"/>
            <a:ext cx="5357850" cy="0"/>
          </a:xfrm>
          <a:prstGeom prst="line">
            <a:avLst/>
          </a:prstGeom>
          <a:ln w="127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接连接符 51"/>
          <p:cNvCxnSpPr/>
          <p:nvPr/>
        </p:nvCxnSpPr>
        <p:spPr>
          <a:xfrm>
            <a:off x="3071802" y="3857628"/>
            <a:ext cx="5357850" cy="0"/>
          </a:xfrm>
          <a:prstGeom prst="line">
            <a:avLst/>
          </a:prstGeom>
          <a:ln w="127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接连接符 52"/>
          <p:cNvCxnSpPr/>
          <p:nvPr/>
        </p:nvCxnSpPr>
        <p:spPr>
          <a:xfrm>
            <a:off x="3071802" y="4704246"/>
            <a:ext cx="5357850" cy="0"/>
          </a:xfrm>
          <a:prstGeom prst="line">
            <a:avLst/>
          </a:prstGeom>
          <a:ln w="127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接连接符 53"/>
          <p:cNvCxnSpPr/>
          <p:nvPr/>
        </p:nvCxnSpPr>
        <p:spPr>
          <a:xfrm>
            <a:off x="3071802" y="6329650"/>
            <a:ext cx="5357850" cy="0"/>
          </a:xfrm>
          <a:prstGeom prst="line">
            <a:avLst/>
          </a:prstGeom>
          <a:ln w="127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6"/>
          <p:cNvSpPr>
            <a:spLocks noChangeArrowheads="1"/>
          </p:cNvSpPr>
          <p:nvPr/>
        </p:nvSpPr>
        <p:spPr bwMode="auto">
          <a:xfrm>
            <a:off x="1217684" y="2500306"/>
            <a:ext cx="2356709" cy="2357454"/>
          </a:xfrm>
          <a:prstGeom prst="ellipse">
            <a:avLst/>
          </a:prstGeom>
          <a:noFill/>
          <a:ln w="19050">
            <a:solidFill>
              <a:srgbClr val="258FA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 b="1">
              <a:solidFill>
                <a:schemeClr val="tx1"/>
              </a:solidFill>
              <a:ea typeface="宋体" pitchFamily="2" charset="-122"/>
            </a:endParaRPr>
          </a:p>
        </p:txBody>
      </p:sp>
      <p:sp>
        <p:nvSpPr>
          <p:cNvPr id="3" name="TextBox 19"/>
          <p:cNvSpPr txBox="1">
            <a:spLocks noChangeArrowheads="1"/>
          </p:cNvSpPr>
          <p:nvPr/>
        </p:nvSpPr>
        <p:spPr bwMode="auto">
          <a:xfrm>
            <a:off x="2860758" y="1571612"/>
            <a:ext cx="178268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 spc="300" dirty="0" smtClean="0">
                <a:solidFill>
                  <a:schemeClr val="tx1"/>
                </a:solidFill>
                <a:latin typeface="微软雅黑" pitchFamily="34" charset="-122"/>
              </a:rPr>
              <a:t>市场分析</a:t>
            </a:r>
            <a:endParaRPr lang="zh-CN" altLang="en-US" sz="2800" b="1" spc="300" dirty="0">
              <a:solidFill>
                <a:schemeClr val="tx1"/>
              </a:solidFill>
              <a:latin typeface="微软雅黑" pitchFamily="34" charset="-122"/>
            </a:endParaRPr>
          </a:p>
        </p:txBody>
      </p:sp>
      <p:sp>
        <p:nvSpPr>
          <p:cNvPr id="4" name="TextBox 20"/>
          <p:cNvSpPr txBox="1">
            <a:spLocks noChangeArrowheads="1"/>
          </p:cNvSpPr>
          <p:nvPr/>
        </p:nvSpPr>
        <p:spPr bwMode="auto">
          <a:xfrm>
            <a:off x="3555457" y="2242862"/>
            <a:ext cx="171124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400" b="1" spc="600" dirty="0" smtClean="0">
                <a:solidFill>
                  <a:srgbClr val="FF0000"/>
                </a:solidFill>
                <a:latin typeface="微软雅黑" pitchFamily="34" charset="-122"/>
              </a:rPr>
              <a:t>政策支持</a:t>
            </a:r>
            <a:endParaRPr lang="zh-CN" altLang="en-US" sz="2400" b="1" spc="600" dirty="0">
              <a:solidFill>
                <a:srgbClr val="FF0000"/>
              </a:solidFill>
              <a:latin typeface="微软雅黑" pitchFamily="34" charset="-122"/>
            </a:endParaRPr>
          </a:p>
        </p:txBody>
      </p:sp>
      <p:sp>
        <p:nvSpPr>
          <p:cNvPr id="5" name="TextBox 21"/>
          <p:cNvSpPr txBox="1">
            <a:spLocks noChangeArrowheads="1"/>
          </p:cNvSpPr>
          <p:nvPr/>
        </p:nvSpPr>
        <p:spPr bwMode="auto">
          <a:xfrm>
            <a:off x="3860890" y="2857496"/>
            <a:ext cx="263993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400" b="1" spc="300" dirty="0" smtClean="0">
                <a:solidFill>
                  <a:schemeClr val="tx1"/>
                </a:solidFill>
                <a:latin typeface="微软雅黑" pitchFamily="34" charset="-122"/>
              </a:rPr>
              <a:t>什么是智慧校园</a:t>
            </a:r>
            <a:endParaRPr lang="zh-CN" altLang="en-US" sz="2400" b="1" spc="300" dirty="0">
              <a:solidFill>
                <a:schemeClr val="tx1"/>
              </a:solidFill>
              <a:latin typeface="微软雅黑" pitchFamily="34" charset="-122"/>
            </a:endParaRPr>
          </a:p>
        </p:txBody>
      </p:sp>
      <p:sp>
        <p:nvSpPr>
          <p:cNvPr id="6" name="TextBox 22"/>
          <p:cNvSpPr txBox="1">
            <a:spLocks noChangeArrowheads="1"/>
          </p:cNvSpPr>
          <p:nvPr/>
        </p:nvSpPr>
        <p:spPr bwMode="auto">
          <a:xfrm>
            <a:off x="3932328" y="3597754"/>
            <a:ext cx="399725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400" b="1" spc="300" dirty="0" smtClean="0">
                <a:solidFill>
                  <a:schemeClr val="tx1"/>
                </a:solidFill>
                <a:latin typeface="微软雅黑" pitchFamily="34" charset="-122"/>
              </a:rPr>
              <a:t>当前校园现状与解决方案</a:t>
            </a:r>
            <a:endParaRPr lang="zh-CN" altLang="en-US" sz="2400" b="1" spc="300" dirty="0">
              <a:solidFill>
                <a:schemeClr val="tx1"/>
              </a:solidFill>
              <a:latin typeface="微软雅黑" pitchFamily="34" charset="-122"/>
            </a:endParaRPr>
          </a:p>
        </p:txBody>
      </p:sp>
      <p:sp>
        <p:nvSpPr>
          <p:cNvPr id="7" name="TextBox 23"/>
          <p:cNvSpPr txBox="1">
            <a:spLocks noChangeArrowheads="1"/>
          </p:cNvSpPr>
          <p:nvPr/>
        </p:nvSpPr>
        <p:spPr bwMode="auto">
          <a:xfrm>
            <a:off x="3718014" y="4357694"/>
            <a:ext cx="299712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400" b="1" spc="300" dirty="0" smtClean="0">
                <a:solidFill>
                  <a:schemeClr val="tx1"/>
                </a:solidFill>
                <a:latin typeface="微软雅黑" pitchFamily="34" charset="-122"/>
              </a:rPr>
              <a:t>东软载波技术优势</a:t>
            </a:r>
            <a:endParaRPr lang="zh-CN" altLang="en-US" sz="2400" b="1" spc="300" dirty="0">
              <a:solidFill>
                <a:schemeClr val="tx1"/>
              </a:solidFill>
              <a:latin typeface="微软雅黑" pitchFamily="34" charset="-122"/>
            </a:endParaRPr>
          </a:p>
        </p:txBody>
      </p:sp>
      <p:pic>
        <p:nvPicPr>
          <p:cNvPr id="8" name="图片 7" descr="logo-19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00166" y="3429000"/>
            <a:ext cx="1748065" cy="357190"/>
          </a:xfrm>
          <a:prstGeom prst="rect">
            <a:avLst/>
          </a:prstGeom>
        </p:spPr>
      </p:pic>
      <p:sp>
        <p:nvSpPr>
          <p:cNvPr id="9" name="TextBox 23"/>
          <p:cNvSpPr txBox="1">
            <a:spLocks noChangeArrowheads="1"/>
          </p:cNvSpPr>
          <p:nvPr/>
        </p:nvSpPr>
        <p:spPr bwMode="auto">
          <a:xfrm>
            <a:off x="3003634" y="5039037"/>
            <a:ext cx="235418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400" b="1" spc="300" dirty="0" smtClean="0">
                <a:solidFill>
                  <a:schemeClr val="tx1"/>
                </a:solidFill>
                <a:latin typeface="微软雅黑" pitchFamily="34" charset="-122"/>
              </a:rPr>
              <a:t>系统软件介绍</a:t>
            </a:r>
            <a:endParaRPr lang="zh-CN" altLang="en-US" sz="2400" b="1" spc="300" dirty="0">
              <a:solidFill>
                <a:schemeClr val="tx1"/>
              </a:solidFill>
              <a:latin typeface="微软雅黑" pitchFamily="34" charset="-122"/>
            </a:endParaRPr>
          </a:p>
        </p:txBody>
      </p:sp>
      <p:sp>
        <p:nvSpPr>
          <p:cNvPr id="10" name="等腰三角形 9"/>
          <p:cNvSpPr/>
          <p:nvPr/>
        </p:nvSpPr>
        <p:spPr>
          <a:xfrm rot="5400000">
            <a:off x="3292129" y="2357613"/>
            <a:ext cx="288032" cy="248303"/>
          </a:xfrm>
          <a:prstGeom prst="triangle">
            <a:avLst/>
          </a:prstGeom>
          <a:solidFill>
            <a:srgbClr val="258F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Line 6"/>
          <p:cNvSpPr>
            <a:spLocks noChangeShapeType="1"/>
          </p:cNvSpPr>
          <p:nvPr/>
        </p:nvSpPr>
        <p:spPr bwMode="gray">
          <a:xfrm>
            <a:off x="3000364" y="2071678"/>
            <a:ext cx="3071834" cy="0"/>
          </a:xfrm>
          <a:prstGeom prst="line">
            <a:avLst/>
          </a:prstGeom>
          <a:noFill/>
          <a:ln w="12700">
            <a:solidFill>
              <a:schemeClr val="tx2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" name="Line 6"/>
          <p:cNvSpPr>
            <a:spLocks noChangeShapeType="1"/>
          </p:cNvSpPr>
          <p:nvPr/>
        </p:nvSpPr>
        <p:spPr bwMode="gray">
          <a:xfrm>
            <a:off x="3643306" y="2714620"/>
            <a:ext cx="3071834" cy="0"/>
          </a:xfrm>
          <a:prstGeom prst="line">
            <a:avLst/>
          </a:prstGeom>
          <a:noFill/>
          <a:ln w="12700">
            <a:solidFill>
              <a:schemeClr val="tx2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" name="Line 6"/>
          <p:cNvSpPr>
            <a:spLocks noChangeShapeType="1"/>
          </p:cNvSpPr>
          <p:nvPr/>
        </p:nvSpPr>
        <p:spPr bwMode="gray">
          <a:xfrm>
            <a:off x="3929058" y="3357562"/>
            <a:ext cx="3071834" cy="0"/>
          </a:xfrm>
          <a:prstGeom prst="line">
            <a:avLst/>
          </a:prstGeom>
          <a:noFill/>
          <a:ln w="12700">
            <a:solidFill>
              <a:schemeClr val="tx2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4" name="Line 6"/>
          <p:cNvSpPr>
            <a:spLocks noChangeShapeType="1"/>
          </p:cNvSpPr>
          <p:nvPr/>
        </p:nvSpPr>
        <p:spPr bwMode="gray">
          <a:xfrm>
            <a:off x="4000496" y="4071942"/>
            <a:ext cx="3929090" cy="0"/>
          </a:xfrm>
          <a:prstGeom prst="line">
            <a:avLst/>
          </a:prstGeom>
          <a:noFill/>
          <a:ln w="12700">
            <a:solidFill>
              <a:schemeClr val="tx2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5" name="Line 6"/>
          <p:cNvSpPr>
            <a:spLocks noChangeShapeType="1"/>
          </p:cNvSpPr>
          <p:nvPr/>
        </p:nvSpPr>
        <p:spPr bwMode="gray">
          <a:xfrm>
            <a:off x="3786182" y="4857760"/>
            <a:ext cx="3071834" cy="0"/>
          </a:xfrm>
          <a:prstGeom prst="line">
            <a:avLst/>
          </a:prstGeom>
          <a:noFill/>
          <a:ln w="12700">
            <a:solidFill>
              <a:schemeClr val="tx2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6" name="Line 6"/>
          <p:cNvSpPr>
            <a:spLocks noChangeShapeType="1"/>
          </p:cNvSpPr>
          <p:nvPr/>
        </p:nvSpPr>
        <p:spPr bwMode="gray">
          <a:xfrm>
            <a:off x="3071802" y="5500702"/>
            <a:ext cx="3071834" cy="0"/>
          </a:xfrm>
          <a:prstGeom prst="line">
            <a:avLst/>
          </a:prstGeom>
          <a:noFill/>
          <a:ln w="12700">
            <a:solidFill>
              <a:schemeClr val="tx2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文件-0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5616" y="1412776"/>
            <a:ext cx="7052489" cy="52787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254849" y="485056"/>
            <a:ext cx="29256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spc="300" dirty="0" smtClean="0">
                <a:solidFill>
                  <a:srgbClr val="258FA0"/>
                </a:solidFill>
                <a:ea typeface="微软雅黑" pitchFamily="34" charset="-122"/>
              </a:rPr>
              <a:t>政府文件纲要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254849" y="485056"/>
            <a:ext cx="29256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spc="300" dirty="0" smtClean="0">
                <a:solidFill>
                  <a:srgbClr val="258FA0"/>
                </a:solidFill>
                <a:ea typeface="微软雅黑" pitchFamily="34" charset="-122"/>
              </a:rPr>
              <a:t>政府文件纲要</a:t>
            </a:r>
          </a:p>
        </p:txBody>
      </p:sp>
      <p:pic>
        <p:nvPicPr>
          <p:cNvPr id="4" name="图片 3" descr="文件-14-14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5" y="1916832"/>
            <a:ext cx="8325715" cy="410495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15616" y="2132856"/>
            <a:ext cx="309634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rgbClr val="258FA0"/>
                </a:solidFill>
                <a:ea typeface="微软雅黑" pitchFamily="34" charset="-122"/>
              </a:rPr>
              <a:t>国家高校节能政策</a:t>
            </a:r>
            <a:endParaRPr lang="zh-CN" altLang="en-US" sz="2800" dirty="0" smtClean="0">
              <a:solidFill>
                <a:srgbClr val="258FA0"/>
              </a:solidFill>
            </a:endParaRPr>
          </a:p>
          <a:p>
            <a:endParaRPr lang="zh-CN" altLang="en-US" dirty="0"/>
          </a:p>
        </p:txBody>
      </p:sp>
      <p:sp>
        <p:nvSpPr>
          <p:cNvPr id="6" name="等腰三角形 5"/>
          <p:cNvSpPr/>
          <p:nvPr/>
        </p:nvSpPr>
        <p:spPr>
          <a:xfrm rot="5400000">
            <a:off x="807719" y="2268160"/>
            <a:ext cx="288032" cy="248303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6"/>
          <p:cNvSpPr>
            <a:spLocks noChangeArrowheads="1"/>
          </p:cNvSpPr>
          <p:nvPr/>
        </p:nvSpPr>
        <p:spPr bwMode="auto">
          <a:xfrm>
            <a:off x="1217684" y="2500306"/>
            <a:ext cx="2356709" cy="2357454"/>
          </a:xfrm>
          <a:prstGeom prst="ellipse">
            <a:avLst/>
          </a:prstGeom>
          <a:noFill/>
          <a:ln w="19050">
            <a:solidFill>
              <a:srgbClr val="258FA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 b="1">
              <a:solidFill>
                <a:schemeClr val="tx1"/>
              </a:solidFill>
              <a:ea typeface="宋体" pitchFamily="2" charset="-122"/>
            </a:endParaRPr>
          </a:p>
        </p:txBody>
      </p:sp>
      <p:sp>
        <p:nvSpPr>
          <p:cNvPr id="3" name="TextBox 19"/>
          <p:cNvSpPr txBox="1">
            <a:spLocks noChangeArrowheads="1"/>
          </p:cNvSpPr>
          <p:nvPr/>
        </p:nvSpPr>
        <p:spPr bwMode="auto">
          <a:xfrm>
            <a:off x="2860758" y="1571612"/>
            <a:ext cx="178268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 spc="300" dirty="0" smtClean="0">
                <a:solidFill>
                  <a:schemeClr val="tx1"/>
                </a:solidFill>
                <a:latin typeface="微软雅黑" pitchFamily="34" charset="-122"/>
              </a:rPr>
              <a:t>市场分析</a:t>
            </a:r>
            <a:endParaRPr lang="zh-CN" altLang="en-US" sz="2800" b="1" spc="300" dirty="0">
              <a:solidFill>
                <a:schemeClr val="tx1"/>
              </a:solidFill>
              <a:latin typeface="微软雅黑" pitchFamily="34" charset="-122"/>
            </a:endParaRPr>
          </a:p>
        </p:txBody>
      </p:sp>
      <p:sp>
        <p:nvSpPr>
          <p:cNvPr id="4" name="TextBox 20"/>
          <p:cNvSpPr txBox="1">
            <a:spLocks noChangeArrowheads="1"/>
          </p:cNvSpPr>
          <p:nvPr/>
        </p:nvSpPr>
        <p:spPr bwMode="auto">
          <a:xfrm>
            <a:off x="3555457" y="2242862"/>
            <a:ext cx="171124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400" b="1" spc="600" dirty="0" smtClean="0">
                <a:solidFill>
                  <a:schemeClr val="tx1"/>
                </a:solidFill>
                <a:latin typeface="微软雅黑" pitchFamily="34" charset="-122"/>
              </a:rPr>
              <a:t>政策支持</a:t>
            </a:r>
            <a:endParaRPr lang="zh-CN" altLang="en-US" sz="2400" b="1" spc="600" dirty="0">
              <a:solidFill>
                <a:schemeClr val="tx1"/>
              </a:solidFill>
              <a:latin typeface="微软雅黑" pitchFamily="34" charset="-122"/>
            </a:endParaRPr>
          </a:p>
        </p:txBody>
      </p:sp>
      <p:sp>
        <p:nvSpPr>
          <p:cNvPr id="5" name="TextBox 21"/>
          <p:cNvSpPr txBox="1">
            <a:spLocks noChangeArrowheads="1"/>
          </p:cNvSpPr>
          <p:nvPr/>
        </p:nvSpPr>
        <p:spPr bwMode="auto">
          <a:xfrm>
            <a:off x="3932328" y="2857496"/>
            <a:ext cx="263993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400" b="1" spc="300" dirty="0" smtClean="0">
                <a:solidFill>
                  <a:srgbClr val="FF0000"/>
                </a:solidFill>
                <a:latin typeface="微软雅黑" pitchFamily="34" charset="-122"/>
              </a:rPr>
              <a:t>什么是智慧校园</a:t>
            </a:r>
            <a:endParaRPr lang="zh-CN" altLang="en-US" sz="2400" b="1" spc="300" dirty="0">
              <a:solidFill>
                <a:srgbClr val="FF0000"/>
              </a:solidFill>
              <a:latin typeface="微软雅黑" pitchFamily="34" charset="-122"/>
            </a:endParaRPr>
          </a:p>
        </p:txBody>
      </p:sp>
      <p:sp>
        <p:nvSpPr>
          <p:cNvPr id="6" name="TextBox 22"/>
          <p:cNvSpPr txBox="1">
            <a:spLocks noChangeArrowheads="1"/>
          </p:cNvSpPr>
          <p:nvPr/>
        </p:nvSpPr>
        <p:spPr bwMode="auto">
          <a:xfrm>
            <a:off x="3932328" y="3597754"/>
            <a:ext cx="399725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400" b="1" spc="300" dirty="0" smtClean="0">
                <a:solidFill>
                  <a:schemeClr val="tx1"/>
                </a:solidFill>
                <a:latin typeface="微软雅黑" pitchFamily="34" charset="-122"/>
              </a:rPr>
              <a:t>当前校园现状与解决方案</a:t>
            </a:r>
            <a:endParaRPr lang="zh-CN" altLang="en-US" sz="2400" b="1" spc="300" dirty="0">
              <a:solidFill>
                <a:schemeClr val="tx1"/>
              </a:solidFill>
              <a:latin typeface="微软雅黑" pitchFamily="34" charset="-122"/>
            </a:endParaRPr>
          </a:p>
        </p:txBody>
      </p:sp>
      <p:sp>
        <p:nvSpPr>
          <p:cNvPr id="7" name="TextBox 23"/>
          <p:cNvSpPr txBox="1">
            <a:spLocks noChangeArrowheads="1"/>
          </p:cNvSpPr>
          <p:nvPr/>
        </p:nvSpPr>
        <p:spPr bwMode="auto">
          <a:xfrm>
            <a:off x="3718014" y="4357694"/>
            <a:ext cx="299712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400" b="1" spc="300" dirty="0" smtClean="0">
                <a:solidFill>
                  <a:schemeClr val="tx1"/>
                </a:solidFill>
                <a:latin typeface="微软雅黑" pitchFamily="34" charset="-122"/>
              </a:rPr>
              <a:t>东软载波技术优势</a:t>
            </a:r>
            <a:endParaRPr lang="zh-CN" altLang="en-US" sz="2400" b="1" spc="300" dirty="0">
              <a:solidFill>
                <a:schemeClr val="tx1"/>
              </a:solidFill>
              <a:latin typeface="微软雅黑" pitchFamily="34" charset="-122"/>
            </a:endParaRPr>
          </a:p>
        </p:txBody>
      </p:sp>
      <p:pic>
        <p:nvPicPr>
          <p:cNvPr id="8" name="图片 7" descr="logo-19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00166" y="3429000"/>
            <a:ext cx="1748065" cy="357190"/>
          </a:xfrm>
          <a:prstGeom prst="rect">
            <a:avLst/>
          </a:prstGeom>
        </p:spPr>
      </p:pic>
      <p:sp>
        <p:nvSpPr>
          <p:cNvPr id="9" name="TextBox 23"/>
          <p:cNvSpPr txBox="1">
            <a:spLocks noChangeArrowheads="1"/>
          </p:cNvSpPr>
          <p:nvPr/>
        </p:nvSpPr>
        <p:spPr bwMode="auto">
          <a:xfrm>
            <a:off x="3003634" y="5039037"/>
            <a:ext cx="235418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400" b="1" spc="300" dirty="0" smtClean="0">
                <a:solidFill>
                  <a:schemeClr val="tx1"/>
                </a:solidFill>
                <a:latin typeface="微软雅黑" pitchFamily="34" charset="-122"/>
              </a:rPr>
              <a:t>系统软件介绍</a:t>
            </a:r>
            <a:endParaRPr lang="zh-CN" altLang="en-US" sz="2400" b="1" spc="300" dirty="0">
              <a:solidFill>
                <a:schemeClr val="tx1"/>
              </a:solidFill>
              <a:latin typeface="微软雅黑" pitchFamily="34" charset="-122"/>
            </a:endParaRPr>
          </a:p>
        </p:txBody>
      </p:sp>
      <p:sp>
        <p:nvSpPr>
          <p:cNvPr id="10" name="等腰三角形 9"/>
          <p:cNvSpPr/>
          <p:nvPr/>
        </p:nvSpPr>
        <p:spPr>
          <a:xfrm rot="5400000">
            <a:off x="3694879" y="2948799"/>
            <a:ext cx="288032" cy="248303"/>
          </a:xfrm>
          <a:prstGeom prst="triangle">
            <a:avLst/>
          </a:prstGeom>
          <a:solidFill>
            <a:srgbClr val="258F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Line 6"/>
          <p:cNvSpPr>
            <a:spLocks noChangeShapeType="1"/>
          </p:cNvSpPr>
          <p:nvPr/>
        </p:nvSpPr>
        <p:spPr bwMode="gray">
          <a:xfrm>
            <a:off x="3000364" y="2071678"/>
            <a:ext cx="3071834" cy="0"/>
          </a:xfrm>
          <a:prstGeom prst="line">
            <a:avLst/>
          </a:prstGeom>
          <a:noFill/>
          <a:ln w="12700">
            <a:solidFill>
              <a:schemeClr val="tx2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" name="Line 6"/>
          <p:cNvSpPr>
            <a:spLocks noChangeShapeType="1"/>
          </p:cNvSpPr>
          <p:nvPr/>
        </p:nvSpPr>
        <p:spPr bwMode="gray">
          <a:xfrm>
            <a:off x="3643306" y="2714620"/>
            <a:ext cx="3071834" cy="0"/>
          </a:xfrm>
          <a:prstGeom prst="line">
            <a:avLst/>
          </a:prstGeom>
          <a:noFill/>
          <a:ln w="12700">
            <a:solidFill>
              <a:schemeClr val="tx2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" name="Line 6"/>
          <p:cNvSpPr>
            <a:spLocks noChangeShapeType="1"/>
          </p:cNvSpPr>
          <p:nvPr/>
        </p:nvSpPr>
        <p:spPr bwMode="gray">
          <a:xfrm>
            <a:off x="3929058" y="3357562"/>
            <a:ext cx="3071834" cy="0"/>
          </a:xfrm>
          <a:prstGeom prst="line">
            <a:avLst/>
          </a:prstGeom>
          <a:noFill/>
          <a:ln w="12700">
            <a:solidFill>
              <a:schemeClr val="tx2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4" name="Line 6"/>
          <p:cNvSpPr>
            <a:spLocks noChangeShapeType="1"/>
          </p:cNvSpPr>
          <p:nvPr/>
        </p:nvSpPr>
        <p:spPr bwMode="gray">
          <a:xfrm>
            <a:off x="4000496" y="4071942"/>
            <a:ext cx="3929090" cy="0"/>
          </a:xfrm>
          <a:prstGeom prst="line">
            <a:avLst/>
          </a:prstGeom>
          <a:noFill/>
          <a:ln w="12700">
            <a:solidFill>
              <a:schemeClr val="tx2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5" name="Line 6"/>
          <p:cNvSpPr>
            <a:spLocks noChangeShapeType="1"/>
          </p:cNvSpPr>
          <p:nvPr/>
        </p:nvSpPr>
        <p:spPr bwMode="gray">
          <a:xfrm>
            <a:off x="3786182" y="4857760"/>
            <a:ext cx="3071834" cy="0"/>
          </a:xfrm>
          <a:prstGeom prst="line">
            <a:avLst/>
          </a:prstGeom>
          <a:noFill/>
          <a:ln w="12700">
            <a:solidFill>
              <a:schemeClr val="tx2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6" name="Line 6"/>
          <p:cNvSpPr>
            <a:spLocks noChangeShapeType="1"/>
          </p:cNvSpPr>
          <p:nvPr/>
        </p:nvSpPr>
        <p:spPr bwMode="gray">
          <a:xfrm>
            <a:off x="3071802" y="5500702"/>
            <a:ext cx="3071834" cy="0"/>
          </a:xfrm>
          <a:prstGeom prst="line">
            <a:avLst/>
          </a:prstGeom>
          <a:noFill/>
          <a:ln w="12700">
            <a:solidFill>
              <a:schemeClr val="tx2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 4"/>
          <p:cNvSpPr/>
          <p:nvPr/>
        </p:nvSpPr>
        <p:spPr>
          <a:xfrm>
            <a:off x="3286125" y="2343150"/>
            <a:ext cx="5867400" cy="1504950"/>
          </a:xfrm>
          <a:custGeom>
            <a:avLst/>
            <a:gdLst>
              <a:gd name="connsiteX0" fmla="*/ 5857875 w 5867400"/>
              <a:gd name="connsiteY0" fmla="*/ 0 h 1504950"/>
              <a:gd name="connsiteX1" fmla="*/ 0 w 5867400"/>
              <a:gd name="connsiteY1" fmla="*/ 9525 h 1504950"/>
              <a:gd name="connsiteX2" fmla="*/ 0 w 5867400"/>
              <a:gd name="connsiteY2" fmla="*/ 1143000 h 1504950"/>
              <a:gd name="connsiteX3" fmla="*/ 542925 w 5867400"/>
              <a:gd name="connsiteY3" fmla="*/ 1504950 h 1504950"/>
              <a:gd name="connsiteX4" fmla="*/ 5867400 w 5867400"/>
              <a:gd name="connsiteY4" fmla="*/ 1485900 h 1504950"/>
              <a:gd name="connsiteX5" fmla="*/ 5857875 w 5867400"/>
              <a:gd name="connsiteY5" fmla="*/ 0 h 1504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867400" h="1504950">
                <a:moveTo>
                  <a:pt x="5857875" y="0"/>
                </a:moveTo>
                <a:lnTo>
                  <a:pt x="0" y="9525"/>
                </a:lnTo>
                <a:lnTo>
                  <a:pt x="0" y="1143000"/>
                </a:lnTo>
                <a:lnTo>
                  <a:pt x="542925" y="1504950"/>
                </a:lnTo>
                <a:lnTo>
                  <a:pt x="5867400" y="1485900"/>
                </a:lnTo>
                <a:lnTo>
                  <a:pt x="5857875" y="0"/>
                </a:lnTo>
                <a:close/>
              </a:path>
            </a:pathLst>
          </a:custGeom>
          <a:solidFill>
            <a:srgbClr val="258F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TextBox 5"/>
          <p:cNvSpPr txBox="1"/>
          <p:nvPr/>
        </p:nvSpPr>
        <p:spPr>
          <a:xfrm>
            <a:off x="4427984" y="2492896"/>
            <a:ext cx="30243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kern="2000" spc="600" dirty="0" smtClean="0">
                <a:solidFill>
                  <a:schemeClr val="bg1"/>
                </a:solidFill>
                <a:latin typeface="方正兰亭粗黑简体" pitchFamily="2" charset="-122"/>
                <a:ea typeface="方正兰亭粗黑简体" pitchFamily="2" charset="-122"/>
              </a:rPr>
              <a:t>公司介绍</a:t>
            </a:r>
            <a:endParaRPr lang="zh-CN" altLang="en-US" sz="4800" dirty="0">
              <a:solidFill>
                <a:schemeClr val="bg1"/>
              </a:solidFill>
              <a:latin typeface="方正兰亭粗黑简体" pitchFamily="2" charset="-122"/>
              <a:ea typeface="方正兰亭粗黑简体" pitchFamily="2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499992" y="3212976"/>
            <a:ext cx="4320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>
                <a:solidFill>
                  <a:schemeClr val="bg1"/>
                </a:solidFill>
                <a:latin typeface="Arial Unicode MS" pitchFamily="34" charset="-122"/>
                <a:ea typeface="Arial Unicode MS" pitchFamily="34" charset="-122"/>
                <a:cs typeface="Arial Unicode MS" pitchFamily="34" charset="-122"/>
              </a:rPr>
              <a:t>Company profile</a:t>
            </a:r>
            <a:endParaRPr lang="zh-CN" altLang="en-US" sz="2800" dirty="0">
              <a:solidFill>
                <a:schemeClr val="bg1"/>
              </a:solidFill>
              <a:latin typeface="Arial Unicode MS" pitchFamily="34" charset="-122"/>
              <a:ea typeface="Arial Unicode MS" pitchFamily="34" charset="-122"/>
              <a:cs typeface="Arial Unicode MS" pitchFamily="34" charset="-122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任意多边形 6"/>
          <p:cNvSpPr/>
          <p:nvPr/>
        </p:nvSpPr>
        <p:spPr>
          <a:xfrm>
            <a:off x="3286125" y="2343150"/>
            <a:ext cx="5867400" cy="1504950"/>
          </a:xfrm>
          <a:custGeom>
            <a:avLst/>
            <a:gdLst>
              <a:gd name="connsiteX0" fmla="*/ 5857875 w 5867400"/>
              <a:gd name="connsiteY0" fmla="*/ 0 h 1504950"/>
              <a:gd name="connsiteX1" fmla="*/ 0 w 5867400"/>
              <a:gd name="connsiteY1" fmla="*/ 9525 h 1504950"/>
              <a:gd name="connsiteX2" fmla="*/ 0 w 5867400"/>
              <a:gd name="connsiteY2" fmla="*/ 1143000 h 1504950"/>
              <a:gd name="connsiteX3" fmla="*/ 542925 w 5867400"/>
              <a:gd name="connsiteY3" fmla="*/ 1504950 h 1504950"/>
              <a:gd name="connsiteX4" fmla="*/ 5867400 w 5867400"/>
              <a:gd name="connsiteY4" fmla="*/ 1485900 h 1504950"/>
              <a:gd name="connsiteX5" fmla="*/ 5857875 w 5867400"/>
              <a:gd name="connsiteY5" fmla="*/ 0 h 1504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867400" h="1504950">
                <a:moveTo>
                  <a:pt x="5857875" y="0"/>
                </a:moveTo>
                <a:lnTo>
                  <a:pt x="0" y="9525"/>
                </a:lnTo>
                <a:lnTo>
                  <a:pt x="0" y="1143000"/>
                </a:lnTo>
                <a:lnTo>
                  <a:pt x="542925" y="1504950"/>
                </a:lnTo>
                <a:lnTo>
                  <a:pt x="5867400" y="1485900"/>
                </a:lnTo>
                <a:lnTo>
                  <a:pt x="5857875" y="0"/>
                </a:lnTo>
                <a:close/>
              </a:path>
            </a:pathLst>
          </a:custGeom>
          <a:solidFill>
            <a:srgbClr val="258F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TextBox 4"/>
          <p:cNvSpPr txBox="1"/>
          <p:nvPr/>
        </p:nvSpPr>
        <p:spPr>
          <a:xfrm>
            <a:off x="4139952" y="2651770"/>
            <a:ext cx="47160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Tx/>
              <a:buNone/>
            </a:pPr>
            <a:r>
              <a:rPr lang="zh-CN" altLang="en-US" sz="4800" b="1" dirty="0" smtClean="0">
                <a:solidFill>
                  <a:schemeClr val="bg1"/>
                </a:solidFill>
                <a:ea typeface="微软雅黑" pitchFamily="34" charset="-122"/>
              </a:rPr>
              <a:t>什么是智慧校园</a:t>
            </a:r>
            <a:r>
              <a:rPr lang="en-US" altLang="zh-CN" sz="4800" b="1" dirty="0" smtClean="0">
                <a:solidFill>
                  <a:schemeClr val="bg1"/>
                </a:solidFill>
                <a:ea typeface="微软雅黑" pitchFamily="34" charset="-122"/>
              </a:rPr>
              <a:t>?</a:t>
            </a:r>
            <a:endParaRPr lang="zh-CN" altLang="en-US" sz="4800" b="1" dirty="0">
              <a:solidFill>
                <a:schemeClr val="bg1"/>
              </a:solidFill>
              <a:ea typeface="微软雅黑" pitchFamily="34" charset="-122"/>
            </a:endParaRPr>
          </a:p>
        </p:txBody>
      </p:sp>
      <p:pic>
        <p:nvPicPr>
          <p:cNvPr id="8" name="Picture 5" descr="E:\工作文件\ppt\智慧校园\images\3D-thinkin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36912"/>
            <a:ext cx="4139952" cy="35079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 4"/>
          <p:cNvSpPr/>
          <p:nvPr/>
        </p:nvSpPr>
        <p:spPr>
          <a:xfrm>
            <a:off x="2483768" y="2343150"/>
            <a:ext cx="6669757" cy="1504950"/>
          </a:xfrm>
          <a:custGeom>
            <a:avLst/>
            <a:gdLst>
              <a:gd name="connsiteX0" fmla="*/ 5857875 w 5867400"/>
              <a:gd name="connsiteY0" fmla="*/ 0 h 1504950"/>
              <a:gd name="connsiteX1" fmla="*/ 0 w 5867400"/>
              <a:gd name="connsiteY1" fmla="*/ 9525 h 1504950"/>
              <a:gd name="connsiteX2" fmla="*/ 0 w 5867400"/>
              <a:gd name="connsiteY2" fmla="*/ 1143000 h 1504950"/>
              <a:gd name="connsiteX3" fmla="*/ 542925 w 5867400"/>
              <a:gd name="connsiteY3" fmla="*/ 1504950 h 1504950"/>
              <a:gd name="connsiteX4" fmla="*/ 5867400 w 5867400"/>
              <a:gd name="connsiteY4" fmla="*/ 1485900 h 1504950"/>
              <a:gd name="connsiteX5" fmla="*/ 5857875 w 5867400"/>
              <a:gd name="connsiteY5" fmla="*/ 0 h 1504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867400" h="1504950">
                <a:moveTo>
                  <a:pt x="5857875" y="0"/>
                </a:moveTo>
                <a:lnTo>
                  <a:pt x="0" y="9525"/>
                </a:lnTo>
                <a:lnTo>
                  <a:pt x="0" y="1143000"/>
                </a:lnTo>
                <a:lnTo>
                  <a:pt x="542925" y="1504950"/>
                </a:lnTo>
                <a:lnTo>
                  <a:pt x="5867400" y="1485900"/>
                </a:lnTo>
                <a:lnTo>
                  <a:pt x="5857875" y="0"/>
                </a:lnTo>
                <a:close/>
              </a:path>
            </a:pathLst>
          </a:custGeom>
          <a:solidFill>
            <a:srgbClr val="258F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TextBox 3"/>
          <p:cNvSpPr txBox="1"/>
          <p:nvPr/>
        </p:nvSpPr>
        <p:spPr>
          <a:xfrm>
            <a:off x="3095328" y="2650629"/>
            <a:ext cx="60486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800" b="1" dirty="0" smtClean="0">
                <a:solidFill>
                  <a:schemeClr val="bg1"/>
                </a:solidFill>
                <a:ea typeface="微软雅黑" pitchFamily="34" charset="-122"/>
              </a:rPr>
              <a:t>智慧校园三</a:t>
            </a:r>
            <a:r>
              <a:rPr lang="zh-CN" altLang="en-US" sz="4800" b="1" spc="300" dirty="0" smtClean="0">
                <a:solidFill>
                  <a:schemeClr val="bg1"/>
                </a:solidFill>
                <a:ea typeface="微软雅黑" pitchFamily="34" charset="-122"/>
              </a:rPr>
              <a:t>大系统</a:t>
            </a:r>
            <a:endParaRPr lang="zh-CN" altLang="en-US" sz="4800" b="1" spc="300" dirty="0">
              <a:solidFill>
                <a:schemeClr val="bg1"/>
              </a:solidFill>
              <a:ea typeface="微软雅黑" pitchFamily="34" charset="-122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6155160" y="548680"/>
            <a:ext cx="29888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None/>
            </a:pPr>
            <a:r>
              <a:rPr lang="zh-CN" altLang="en-US" sz="3200" b="1" spc="300" dirty="0" smtClean="0">
                <a:solidFill>
                  <a:srgbClr val="258FA0"/>
                </a:solidFill>
                <a:ea typeface="微软雅黑" pitchFamily="34" charset="-122"/>
              </a:rPr>
              <a:t>传统智慧校园</a:t>
            </a:r>
            <a:endParaRPr lang="zh-CN" altLang="en-US" sz="3200" b="1" spc="300" dirty="0">
              <a:solidFill>
                <a:srgbClr val="258FA0"/>
              </a:solidFill>
              <a:ea typeface="微软雅黑" pitchFamily="34" charset="-122"/>
            </a:endParaRPr>
          </a:p>
        </p:txBody>
      </p:sp>
      <p:sp>
        <p:nvSpPr>
          <p:cNvPr id="34" name="等腰三角形 33"/>
          <p:cNvSpPr/>
          <p:nvPr/>
        </p:nvSpPr>
        <p:spPr>
          <a:xfrm rot="16200000">
            <a:off x="6608088" y="1432641"/>
            <a:ext cx="288032" cy="248303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TextBox 34"/>
          <p:cNvSpPr txBox="1"/>
          <p:nvPr/>
        </p:nvSpPr>
        <p:spPr>
          <a:xfrm>
            <a:off x="6902578" y="1268760"/>
            <a:ext cx="21339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spc="600" dirty="0" smtClean="0">
                <a:solidFill>
                  <a:srgbClr val="258FA0"/>
                </a:solidFill>
                <a:ea typeface="微软雅黑" pitchFamily="34" charset="-122"/>
              </a:rPr>
              <a:t>面向教师</a:t>
            </a:r>
          </a:p>
        </p:txBody>
      </p:sp>
      <p:sp>
        <p:nvSpPr>
          <p:cNvPr id="36" name="等腰三角形 35"/>
          <p:cNvSpPr/>
          <p:nvPr/>
        </p:nvSpPr>
        <p:spPr>
          <a:xfrm>
            <a:off x="1856723" y="2860901"/>
            <a:ext cx="329419" cy="259108"/>
          </a:xfrm>
          <a:prstGeom prst="triangle">
            <a:avLst/>
          </a:prstGeom>
          <a:solidFill>
            <a:srgbClr val="1985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7" name="等腰三角形 36"/>
          <p:cNvSpPr/>
          <p:nvPr/>
        </p:nvSpPr>
        <p:spPr>
          <a:xfrm>
            <a:off x="3161159" y="2860901"/>
            <a:ext cx="330721" cy="259108"/>
          </a:xfrm>
          <a:prstGeom prst="triangle">
            <a:avLst/>
          </a:prstGeom>
          <a:solidFill>
            <a:srgbClr val="1985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8" name="等腰三角形 37"/>
          <p:cNvSpPr/>
          <p:nvPr/>
        </p:nvSpPr>
        <p:spPr>
          <a:xfrm>
            <a:off x="4602621" y="2860901"/>
            <a:ext cx="329419" cy="259108"/>
          </a:xfrm>
          <a:prstGeom prst="triangle">
            <a:avLst/>
          </a:prstGeom>
          <a:solidFill>
            <a:srgbClr val="1985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9" name="等腰三角形 38"/>
          <p:cNvSpPr/>
          <p:nvPr/>
        </p:nvSpPr>
        <p:spPr>
          <a:xfrm>
            <a:off x="7436835" y="2860901"/>
            <a:ext cx="329419" cy="259108"/>
          </a:xfrm>
          <a:prstGeom prst="triangle">
            <a:avLst/>
          </a:prstGeom>
          <a:solidFill>
            <a:srgbClr val="1985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40" name="等腰三角形 39"/>
          <p:cNvSpPr/>
          <p:nvPr/>
        </p:nvSpPr>
        <p:spPr>
          <a:xfrm>
            <a:off x="6062172" y="2860901"/>
            <a:ext cx="330721" cy="259108"/>
          </a:xfrm>
          <a:prstGeom prst="triangle">
            <a:avLst/>
          </a:prstGeom>
          <a:solidFill>
            <a:srgbClr val="1985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41" name="等腰三角形 40"/>
          <p:cNvSpPr/>
          <p:nvPr/>
        </p:nvSpPr>
        <p:spPr>
          <a:xfrm>
            <a:off x="8813279" y="2860901"/>
            <a:ext cx="330721" cy="259108"/>
          </a:xfrm>
          <a:prstGeom prst="triangle">
            <a:avLst/>
          </a:prstGeom>
          <a:solidFill>
            <a:srgbClr val="1985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42" name="矩形 41"/>
          <p:cNvSpPr/>
          <p:nvPr/>
        </p:nvSpPr>
        <p:spPr>
          <a:xfrm rot="1920175">
            <a:off x="3420393" y="3414391"/>
            <a:ext cx="554038" cy="1374775"/>
          </a:xfrm>
          <a:prstGeom prst="rect">
            <a:avLst/>
          </a:prstGeom>
        </p:spPr>
        <p:txBody>
          <a:bodyPr vert="eaVert" wrap="none" anchor="ctr">
            <a:spAutoFit/>
          </a:bodyPr>
          <a:lstStyle/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400" spc="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管理系统</a:t>
            </a:r>
          </a:p>
        </p:txBody>
      </p:sp>
      <p:sp>
        <p:nvSpPr>
          <p:cNvPr id="43" name="矩形 42"/>
          <p:cNvSpPr/>
          <p:nvPr/>
        </p:nvSpPr>
        <p:spPr>
          <a:xfrm>
            <a:off x="0" y="3064020"/>
            <a:ext cx="9144000" cy="1831984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44" name="平行四边形 43"/>
          <p:cNvSpPr/>
          <p:nvPr/>
        </p:nvSpPr>
        <p:spPr>
          <a:xfrm>
            <a:off x="0" y="2860901"/>
            <a:ext cx="2020781" cy="2035104"/>
          </a:xfrm>
          <a:prstGeom prst="parallelogram">
            <a:avLst>
              <a:gd name="adj" fmla="val 63463"/>
            </a:avLst>
          </a:prstGeom>
          <a:solidFill>
            <a:srgbClr val="258F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45" name="平行四边形 44"/>
          <p:cNvSpPr/>
          <p:nvPr/>
        </p:nvSpPr>
        <p:spPr>
          <a:xfrm>
            <a:off x="1310947" y="2860901"/>
            <a:ext cx="2020781" cy="2035104"/>
          </a:xfrm>
          <a:prstGeom prst="parallelogram">
            <a:avLst>
              <a:gd name="adj" fmla="val 63463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46" name="平行四边形 45"/>
          <p:cNvSpPr/>
          <p:nvPr/>
        </p:nvSpPr>
        <p:spPr>
          <a:xfrm>
            <a:off x="2745898" y="2860901"/>
            <a:ext cx="2022084" cy="2035104"/>
          </a:xfrm>
          <a:prstGeom prst="parallelogram">
            <a:avLst>
              <a:gd name="adj" fmla="val 63463"/>
            </a:avLst>
          </a:prstGeom>
          <a:solidFill>
            <a:srgbClr val="258F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47" name="平行四边形 46"/>
          <p:cNvSpPr/>
          <p:nvPr/>
        </p:nvSpPr>
        <p:spPr>
          <a:xfrm>
            <a:off x="5580112" y="2860901"/>
            <a:ext cx="2020781" cy="2035104"/>
          </a:xfrm>
          <a:prstGeom prst="parallelogram">
            <a:avLst>
              <a:gd name="adj" fmla="val 63463"/>
            </a:avLst>
          </a:prstGeom>
          <a:solidFill>
            <a:srgbClr val="258F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48" name="平行四边形 47"/>
          <p:cNvSpPr/>
          <p:nvPr/>
        </p:nvSpPr>
        <p:spPr>
          <a:xfrm>
            <a:off x="4211960" y="2860901"/>
            <a:ext cx="2020781" cy="2035104"/>
          </a:xfrm>
          <a:prstGeom prst="parallelogram">
            <a:avLst>
              <a:gd name="adj" fmla="val 63463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49" name="平行四边形 48"/>
          <p:cNvSpPr/>
          <p:nvPr/>
        </p:nvSpPr>
        <p:spPr>
          <a:xfrm>
            <a:off x="6963067" y="2860901"/>
            <a:ext cx="2020781" cy="2035104"/>
          </a:xfrm>
          <a:prstGeom prst="parallelogram">
            <a:avLst>
              <a:gd name="adj" fmla="val 63463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50" name="TextBox 49"/>
          <p:cNvSpPr txBox="1"/>
          <p:nvPr/>
        </p:nvSpPr>
        <p:spPr>
          <a:xfrm rot="1930683">
            <a:off x="795559" y="2808725"/>
            <a:ext cx="461665" cy="217629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ctr">
              <a:defRPr/>
            </a:pPr>
            <a:r>
              <a:rPr lang="zh-CN" altLang="en-US" b="1" spc="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教育质量测评</a:t>
            </a:r>
          </a:p>
        </p:txBody>
      </p:sp>
      <p:sp>
        <p:nvSpPr>
          <p:cNvPr id="51" name="TextBox 50"/>
          <p:cNvSpPr txBox="1"/>
          <p:nvPr/>
        </p:nvSpPr>
        <p:spPr>
          <a:xfrm rot="1930683">
            <a:off x="2091703" y="2808724"/>
            <a:ext cx="461665" cy="217629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ctr">
              <a:defRPr/>
            </a:pPr>
            <a:r>
              <a:rPr lang="zh-CN" altLang="en-US" b="1" spc="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在线备课系统</a:t>
            </a:r>
          </a:p>
        </p:txBody>
      </p:sp>
      <p:sp>
        <p:nvSpPr>
          <p:cNvPr id="52" name="TextBox 51"/>
          <p:cNvSpPr txBox="1"/>
          <p:nvPr/>
        </p:nvSpPr>
        <p:spPr>
          <a:xfrm rot="1930683">
            <a:off x="3459856" y="2880732"/>
            <a:ext cx="461665" cy="217629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ctr">
              <a:defRPr/>
            </a:pPr>
            <a:r>
              <a:rPr lang="zh-CN" altLang="en-US" b="1" spc="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网络教研系统</a:t>
            </a:r>
          </a:p>
        </p:txBody>
      </p:sp>
      <p:sp>
        <p:nvSpPr>
          <p:cNvPr id="53" name="TextBox 52"/>
          <p:cNvSpPr txBox="1"/>
          <p:nvPr/>
        </p:nvSpPr>
        <p:spPr>
          <a:xfrm rot="1930683">
            <a:off x="4972022" y="2880731"/>
            <a:ext cx="461665" cy="217629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ctr">
              <a:defRPr/>
            </a:pPr>
            <a:r>
              <a:rPr lang="zh-CN" altLang="en-US" b="1" spc="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录播点播系统</a:t>
            </a:r>
          </a:p>
        </p:txBody>
      </p:sp>
      <p:sp>
        <p:nvSpPr>
          <p:cNvPr id="54" name="TextBox 53"/>
          <p:cNvSpPr txBox="1"/>
          <p:nvPr/>
        </p:nvSpPr>
        <p:spPr>
          <a:xfrm rot="1930683">
            <a:off x="6340175" y="2808724"/>
            <a:ext cx="461665" cy="217629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ctr">
              <a:defRPr/>
            </a:pPr>
            <a:r>
              <a:rPr lang="zh-CN" altLang="en-US" b="1" spc="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师训学习平台</a:t>
            </a:r>
          </a:p>
        </p:txBody>
      </p:sp>
      <p:sp>
        <p:nvSpPr>
          <p:cNvPr id="55" name="TextBox 54"/>
          <p:cNvSpPr txBox="1"/>
          <p:nvPr/>
        </p:nvSpPr>
        <p:spPr>
          <a:xfrm rot="1930683">
            <a:off x="7708327" y="2880732"/>
            <a:ext cx="461665" cy="217629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ctr">
              <a:defRPr/>
            </a:pPr>
            <a:r>
              <a:rPr lang="zh-CN" altLang="en-US" b="1" spc="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在线题库系统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等腰三角形 1"/>
          <p:cNvSpPr/>
          <p:nvPr/>
        </p:nvSpPr>
        <p:spPr>
          <a:xfrm>
            <a:off x="1856723" y="2860901"/>
            <a:ext cx="329419" cy="259108"/>
          </a:xfrm>
          <a:prstGeom prst="triangle">
            <a:avLst/>
          </a:prstGeom>
          <a:solidFill>
            <a:srgbClr val="1985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" name="等腰三角形 2"/>
          <p:cNvSpPr/>
          <p:nvPr/>
        </p:nvSpPr>
        <p:spPr>
          <a:xfrm>
            <a:off x="3161159" y="2860901"/>
            <a:ext cx="330721" cy="259108"/>
          </a:xfrm>
          <a:prstGeom prst="triangle">
            <a:avLst/>
          </a:prstGeom>
          <a:solidFill>
            <a:srgbClr val="1985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4" name="等腰三角形 3"/>
          <p:cNvSpPr/>
          <p:nvPr/>
        </p:nvSpPr>
        <p:spPr>
          <a:xfrm>
            <a:off x="4602621" y="2860901"/>
            <a:ext cx="329419" cy="259108"/>
          </a:xfrm>
          <a:prstGeom prst="triangle">
            <a:avLst/>
          </a:prstGeom>
          <a:solidFill>
            <a:srgbClr val="1985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5" name="等腰三角形 4"/>
          <p:cNvSpPr/>
          <p:nvPr/>
        </p:nvSpPr>
        <p:spPr>
          <a:xfrm>
            <a:off x="7436835" y="2860901"/>
            <a:ext cx="329419" cy="259108"/>
          </a:xfrm>
          <a:prstGeom prst="triangle">
            <a:avLst/>
          </a:prstGeom>
          <a:solidFill>
            <a:srgbClr val="1985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6" name="等腰三角形 5"/>
          <p:cNvSpPr/>
          <p:nvPr/>
        </p:nvSpPr>
        <p:spPr>
          <a:xfrm>
            <a:off x="6062172" y="2860901"/>
            <a:ext cx="330721" cy="259108"/>
          </a:xfrm>
          <a:prstGeom prst="triangle">
            <a:avLst/>
          </a:prstGeom>
          <a:solidFill>
            <a:srgbClr val="1985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7" name="等腰三角形 6"/>
          <p:cNvSpPr/>
          <p:nvPr/>
        </p:nvSpPr>
        <p:spPr>
          <a:xfrm>
            <a:off x="8813279" y="2860901"/>
            <a:ext cx="330721" cy="259108"/>
          </a:xfrm>
          <a:prstGeom prst="triangle">
            <a:avLst/>
          </a:prstGeom>
          <a:solidFill>
            <a:srgbClr val="1985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 rot="1920175">
            <a:off x="3420393" y="3414391"/>
            <a:ext cx="554038" cy="1374775"/>
          </a:xfrm>
          <a:prstGeom prst="rect">
            <a:avLst/>
          </a:prstGeom>
        </p:spPr>
        <p:txBody>
          <a:bodyPr vert="eaVert" wrap="none" anchor="ctr">
            <a:spAutoFit/>
          </a:bodyPr>
          <a:lstStyle/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400" spc="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管理系统</a:t>
            </a:r>
          </a:p>
        </p:txBody>
      </p:sp>
      <p:sp>
        <p:nvSpPr>
          <p:cNvPr id="9" name="矩形 8"/>
          <p:cNvSpPr/>
          <p:nvPr/>
        </p:nvSpPr>
        <p:spPr>
          <a:xfrm>
            <a:off x="0" y="3064020"/>
            <a:ext cx="9144000" cy="1831984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0" name="平行四边形 9"/>
          <p:cNvSpPr/>
          <p:nvPr/>
        </p:nvSpPr>
        <p:spPr>
          <a:xfrm>
            <a:off x="0" y="2860901"/>
            <a:ext cx="2020781" cy="2035104"/>
          </a:xfrm>
          <a:prstGeom prst="parallelogram">
            <a:avLst>
              <a:gd name="adj" fmla="val 63463"/>
            </a:avLst>
          </a:prstGeom>
          <a:solidFill>
            <a:srgbClr val="258F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1" name="平行四边形 10"/>
          <p:cNvSpPr/>
          <p:nvPr/>
        </p:nvSpPr>
        <p:spPr>
          <a:xfrm>
            <a:off x="1310947" y="2860901"/>
            <a:ext cx="2020781" cy="2035104"/>
          </a:xfrm>
          <a:prstGeom prst="parallelogram">
            <a:avLst>
              <a:gd name="adj" fmla="val 63463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2" name="平行四边形 11"/>
          <p:cNvSpPr/>
          <p:nvPr/>
        </p:nvSpPr>
        <p:spPr>
          <a:xfrm>
            <a:off x="2745898" y="2860901"/>
            <a:ext cx="2022084" cy="2035104"/>
          </a:xfrm>
          <a:prstGeom prst="parallelogram">
            <a:avLst>
              <a:gd name="adj" fmla="val 63463"/>
            </a:avLst>
          </a:prstGeom>
          <a:solidFill>
            <a:srgbClr val="258F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3" name="平行四边形 12"/>
          <p:cNvSpPr/>
          <p:nvPr/>
        </p:nvSpPr>
        <p:spPr>
          <a:xfrm>
            <a:off x="5580112" y="2860901"/>
            <a:ext cx="2020781" cy="2035104"/>
          </a:xfrm>
          <a:prstGeom prst="parallelogram">
            <a:avLst>
              <a:gd name="adj" fmla="val 63463"/>
            </a:avLst>
          </a:prstGeom>
          <a:solidFill>
            <a:srgbClr val="258F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4" name="平行四边形 13"/>
          <p:cNvSpPr/>
          <p:nvPr/>
        </p:nvSpPr>
        <p:spPr>
          <a:xfrm>
            <a:off x="4211960" y="2860901"/>
            <a:ext cx="2020781" cy="2035104"/>
          </a:xfrm>
          <a:prstGeom prst="parallelogram">
            <a:avLst>
              <a:gd name="adj" fmla="val 63463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5" name="平行四边形 14"/>
          <p:cNvSpPr/>
          <p:nvPr/>
        </p:nvSpPr>
        <p:spPr>
          <a:xfrm>
            <a:off x="6963067" y="2860901"/>
            <a:ext cx="2020781" cy="2035104"/>
          </a:xfrm>
          <a:prstGeom prst="parallelogram">
            <a:avLst>
              <a:gd name="adj" fmla="val 63463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6" name="TextBox 15"/>
          <p:cNvSpPr txBox="1"/>
          <p:nvPr/>
        </p:nvSpPr>
        <p:spPr>
          <a:xfrm rot="1930683">
            <a:off x="795559" y="2808725"/>
            <a:ext cx="461665" cy="217629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ctr">
              <a:defRPr/>
            </a:pPr>
            <a:r>
              <a:rPr lang="zh-CN" altLang="en-US" b="1" spc="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在线监测系统</a:t>
            </a:r>
          </a:p>
        </p:txBody>
      </p:sp>
      <p:sp>
        <p:nvSpPr>
          <p:cNvPr id="17" name="TextBox 16"/>
          <p:cNvSpPr txBox="1"/>
          <p:nvPr/>
        </p:nvSpPr>
        <p:spPr>
          <a:xfrm rot="1930683">
            <a:off x="2091703" y="2808724"/>
            <a:ext cx="461665" cy="217629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ctr">
              <a:defRPr/>
            </a:pPr>
            <a:r>
              <a:rPr lang="zh-CN" altLang="en-US" b="1" spc="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网络学案</a:t>
            </a:r>
          </a:p>
        </p:txBody>
      </p:sp>
      <p:sp>
        <p:nvSpPr>
          <p:cNvPr id="18" name="TextBox 17"/>
          <p:cNvSpPr txBox="1"/>
          <p:nvPr/>
        </p:nvSpPr>
        <p:spPr>
          <a:xfrm rot="1930683">
            <a:off x="3459856" y="2880732"/>
            <a:ext cx="461665" cy="217629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ctr">
              <a:defRPr/>
            </a:pPr>
            <a:r>
              <a:rPr lang="zh-CN" altLang="en-US" b="1" spc="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成长记录袋</a:t>
            </a:r>
          </a:p>
        </p:txBody>
      </p:sp>
      <p:sp>
        <p:nvSpPr>
          <p:cNvPr id="19" name="TextBox 18"/>
          <p:cNvSpPr txBox="1"/>
          <p:nvPr/>
        </p:nvSpPr>
        <p:spPr>
          <a:xfrm rot="1930683">
            <a:off x="4972022" y="2880731"/>
            <a:ext cx="461665" cy="217629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ctr">
              <a:defRPr/>
            </a:pPr>
            <a:r>
              <a:rPr lang="zh-CN" altLang="en-US" b="1" spc="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家校互通</a:t>
            </a:r>
          </a:p>
        </p:txBody>
      </p:sp>
      <p:sp>
        <p:nvSpPr>
          <p:cNvPr id="20" name="TextBox 19"/>
          <p:cNvSpPr txBox="1"/>
          <p:nvPr/>
        </p:nvSpPr>
        <p:spPr>
          <a:xfrm rot="1930683">
            <a:off x="6340175" y="2808724"/>
            <a:ext cx="461665" cy="217629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ctr">
              <a:defRPr/>
            </a:pPr>
            <a:r>
              <a:rPr lang="zh-CN" altLang="en-US" b="1" spc="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成长评价系统</a:t>
            </a:r>
          </a:p>
        </p:txBody>
      </p:sp>
      <p:sp>
        <p:nvSpPr>
          <p:cNvPr id="21" name="TextBox 20"/>
          <p:cNvSpPr txBox="1"/>
          <p:nvPr/>
        </p:nvSpPr>
        <p:spPr>
          <a:xfrm rot="1930683">
            <a:off x="7708327" y="2880732"/>
            <a:ext cx="461665" cy="217629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ctr">
              <a:defRPr/>
            </a:pPr>
            <a:r>
              <a:rPr lang="en-US" altLang="zh-CN" b="1" spc="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……</a:t>
            </a:r>
            <a:endParaRPr lang="zh-CN" altLang="en-US" b="1" spc="60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155160" y="548680"/>
            <a:ext cx="29888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None/>
            </a:pPr>
            <a:r>
              <a:rPr lang="zh-CN" altLang="en-US" sz="3200" b="1" spc="300" dirty="0" smtClean="0">
                <a:solidFill>
                  <a:srgbClr val="258FA0"/>
                </a:solidFill>
                <a:ea typeface="微软雅黑" pitchFamily="34" charset="-122"/>
              </a:rPr>
              <a:t>传统智慧校园</a:t>
            </a:r>
            <a:endParaRPr lang="zh-CN" altLang="en-US" sz="3200" b="1" spc="300" dirty="0">
              <a:solidFill>
                <a:srgbClr val="258FA0"/>
              </a:solidFill>
              <a:ea typeface="微软雅黑" pitchFamily="34" charset="-122"/>
            </a:endParaRPr>
          </a:p>
        </p:txBody>
      </p:sp>
      <p:sp>
        <p:nvSpPr>
          <p:cNvPr id="23" name="等腰三角形 22"/>
          <p:cNvSpPr/>
          <p:nvPr/>
        </p:nvSpPr>
        <p:spPr>
          <a:xfrm rot="16200000">
            <a:off x="6608088" y="1432641"/>
            <a:ext cx="288032" cy="248303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6902578" y="1268760"/>
            <a:ext cx="21339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spc="600" dirty="0" smtClean="0">
                <a:solidFill>
                  <a:srgbClr val="258FA0"/>
                </a:solidFill>
                <a:ea typeface="微软雅黑" pitchFamily="34" charset="-122"/>
              </a:rPr>
              <a:t>面向学生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等腰三角形 1"/>
          <p:cNvSpPr/>
          <p:nvPr/>
        </p:nvSpPr>
        <p:spPr>
          <a:xfrm>
            <a:off x="3224875" y="2860900"/>
            <a:ext cx="329419" cy="259108"/>
          </a:xfrm>
          <a:prstGeom prst="triangle">
            <a:avLst/>
          </a:prstGeom>
          <a:solidFill>
            <a:srgbClr val="1985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" name="等腰三角形 2"/>
          <p:cNvSpPr/>
          <p:nvPr/>
        </p:nvSpPr>
        <p:spPr>
          <a:xfrm>
            <a:off x="5465415" y="2860901"/>
            <a:ext cx="330721" cy="259108"/>
          </a:xfrm>
          <a:prstGeom prst="triangle">
            <a:avLst/>
          </a:prstGeom>
          <a:solidFill>
            <a:srgbClr val="1985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4" name="等腰三角形 3"/>
          <p:cNvSpPr/>
          <p:nvPr/>
        </p:nvSpPr>
        <p:spPr>
          <a:xfrm>
            <a:off x="7580851" y="2860901"/>
            <a:ext cx="329419" cy="259108"/>
          </a:xfrm>
          <a:prstGeom prst="triangle">
            <a:avLst/>
          </a:prstGeom>
          <a:solidFill>
            <a:srgbClr val="1985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 rot="1920175">
            <a:off x="3420393" y="3414391"/>
            <a:ext cx="554038" cy="1374775"/>
          </a:xfrm>
          <a:prstGeom prst="rect">
            <a:avLst/>
          </a:prstGeom>
        </p:spPr>
        <p:txBody>
          <a:bodyPr vert="eaVert" wrap="none" anchor="ctr">
            <a:spAutoFit/>
          </a:bodyPr>
          <a:lstStyle/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400" spc="1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管理系统</a:t>
            </a:r>
          </a:p>
        </p:txBody>
      </p:sp>
      <p:sp>
        <p:nvSpPr>
          <p:cNvPr id="9" name="矩形 8"/>
          <p:cNvSpPr/>
          <p:nvPr/>
        </p:nvSpPr>
        <p:spPr>
          <a:xfrm>
            <a:off x="0" y="3064020"/>
            <a:ext cx="9144000" cy="1831984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0" name="平行四边形 9"/>
          <p:cNvSpPr/>
          <p:nvPr/>
        </p:nvSpPr>
        <p:spPr>
          <a:xfrm>
            <a:off x="1368152" y="2860900"/>
            <a:ext cx="2020781" cy="2035104"/>
          </a:xfrm>
          <a:prstGeom prst="parallelogram">
            <a:avLst>
              <a:gd name="adj" fmla="val 63463"/>
            </a:avLst>
          </a:prstGeom>
          <a:solidFill>
            <a:srgbClr val="258F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1" name="平行四边形 10"/>
          <p:cNvSpPr/>
          <p:nvPr/>
        </p:nvSpPr>
        <p:spPr>
          <a:xfrm>
            <a:off x="3615203" y="2860901"/>
            <a:ext cx="2020781" cy="2035104"/>
          </a:xfrm>
          <a:prstGeom prst="parallelogram">
            <a:avLst>
              <a:gd name="adj" fmla="val 63463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2" name="平行四边形 11"/>
          <p:cNvSpPr/>
          <p:nvPr/>
        </p:nvSpPr>
        <p:spPr>
          <a:xfrm>
            <a:off x="5724128" y="2860901"/>
            <a:ext cx="2022084" cy="2035104"/>
          </a:xfrm>
          <a:prstGeom prst="parallelogram">
            <a:avLst>
              <a:gd name="adj" fmla="val 63463"/>
            </a:avLst>
          </a:prstGeom>
          <a:solidFill>
            <a:srgbClr val="258F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6" name="TextBox 15"/>
          <p:cNvSpPr txBox="1"/>
          <p:nvPr/>
        </p:nvSpPr>
        <p:spPr>
          <a:xfrm rot="1930683">
            <a:off x="2163711" y="2808724"/>
            <a:ext cx="461665" cy="217629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ctr">
              <a:defRPr/>
            </a:pPr>
            <a:r>
              <a:rPr lang="zh-CN" altLang="en-US" b="1" spc="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管理平台</a:t>
            </a:r>
          </a:p>
        </p:txBody>
      </p:sp>
      <p:sp>
        <p:nvSpPr>
          <p:cNvPr id="17" name="TextBox 16"/>
          <p:cNvSpPr txBox="1"/>
          <p:nvPr/>
        </p:nvSpPr>
        <p:spPr>
          <a:xfrm rot="1930683">
            <a:off x="4395959" y="2808724"/>
            <a:ext cx="461665" cy="217629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ctr">
              <a:defRPr/>
            </a:pPr>
            <a:r>
              <a:rPr lang="zh-CN" altLang="en-US" b="1" spc="6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教学科研平台</a:t>
            </a:r>
          </a:p>
        </p:txBody>
      </p:sp>
      <p:sp>
        <p:nvSpPr>
          <p:cNvPr id="18" name="TextBox 17"/>
          <p:cNvSpPr txBox="1"/>
          <p:nvPr/>
        </p:nvSpPr>
        <p:spPr>
          <a:xfrm rot="1930683">
            <a:off x="6478329" y="2750101"/>
            <a:ext cx="461665" cy="2388936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ctr">
              <a:defRPr/>
            </a:pPr>
            <a:r>
              <a:rPr lang="zh-CN" altLang="en-US" b="1" spc="6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数字化生活环境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155160" y="548680"/>
            <a:ext cx="29888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None/>
            </a:pPr>
            <a:r>
              <a:rPr lang="zh-CN" altLang="en-US" sz="3200" b="1" spc="300" dirty="0" smtClean="0">
                <a:solidFill>
                  <a:srgbClr val="258FA0"/>
                </a:solidFill>
                <a:ea typeface="微软雅黑" pitchFamily="34" charset="-122"/>
              </a:rPr>
              <a:t>传统智慧校园</a:t>
            </a:r>
            <a:endParaRPr lang="zh-CN" altLang="en-US" sz="3200" b="1" spc="300" dirty="0">
              <a:solidFill>
                <a:srgbClr val="258FA0"/>
              </a:solidFill>
              <a:ea typeface="微软雅黑" pitchFamily="34" charset="-122"/>
            </a:endParaRPr>
          </a:p>
        </p:txBody>
      </p:sp>
      <p:sp>
        <p:nvSpPr>
          <p:cNvPr id="23" name="等腰三角形 22"/>
          <p:cNvSpPr/>
          <p:nvPr/>
        </p:nvSpPr>
        <p:spPr>
          <a:xfrm rot="16200000">
            <a:off x="6135634" y="1432641"/>
            <a:ext cx="288032" cy="248303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6430124" y="1268760"/>
            <a:ext cx="262123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 spc="600" dirty="0" smtClean="0">
                <a:solidFill>
                  <a:srgbClr val="258FA0"/>
                </a:solidFill>
                <a:ea typeface="微软雅黑" pitchFamily="34" charset="-122"/>
              </a:rPr>
              <a:t>面向管理者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/>
        </p:nvGraphicFramePr>
        <p:xfrm>
          <a:off x="395536" y="1988837"/>
          <a:ext cx="8424936" cy="4594691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664296"/>
                <a:gridCol w="2592288"/>
                <a:gridCol w="3168352"/>
              </a:tblGrid>
              <a:tr h="412491">
                <a:tc>
                  <a:txBody>
                    <a:bodyPr/>
                    <a:lstStyle/>
                    <a:p>
                      <a:pPr algn="ctr"/>
                      <a:r>
                        <a:rPr lang="zh-CN" altLang="en-US" spc="600" dirty="0" smtClean="0">
                          <a:solidFill>
                            <a:schemeClr val="bg1"/>
                          </a:solidFill>
                          <a:latin typeface="微软雅黑" pitchFamily="34" charset="-122"/>
                          <a:ea typeface="微软雅黑" pitchFamily="34" charset="-122"/>
                        </a:rPr>
                        <a:t>传统校园</a:t>
                      </a:r>
                      <a:endParaRPr lang="zh-CN" altLang="en-US" spc="600" dirty="0">
                        <a:solidFill>
                          <a:schemeClr val="bg1"/>
                        </a:solidFill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>
                    <a:solidFill>
                      <a:srgbClr val="E9864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pc="600" dirty="0" smtClean="0">
                          <a:latin typeface="微软雅黑" pitchFamily="34" charset="-122"/>
                          <a:ea typeface="微软雅黑" pitchFamily="34" charset="-122"/>
                        </a:rPr>
                        <a:t>数字校园</a:t>
                      </a:r>
                      <a:endParaRPr lang="zh-CN" altLang="en-US" spc="6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>
                    <a:solidFill>
                      <a:srgbClr val="4DA1B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pc="600" dirty="0" smtClean="0">
                          <a:latin typeface="微软雅黑" pitchFamily="34" charset="-122"/>
                          <a:ea typeface="微软雅黑" pitchFamily="34" charset="-122"/>
                        </a:rPr>
                        <a:t>智慧校园</a:t>
                      </a:r>
                      <a:endParaRPr lang="zh-CN" altLang="en-US" spc="6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41822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 smtClean="0">
                          <a:latin typeface="微软雅黑" pitchFamily="34" charset="-122"/>
                          <a:ea typeface="微软雅黑" pitchFamily="34" charset="-122"/>
                        </a:rPr>
                        <a:t>学生档案实物存档</a:t>
                      </a:r>
                      <a:endParaRPr lang="zh-CN" altLang="en-US" sz="14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 smtClean="0">
                          <a:latin typeface="微软雅黑" pitchFamily="34" charset="-122"/>
                          <a:ea typeface="微软雅黑" pitchFamily="34" charset="-122"/>
                        </a:rPr>
                        <a:t>学生档案单机存储</a:t>
                      </a:r>
                      <a:endParaRPr lang="zh-CN" altLang="en-US" sz="14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 smtClean="0">
                          <a:latin typeface="微软雅黑" pitchFamily="34" charset="-122"/>
                          <a:ea typeface="微软雅黑" pitchFamily="34" charset="-122"/>
                        </a:rPr>
                        <a:t>学生档案智能存储联网</a:t>
                      </a:r>
                      <a:endParaRPr lang="zh-CN" altLang="en-US" sz="14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41822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 smtClean="0">
                          <a:latin typeface="微软雅黑" pitchFamily="34" charset="-122"/>
                          <a:ea typeface="微软雅黑" pitchFamily="34" charset="-122"/>
                        </a:rPr>
                        <a:t>教师信息纸质登记</a:t>
                      </a:r>
                      <a:endParaRPr lang="zh-CN" altLang="en-US" sz="14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 smtClean="0">
                          <a:latin typeface="微软雅黑" pitchFamily="34" charset="-122"/>
                          <a:ea typeface="微软雅黑" pitchFamily="34" charset="-122"/>
                        </a:rPr>
                        <a:t>教师档案单机存储</a:t>
                      </a:r>
                      <a:endParaRPr lang="zh-CN" altLang="en-US" sz="14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 smtClean="0">
                          <a:latin typeface="微软雅黑" pitchFamily="34" charset="-122"/>
                          <a:ea typeface="微软雅黑" pitchFamily="34" charset="-122"/>
                        </a:rPr>
                        <a:t>教师档案网络集中智能存储</a:t>
                      </a:r>
                      <a:endParaRPr lang="zh-CN" altLang="en-US" sz="14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41822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 smtClean="0">
                          <a:latin typeface="微软雅黑" pitchFamily="34" charset="-122"/>
                          <a:ea typeface="微软雅黑" pitchFamily="34" charset="-122"/>
                        </a:rPr>
                        <a:t>各类备课纸质存档</a:t>
                      </a:r>
                      <a:endParaRPr lang="zh-CN" altLang="en-US" sz="14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 smtClean="0">
                          <a:latin typeface="微软雅黑" pitchFamily="34" charset="-122"/>
                          <a:ea typeface="微软雅黑" pitchFamily="34" charset="-122"/>
                        </a:rPr>
                        <a:t>备课数字存档或教师自主备份</a:t>
                      </a:r>
                      <a:endParaRPr lang="zh-CN" altLang="en-US" sz="14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 smtClean="0">
                          <a:latin typeface="微软雅黑" pitchFamily="34" charset="-122"/>
                          <a:ea typeface="微软雅黑" pitchFamily="34" charset="-122"/>
                        </a:rPr>
                        <a:t>协同备课，集中存储</a:t>
                      </a:r>
                      <a:endParaRPr lang="zh-CN" altLang="en-US" sz="14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41822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 smtClean="0">
                          <a:latin typeface="微软雅黑" pitchFamily="34" charset="-122"/>
                          <a:ea typeface="微软雅黑" pitchFamily="34" charset="-122"/>
                        </a:rPr>
                        <a:t>各种教研活动纸质记录</a:t>
                      </a:r>
                      <a:endParaRPr lang="zh-CN" altLang="en-US" sz="14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 smtClean="0">
                          <a:latin typeface="微软雅黑" pitchFamily="34" charset="-122"/>
                          <a:ea typeface="微软雅黑" pitchFamily="34" charset="-122"/>
                        </a:rPr>
                        <a:t>教研活动网络发布</a:t>
                      </a:r>
                      <a:endParaRPr lang="zh-CN" altLang="en-US" sz="14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 smtClean="0">
                          <a:latin typeface="微软雅黑" pitchFamily="34" charset="-122"/>
                          <a:ea typeface="微软雅黑" pitchFamily="34" charset="-122"/>
                        </a:rPr>
                        <a:t>教师集中网络教研，信息自动归档</a:t>
                      </a:r>
                      <a:endParaRPr lang="zh-CN" altLang="en-US" sz="14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41822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 smtClean="0">
                          <a:latin typeface="微软雅黑" pitchFamily="34" charset="-122"/>
                          <a:ea typeface="微软雅黑" pitchFamily="34" charset="-122"/>
                        </a:rPr>
                        <a:t>学生教师考勤人工控制</a:t>
                      </a:r>
                      <a:endParaRPr lang="zh-CN" altLang="en-US" sz="14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 smtClean="0">
                          <a:latin typeface="微软雅黑" pitchFamily="34" charset="-122"/>
                          <a:ea typeface="微软雅黑" pitchFamily="34" charset="-122"/>
                        </a:rPr>
                        <a:t>单机单机卡或者指纹考勤</a:t>
                      </a:r>
                      <a:endParaRPr lang="zh-CN" altLang="en-US" sz="14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 smtClean="0">
                          <a:latin typeface="微软雅黑" pitchFamily="34" charset="-122"/>
                          <a:ea typeface="微软雅黑" pitchFamily="34" charset="-122"/>
                        </a:rPr>
                        <a:t>教室   宿舍会议室图书馆等自动管理</a:t>
                      </a:r>
                      <a:endParaRPr lang="zh-CN" altLang="en-US" sz="14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41822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 smtClean="0">
                          <a:latin typeface="微软雅黑" pitchFamily="34" charset="-122"/>
                          <a:ea typeface="微软雅黑" pitchFamily="34" charset="-122"/>
                        </a:rPr>
                        <a:t>人员出入门卫人为判断</a:t>
                      </a:r>
                      <a:endParaRPr lang="zh-CN" altLang="en-US" sz="14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 smtClean="0">
                          <a:latin typeface="微软雅黑" pitchFamily="34" charset="-122"/>
                          <a:ea typeface="微软雅黑" pitchFamily="34" charset="-122"/>
                        </a:rPr>
                        <a:t>门卫人为判断</a:t>
                      </a:r>
                      <a:endParaRPr lang="zh-CN" altLang="en-US" sz="14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 smtClean="0">
                          <a:latin typeface="微软雅黑" pitchFamily="34" charset="-122"/>
                          <a:ea typeface="微软雅黑" pitchFamily="34" charset="-122"/>
                        </a:rPr>
                        <a:t>智能门禁自动识别控制</a:t>
                      </a:r>
                      <a:endParaRPr lang="zh-CN" altLang="en-US" sz="14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41822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 smtClean="0">
                          <a:latin typeface="微软雅黑" pitchFamily="34" charset="-122"/>
                          <a:ea typeface="微软雅黑" pitchFamily="34" charset="-122"/>
                        </a:rPr>
                        <a:t>统计数据纸质报表</a:t>
                      </a:r>
                      <a:endParaRPr lang="zh-CN" altLang="en-US" sz="14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 smtClean="0">
                          <a:latin typeface="微软雅黑" pitchFamily="34" charset="-122"/>
                          <a:ea typeface="微软雅黑" pitchFamily="34" charset="-122"/>
                        </a:rPr>
                        <a:t>报表单机系统分析汇总</a:t>
                      </a:r>
                      <a:endParaRPr lang="zh-CN" altLang="en-US" sz="14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 smtClean="0">
                          <a:latin typeface="微软雅黑" pitchFamily="34" charset="-122"/>
                          <a:ea typeface="微软雅黑" pitchFamily="34" charset="-122"/>
                        </a:rPr>
                        <a:t>学校管理信息联网共享自动挖掘分析</a:t>
                      </a:r>
                      <a:endParaRPr lang="zh-CN" altLang="en-US" sz="14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41822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 smtClean="0">
                          <a:latin typeface="微软雅黑" pitchFamily="34" charset="-122"/>
                          <a:ea typeface="微软雅黑" pitchFamily="34" charset="-122"/>
                        </a:rPr>
                        <a:t>通知公告口头传达或文件</a:t>
                      </a:r>
                      <a:endParaRPr lang="zh-CN" altLang="en-US" sz="14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 smtClean="0">
                          <a:latin typeface="微软雅黑" pitchFamily="34" charset="-122"/>
                          <a:ea typeface="微软雅黑" pitchFamily="34" charset="-122"/>
                        </a:rPr>
                        <a:t>通知公告单系统发送</a:t>
                      </a:r>
                      <a:endParaRPr lang="zh-CN" altLang="en-US" sz="14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 smtClean="0">
                          <a:latin typeface="微软雅黑" pitchFamily="34" charset="-122"/>
                          <a:ea typeface="微软雅黑" pitchFamily="34" charset="-122"/>
                        </a:rPr>
                        <a:t>通知公告网络化自动推送</a:t>
                      </a:r>
                      <a:endParaRPr lang="zh-CN" altLang="en-US" sz="14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41822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 smtClean="0">
                          <a:latin typeface="微软雅黑" pitchFamily="34" charset="-122"/>
                          <a:ea typeface="微软雅黑" pitchFamily="34" charset="-122"/>
                        </a:rPr>
                        <a:t>能源消耗数据不清晰</a:t>
                      </a:r>
                      <a:endParaRPr lang="zh-CN" altLang="en-US" sz="14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 smtClean="0">
                          <a:latin typeface="微软雅黑" pitchFamily="34" charset="-122"/>
                          <a:ea typeface="微软雅黑" pitchFamily="34" charset="-122"/>
                        </a:rPr>
                        <a:t>仅能获取总表用电情况</a:t>
                      </a:r>
                      <a:endParaRPr lang="zh-CN" altLang="en-US" sz="14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dirty="0" smtClean="0">
                          <a:latin typeface="微软雅黑" pitchFamily="34" charset="-122"/>
                          <a:ea typeface="微软雅黑" pitchFamily="34" charset="-122"/>
                        </a:rPr>
                        <a:t>耗能精细化管理分析</a:t>
                      </a:r>
                      <a:endParaRPr lang="zh-CN" altLang="en-US" sz="1400" dirty="0"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</a:tr>
              <a:tr h="41822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b="1" dirty="0" smtClean="0">
                          <a:latin typeface="微软雅黑" pitchFamily="34" charset="-122"/>
                          <a:ea typeface="微软雅黑" pitchFamily="34" charset="-122"/>
                        </a:rPr>
                        <a:t>纸质存储不以查找和保存</a:t>
                      </a:r>
                      <a:endParaRPr lang="zh-CN" altLang="en-US" sz="1400" b="1" dirty="0">
                        <a:solidFill>
                          <a:srgbClr val="258FA0"/>
                        </a:solidFill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b="1" dirty="0" smtClean="0">
                          <a:latin typeface="微软雅黑" pitchFamily="34" charset="-122"/>
                          <a:ea typeface="微软雅黑" pitchFamily="34" charset="-122"/>
                        </a:rPr>
                        <a:t>数字存储但各系统独立不互通</a:t>
                      </a:r>
                      <a:endParaRPr lang="zh-CN" altLang="en-US" sz="1400" b="1" dirty="0">
                        <a:solidFill>
                          <a:srgbClr val="258FA0"/>
                        </a:solidFill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b="1" dirty="0" smtClean="0">
                          <a:latin typeface="微软雅黑" pitchFamily="34" charset="-122"/>
                          <a:ea typeface="微软雅黑" pitchFamily="34" charset="-122"/>
                        </a:rPr>
                        <a:t>集中存储，系统互联互通，智能推送</a:t>
                      </a:r>
                      <a:endParaRPr lang="zh-CN" altLang="en-US" sz="1400" b="1" dirty="0">
                        <a:solidFill>
                          <a:srgbClr val="258FA0"/>
                        </a:solidFill>
                        <a:latin typeface="微软雅黑" pitchFamily="34" charset="-122"/>
                        <a:ea typeface="微软雅黑" pitchFamily="34" charset="-122"/>
                      </a:endParaRPr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907704" y="478413"/>
            <a:ext cx="7272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spc="-150" dirty="0" smtClean="0">
                <a:solidFill>
                  <a:srgbClr val="258FA0"/>
                </a:solidFill>
                <a:latin typeface="微软雅黑" pitchFamily="34" charset="-122"/>
                <a:ea typeface="微软雅黑" pitchFamily="34" charset="-122"/>
              </a:rPr>
              <a:t>智慧校园、数字校园、传统校园对比</a:t>
            </a:r>
            <a:endParaRPr lang="zh-CN" altLang="en-US" sz="3600" b="1" spc="-150" dirty="0">
              <a:solidFill>
                <a:srgbClr val="258FA0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6"/>
          <p:cNvSpPr>
            <a:spLocks noChangeArrowheads="1"/>
          </p:cNvSpPr>
          <p:nvPr/>
        </p:nvSpPr>
        <p:spPr bwMode="auto">
          <a:xfrm>
            <a:off x="1217684" y="2500306"/>
            <a:ext cx="2356709" cy="2357454"/>
          </a:xfrm>
          <a:prstGeom prst="ellipse">
            <a:avLst/>
          </a:prstGeom>
          <a:noFill/>
          <a:ln w="19050">
            <a:solidFill>
              <a:srgbClr val="258FA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 b="1">
              <a:solidFill>
                <a:schemeClr val="tx1"/>
              </a:solidFill>
              <a:ea typeface="宋体" pitchFamily="2" charset="-122"/>
            </a:endParaRPr>
          </a:p>
        </p:txBody>
      </p:sp>
      <p:sp>
        <p:nvSpPr>
          <p:cNvPr id="3" name="TextBox 19"/>
          <p:cNvSpPr txBox="1">
            <a:spLocks noChangeArrowheads="1"/>
          </p:cNvSpPr>
          <p:nvPr/>
        </p:nvSpPr>
        <p:spPr bwMode="auto">
          <a:xfrm>
            <a:off x="2860758" y="1571612"/>
            <a:ext cx="178268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 spc="300" dirty="0" smtClean="0">
                <a:solidFill>
                  <a:schemeClr val="tx1"/>
                </a:solidFill>
                <a:latin typeface="微软雅黑" pitchFamily="34" charset="-122"/>
              </a:rPr>
              <a:t>市场分析</a:t>
            </a:r>
            <a:endParaRPr lang="zh-CN" altLang="en-US" sz="2800" b="1" spc="300" dirty="0">
              <a:solidFill>
                <a:schemeClr val="tx1"/>
              </a:solidFill>
              <a:latin typeface="微软雅黑" pitchFamily="34" charset="-122"/>
            </a:endParaRPr>
          </a:p>
        </p:txBody>
      </p:sp>
      <p:sp>
        <p:nvSpPr>
          <p:cNvPr id="4" name="TextBox 20"/>
          <p:cNvSpPr txBox="1">
            <a:spLocks noChangeArrowheads="1"/>
          </p:cNvSpPr>
          <p:nvPr/>
        </p:nvSpPr>
        <p:spPr bwMode="auto">
          <a:xfrm>
            <a:off x="3555457" y="2242862"/>
            <a:ext cx="171124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400" b="1" spc="600" dirty="0" smtClean="0">
                <a:solidFill>
                  <a:schemeClr val="tx1"/>
                </a:solidFill>
                <a:latin typeface="微软雅黑" pitchFamily="34" charset="-122"/>
              </a:rPr>
              <a:t>政策支持</a:t>
            </a:r>
            <a:endParaRPr lang="zh-CN" altLang="en-US" sz="2400" b="1" spc="600" dirty="0">
              <a:solidFill>
                <a:schemeClr val="tx1"/>
              </a:solidFill>
              <a:latin typeface="微软雅黑" pitchFamily="34" charset="-122"/>
            </a:endParaRPr>
          </a:p>
        </p:txBody>
      </p:sp>
      <p:sp>
        <p:nvSpPr>
          <p:cNvPr id="5" name="TextBox 21"/>
          <p:cNvSpPr txBox="1">
            <a:spLocks noChangeArrowheads="1"/>
          </p:cNvSpPr>
          <p:nvPr/>
        </p:nvSpPr>
        <p:spPr bwMode="auto">
          <a:xfrm>
            <a:off x="3932328" y="2857496"/>
            <a:ext cx="263993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400" b="1" spc="300" dirty="0" smtClean="0">
                <a:solidFill>
                  <a:schemeClr val="tx1"/>
                </a:solidFill>
                <a:latin typeface="微软雅黑" pitchFamily="34" charset="-122"/>
              </a:rPr>
              <a:t>什么是智慧校园</a:t>
            </a:r>
            <a:endParaRPr lang="zh-CN" altLang="en-US" sz="2400" b="1" spc="300" dirty="0">
              <a:solidFill>
                <a:schemeClr val="tx1"/>
              </a:solidFill>
              <a:latin typeface="微软雅黑" pitchFamily="34" charset="-122"/>
            </a:endParaRPr>
          </a:p>
        </p:txBody>
      </p:sp>
      <p:sp>
        <p:nvSpPr>
          <p:cNvPr id="6" name="TextBox 22"/>
          <p:cNvSpPr txBox="1">
            <a:spLocks noChangeArrowheads="1"/>
          </p:cNvSpPr>
          <p:nvPr/>
        </p:nvSpPr>
        <p:spPr bwMode="auto">
          <a:xfrm>
            <a:off x="4075204" y="3597754"/>
            <a:ext cx="399725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400" b="1" spc="300" dirty="0" smtClean="0">
                <a:solidFill>
                  <a:srgbClr val="FF0000"/>
                </a:solidFill>
                <a:latin typeface="微软雅黑" pitchFamily="34" charset="-122"/>
              </a:rPr>
              <a:t>当前校园现状与解决方案</a:t>
            </a:r>
            <a:endParaRPr lang="zh-CN" altLang="en-US" sz="2400" b="1" spc="300" dirty="0">
              <a:solidFill>
                <a:srgbClr val="FF0000"/>
              </a:solidFill>
              <a:latin typeface="微软雅黑" pitchFamily="34" charset="-122"/>
            </a:endParaRPr>
          </a:p>
        </p:txBody>
      </p:sp>
      <p:sp>
        <p:nvSpPr>
          <p:cNvPr id="7" name="TextBox 23"/>
          <p:cNvSpPr txBox="1">
            <a:spLocks noChangeArrowheads="1"/>
          </p:cNvSpPr>
          <p:nvPr/>
        </p:nvSpPr>
        <p:spPr bwMode="auto">
          <a:xfrm>
            <a:off x="3718014" y="4357694"/>
            <a:ext cx="299712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400" b="1" spc="300" dirty="0" smtClean="0">
                <a:solidFill>
                  <a:schemeClr val="tx1"/>
                </a:solidFill>
                <a:latin typeface="微软雅黑" pitchFamily="34" charset="-122"/>
              </a:rPr>
              <a:t>东软载波技术优势</a:t>
            </a:r>
            <a:endParaRPr lang="zh-CN" altLang="en-US" sz="2400" b="1" spc="300" dirty="0">
              <a:solidFill>
                <a:schemeClr val="tx1"/>
              </a:solidFill>
              <a:latin typeface="微软雅黑" pitchFamily="34" charset="-122"/>
            </a:endParaRPr>
          </a:p>
        </p:txBody>
      </p:sp>
      <p:pic>
        <p:nvPicPr>
          <p:cNvPr id="8" name="图片 7" descr="logo-19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00166" y="3429000"/>
            <a:ext cx="1748065" cy="357190"/>
          </a:xfrm>
          <a:prstGeom prst="rect">
            <a:avLst/>
          </a:prstGeom>
        </p:spPr>
      </p:pic>
      <p:sp>
        <p:nvSpPr>
          <p:cNvPr id="9" name="TextBox 23"/>
          <p:cNvSpPr txBox="1">
            <a:spLocks noChangeArrowheads="1"/>
          </p:cNvSpPr>
          <p:nvPr/>
        </p:nvSpPr>
        <p:spPr bwMode="auto">
          <a:xfrm>
            <a:off x="3003634" y="5039037"/>
            <a:ext cx="235418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400" b="1" spc="300" dirty="0" smtClean="0">
                <a:solidFill>
                  <a:schemeClr val="tx1"/>
                </a:solidFill>
                <a:latin typeface="微软雅黑" pitchFamily="34" charset="-122"/>
              </a:rPr>
              <a:t>系统软件介绍</a:t>
            </a:r>
            <a:endParaRPr lang="zh-CN" altLang="en-US" sz="2400" b="1" spc="300" dirty="0">
              <a:solidFill>
                <a:schemeClr val="tx1"/>
              </a:solidFill>
              <a:latin typeface="微软雅黑" pitchFamily="34" charset="-122"/>
            </a:endParaRPr>
          </a:p>
        </p:txBody>
      </p:sp>
      <p:sp>
        <p:nvSpPr>
          <p:cNvPr id="10" name="等腰三角形 9"/>
          <p:cNvSpPr/>
          <p:nvPr/>
        </p:nvSpPr>
        <p:spPr>
          <a:xfrm rot="5400000">
            <a:off x="3837755" y="3723561"/>
            <a:ext cx="288032" cy="248303"/>
          </a:xfrm>
          <a:prstGeom prst="triangle">
            <a:avLst/>
          </a:prstGeom>
          <a:solidFill>
            <a:srgbClr val="258F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Line 6"/>
          <p:cNvSpPr>
            <a:spLocks noChangeShapeType="1"/>
          </p:cNvSpPr>
          <p:nvPr/>
        </p:nvSpPr>
        <p:spPr bwMode="gray">
          <a:xfrm>
            <a:off x="3000364" y="2071678"/>
            <a:ext cx="3071834" cy="0"/>
          </a:xfrm>
          <a:prstGeom prst="line">
            <a:avLst/>
          </a:prstGeom>
          <a:noFill/>
          <a:ln w="12700">
            <a:solidFill>
              <a:schemeClr val="tx2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" name="Line 6"/>
          <p:cNvSpPr>
            <a:spLocks noChangeShapeType="1"/>
          </p:cNvSpPr>
          <p:nvPr/>
        </p:nvSpPr>
        <p:spPr bwMode="gray">
          <a:xfrm>
            <a:off x="3643306" y="2714620"/>
            <a:ext cx="3071834" cy="0"/>
          </a:xfrm>
          <a:prstGeom prst="line">
            <a:avLst/>
          </a:prstGeom>
          <a:noFill/>
          <a:ln w="12700">
            <a:solidFill>
              <a:schemeClr val="tx2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" name="Line 6"/>
          <p:cNvSpPr>
            <a:spLocks noChangeShapeType="1"/>
          </p:cNvSpPr>
          <p:nvPr/>
        </p:nvSpPr>
        <p:spPr bwMode="gray">
          <a:xfrm>
            <a:off x="3929058" y="3357562"/>
            <a:ext cx="3071834" cy="0"/>
          </a:xfrm>
          <a:prstGeom prst="line">
            <a:avLst/>
          </a:prstGeom>
          <a:noFill/>
          <a:ln w="12700">
            <a:solidFill>
              <a:schemeClr val="tx2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4" name="Line 6"/>
          <p:cNvSpPr>
            <a:spLocks noChangeShapeType="1"/>
          </p:cNvSpPr>
          <p:nvPr/>
        </p:nvSpPr>
        <p:spPr bwMode="gray">
          <a:xfrm>
            <a:off x="4000496" y="4071942"/>
            <a:ext cx="4143404" cy="0"/>
          </a:xfrm>
          <a:prstGeom prst="line">
            <a:avLst/>
          </a:prstGeom>
          <a:noFill/>
          <a:ln w="12700">
            <a:solidFill>
              <a:schemeClr val="tx2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5" name="Line 6"/>
          <p:cNvSpPr>
            <a:spLocks noChangeShapeType="1"/>
          </p:cNvSpPr>
          <p:nvPr/>
        </p:nvSpPr>
        <p:spPr bwMode="gray">
          <a:xfrm>
            <a:off x="3786182" y="4857760"/>
            <a:ext cx="3071834" cy="0"/>
          </a:xfrm>
          <a:prstGeom prst="line">
            <a:avLst/>
          </a:prstGeom>
          <a:noFill/>
          <a:ln w="12700">
            <a:solidFill>
              <a:schemeClr val="tx2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6" name="Line 6"/>
          <p:cNvSpPr>
            <a:spLocks noChangeShapeType="1"/>
          </p:cNvSpPr>
          <p:nvPr/>
        </p:nvSpPr>
        <p:spPr bwMode="gray">
          <a:xfrm>
            <a:off x="3071802" y="5500702"/>
            <a:ext cx="3071834" cy="0"/>
          </a:xfrm>
          <a:prstGeom prst="line">
            <a:avLst/>
          </a:prstGeom>
          <a:noFill/>
          <a:ln w="12700">
            <a:solidFill>
              <a:schemeClr val="tx2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0" y="3064020"/>
            <a:ext cx="9144000" cy="1831984"/>
          </a:xfrm>
          <a:prstGeom prst="rect">
            <a:avLst/>
          </a:prstGeom>
          <a:solidFill>
            <a:srgbClr val="258F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pic>
        <p:nvPicPr>
          <p:cNvPr id="2" name="Picture 5" descr="C:\Users\kim\Desktop\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1556792"/>
            <a:ext cx="4537075" cy="334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1"/>
          <p:cNvSpPr txBox="1">
            <a:spLocks noChangeArrowheads="1"/>
          </p:cNvSpPr>
          <p:nvPr/>
        </p:nvSpPr>
        <p:spPr bwMode="auto">
          <a:xfrm>
            <a:off x="571472" y="3286124"/>
            <a:ext cx="5616575" cy="1010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89" tIns="34295" rIns="68589" bIns="34295">
            <a:spAutoFit/>
          </a:bodyPr>
          <a:lstStyle/>
          <a:p>
            <a:pPr eaLnBrk="0" hangingPunct="0">
              <a:lnSpc>
                <a:spcPct val="200000"/>
              </a:lnSpc>
              <a:buFontTx/>
              <a:buNone/>
            </a:pPr>
            <a:r>
              <a:rPr lang="zh-CN" altLang="zh-CN" sz="3600" b="1" spc="3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这</a:t>
            </a:r>
            <a:r>
              <a:rPr lang="zh-CN" altLang="zh-CN" sz="3600" b="1" spc="3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是真</a:t>
            </a:r>
            <a:r>
              <a:rPr lang="zh-CN" altLang="en-US" sz="3600" b="1" spc="3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正</a:t>
            </a:r>
            <a:r>
              <a:rPr lang="zh-CN" altLang="zh-CN" sz="3600" b="1" spc="3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的智慧校园吗</a:t>
            </a:r>
            <a:r>
              <a:rPr lang="zh-CN" altLang="en-US" sz="3600" b="1" spc="3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？</a:t>
            </a:r>
            <a:endParaRPr lang="zh-CN" altLang="zh-CN" sz="3600" b="1" spc="3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55160" y="548680"/>
            <a:ext cx="29888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Tx/>
              <a:buNone/>
            </a:pPr>
            <a:r>
              <a:rPr lang="zh-CN" altLang="en-US" sz="3200" b="1" spc="300" dirty="0" smtClean="0">
                <a:solidFill>
                  <a:srgbClr val="258FA0"/>
                </a:solidFill>
                <a:ea typeface="微软雅黑" pitchFamily="34" charset="-122"/>
              </a:rPr>
              <a:t>校园应用背景</a:t>
            </a:r>
            <a:endParaRPr lang="zh-CN" altLang="en-US" sz="3200" b="1" spc="300" dirty="0">
              <a:solidFill>
                <a:srgbClr val="258FA0"/>
              </a:solidFill>
              <a:ea typeface="微软雅黑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792784" y="2276872"/>
            <a:ext cx="4104456" cy="816091"/>
          </a:xfrm>
          <a:prstGeom prst="rect">
            <a:avLst/>
          </a:prstGeom>
          <a:solidFill>
            <a:srgbClr val="258F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ea typeface="造字工房悦黑体验版常规体" pitchFamily="50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792784" y="3228978"/>
            <a:ext cx="4104456" cy="816091"/>
          </a:xfrm>
          <a:prstGeom prst="rect">
            <a:avLst/>
          </a:prstGeom>
          <a:solidFill>
            <a:srgbClr val="258F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ea typeface="造字工房悦黑体验版常规体" pitchFamily="50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4792784" y="4181084"/>
            <a:ext cx="4104456" cy="816091"/>
          </a:xfrm>
          <a:prstGeom prst="rect">
            <a:avLst/>
          </a:prstGeom>
          <a:solidFill>
            <a:srgbClr val="258F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ea typeface="造字工房悦黑体验版常规体" pitchFamily="50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4792784" y="5133189"/>
            <a:ext cx="4104456" cy="816091"/>
          </a:xfrm>
          <a:prstGeom prst="rect">
            <a:avLst/>
          </a:prstGeom>
          <a:solidFill>
            <a:srgbClr val="258F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ea typeface="造字工房悦黑体验版常规体" pitchFamily="50" charset="-122"/>
            </a:endParaRPr>
          </a:p>
        </p:txBody>
      </p:sp>
      <p:pic>
        <p:nvPicPr>
          <p:cNvPr id="14" name="图片 13" descr="53c2e6bb9b14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8386" y="2276872"/>
            <a:ext cx="3873574" cy="3672408"/>
          </a:xfrm>
          <a:prstGeom prst="rect">
            <a:avLst/>
          </a:prstGeom>
        </p:spPr>
      </p:pic>
      <p:sp>
        <p:nvSpPr>
          <p:cNvPr id="15" name="矩形 1"/>
          <p:cNvSpPr>
            <a:spLocks noChangeArrowheads="1"/>
          </p:cNvSpPr>
          <p:nvPr/>
        </p:nvSpPr>
        <p:spPr bwMode="auto">
          <a:xfrm>
            <a:off x="5148064" y="2420888"/>
            <a:ext cx="4570412" cy="395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8589" tIns="34295" rIns="68589" bIns="34295">
            <a:spAutoFit/>
          </a:bodyPr>
          <a:lstStyle/>
          <a:p>
            <a:pPr marL="285750" indent="-285750">
              <a:lnSpc>
                <a:spcPct val="150000"/>
              </a:lnSpc>
            </a:pPr>
            <a:r>
              <a:rPr lang="zh-CN" altLang="zh-CN" sz="16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占</a:t>
            </a:r>
            <a:r>
              <a:rPr lang="zh-CN" altLang="zh-CN" sz="16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地面积</a:t>
            </a:r>
            <a:r>
              <a:rPr lang="zh-CN" altLang="zh-CN" sz="16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大</a:t>
            </a:r>
            <a:endParaRPr lang="zh-CN" altLang="zh-CN" sz="16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148064" y="3476625"/>
            <a:ext cx="30243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16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建筑物种类及数量多</a:t>
            </a:r>
            <a:endParaRPr lang="en-US" altLang="zh-CN" sz="1600" b="1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148064" y="4422254"/>
            <a:ext cx="31683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16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校园供配电系统面广、量大</a:t>
            </a:r>
            <a:endParaRPr lang="en-US" altLang="zh-CN" sz="1600" b="1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283968" y="2276872"/>
            <a:ext cx="792088" cy="816091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ea typeface="造字工房悦黑体验版常规体" pitchFamily="50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4283968" y="3228978"/>
            <a:ext cx="792088" cy="816091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ea typeface="造字工房悦黑体验版常规体" pitchFamily="50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4283968" y="4181084"/>
            <a:ext cx="792088" cy="816091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ea typeface="造字工房悦黑体验版常规体" pitchFamily="50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4283968" y="5133189"/>
            <a:ext cx="792088" cy="816091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ea typeface="造字工房悦黑体验版常规体" pitchFamily="50" charset="-122"/>
            </a:endParaRPr>
          </a:p>
        </p:txBody>
      </p:sp>
      <p:sp>
        <p:nvSpPr>
          <p:cNvPr id="20" name="等腰三角形 19"/>
          <p:cNvSpPr/>
          <p:nvPr/>
        </p:nvSpPr>
        <p:spPr>
          <a:xfrm rot="5400000">
            <a:off x="4805045" y="3559182"/>
            <a:ext cx="213744" cy="184262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等腰三角形 22"/>
          <p:cNvSpPr/>
          <p:nvPr/>
        </p:nvSpPr>
        <p:spPr>
          <a:xfrm rot="5400000">
            <a:off x="4845291" y="2584978"/>
            <a:ext cx="213744" cy="184262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等腰三角形 23"/>
          <p:cNvSpPr/>
          <p:nvPr/>
        </p:nvSpPr>
        <p:spPr>
          <a:xfrm rot="5400000">
            <a:off x="4845291" y="4495286"/>
            <a:ext cx="213744" cy="184262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等腰三角形 24"/>
          <p:cNvSpPr/>
          <p:nvPr/>
        </p:nvSpPr>
        <p:spPr>
          <a:xfrm rot="5400000">
            <a:off x="4845291" y="5459965"/>
            <a:ext cx="213744" cy="184262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TextBox 20"/>
          <p:cNvSpPr txBox="1"/>
          <p:nvPr/>
        </p:nvSpPr>
        <p:spPr>
          <a:xfrm>
            <a:off x="5153397" y="5124425"/>
            <a:ext cx="3744416" cy="7875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600" b="1" kern="5300" spc="-5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校园的能耗数据不完整、不全面，造成管理不到位，能源利用存在较大的浪费现象</a:t>
            </a:r>
            <a:endParaRPr lang="zh-CN" altLang="en-US" sz="1600" b="1" kern="5300" spc="-5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图片 34" descr="ceU1QCGZrpmB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1357298"/>
            <a:ext cx="2857520" cy="235231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357686" y="548680"/>
            <a:ext cx="47863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buFontTx/>
              <a:buNone/>
            </a:pPr>
            <a:r>
              <a:rPr lang="zh-CN" altLang="en-US" sz="3200" b="1" spc="300" dirty="0" smtClean="0">
                <a:solidFill>
                  <a:srgbClr val="258FA0"/>
                </a:solidFill>
                <a:ea typeface="微软雅黑" pitchFamily="34" charset="-122"/>
              </a:rPr>
              <a:t>教室、办公室解决方案</a:t>
            </a:r>
            <a:endParaRPr lang="zh-CN" altLang="en-US" sz="3200" b="1" spc="300" dirty="0">
              <a:solidFill>
                <a:srgbClr val="258FA0"/>
              </a:solidFill>
              <a:ea typeface="微软雅黑" pitchFamily="34" charset="-122"/>
            </a:endParaRPr>
          </a:p>
        </p:txBody>
      </p:sp>
      <p:pic>
        <p:nvPicPr>
          <p:cNvPr id="3" name="Picture 2" descr="E:\工作文件\ppt\智慧校园\images\ligh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78974" y="1360041"/>
            <a:ext cx="2786062" cy="2218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图片 5" descr="图片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72198" y="1357298"/>
            <a:ext cx="2857520" cy="2232715"/>
          </a:xfrm>
          <a:prstGeom prst="rect">
            <a:avLst/>
          </a:prstGeom>
        </p:spPr>
      </p:pic>
      <p:sp>
        <p:nvSpPr>
          <p:cNvPr id="7" name="Freeform 6"/>
          <p:cNvSpPr>
            <a:spLocks/>
          </p:cNvSpPr>
          <p:nvPr/>
        </p:nvSpPr>
        <p:spPr bwMode="auto">
          <a:xfrm>
            <a:off x="168722" y="3364381"/>
            <a:ext cx="2928958" cy="1271588"/>
          </a:xfrm>
          <a:custGeom>
            <a:avLst/>
            <a:gdLst>
              <a:gd name="T0" fmla="*/ 138565 w 4367"/>
              <a:gd name="T1" fmla="*/ 131504 h 2224"/>
              <a:gd name="T2" fmla="*/ 2122168 w 4367"/>
              <a:gd name="T3" fmla="*/ 131504 h 2224"/>
              <a:gd name="T4" fmla="*/ 2142766 w 4367"/>
              <a:gd name="T5" fmla="*/ 99486 h 2224"/>
              <a:gd name="T6" fmla="*/ 2205183 w 4367"/>
              <a:gd name="T7" fmla="*/ 0 h 2224"/>
              <a:gd name="T8" fmla="*/ 2268223 w 4367"/>
              <a:gd name="T9" fmla="*/ 99486 h 2224"/>
              <a:gd name="T10" fmla="*/ 2288821 w 4367"/>
              <a:gd name="T11" fmla="*/ 131504 h 2224"/>
              <a:gd name="T12" fmla="*/ 2587797 w 4367"/>
              <a:gd name="T13" fmla="*/ 131504 h 2224"/>
              <a:gd name="T14" fmla="*/ 2725738 w 4367"/>
              <a:gd name="T15" fmla="*/ 258434 h 2224"/>
              <a:gd name="T16" fmla="*/ 2725738 w 4367"/>
              <a:gd name="T17" fmla="*/ 1145230 h 2224"/>
              <a:gd name="T18" fmla="*/ 2587797 w 4367"/>
              <a:gd name="T19" fmla="*/ 1271588 h 2224"/>
              <a:gd name="T20" fmla="*/ 138565 w 4367"/>
              <a:gd name="T21" fmla="*/ 1271588 h 2224"/>
              <a:gd name="T22" fmla="*/ 0 w 4367"/>
              <a:gd name="T23" fmla="*/ 1145230 h 2224"/>
              <a:gd name="T24" fmla="*/ 0 w 4367"/>
              <a:gd name="T25" fmla="*/ 258434 h 2224"/>
              <a:gd name="T26" fmla="*/ 138565 w 4367"/>
              <a:gd name="T27" fmla="*/ 131504 h 2224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4367" h="2224">
                <a:moveTo>
                  <a:pt x="222" y="230"/>
                </a:moveTo>
                <a:lnTo>
                  <a:pt x="3400" y="230"/>
                </a:lnTo>
                <a:lnTo>
                  <a:pt x="3433" y="174"/>
                </a:lnTo>
                <a:lnTo>
                  <a:pt x="3533" y="0"/>
                </a:lnTo>
                <a:lnTo>
                  <a:pt x="3634" y="174"/>
                </a:lnTo>
                <a:lnTo>
                  <a:pt x="3667" y="230"/>
                </a:lnTo>
                <a:lnTo>
                  <a:pt x="4146" y="230"/>
                </a:lnTo>
                <a:cubicBezTo>
                  <a:pt x="4267" y="230"/>
                  <a:pt x="4367" y="330"/>
                  <a:pt x="4367" y="452"/>
                </a:cubicBezTo>
                <a:lnTo>
                  <a:pt x="4367" y="2003"/>
                </a:lnTo>
                <a:cubicBezTo>
                  <a:pt x="4367" y="2124"/>
                  <a:pt x="4267" y="2224"/>
                  <a:pt x="4146" y="2224"/>
                </a:cubicBezTo>
                <a:lnTo>
                  <a:pt x="222" y="2224"/>
                </a:lnTo>
                <a:cubicBezTo>
                  <a:pt x="100" y="2224"/>
                  <a:pt x="0" y="2124"/>
                  <a:pt x="0" y="2003"/>
                </a:cubicBezTo>
                <a:lnTo>
                  <a:pt x="0" y="452"/>
                </a:lnTo>
                <a:cubicBezTo>
                  <a:pt x="0" y="330"/>
                  <a:pt x="100" y="230"/>
                  <a:pt x="222" y="230"/>
                </a:cubicBezTo>
                <a:close/>
              </a:path>
            </a:pathLst>
          </a:custGeom>
          <a:solidFill>
            <a:srgbClr val="258FA0"/>
          </a:solidFill>
          <a:ln w="57150">
            <a:solidFill>
              <a:srgbClr val="FAFAFA"/>
            </a:solidFill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357158" y="3578695"/>
            <a:ext cx="2552700" cy="874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zh-CN" altLang="en-US" sz="1800" b="1" dirty="0" smtClean="0">
                <a:solidFill>
                  <a:schemeClr val="bg1"/>
                </a:solidFill>
                <a:latin typeface="微软雅黑" pitchFamily="34" charset="-122"/>
              </a:rPr>
              <a:t>根据有人无人状态</a:t>
            </a:r>
            <a:endParaRPr lang="en-US" altLang="zh-CN" sz="1800" b="1" dirty="0" smtClean="0">
              <a:solidFill>
                <a:schemeClr val="bg1"/>
              </a:solidFill>
              <a:latin typeface="微软雅黑" pitchFamily="34" charset="-122"/>
            </a:endParaRP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zh-CN" altLang="en-US" sz="1800" b="1" dirty="0" smtClean="0">
                <a:solidFill>
                  <a:schemeClr val="bg1"/>
                </a:solidFill>
                <a:latin typeface="微软雅黑" pitchFamily="34" charset="-122"/>
              </a:rPr>
              <a:t>自动控制设备状态</a:t>
            </a:r>
            <a:endParaRPr lang="zh-CN" altLang="en-US" sz="1800" b="1" dirty="0">
              <a:solidFill>
                <a:schemeClr val="bg1"/>
              </a:solidFill>
              <a:latin typeface="微软雅黑" pitchFamily="34" charset="-122"/>
            </a:endParaRPr>
          </a:p>
        </p:txBody>
      </p:sp>
      <p:sp>
        <p:nvSpPr>
          <p:cNvPr id="13" name="Freeform 6"/>
          <p:cNvSpPr>
            <a:spLocks/>
          </p:cNvSpPr>
          <p:nvPr/>
        </p:nvSpPr>
        <p:spPr bwMode="auto">
          <a:xfrm>
            <a:off x="3143240" y="3364381"/>
            <a:ext cx="2857520" cy="1271588"/>
          </a:xfrm>
          <a:custGeom>
            <a:avLst/>
            <a:gdLst>
              <a:gd name="T0" fmla="*/ 138565 w 4367"/>
              <a:gd name="T1" fmla="*/ 131504 h 2224"/>
              <a:gd name="T2" fmla="*/ 2122168 w 4367"/>
              <a:gd name="T3" fmla="*/ 131504 h 2224"/>
              <a:gd name="T4" fmla="*/ 2142766 w 4367"/>
              <a:gd name="T5" fmla="*/ 99486 h 2224"/>
              <a:gd name="T6" fmla="*/ 2205183 w 4367"/>
              <a:gd name="T7" fmla="*/ 0 h 2224"/>
              <a:gd name="T8" fmla="*/ 2268223 w 4367"/>
              <a:gd name="T9" fmla="*/ 99486 h 2224"/>
              <a:gd name="T10" fmla="*/ 2288821 w 4367"/>
              <a:gd name="T11" fmla="*/ 131504 h 2224"/>
              <a:gd name="T12" fmla="*/ 2587797 w 4367"/>
              <a:gd name="T13" fmla="*/ 131504 h 2224"/>
              <a:gd name="T14" fmla="*/ 2725738 w 4367"/>
              <a:gd name="T15" fmla="*/ 258434 h 2224"/>
              <a:gd name="T16" fmla="*/ 2725738 w 4367"/>
              <a:gd name="T17" fmla="*/ 1145230 h 2224"/>
              <a:gd name="T18" fmla="*/ 2587797 w 4367"/>
              <a:gd name="T19" fmla="*/ 1271588 h 2224"/>
              <a:gd name="T20" fmla="*/ 138565 w 4367"/>
              <a:gd name="T21" fmla="*/ 1271588 h 2224"/>
              <a:gd name="T22" fmla="*/ 0 w 4367"/>
              <a:gd name="T23" fmla="*/ 1145230 h 2224"/>
              <a:gd name="T24" fmla="*/ 0 w 4367"/>
              <a:gd name="T25" fmla="*/ 258434 h 2224"/>
              <a:gd name="T26" fmla="*/ 138565 w 4367"/>
              <a:gd name="T27" fmla="*/ 131504 h 2224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4367" h="2224">
                <a:moveTo>
                  <a:pt x="222" y="230"/>
                </a:moveTo>
                <a:lnTo>
                  <a:pt x="3400" y="230"/>
                </a:lnTo>
                <a:lnTo>
                  <a:pt x="3433" y="174"/>
                </a:lnTo>
                <a:lnTo>
                  <a:pt x="3533" y="0"/>
                </a:lnTo>
                <a:lnTo>
                  <a:pt x="3634" y="174"/>
                </a:lnTo>
                <a:lnTo>
                  <a:pt x="3667" y="230"/>
                </a:lnTo>
                <a:lnTo>
                  <a:pt x="4146" y="230"/>
                </a:lnTo>
                <a:cubicBezTo>
                  <a:pt x="4267" y="230"/>
                  <a:pt x="4367" y="330"/>
                  <a:pt x="4367" y="452"/>
                </a:cubicBezTo>
                <a:lnTo>
                  <a:pt x="4367" y="2003"/>
                </a:lnTo>
                <a:cubicBezTo>
                  <a:pt x="4367" y="2124"/>
                  <a:pt x="4267" y="2224"/>
                  <a:pt x="4146" y="2224"/>
                </a:cubicBezTo>
                <a:lnTo>
                  <a:pt x="222" y="2224"/>
                </a:lnTo>
                <a:cubicBezTo>
                  <a:pt x="100" y="2224"/>
                  <a:pt x="0" y="2124"/>
                  <a:pt x="0" y="2003"/>
                </a:cubicBezTo>
                <a:lnTo>
                  <a:pt x="0" y="452"/>
                </a:lnTo>
                <a:cubicBezTo>
                  <a:pt x="0" y="330"/>
                  <a:pt x="100" y="230"/>
                  <a:pt x="222" y="23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57150">
            <a:solidFill>
              <a:srgbClr val="FAFAFA"/>
            </a:solidFill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3331676" y="3578695"/>
            <a:ext cx="255270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zh-CN" altLang="en-US" sz="1800" b="1" dirty="0" smtClean="0">
                <a:solidFill>
                  <a:schemeClr val="bg1"/>
                </a:solidFill>
                <a:latin typeface="微软雅黑" pitchFamily="34" charset="-122"/>
              </a:rPr>
              <a:t>自动调节光照</a:t>
            </a:r>
            <a:endParaRPr lang="en-US" altLang="zh-CN" sz="1800" b="1" dirty="0" smtClean="0">
              <a:solidFill>
                <a:schemeClr val="bg1"/>
              </a:solidFill>
              <a:latin typeface="微软雅黑" pitchFamily="34" charset="-122"/>
            </a:endParaRP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zh-CN" altLang="en-US" sz="1800" b="1" dirty="0" smtClean="0">
                <a:solidFill>
                  <a:schemeClr val="bg1"/>
                </a:solidFill>
                <a:latin typeface="微软雅黑" pitchFamily="34" charset="-122"/>
              </a:rPr>
              <a:t>强度，温湿度</a:t>
            </a:r>
            <a:endParaRPr lang="zh-CN" altLang="en-US" sz="1800" b="1" dirty="0">
              <a:solidFill>
                <a:schemeClr val="bg1"/>
              </a:solidFill>
              <a:latin typeface="微软雅黑" pitchFamily="34" charset="-122"/>
            </a:endParaRPr>
          </a:p>
        </p:txBody>
      </p:sp>
      <p:sp>
        <p:nvSpPr>
          <p:cNvPr id="15" name="Freeform 6"/>
          <p:cNvSpPr>
            <a:spLocks/>
          </p:cNvSpPr>
          <p:nvPr/>
        </p:nvSpPr>
        <p:spPr bwMode="auto">
          <a:xfrm>
            <a:off x="6046320" y="3364381"/>
            <a:ext cx="2928958" cy="1271588"/>
          </a:xfrm>
          <a:custGeom>
            <a:avLst/>
            <a:gdLst>
              <a:gd name="T0" fmla="*/ 138565 w 4367"/>
              <a:gd name="T1" fmla="*/ 131504 h 2224"/>
              <a:gd name="T2" fmla="*/ 2122168 w 4367"/>
              <a:gd name="T3" fmla="*/ 131504 h 2224"/>
              <a:gd name="T4" fmla="*/ 2142766 w 4367"/>
              <a:gd name="T5" fmla="*/ 99486 h 2224"/>
              <a:gd name="T6" fmla="*/ 2205183 w 4367"/>
              <a:gd name="T7" fmla="*/ 0 h 2224"/>
              <a:gd name="T8" fmla="*/ 2268223 w 4367"/>
              <a:gd name="T9" fmla="*/ 99486 h 2224"/>
              <a:gd name="T10" fmla="*/ 2288821 w 4367"/>
              <a:gd name="T11" fmla="*/ 131504 h 2224"/>
              <a:gd name="T12" fmla="*/ 2587797 w 4367"/>
              <a:gd name="T13" fmla="*/ 131504 h 2224"/>
              <a:gd name="T14" fmla="*/ 2725738 w 4367"/>
              <a:gd name="T15" fmla="*/ 258434 h 2224"/>
              <a:gd name="T16" fmla="*/ 2725738 w 4367"/>
              <a:gd name="T17" fmla="*/ 1145230 h 2224"/>
              <a:gd name="T18" fmla="*/ 2587797 w 4367"/>
              <a:gd name="T19" fmla="*/ 1271588 h 2224"/>
              <a:gd name="T20" fmla="*/ 138565 w 4367"/>
              <a:gd name="T21" fmla="*/ 1271588 h 2224"/>
              <a:gd name="T22" fmla="*/ 0 w 4367"/>
              <a:gd name="T23" fmla="*/ 1145230 h 2224"/>
              <a:gd name="T24" fmla="*/ 0 w 4367"/>
              <a:gd name="T25" fmla="*/ 258434 h 2224"/>
              <a:gd name="T26" fmla="*/ 138565 w 4367"/>
              <a:gd name="T27" fmla="*/ 131504 h 2224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4367" h="2224">
                <a:moveTo>
                  <a:pt x="222" y="230"/>
                </a:moveTo>
                <a:lnTo>
                  <a:pt x="3400" y="230"/>
                </a:lnTo>
                <a:lnTo>
                  <a:pt x="3433" y="174"/>
                </a:lnTo>
                <a:lnTo>
                  <a:pt x="3533" y="0"/>
                </a:lnTo>
                <a:lnTo>
                  <a:pt x="3634" y="174"/>
                </a:lnTo>
                <a:lnTo>
                  <a:pt x="3667" y="230"/>
                </a:lnTo>
                <a:lnTo>
                  <a:pt x="4146" y="230"/>
                </a:lnTo>
                <a:cubicBezTo>
                  <a:pt x="4267" y="230"/>
                  <a:pt x="4367" y="330"/>
                  <a:pt x="4367" y="452"/>
                </a:cubicBezTo>
                <a:lnTo>
                  <a:pt x="4367" y="2003"/>
                </a:lnTo>
                <a:cubicBezTo>
                  <a:pt x="4367" y="2124"/>
                  <a:pt x="4267" y="2224"/>
                  <a:pt x="4146" y="2224"/>
                </a:cubicBezTo>
                <a:lnTo>
                  <a:pt x="222" y="2224"/>
                </a:lnTo>
                <a:cubicBezTo>
                  <a:pt x="100" y="2224"/>
                  <a:pt x="0" y="2124"/>
                  <a:pt x="0" y="2003"/>
                </a:cubicBezTo>
                <a:lnTo>
                  <a:pt x="0" y="452"/>
                </a:lnTo>
                <a:cubicBezTo>
                  <a:pt x="0" y="330"/>
                  <a:pt x="100" y="230"/>
                  <a:pt x="222" y="230"/>
                </a:cubicBezTo>
                <a:close/>
              </a:path>
            </a:pathLst>
          </a:custGeom>
          <a:solidFill>
            <a:srgbClr val="258FA0"/>
          </a:solidFill>
          <a:ln w="57150">
            <a:solidFill>
              <a:srgbClr val="FAFAFA"/>
            </a:solidFill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6260634" y="3578695"/>
            <a:ext cx="2552700" cy="874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zh-CN" altLang="en-US" sz="1800" b="1" dirty="0" smtClean="0">
                <a:solidFill>
                  <a:schemeClr val="bg1"/>
                </a:solidFill>
                <a:latin typeface="微软雅黑" pitchFamily="34" charset="-122"/>
              </a:rPr>
              <a:t>定时通断，避免人</a:t>
            </a:r>
            <a:endParaRPr lang="en-US" altLang="zh-CN" sz="1800" b="1" dirty="0" smtClean="0">
              <a:solidFill>
                <a:schemeClr val="bg1"/>
              </a:solidFill>
              <a:latin typeface="微软雅黑" pitchFamily="34" charset="-122"/>
            </a:endParaRP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zh-CN" altLang="en-US" sz="1800" b="1" dirty="0" smtClean="0">
                <a:solidFill>
                  <a:schemeClr val="bg1"/>
                </a:solidFill>
                <a:latin typeface="微软雅黑" pitchFamily="34" charset="-122"/>
              </a:rPr>
              <a:t>为控制带来的疏漏</a:t>
            </a:r>
            <a:endParaRPr lang="zh-CN" altLang="en-US" sz="1800" b="1" dirty="0">
              <a:solidFill>
                <a:schemeClr val="bg1"/>
              </a:solidFill>
              <a:latin typeface="微软雅黑" pitchFamily="34" charset="-122"/>
            </a:endParaRPr>
          </a:p>
        </p:txBody>
      </p:sp>
      <p:pic>
        <p:nvPicPr>
          <p:cNvPr id="20" name="图片 19" descr="载波摄像头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73519" y="5082081"/>
            <a:ext cx="678793" cy="670535"/>
          </a:xfrm>
          <a:prstGeom prst="rect">
            <a:avLst/>
          </a:prstGeom>
        </p:spPr>
      </p:pic>
      <p:pic>
        <p:nvPicPr>
          <p:cNvPr id="31" name="图片 30" descr="红外转发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188536" y="4996938"/>
            <a:ext cx="785818" cy="789516"/>
          </a:xfrm>
          <a:prstGeom prst="rect">
            <a:avLst/>
          </a:prstGeom>
        </p:spPr>
      </p:pic>
      <p:pic>
        <p:nvPicPr>
          <p:cNvPr id="32" name="图片 31" descr="红外微波双鉴探测器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flipH="1">
            <a:off x="2329114" y="4989580"/>
            <a:ext cx="471457" cy="807014"/>
          </a:xfrm>
          <a:prstGeom prst="rect">
            <a:avLst/>
          </a:prstGeom>
        </p:spPr>
      </p:pic>
      <p:pic>
        <p:nvPicPr>
          <p:cNvPr id="33" name="图片 32" descr="漏电断路保护器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128418" y="5072074"/>
            <a:ext cx="773151" cy="683236"/>
          </a:xfrm>
          <a:prstGeom prst="rect">
            <a:avLst/>
          </a:prstGeom>
        </p:spPr>
      </p:pic>
      <p:pic>
        <p:nvPicPr>
          <p:cNvPr id="34" name="图片 33" descr="用电监控器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214810" y="4903320"/>
            <a:ext cx="571504" cy="998097"/>
          </a:xfrm>
          <a:prstGeom prst="rect">
            <a:avLst/>
          </a:prstGeom>
        </p:spPr>
      </p:pic>
      <p:pic>
        <p:nvPicPr>
          <p:cNvPr id="36" name="图片 35" descr="LCD开关-白效果图-2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000628" y="4929198"/>
            <a:ext cx="1086139" cy="928694"/>
          </a:xfrm>
          <a:prstGeom prst="rect">
            <a:avLst/>
          </a:prstGeom>
        </p:spPr>
      </p:pic>
      <p:pic>
        <p:nvPicPr>
          <p:cNvPr id="38" name="图片 37" descr="灯光控制器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 rot="18921967">
            <a:off x="6115254" y="5095261"/>
            <a:ext cx="1127799" cy="605031"/>
          </a:xfrm>
          <a:prstGeom prst="rect">
            <a:avLst/>
          </a:prstGeom>
        </p:spPr>
      </p:pic>
      <p:pic>
        <p:nvPicPr>
          <p:cNvPr id="39" name="图片 38" descr="窗帘控制器-2.pn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7132712" y="4929198"/>
            <a:ext cx="864502" cy="928694"/>
          </a:xfrm>
          <a:prstGeom prst="rect">
            <a:avLst/>
          </a:prstGeom>
        </p:spPr>
      </p:pic>
      <p:pic>
        <p:nvPicPr>
          <p:cNvPr id="40" name="图片 39" descr="智能插座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8286776" y="4857760"/>
            <a:ext cx="598237" cy="1142984"/>
          </a:xfrm>
          <a:prstGeom prst="rect">
            <a:avLst/>
          </a:prstGeom>
        </p:spPr>
      </p:pic>
      <p:pic>
        <p:nvPicPr>
          <p:cNvPr id="41" name="图片 40" descr="ppt文件素材xy-18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0" y="0"/>
            <a:ext cx="1883508" cy="1883508"/>
          </a:xfrm>
          <a:prstGeom prst="rect">
            <a:avLst/>
          </a:prstGeom>
        </p:spPr>
      </p:pic>
      <p:sp>
        <p:nvSpPr>
          <p:cNvPr id="42" name="TextBox 41"/>
          <p:cNvSpPr txBox="1"/>
          <p:nvPr/>
        </p:nvSpPr>
        <p:spPr>
          <a:xfrm>
            <a:off x="188404" y="6143644"/>
            <a:ext cx="82586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000" b="1" dirty="0" smtClean="0">
                <a:latin typeface="微软雅黑" pitchFamily="34" charset="-122"/>
                <a:ea typeface="微软雅黑" pitchFamily="34" charset="-122"/>
              </a:rPr>
              <a:t>载波摄像头</a:t>
            </a:r>
            <a:endParaRPr lang="zh-CN" altLang="en-US" sz="10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1191771" y="6143644"/>
            <a:ext cx="82586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000" b="1" dirty="0" smtClean="0">
                <a:latin typeface="微软雅黑" pitchFamily="34" charset="-122"/>
                <a:ea typeface="微软雅黑" pitchFamily="34" charset="-122"/>
              </a:rPr>
              <a:t>红外转发器</a:t>
            </a:r>
            <a:endParaRPr lang="zh-CN" altLang="en-US" sz="10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2195138" y="6143644"/>
            <a:ext cx="8258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1000" b="1" dirty="0" smtClean="0">
                <a:latin typeface="微软雅黑" pitchFamily="34" charset="-122"/>
                <a:ea typeface="微软雅黑" pitchFamily="34" charset="-122"/>
              </a:rPr>
              <a:t>红外微波</a:t>
            </a:r>
          </a:p>
          <a:p>
            <a:pPr algn="ctr"/>
            <a:r>
              <a:rPr lang="zh-CN" altLang="en-US" sz="1000" b="1" dirty="0" smtClean="0">
                <a:latin typeface="微软雅黑" pitchFamily="34" charset="-122"/>
                <a:ea typeface="微软雅黑" pitchFamily="34" charset="-122"/>
              </a:rPr>
              <a:t>双鉴探测器</a:t>
            </a:r>
            <a:endParaRPr lang="zh-CN" altLang="en-US" sz="10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3190136" y="6143644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000" b="1" dirty="0" smtClean="0">
                <a:latin typeface="微软雅黑" pitchFamily="34" charset="-122"/>
                <a:ea typeface="微软雅黑" pitchFamily="34" charset="-122"/>
              </a:rPr>
              <a:t>智能漏电</a:t>
            </a:r>
            <a:endParaRPr lang="en-US" altLang="zh-CN" sz="1000" b="1" dirty="0" smtClean="0">
              <a:latin typeface="微软雅黑" pitchFamily="34" charset="-122"/>
              <a:ea typeface="微软雅黑" pitchFamily="34" charset="-122"/>
            </a:endParaRPr>
          </a:p>
          <a:p>
            <a:pPr algn="ctr"/>
            <a:r>
              <a:rPr lang="zh-CN" altLang="en-US" sz="1000" b="1" dirty="0" smtClean="0">
                <a:latin typeface="微软雅黑" pitchFamily="34" charset="-122"/>
                <a:ea typeface="微软雅黑" pitchFamily="34" charset="-122"/>
              </a:rPr>
              <a:t>保护器</a:t>
            </a:r>
            <a:endParaRPr lang="zh-CN" altLang="en-US" sz="10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4046604" y="6143644"/>
            <a:ext cx="82586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000" b="1" dirty="0" smtClean="0">
                <a:latin typeface="微软雅黑" pitchFamily="34" charset="-122"/>
                <a:ea typeface="微软雅黑" pitchFamily="34" charset="-122"/>
              </a:rPr>
              <a:t>用电监控器</a:t>
            </a:r>
            <a:endParaRPr lang="zh-CN" altLang="en-US" sz="10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5032719" y="6143644"/>
            <a:ext cx="95571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0" b="1" dirty="0" smtClean="0">
                <a:latin typeface="微软雅黑" pitchFamily="34" charset="-122"/>
                <a:ea typeface="微软雅黑" pitchFamily="34" charset="-122"/>
              </a:rPr>
              <a:t>LCD</a:t>
            </a:r>
            <a:r>
              <a:rPr lang="zh-CN" altLang="en-US" sz="1000" b="1" dirty="0" smtClean="0">
                <a:latin typeface="微软雅黑" pitchFamily="34" charset="-122"/>
                <a:ea typeface="微软雅黑" pitchFamily="34" charset="-122"/>
              </a:rPr>
              <a:t>触摸开关</a:t>
            </a:r>
            <a:endParaRPr lang="zh-CN" altLang="en-US" sz="10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7166531" y="6143644"/>
            <a:ext cx="82586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000" b="1" dirty="0" smtClean="0">
                <a:latin typeface="微软雅黑" pitchFamily="34" charset="-122"/>
                <a:ea typeface="微软雅黑" pitchFamily="34" charset="-122"/>
              </a:rPr>
              <a:t>窗帘控制器</a:t>
            </a:r>
            <a:endParaRPr lang="zh-CN" altLang="en-US" sz="10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6165476" y="6143644"/>
            <a:ext cx="82586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000" b="1" dirty="0" smtClean="0">
                <a:latin typeface="微软雅黑" pitchFamily="34" charset="-122"/>
                <a:ea typeface="微软雅黑" pitchFamily="34" charset="-122"/>
              </a:rPr>
              <a:t>灯光控制器</a:t>
            </a:r>
            <a:endParaRPr lang="zh-CN" altLang="en-US" sz="10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8215338" y="6143644"/>
            <a:ext cx="6976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000" b="1" dirty="0" smtClean="0">
                <a:latin typeface="微软雅黑" pitchFamily="34" charset="-122"/>
                <a:ea typeface="微软雅黑" pitchFamily="34" charset="-122"/>
              </a:rPr>
              <a:t>智能插座</a:t>
            </a:r>
            <a:endParaRPr lang="zh-CN" altLang="en-US" sz="1000" b="1" dirty="0"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utoUpdateAnimBg="0"/>
      <p:bldP spid="13" grpId="0" animBg="1"/>
      <p:bldP spid="14" grpId="0" autoUpdateAnimBg="0"/>
      <p:bldP spid="15" grpId="0" animBg="1"/>
      <p:bldP spid="16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 descr="Company Jiaozhou Rendering-CROPPE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772816"/>
            <a:ext cx="5364088" cy="3528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 descr="Company Building Rendering_CROPPE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03641" y="3573016"/>
            <a:ext cx="2808311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矩形 9"/>
          <p:cNvSpPr/>
          <p:nvPr/>
        </p:nvSpPr>
        <p:spPr>
          <a:xfrm>
            <a:off x="5903640" y="1772816"/>
            <a:ext cx="2808312" cy="1728192"/>
          </a:xfrm>
          <a:prstGeom prst="rect">
            <a:avLst/>
          </a:prstGeom>
          <a:solidFill>
            <a:srgbClr val="258F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Text Box 5"/>
          <p:cNvSpPr>
            <a:spLocks noChangeArrowheads="1"/>
          </p:cNvSpPr>
          <p:nvPr/>
        </p:nvSpPr>
        <p:spPr bwMode="auto">
          <a:xfrm>
            <a:off x="6263680" y="2132856"/>
            <a:ext cx="2079625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1" hangingPunct="1"/>
            <a:r>
              <a:rPr lang="en-US" sz="7200" b="1" dirty="0">
                <a:solidFill>
                  <a:schemeClr val="bg1"/>
                </a:solidFill>
              </a:rPr>
              <a:t>2016</a:t>
            </a:r>
            <a:endParaRPr lang="zh-CN" altLang="en-US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57686" y="548680"/>
            <a:ext cx="47863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buFontTx/>
              <a:buNone/>
            </a:pPr>
            <a:r>
              <a:rPr lang="zh-CN" altLang="en-US" sz="3200" b="1" spc="300" dirty="0" smtClean="0">
                <a:solidFill>
                  <a:srgbClr val="258FA0"/>
                </a:solidFill>
                <a:ea typeface="微软雅黑" pitchFamily="34" charset="-122"/>
              </a:rPr>
              <a:t>教室、办公室解决方案</a:t>
            </a:r>
            <a:endParaRPr lang="zh-CN" altLang="en-US" sz="3200" b="1" spc="300" dirty="0">
              <a:solidFill>
                <a:srgbClr val="258FA0"/>
              </a:solidFill>
              <a:ea typeface="微软雅黑" pitchFamily="34" charset="-122"/>
            </a:endParaRPr>
          </a:p>
        </p:txBody>
      </p:sp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357298"/>
            <a:ext cx="2837838" cy="2211384"/>
          </a:xfrm>
          <a:prstGeom prst="rect">
            <a:avLst/>
          </a:prstGeom>
          <a:noFill/>
          <a:ln w="19050">
            <a:solidFill>
              <a:srgbClr val="258FA0"/>
            </a:solidFill>
            <a:miter lim="800000"/>
            <a:headEnd/>
            <a:tailEnd/>
          </a:ln>
        </p:spPr>
      </p:pic>
      <p:pic>
        <p:nvPicPr>
          <p:cNvPr id="13" name="Picture 2" descr="C:\Users\Administrator\Desktop\未标题-4-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88800" y="1357298"/>
            <a:ext cx="2786082" cy="2214578"/>
          </a:xfrm>
          <a:prstGeom prst="rect">
            <a:avLst/>
          </a:prstGeom>
          <a:noFill/>
          <a:ln w="19050">
            <a:solidFill>
              <a:srgbClr val="258FA0"/>
            </a:solidFill>
            <a:miter lim="800000"/>
            <a:headEnd/>
            <a:tailEnd/>
          </a:ln>
        </p:spPr>
      </p:pic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72198" y="1357298"/>
            <a:ext cx="2857520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图片 14" descr="ppt文件素材xy-18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883508" cy="1883508"/>
          </a:xfrm>
          <a:prstGeom prst="rect">
            <a:avLst/>
          </a:prstGeom>
        </p:spPr>
      </p:pic>
      <p:pic>
        <p:nvPicPr>
          <p:cNvPr id="17" name="图片 16" descr="载波摄像头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73519" y="5082081"/>
            <a:ext cx="678793" cy="670535"/>
          </a:xfrm>
          <a:prstGeom prst="rect">
            <a:avLst/>
          </a:prstGeom>
        </p:spPr>
      </p:pic>
      <p:pic>
        <p:nvPicPr>
          <p:cNvPr id="18" name="图片 17" descr="红外转发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188536" y="4996938"/>
            <a:ext cx="785818" cy="789516"/>
          </a:xfrm>
          <a:prstGeom prst="rect">
            <a:avLst/>
          </a:prstGeom>
        </p:spPr>
      </p:pic>
      <p:pic>
        <p:nvPicPr>
          <p:cNvPr id="19" name="图片 18" descr="红外微波双鉴探测器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flipH="1">
            <a:off x="2329114" y="4989580"/>
            <a:ext cx="471457" cy="807014"/>
          </a:xfrm>
          <a:prstGeom prst="rect">
            <a:avLst/>
          </a:prstGeom>
        </p:spPr>
      </p:pic>
      <p:pic>
        <p:nvPicPr>
          <p:cNvPr id="20" name="图片 19" descr="漏电断路保护器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128418" y="5072074"/>
            <a:ext cx="773151" cy="683236"/>
          </a:xfrm>
          <a:prstGeom prst="rect">
            <a:avLst/>
          </a:prstGeom>
        </p:spPr>
      </p:pic>
      <p:pic>
        <p:nvPicPr>
          <p:cNvPr id="21" name="图片 20" descr="用电监控器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214810" y="4903320"/>
            <a:ext cx="571504" cy="998097"/>
          </a:xfrm>
          <a:prstGeom prst="rect">
            <a:avLst/>
          </a:prstGeom>
        </p:spPr>
      </p:pic>
      <p:pic>
        <p:nvPicPr>
          <p:cNvPr id="22" name="图片 21" descr="LCD开关-白效果图-2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000628" y="4929198"/>
            <a:ext cx="1086139" cy="928694"/>
          </a:xfrm>
          <a:prstGeom prst="rect">
            <a:avLst/>
          </a:prstGeom>
        </p:spPr>
      </p:pic>
      <p:pic>
        <p:nvPicPr>
          <p:cNvPr id="23" name="图片 22" descr="灯光控制器.pn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 rot="18921967">
            <a:off x="6115254" y="5095261"/>
            <a:ext cx="1127799" cy="605031"/>
          </a:xfrm>
          <a:prstGeom prst="rect">
            <a:avLst/>
          </a:prstGeom>
        </p:spPr>
      </p:pic>
      <p:pic>
        <p:nvPicPr>
          <p:cNvPr id="24" name="图片 23" descr="窗帘控制器-2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7072330" y="4929198"/>
            <a:ext cx="931002" cy="1000132"/>
          </a:xfrm>
          <a:prstGeom prst="rect">
            <a:avLst/>
          </a:prstGeom>
        </p:spPr>
      </p:pic>
      <p:pic>
        <p:nvPicPr>
          <p:cNvPr id="25" name="图片 24" descr="智能插座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8286776" y="4857760"/>
            <a:ext cx="598237" cy="1142984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188404" y="6143644"/>
            <a:ext cx="82586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000" b="1" dirty="0" smtClean="0">
                <a:latin typeface="微软雅黑" pitchFamily="34" charset="-122"/>
                <a:ea typeface="微软雅黑" pitchFamily="34" charset="-122"/>
              </a:rPr>
              <a:t>载波摄像头</a:t>
            </a:r>
            <a:endParaRPr lang="zh-CN" altLang="en-US" sz="10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191771" y="6143644"/>
            <a:ext cx="82586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000" b="1" dirty="0" smtClean="0">
                <a:latin typeface="微软雅黑" pitchFamily="34" charset="-122"/>
                <a:ea typeface="微软雅黑" pitchFamily="34" charset="-122"/>
              </a:rPr>
              <a:t>红外转发器</a:t>
            </a:r>
            <a:endParaRPr lang="zh-CN" altLang="en-US" sz="10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195138" y="6143644"/>
            <a:ext cx="8258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1000" b="1" dirty="0" smtClean="0">
                <a:latin typeface="微软雅黑" pitchFamily="34" charset="-122"/>
                <a:ea typeface="微软雅黑" pitchFamily="34" charset="-122"/>
              </a:rPr>
              <a:t>红外微波</a:t>
            </a:r>
          </a:p>
          <a:p>
            <a:pPr algn="ctr"/>
            <a:r>
              <a:rPr lang="zh-CN" altLang="en-US" sz="1000" b="1" dirty="0" smtClean="0">
                <a:latin typeface="微软雅黑" pitchFamily="34" charset="-122"/>
                <a:ea typeface="微软雅黑" pitchFamily="34" charset="-122"/>
              </a:rPr>
              <a:t>双鉴探测器</a:t>
            </a:r>
            <a:endParaRPr lang="zh-CN" altLang="en-US" sz="10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190136" y="6143644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000" b="1" dirty="0" smtClean="0">
                <a:latin typeface="微软雅黑" pitchFamily="34" charset="-122"/>
                <a:ea typeface="微软雅黑" pitchFamily="34" charset="-122"/>
              </a:rPr>
              <a:t>智能漏电</a:t>
            </a:r>
            <a:endParaRPr lang="en-US" altLang="zh-CN" sz="1000" b="1" dirty="0" smtClean="0">
              <a:latin typeface="微软雅黑" pitchFamily="34" charset="-122"/>
              <a:ea typeface="微软雅黑" pitchFamily="34" charset="-122"/>
            </a:endParaRPr>
          </a:p>
          <a:p>
            <a:pPr algn="ctr"/>
            <a:r>
              <a:rPr lang="zh-CN" altLang="en-US" sz="1000" b="1" dirty="0" smtClean="0">
                <a:latin typeface="微软雅黑" pitchFamily="34" charset="-122"/>
                <a:ea typeface="微软雅黑" pitchFamily="34" charset="-122"/>
              </a:rPr>
              <a:t>保护器</a:t>
            </a:r>
            <a:endParaRPr lang="zh-CN" altLang="en-US" sz="10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046604" y="6143644"/>
            <a:ext cx="82586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000" b="1" dirty="0" smtClean="0">
                <a:latin typeface="微软雅黑" pitchFamily="34" charset="-122"/>
                <a:ea typeface="微软雅黑" pitchFamily="34" charset="-122"/>
              </a:rPr>
              <a:t>用电监控器</a:t>
            </a:r>
            <a:endParaRPr lang="zh-CN" altLang="en-US" sz="10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032719" y="6143644"/>
            <a:ext cx="95571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0" b="1" dirty="0" smtClean="0">
                <a:latin typeface="微软雅黑" pitchFamily="34" charset="-122"/>
                <a:ea typeface="微软雅黑" pitchFamily="34" charset="-122"/>
              </a:rPr>
              <a:t>LCD</a:t>
            </a:r>
            <a:r>
              <a:rPr lang="zh-CN" altLang="en-US" sz="1000" b="1" dirty="0" smtClean="0">
                <a:latin typeface="微软雅黑" pitchFamily="34" charset="-122"/>
                <a:ea typeface="微软雅黑" pitchFamily="34" charset="-122"/>
              </a:rPr>
              <a:t>触摸开关</a:t>
            </a:r>
            <a:endParaRPr lang="zh-CN" altLang="en-US" sz="10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166531" y="6143644"/>
            <a:ext cx="82586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000" b="1" dirty="0" smtClean="0">
                <a:latin typeface="微软雅黑" pitchFamily="34" charset="-122"/>
                <a:ea typeface="微软雅黑" pitchFamily="34" charset="-122"/>
              </a:rPr>
              <a:t>窗帘控制器</a:t>
            </a:r>
            <a:endParaRPr lang="zh-CN" altLang="en-US" sz="10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165476" y="6143644"/>
            <a:ext cx="82586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000" b="1" dirty="0" smtClean="0">
                <a:latin typeface="微软雅黑" pitchFamily="34" charset="-122"/>
                <a:ea typeface="微软雅黑" pitchFamily="34" charset="-122"/>
              </a:rPr>
              <a:t>灯光控制器</a:t>
            </a:r>
            <a:endParaRPr lang="zh-CN" altLang="en-US" sz="10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8215338" y="6143644"/>
            <a:ext cx="6976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000" b="1" dirty="0" smtClean="0">
                <a:latin typeface="微软雅黑" pitchFamily="34" charset="-122"/>
                <a:ea typeface="微软雅黑" pitchFamily="34" charset="-122"/>
              </a:rPr>
              <a:t>智能插座</a:t>
            </a:r>
            <a:endParaRPr lang="zh-CN" altLang="en-US" sz="10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Freeform 6"/>
          <p:cNvSpPr>
            <a:spLocks/>
          </p:cNvSpPr>
          <p:nvPr/>
        </p:nvSpPr>
        <p:spPr bwMode="auto">
          <a:xfrm>
            <a:off x="168722" y="3364381"/>
            <a:ext cx="2928958" cy="1271588"/>
          </a:xfrm>
          <a:custGeom>
            <a:avLst/>
            <a:gdLst>
              <a:gd name="T0" fmla="*/ 138565 w 4367"/>
              <a:gd name="T1" fmla="*/ 131504 h 2224"/>
              <a:gd name="T2" fmla="*/ 2122168 w 4367"/>
              <a:gd name="T3" fmla="*/ 131504 h 2224"/>
              <a:gd name="T4" fmla="*/ 2142766 w 4367"/>
              <a:gd name="T5" fmla="*/ 99486 h 2224"/>
              <a:gd name="T6" fmla="*/ 2205183 w 4367"/>
              <a:gd name="T7" fmla="*/ 0 h 2224"/>
              <a:gd name="T8" fmla="*/ 2268223 w 4367"/>
              <a:gd name="T9" fmla="*/ 99486 h 2224"/>
              <a:gd name="T10" fmla="*/ 2288821 w 4367"/>
              <a:gd name="T11" fmla="*/ 131504 h 2224"/>
              <a:gd name="T12" fmla="*/ 2587797 w 4367"/>
              <a:gd name="T13" fmla="*/ 131504 h 2224"/>
              <a:gd name="T14" fmla="*/ 2725738 w 4367"/>
              <a:gd name="T15" fmla="*/ 258434 h 2224"/>
              <a:gd name="T16" fmla="*/ 2725738 w 4367"/>
              <a:gd name="T17" fmla="*/ 1145230 h 2224"/>
              <a:gd name="T18" fmla="*/ 2587797 w 4367"/>
              <a:gd name="T19" fmla="*/ 1271588 h 2224"/>
              <a:gd name="T20" fmla="*/ 138565 w 4367"/>
              <a:gd name="T21" fmla="*/ 1271588 h 2224"/>
              <a:gd name="T22" fmla="*/ 0 w 4367"/>
              <a:gd name="T23" fmla="*/ 1145230 h 2224"/>
              <a:gd name="T24" fmla="*/ 0 w 4367"/>
              <a:gd name="T25" fmla="*/ 258434 h 2224"/>
              <a:gd name="T26" fmla="*/ 138565 w 4367"/>
              <a:gd name="T27" fmla="*/ 131504 h 2224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4367" h="2224">
                <a:moveTo>
                  <a:pt x="222" y="230"/>
                </a:moveTo>
                <a:lnTo>
                  <a:pt x="3400" y="230"/>
                </a:lnTo>
                <a:lnTo>
                  <a:pt x="3433" y="174"/>
                </a:lnTo>
                <a:lnTo>
                  <a:pt x="3533" y="0"/>
                </a:lnTo>
                <a:lnTo>
                  <a:pt x="3634" y="174"/>
                </a:lnTo>
                <a:lnTo>
                  <a:pt x="3667" y="230"/>
                </a:lnTo>
                <a:lnTo>
                  <a:pt x="4146" y="230"/>
                </a:lnTo>
                <a:cubicBezTo>
                  <a:pt x="4267" y="230"/>
                  <a:pt x="4367" y="330"/>
                  <a:pt x="4367" y="452"/>
                </a:cubicBezTo>
                <a:lnTo>
                  <a:pt x="4367" y="2003"/>
                </a:lnTo>
                <a:cubicBezTo>
                  <a:pt x="4367" y="2124"/>
                  <a:pt x="4267" y="2224"/>
                  <a:pt x="4146" y="2224"/>
                </a:cubicBezTo>
                <a:lnTo>
                  <a:pt x="222" y="2224"/>
                </a:lnTo>
                <a:cubicBezTo>
                  <a:pt x="100" y="2224"/>
                  <a:pt x="0" y="2124"/>
                  <a:pt x="0" y="2003"/>
                </a:cubicBezTo>
                <a:lnTo>
                  <a:pt x="0" y="452"/>
                </a:lnTo>
                <a:cubicBezTo>
                  <a:pt x="0" y="330"/>
                  <a:pt x="100" y="230"/>
                  <a:pt x="222" y="230"/>
                </a:cubicBezTo>
                <a:close/>
              </a:path>
            </a:pathLst>
          </a:custGeom>
          <a:solidFill>
            <a:srgbClr val="258FA0"/>
          </a:solidFill>
          <a:ln w="57150">
            <a:solidFill>
              <a:srgbClr val="FAFAFA"/>
            </a:solidFill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357158" y="3578695"/>
            <a:ext cx="2552700" cy="874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zh-CN" altLang="en-US" sz="1800" b="1" dirty="0" smtClean="0">
                <a:solidFill>
                  <a:schemeClr val="bg1"/>
                </a:solidFill>
                <a:latin typeface="微软雅黑" pitchFamily="34" charset="-122"/>
              </a:rPr>
              <a:t>实时查看当前所</a:t>
            </a:r>
            <a:endParaRPr lang="en-US" altLang="zh-CN" sz="1800" b="1" dirty="0" smtClean="0">
              <a:solidFill>
                <a:schemeClr val="bg1"/>
              </a:solidFill>
              <a:latin typeface="微软雅黑" pitchFamily="34" charset="-122"/>
            </a:endParaRP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zh-CN" altLang="en-US" sz="1800" b="1" dirty="0" smtClean="0">
                <a:solidFill>
                  <a:schemeClr val="bg1"/>
                </a:solidFill>
                <a:latin typeface="微软雅黑" pitchFamily="34" charset="-122"/>
              </a:rPr>
              <a:t>有房间设备状态</a:t>
            </a:r>
            <a:endParaRPr lang="zh-CN" altLang="en-US" sz="1800" b="1" dirty="0">
              <a:solidFill>
                <a:schemeClr val="bg1"/>
              </a:solidFill>
              <a:latin typeface="微软雅黑" pitchFamily="34" charset="-122"/>
            </a:endParaRPr>
          </a:p>
        </p:txBody>
      </p:sp>
      <p:sp>
        <p:nvSpPr>
          <p:cNvPr id="8" name="Freeform 6"/>
          <p:cNvSpPr>
            <a:spLocks/>
          </p:cNvSpPr>
          <p:nvPr/>
        </p:nvSpPr>
        <p:spPr bwMode="auto">
          <a:xfrm>
            <a:off x="3143240" y="3364381"/>
            <a:ext cx="2857520" cy="1271588"/>
          </a:xfrm>
          <a:custGeom>
            <a:avLst/>
            <a:gdLst>
              <a:gd name="T0" fmla="*/ 138565 w 4367"/>
              <a:gd name="T1" fmla="*/ 131504 h 2224"/>
              <a:gd name="T2" fmla="*/ 2122168 w 4367"/>
              <a:gd name="T3" fmla="*/ 131504 h 2224"/>
              <a:gd name="T4" fmla="*/ 2142766 w 4367"/>
              <a:gd name="T5" fmla="*/ 99486 h 2224"/>
              <a:gd name="T6" fmla="*/ 2205183 w 4367"/>
              <a:gd name="T7" fmla="*/ 0 h 2224"/>
              <a:gd name="T8" fmla="*/ 2268223 w 4367"/>
              <a:gd name="T9" fmla="*/ 99486 h 2224"/>
              <a:gd name="T10" fmla="*/ 2288821 w 4367"/>
              <a:gd name="T11" fmla="*/ 131504 h 2224"/>
              <a:gd name="T12" fmla="*/ 2587797 w 4367"/>
              <a:gd name="T13" fmla="*/ 131504 h 2224"/>
              <a:gd name="T14" fmla="*/ 2725738 w 4367"/>
              <a:gd name="T15" fmla="*/ 258434 h 2224"/>
              <a:gd name="T16" fmla="*/ 2725738 w 4367"/>
              <a:gd name="T17" fmla="*/ 1145230 h 2224"/>
              <a:gd name="T18" fmla="*/ 2587797 w 4367"/>
              <a:gd name="T19" fmla="*/ 1271588 h 2224"/>
              <a:gd name="T20" fmla="*/ 138565 w 4367"/>
              <a:gd name="T21" fmla="*/ 1271588 h 2224"/>
              <a:gd name="T22" fmla="*/ 0 w 4367"/>
              <a:gd name="T23" fmla="*/ 1145230 h 2224"/>
              <a:gd name="T24" fmla="*/ 0 w 4367"/>
              <a:gd name="T25" fmla="*/ 258434 h 2224"/>
              <a:gd name="T26" fmla="*/ 138565 w 4367"/>
              <a:gd name="T27" fmla="*/ 131504 h 2224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4367" h="2224">
                <a:moveTo>
                  <a:pt x="222" y="230"/>
                </a:moveTo>
                <a:lnTo>
                  <a:pt x="3400" y="230"/>
                </a:lnTo>
                <a:lnTo>
                  <a:pt x="3433" y="174"/>
                </a:lnTo>
                <a:lnTo>
                  <a:pt x="3533" y="0"/>
                </a:lnTo>
                <a:lnTo>
                  <a:pt x="3634" y="174"/>
                </a:lnTo>
                <a:lnTo>
                  <a:pt x="3667" y="230"/>
                </a:lnTo>
                <a:lnTo>
                  <a:pt x="4146" y="230"/>
                </a:lnTo>
                <a:cubicBezTo>
                  <a:pt x="4267" y="230"/>
                  <a:pt x="4367" y="330"/>
                  <a:pt x="4367" y="452"/>
                </a:cubicBezTo>
                <a:lnTo>
                  <a:pt x="4367" y="2003"/>
                </a:lnTo>
                <a:cubicBezTo>
                  <a:pt x="4367" y="2124"/>
                  <a:pt x="4267" y="2224"/>
                  <a:pt x="4146" y="2224"/>
                </a:cubicBezTo>
                <a:lnTo>
                  <a:pt x="222" y="2224"/>
                </a:lnTo>
                <a:cubicBezTo>
                  <a:pt x="100" y="2224"/>
                  <a:pt x="0" y="2124"/>
                  <a:pt x="0" y="2003"/>
                </a:cubicBezTo>
                <a:lnTo>
                  <a:pt x="0" y="452"/>
                </a:lnTo>
                <a:cubicBezTo>
                  <a:pt x="0" y="330"/>
                  <a:pt x="100" y="230"/>
                  <a:pt x="222" y="23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57150">
            <a:solidFill>
              <a:srgbClr val="FAFAFA"/>
            </a:solidFill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3331676" y="3578695"/>
            <a:ext cx="2552700" cy="874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zh-CN" altLang="en-US" sz="1800" b="1" dirty="0" smtClean="0">
                <a:solidFill>
                  <a:schemeClr val="bg1"/>
                </a:solidFill>
                <a:latin typeface="微软雅黑" pitchFamily="34" charset="-122"/>
              </a:rPr>
              <a:t>实时查看当前</a:t>
            </a:r>
            <a:endParaRPr lang="en-US" altLang="zh-CN" sz="1800" b="1" dirty="0" smtClean="0">
              <a:solidFill>
                <a:schemeClr val="bg1"/>
              </a:solidFill>
              <a:latin typeface="微软雅黑" pitchFamily="34" charset="-122"/>
            </a:endParaRP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zh-CN" altLang="en-US" sz="1800" b="1" dirty="0" smtClean="0">
                <a:solidFill>
                  <a:schemeClr val="bg1"/>
                </a:solidFill>
                <a:latin typeface="微软雅黑" pitchFamily="34" charset="-122"/>
              </a:rPr>
              <a:t>房间耗能情况</a:t>
            </a:r>
            <a:endParaRPr lang="zh-CN" altLang="en-US" sz="1800" b="1" dirty="0">
              <a:solidFill>
                <a:schemeClr val="bg1"/>
              </a:solidFill>
              <a:latin typeface="微软雅黑" pitchFamily="34" charset="-122"/>
            </a:endParaRPr>
          </a:p>
        </p:txBody>
      </p:sp>
      <p:sp>
        <p:nvSpPr>
          <p:cNvPr id="10" name="Freeform 6"/>
          <p:cNvSpPr>
            <a:spLocks/>
          </p:cNvSpPr>
          <p:nvPr/>
        </p:nvSpPr>
        <p:spPr bwMode="auto">
          <a:xfrm>
            <a:off x="6046320" y="3364381"/>
            <a:ext cx="2928958" cy="1271588"/>
          </a:xfrm>
          <a:custGeom>
            <a:avLst/>
            <a:gdLst>
              <a:gd name="T0" fmla="*/ 138565 w 4367"/>
              <a:gd name="T1" fmla="*/ 131504 h 2224"/>
              <a:gd name="T2" fmla="*/ 2122168 w 4367"/>
              <a:gd name="T3" fmla="*/ 131504 h 2224"/>
              <a:gd name="T4" fmla="*/ 2142766 w 4367"/>
              <a:gd name="T5" fmla="*/ 99486 h 2224"/>
              <a:gd name="T6" fmla="*/ 2205183 w 4367"/>
              <a:gd name="T7" fmla="*/ 0 h 2224"/>
              <a:gd name="T8" fmla="*/ 2268223 w 4367"/>
              <a:gd name="T9" fmla="*/ 99486 h 2224"/>
              <a:gd name="T10" fmla="*/ 2288821 w 4367"/>
              <a:gd name="T11" fmla="*/ 131504 h 2224"/>
              <a:gd name="T12" fmla="*/ 2587797 w 4367"/>
              <a:gd name="T13" fmla="*/ 131504 h 2224"/>
              <a:gd name="T14" fmla="*/ 2725738 w 4367"/>
              <a:gd name="T15" fmla="*/ 258434 h 2224"/>
              <a:gd name="T16" fmla="*/ 2725738 w 4367"/>
              <a:gd name="T17" fmla="*/ 1145230 h 2224"/>
              <a:gd name="T18" fmla="*/ 2587797 w 4367"/>
              <a:gd name="T19" fmla="*/ 1271588 h 2224"/>
              <a:gd name="T20" fmla="*/ 138565 w 4367"/>
              <a:gd name="T21" fmla="*/ 1271588 h 2224"/>
              <a:gd name="T22" fmla="*/ 0 w 4367"/>
              <a:gd name="T23" fmla="*/ 1145230 h 2224"/>
              <a:gd name="T24" fmla="*/ 0 w 4367"/>
              <a:gd name="T25" fmla="*/ 258434 h 2224"/>
              <a:gd name="T26" fmla="*/ 138565 w 4367"/>
              <a:gd name="T27" fmla="*/ 131504 h 2224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4367" h="2224">
                <a:moveTo>
                  <a:pt x="222" y="230"/>
                </a:moveTo>
                <a:lnTo>
                  <a:pt x="3400" y="230"/>
                </a:lnTo>
                <a:lnTo>
                  <a:pt x="3433" y="174"/>
                </a:lnTo>
                <a:lnTo>
                  <a:pt x="3533" y="0"/>
                </a:lnTo>
                <a:lnTo>
                  <a:pt x="3634" y="174"/>
                </a:lnTo>
                <a:lnTo>
                  <a:pt x="3667" y="230"/>
                </a:lnTo>
                <a:lnTo>
                  <a:pt x="4146" y="230"/>
                </a:lnTo>
                <a:cubicBezTo>
                  <a:pt x="4267" y="230"/>
                  <a:pt x="4367" y="330"/>
                  <a:pt x="4367" y="452"/>
                </a:cubicBezTo>
                <a:lnTo>
                  <a:pt x="4367" y="2003"/>
                </a:lnTo>
                <a:cubicBezTo>
                  <a:pt x="4367" y="2124"/>
                  <a:pt x="4267" y="2224"/>
                  <a:pt x="4146" y="2224"/>
                </a:cubicBezTo>
                <a:lnTo>
                  <a:pt x="222" y="2224"/>
                </a:lnTo>
                <a:cubicBezTo>
                  <a:pt x="100" y="2224"/>
                  <a:pt x="0" y="2124"/>
                  <a:pt x="0" y="2003"/>
                </a:cubicBezTo>
                <a:lnTo>
                  <a:pt x="0" y="452"/>
                </a:lnTo>
                <a:cubicBezTo>
                  <a:pt x="0" y="330"/>
                  <a:pt x="100" y="230"/>
                  <a:pt x="222" y="230"/>
                </a:cubicBezTo>
                <a:close/>
              </a:path>
            </a:pathLst>
          </a:custGeom>
          <a:solidFill>
            <a:srgbClr val="258FA0"/>
          </a:solidFill>
          <a:ln w="57150">
            <a:solidFill>
              <a:srgbClr val="FAFAFA"/>
            </a:solidFill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6260634" y="3755910"/>
            <a:ext cx="2552700" cy="458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zh-CN" altLang="en-US" sz="1800" b="1" dirty="0" smtClean="0">
                <a:solidFill>
                  <a:schemeClr val="bg1"/>
                </a:solidFill>
                <a:latin typeface="微软雅黑" pitchFamily="34" charset="-122"/>
              </a:rPr>
              <a:t>闲置房间入侵报警</a:t>
            </a:r>
            <a:endParaRPr lang="zh-CN" altLang="en-US" sz="1800" b="1" dirty="0">
              <a:solidFill>
                <a:schemeClr val="bg1"/>
              </a:solidFill>
              <a:latin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utoUpdateAnimBg="0"/>
      <p:bldP spid="8" grpId="0" animBg="1"/>
      <p:bldP spid="9" grpId="0" autoUpdateAnimBg="0"/>
      <p:bldP spid="10" grpId="0" animBg="1"/>
      <p:bldP spid="11" grpId="0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93474" y="1500174"/>
            <a:ext cx="2091256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34091" y="1500174"/>
            <a:ext cx="2298595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38367" y="1500174"/>
            <a:ext cx="2191351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4895571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44" y="1500174"/>
            <a:ext cx="2044784" cy="143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Freeform 6"/>
          <p:cNvSpPr>
            <a:spLocks/>
          </p:cNvSpPr>
          <p:nvPr/>
        </p:nvSpPr>
        <p:spPr bwMode="auto">
          <a:xfrm>
            <a:off x="108341" y="2857496"/>
            <a:ext cx="2106206" cy="928694"/>
          </a:xfrm>
          <a:custGeom>
            <a:avLst/>
            <a:gdLst>
              <a:gd name="T0" fmla="*/ 138565 w 4367"/>
              <a:gd name="T1" fmla="*/ 131504 h 2224"/>
              <a:gd name="T2" fmla="*/ 2122168 w 4367"/>
              <a:gd name="T3" fmla="*/ 131504 h 2224"/>
              <a:gd name="T4" fmla="*/ 2142766 w 4367"/>
              <a:gd name="T5" fmla="*/ 99486 h 2224"/>
              <a:gd name="T6" fmla="*/ 2205183 w 4367"/>
              <a:gd name="T7" fmla="*/ 0 h 2224"/>
              <a:gd name="T8" fmla="*/ 2268223 w 4367"/>
              <a:gd name="T9" fmla="*/ 99486 h 2224"/>
              <a:gd name="T10" fmla="*/ 2288821 w 4367"/>
              <a:gd name="T11" fmla="*/ 131504 h 2224"/>
              <a:gd name="T12" fmla="*/ 2587797 w 4367"/>
              <a:gd name="T13" fmla="*/ 131504 h 2224"/>
              <a:gd name="T14" fmla="*/ 2725738 w 4367"/>
              <a:gd name="T15" fmla="*/ 258434 h 2224"/>
              <a:gd name="T16" fmla="*/ 2725738 w 4367"/>
              <a:gd name="T17" fmla="*/ 1145230 h 2224"/>
              <a:gd name="T18" fmla="*/ 2587797 w 4367"/>
              <a:gd name="T19" fmla="*/ 1271588 h 2224"/>
              <a:gd name="T20" fmla="*/ 138565 w 4367"/>
              <a:gd name="T21" fmla="*/ 1271588 h 2224"/>
              <a:gd name="T22" fmla="*/ 0 w 4367"/>
              <a:gd name="T23" fmla="*/ 1145230 h 2224"/>
              <a:gd name="T24" fmla="*/ 0 w 4367"/>
              <a:gd name="T25" fmla="*/ 258434 h 2224"/>
              <a:gd name="T26" fmla="*/ 138565 w 4367"/>
              <a:gd name="T27" fmla="*/ 131504 h 2224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4367" h="2224">
                <a:moveTo>
                  <a:pt x="222" y="230"/>
                </a:moveTo>
                <a:lnTo>
                  <a:pt x="3400" y="230"/>
                </a:lnTo>
                <a:lnTo>
                  <a:pt x="3433" y="174"/>
                </a:lnTo>
                <a:lnTo>
                  <a:pt x="3533" y="0"/>
                </a:lnTo>
                <a:lnTo>
                  <a:pt x="3634" y="174"/>
                </a:lnTo>
                <a:lnTo>
                  <a:pt x="3667" y="230"/>
                </a:lnTo>
                <a:lnTo>
                  <a:pt x="4146" y="230"/>
                </a:lnTo>
                <a:cubicBezTo>
                  <a:pt x="4267" y="230"/>
                  <a:pt x="4367" y="330"/>
                  <a:pt x="4367" y="452"/>
                </a:cubicBezTo>
                <a:lnTo>
                  <a:pt x="4367" y="2003"/>
                </a:lnTo>
                <a:cubicBezTo>
                  <a:pt x="4367" y="2124"/>
                  <a:pt x="4267" y="2224"/>
                  <a:pt x="4146" y="2224"/>
                </a:cubicBezTo>
                <a:lnTo>
                  <a:pt x="222" y="2224"/>
                </a:lnTo>
                <a:cubicBezTo>
                  <a:pt x="100" y="2224"/>
                  <a:pt x="0" y="2124"/>
                  <a:pt x="0" y="2003"/>
                </a:cubicBezTo>
                <a:lnTo>
                  <a:pt x="0" y="452"/>
                </a:lnTo>
                <a:cubicBezTo>
                  <a:pt x="0" y="330"/>
                  <a:pt x="100" y="230"/>
                  <a:pt x="222" y="230"/>
                </a:cubicBezTo>
                <a:close/>
              </a:path>
            </a:pathLst>
          </a:custGeom>
          <a:solidFill>
            <a:srgbClr val="258FA0"/>
          </a:solidFill>
          <a:ln w="57150">
            <a:solidFill>
              <a:srgbClr val="FAFAFA"/>
            </a:solidFill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" name="Freeform 6"/>
          <p:cNvSpPr>
            <a:spLocks/>
          </p:cNvSpPr>
          <p:nvPr/>
        </p:nvSpPr>
        <p:spPr bwMode="auto">
          <a:xfrm>
            <a:off x="4572000" y="2857496"/>
            <a:ext cx="2143140" cy="928694"/>
          </a:xfrm>
          <a:custGeom>
            <a:avLst/>
            <a:gdLst>
              <a:gd name="T0" fmla="*/ 138565 w 4367"/>
              <a:gd name="T1" fmla="*/ 131504 h 2224"/>
              <a:gd name="T2" fmla="*/ 2122168 w 4367"/>
              <a:gd name="T3" fmla="*/ 131504 h 2224"/>
              <a:gd name="T4" fmla="*/ 2142766 w 4367"/>
              <a:gd name="T5" fmla="*/ 99486 h 2224"/>
              <a:gd name="T6" fmla="*/ 2205183 w 4367"/>
              <a:gd name="T7" fmla="*/ 0 h 2224"/>
              <a:gd name="T8" fmla="*/ 2268223 w 4367"/>
              <a:gd name="T9" fmla="*/ 99486 h 2224"/>
              <a:gd name="T10" fmla="*/ 2288821 w 4367"/>
              <a:gd name="T11" fmla="*/ 131504 h 2224"/>
              <a:gd name="T12" fmla="*/ 2587797 w 4367"/>
              <a:gd name="T13" fmla="*/ 131504 h 2224"/>
              <a:gd name="T14" fmla="*/ 2725738 w 4367"/>
              <a:gd name="T15" fmla="*/ 258434 h 2224"/>
              <a:gd name="T16" fmla="*/ 2725738 w 4367"/>
              <a:gd name="T17" fmla="*/ 1145230 h 2224"/>
              <a:gd name="T18" fmla="*/ 2587797 w 4367"/>
              <a:gd name="T19" fmla="*/ 1271588 h 2224"/>
              <a:gd name="T20" fmla="*/ 138565 w 4367"/>
              <a:gd name="T21" fmla="*/ 1271588 h 2224"/>
              <a:gd name="T22" fmla="*/ 0 w 4367"/>
              <a:gd name="T23" fmla="*/ 1145230 h 2224"/>
              <a:gd name="T24" fmla="*/ 0 w 4367"/>
              <a:gd name="T25" fmla="*/ 258434 h 2224"/>
              <a:gd name="T26" fmla="*/ 138565 w 4367"/>
              <a:gd name="T27" fmla="*/ 131504 h 2224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4367" h="2224">
                <a:moveTo>
                  <a:pt x="222" y="230"/>
                </a:moveTo>
                <a:lnTo>
                  <a:pt x="3400" y="230"/>
                </a:lnTo>
                <a:lnTo>
                  <a:pt x="3433" y="174"/>
                </a:lnTo>
                <a:lnTo>
                  <a:pt x="3533" y="0"/>
                </a:lnTo>
                <a:lnTo>
                  <a:pt x="3634" y="174"/>
                </a:lnTo>
                <a:lnTo>
                  <a:pt x="3667" y="230"/>
                </a:lnTo>
                <a:lnTo>
                  <a:pt x="4146" y="230"/>
                </a:lnTo>
                <a:cubicBezTo>
                  <a:pt x="4267" y="230"/>
                  <a:pt x="4367" y="330"/>
                  <a:pt x="4367" y="452"/>
                </a:cubicBezTo>
                <a:lnTo>
                  <a:pt x="4367" y="2003"/>
                </a:lnTo>
                <a:cubicBezTo>
                  <a:pt x="4367" y="2124"/>
                  <a:pt x="4267" y="2224"/>
                  <a:pt x="4146" y="2224"/>
                </a:cubicBezTo>
                <a:lnTo>
                  <a:pt x="222" y="2224"/>
                </a:lnTo>
                <a:cubicBezTo>
                  <a:pt x="100" y="2224"/>
                  <a:pt x="0" y="2124"/>
                  <a:pt x="0" y="2003"/>
                </a:cubicBezTo>
                <a:lnTo>
                  <a:pt x="0" y="452"/>
                </a:lnTo>
                <a:cubicBezTo>
                  <a:pt x="0" y="330"/>
                  <a:pt x="100" y="230"/>
                  <a:pt x="222" y="230"/>
                </a:cubicBezTo>
                <a:close/>
              </a:path>
            </a:pathLst>
          </a:custGeom>
          <a:solidFill>
            <a:srgbClr val="258FA0"/>
          </a:solidFill>
          <a:ln w="57150">
            <a:solidFill>
              <a:srgbClr val="FAFAFA"/>
            </a:solidFill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2" name="Freeform 6"/>
          <p:cNvSpPr>
            <a:spLocks/>
          </p:cNvSpPr>
          <p:nvPr/>
        </p:nvSpPr>
        <p:spPr bwMode="auto">
          <a:xfrm>
            <a:off x="6715140" y="2857496"/>
            <a:ext cx="2249082" cy="928694"/>
          </a:xfrm>
          <a:custGeom>
            <a:avLst/>
            <a:gdLst>
              <a:gd name="T0" fmla="*/ 138565 w 4367"/>
              <a:gd name="T1" fmla="*/ 131504 h 2224"/>
              <a:gd name="T2" fmla="*/ 2122168 w 4367"/>
              <a:gd name="T3" fmla="*/ 131504 h 2224"/>
              <a:gd name="T4" fmla="*/ 2142766 w 4367"/>
              <a:gd name="T5" fmla="*/ 99486 h 2224"/>
              <a:gd name="T6" fmla="*/ 2205183 w 4367"/>
              <a:gd name="T7" fmla="*/ 0 h 2224"/>
              <a:gd name="T8" fmla="*/ 2268223 w 4367"/>
              <a:gd name="T9" fmla="*/ 99486 h 2224"/>
              <a:gd name="T10" fmla="*/ 2288821 w 4367"/>
              <a:gd name="T11" fmla="*/ 131504 h 2224"/>
              <a:gd name="T12" fmla="*/ 2587797 w 4367"/>
              <a:gd name="T13" fmla="*/ 131504 h 2224"/>
              <a:gd name="T14" fmla="*/ 2725738 w 4367"/>
              <a:gd name="T15" fmla="*/ 258434 h 2224"/>
              <a:gd name="T16" fmla="*/ 2725738 w 4367"/>
              <a:gd name="T17" fmla="*/ 1145230 h 2224"/>
              <a:gd name="T18" fmla="*/ 2587797 w 4367"/>
              <a:gd name="T19" fmla="*/ 1271588 h 2224"/>
              <a:gd name="T20" fmla="*/ 138565 w 4367"/>
              <a:gd name="T21" fmla="*/ 1271588 h 2224"/>
              <a:gd name="T22" fmla="*/ 0 w 4367"/>
              <a:gd name="T23" fmla="*/ 1145230 h 2224"/>
              <a:gd name="T24" fmla="*/ 0 w 4367"/>
              <a:gd name="T25" fmla="*/ 258434 h 2224"/>
              <a:gd name="T26" fmla="*/ 138565 w 4367"/>
              <a:gd name="T27" fmla="*/ 131504 h 2224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4367" h="2224">
                <a:moveTo>
                  <a:pt x="222" y="230"/>
                </a:moveTo>
                <a:lnTo>
                  <a:pt x="3400" y="230"/>
                </a:lnTo>
                <a:lnTo>
                  <a:pt x="3433" y="174"/>
                </a:lnTo>
                <a:lnTo>
                  <a:pt x="3533" y="0"/>
                </a:lnTo>
                <a:lnTo>
                  <a:pt x="3634" y="174"/>
                </a:lnTo>
                <a:lnTo>
                  <a:pt x="3667" y="230"/>
                </a:lnTo>
                <a:lnTo>
                  <a:pt x="4146" y="230"/>
                </a:lnTo>
                <a:cubicBezTo>
                  <a:pt x="4267" y="230"/>
                  <a:pt x="4367" y="330"/>
                  <a:pt x="4367" y="452"/>
                </a:cubicBezTo>
                <a:lnTo>
                  <a:pt x="4367" y="2003"/>
                </a:lnTo>
                <a:cubicBezTo>
                  <a:pt x="4367" y="2124"/>
                  <a:pt x="4267" y="2224"/>
                  <a:pt x="4146" y="2224"/>
                </a:cubicBezTo>
                <a:lnTo>
                  <a:pt x="222" y="2224"/>
                </a:lnTo>
                <a:cubicBezTo>
                  <a:pt x="100" y="2224"/>
                  <a:pt x="0" y="2124"/>
                  <a:pt x="0" y="2003"/>
                </a:cubicBezTo>
                <a:lnTo>
                  <a:pt x="0" y="452"/>
                </a:lnTo>
                <a:cubicBezTo>
                  <a:pt x="0" y="330"/>
                  <a:pt x="100" y="230"/>
                  <a:pt x="222" y="230"/>
                </a:cubicBezTo>
                <a:close/>
              </a:path>
            </a:pathLst>
          </a:custGeom>
          <a:solidFill>
            <a:srgbClr val="258FA0"/>
          </a:solidFill>
          <a:ln w="57150">
            <a:solidFill>
              <a:srgbClr val="FAFAFA"/>
            </a:solidFill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" name="Freeform 6"/>
          <p:cNvSpPr>
            <a:spLocks/>
          </p:cNvSpPr>
          <p:nvPr/>
        </p:nvSpPr>
        <p:spPr bwMode="auto">
          <a:xfrm>
            <a:off x="2214546" y="2857496"/>
            <a:ext cx="2357454" cy="928694"/>
          </a:xfrm>
          <a:custGeom>
            <a:avLst/>
            <a:gdLst>
              <a:gd name="T0" fmla="*/ 138565 w 4367"/>
              <a:gd name="T1" fmla="*/ 131504 h 2224"/>
              <a:gd name="T2" fmla="*/ 2122168 w 4367"/>
              <a:gd name="T3" fmla="*/ 131504 h 2224"/>
              <a:gd name="T4" fmla="*/ 2142766 w 4367"/>
              <a:gd name="T5" fmla="*/ 99486 h 2224"/>
              <a:gd name="T6" fmla="*/ 2205183 w 4367"/>
              <a:gd name="T7" fmla="*/ 0 h 2224"/>
              <a:gd name="T8" fmla="*/ 2268223 w 4367"/>
              <a:gd name="T9" fmla="*/ 99486 h 2224"/>
              <a:gd name="T10" fmla="*/ 2288821 w 4367"/>
              <a:gd name="T11" fmla="*/ 131504 h 2224"/>
              <a:gd name="T12" fmla="*/ 2587797 w 4367"/>
              <a:gd name="T13" fmla="*/ 131504 h 2224"/>
              <a:gd name="T14" fmla="*/ 2725738 w 4367"/>
              <a:gd name="T15" fmla="*/ 258434 h 2224"/>
              <a:gd name="T16" fmla="*/ 2725738 w 4367"/>
              <a:gd name="T17" fmla="*/ 1145230 h 2224"/>
              <a:gd name="T18" fmla="*/ 2587797 w 4367"/>
              <a:gd name="T19" fmla="*/ 1271588 h 2224"/>
              <a:gd name="T20" fmla="*/ 138565 w 4367"/>
              <a:gd name="T21" fmla="*/ 1271588 h 2224"/>
              <a:gd name="T22" fmla="*/ 0 w 4367"/>
              <a:gd name="T23" fmla="*/ 1145230 h 2224"/>
              <a:gd name="T24" fmla="*/ 0 w 4367"/>
              <a:gd name="T25" fmla="*/ 258434 h 2224"/>
              <a:gd name="T26" fmla="*/ 138565 w 4367"/>
              <a:gd name="T27" fmla="*/ 131504 h 2224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4367" h="2224">
                <a:moveTo>
                  <a:pt x="222" y="230"/>
                </a:moveTo>
                <a:lnTo>
                  <a:pt x="3400" y="230"/>
                </a:lnTo>
                <a:lnTo>
                  <a:pt x="3433" y="174"/>
                </a:lnTo>
                <a:lnTo>
                  <a:pt x="3533" y="0"/>
                </a:lnTo>
                <a:lnTo>
                  <a:pt x="3634" y="174"/>
                </a:lnTo>
                <a:lnTo>
                  <a:pt x="3667" y="230"/>
                </a:lnTo>
                <a:lnTo>
                  <a:pt x="4146" y="230"/>
                </a:lnTo>
                <a:cubicBezTo>
                  <a:pt x="4267" y="230"/>
                  <a:pt x="4367" y="330"/>
                  <a:pt x="4367" y="452"/>
                </a:cubicBezTo>
                <a:lnTo>
                  <a:pt x="4367" y="2003"/>
                </a:lnTo>
                <a:cubicBezTo>
                  <a:pt x="4367" y="2124"/>
                  <a:pt x="4267" y="2224"/>
                  <a:pt x="4146" y="2224"/>
                </a:cubicBezTo>
                <a:lnTo>
                  <a:pt x="222" y="2224"/>
                </a:lnTo>
                <a:cubicBezTo>
                  <a:pt x="100" y="2224"/>
                  <a:pt x="0" y="2124"/>
                  <a:pt x="0" y="2003"/>
                </a:cubicBezTo>
                <a:lnTo>
                  <a:pt x="0" y="452"/>
                </a:lnTo>
                <a:cubicBezTo>
                  <a:pt x="0" y="330"/>
                  <a:pt x="100" y="230"/>
                  <a:pt x="222" y="230"/>
                </a:cubicBezTo>
                <a:close/>
              </a:path>
            </a:pathLst>
          </a:custGeom>
          <a:solidFill>
            <a:srgbClr val="258FA0"/>
          </a:solidFill>
          <a:ln w="57150">
            <a:solidFill>
              <a:srgbClr val="FAFAFA"/>
            </a:solidFill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0298" y="3034876"/>
            <a:ext cx="186434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1800" b="1" dirty="0" smtClean="0">
                <a:solidFill>
                  <a:schemeClr val="bg1"/>
                </a:solidFill>
                <a:latin typeface="微软雅黑" pitchFamily="34" charset="-122"/>
              </a:rPr>
              <a:t>电费在线查询</a:t>
            </a:r>
            <a:endParaRPr lang="en-US" altLang="zh-CN" sz="1800" b="1" dirty="0" smtClean="0">
              <a:solidFill>
                <a:schemeClr val="bg1"/>
              </a:solidFill>
              <a:latin typeface="微软雅黑" pitchFamily="34" charset="-122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1800" b="1" dirty="0" smtClean="0">
                <a:solidFill>
                  <a:schemeClr val="bg1"/>
                </a:solidFill>
                <a:latin typeface="微软雅黑" pitchFamily="34" charset="-122"/>
              </a:rPr>
              <a:t>在线支付系统</a:t>
            </a:r>
            <a:endParaRPr lang="zh-CN" altLang="en-US" sz="1800" b="1" dirty="0">
              <a:solidFill>
                <a:schemeClr val="bg1"/>
              </a:solidFill>
              <a:latin typeface="微软雅黑" pitchFamily="34" charset="-122"/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14282" y="3071810"/>
            <a:ext cx="186434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1800" b="1" dirty="0" smtClean="0">
                <a:solidFill>
                  <a:schemeClr val="bg1"/>
                </a:solidFill>
                <a:latin typeface="微软雅黑" pitchFamily="34" charset="-122"/>
              </a:rPr>
              <a:t>使用大功率</a:t>
            </a:r>
            <a:endParaRPr lang="en-US" altLang="zh-CN" sz="1800" b="1" dirty="0" smtClean="0">
              <a:solidFill>
                <a:schemeClr val="bg1"/>
              </a:solidFill>
              <a:latin typeface="微软雅黑" pitchFamily="34" charset="-122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1800" b="1" dirty="0" smtClean="0">
                <a:solidFill>
                  <a:schemeClr val="bg1"/>
                </a:solidFill>
                <a:latin typeface="微软雅黑" pitchFamily="34" charset="-122"/>
              </a:rPr>
              <a:t>设备自动跳闸</a:t>
            </a:r>
            <a:endParaRPr lang="zh-CN" altLang="en-US" sz="1800" b="1" dirty="0">
              <a:solidFill>
                <a:schemeClr val="bg1"/>
              </a:solidFill>
              <a:latin typeface="微软雅黑" pitchFamily="34" charset="-122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4714876" y="3071810"/>
            <a:ext cx="186434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1800" b="1" dirty="0" smtClean="0">
                <a:solidFill>
                  <a:schemeClr val="bg1"/>
                </a:solidFill>
                <a:latin typeface="微软雅黑" pitchFamily="34" charset="-122"/>
              </a:rPr>
              <a:t>线路异常</a:t>
            </a:r>
            <a:endParaRPr lang="en-US" altLang="zh-CN" sz="1800" b="1" dirty="0" smtClean="0">
              <a:solidFill>
                <a:schemeClr val="bg1"/>
              </a:solidFill>
              <a:latin typeface="微软雅黑" pitchFamily="34" charset="-122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1800" b="1" dirty="0" smtClean="0">
                <a:solidFill>
                  <a:schemeClr val="bg1"/>
                </a:solidFill>
                <a:latin typeface="微软雅黑" pitchFamily="34" charset="-122"/>
              </a:rPr>
              <a:t>用电自动报警</a:t>
            </a:r>
            <a:endParaRPr lang="zh-CN" altLang="en-US" sz="1800" b="1" dirty="0">
              <a:solidFill>
                <a:schemeClr val="bg1"/>
              </a:solidFill>
              <a:latin typeface="微软雅黑" pitchFamily="34" charset="-122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6929454" y="3071810"/>
            <a:ext cx="186434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1800" b="1" dirty="0" smtClean="0">
                <a:solidFill>
                  <a:schemeClr val="bg1"/>
                </a:solidFill>
                <a:latin typeface="微软雅黑" pitchFamily="34" charset="-122"/>
              </a:rPr>
              <a:t>定时通断</a:t>
            </a:r>
            <a:endParaRPr lang="en-US" altLang="zh-CN" sz="1800" b="1" dirty="0" smtClean="0">
              <a:solidFill>
                <a:schemeClr val="bg1"/>
              </a:solidFill>
              <a:latin typeface="微软雅黑" pitchFamily="34" charset="-122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1800" b="1" dirty="0" smtClean="0">
                <a:solidFill>
                  <a:schemeClr val="bg1"/>
                </a:solidFill>
                <a:latin typeface="微软雅黑" pitchFamily="34" charset="-122"/>
              </a:rPr>
              <a:t>避免人工疏漏</a:t>
            </a:r>
            <a:endParaRPr lang="zh-CN" altLang="en-US" sz="1800" b="1" dirty="0">
              <a:solidFill>
                <a:schemeClr val="bg1"/>
              </a:solidFill>
              <a:latin typeface="微软雅黑" pitchFamily="34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86280" y="548680"/>
            <a:ext cx="47863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buFontTx/>
              <a:buNone/>
            </a:pPr>
            <a:r>
              <a:rPr lang="zh-CN" altLang="en-US" sz="3200" b="1" spc="300" dirty="0" smtClean="0">
                <a:solidFill>
                  <a:srgbClr val="258FA0"/>
                </a:solidFill>
                <a:ea typeface="微软雅黑" pitchFamily="34" charset="-122"/>
              </a:rPr>
              <a:t>宿舍解决方案</a:t>
            </a:r>
            <a:endParaRPr lang="zh-CN" altLang="en-US" sz="3200" b="1" spc="300" dirty="0">
              <a:solidFill>
                <a:srgbClr val="258FA0"/>
              </a:solidFill>
              <a:ea typeface="微软雅黑" pitchFamily="34" charset="-122"/>
            </a:endParaRPr>
          </a:p>
        </p:txBody>
      </p:sp>
      <p:pic>
        <p:nvPicPr>
          <p:cNvPr id="41" name="图片 40" descr="红外微波双鉴探测器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flipH="1">
            <a:off x="1617163" y="4911946"/>
            <a:ext cx="571504" cy="978269"/>
          </a:xfrm>
          <a:prstGeom prst="rect">
            <a:avLst/>
          </a:prstGeom>
        </p:spPr>
      </p:pic>
      <p:pic>
        <p:nvPicPr>
          <p:cNvPr id="42" name="图片 41" descr="漏电断路保护器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143240" y="5000636"/>
            <a:ext cx="1014954" cy="896918"/>
          </a:xfrm>
          <a:prstGeom prst="rect">
            <a:avLst/>
          </a:prstGeom>
        </p:spPr>
      </p:pic>
      <p:pic>
        <p:nvPicPr>
          <p:cNvPr id="45" name="图片 44" descr="灯光控制器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18921967">
            <a:off x="6765057" y="5095260"/>
            <a:ext cx="1127799" cy="605031"/>
          </a:xfrm>
          <a:prstGeom prst="rect">
            <a:avLst/>
          </a:prstGeom>
        </p:spPr>
      </p:pic>
      <p:sp>
        <p:nvSpPr>
          <p:cNvPr id="50" name="TextBox 49"/>
          <p:cNvSpPr txBox="1"/>
          <p:nvPr/>
        </p:nvSpPr>
        <p:spPr>
          <a:xfrm>
            <a:off x="1509066" y="6143644"/>
            <a:ext cx="8258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1000" b="1" dirty="0" smtClean="0">
                <a:latin typeface="微软雅黑" pitchFamily="34" charset="-122"/>
                <a:ea typeface="微软雅黑" pitchFamily="34" charset="-122"/>
              </a:rPr>
              <a:t>红外微波</a:t>
            </a:r>
          </a:p>
          <a:p>
            <a:pPr algn="ctr"/>
            <a:r>
              <a:rPr lang="zh-CN" altLang="en-US" sz="1000" b="1" dirty="0" smtClean="0">
                <a:latin typeface="微软雅黑" pitchFamily="34" charset="-122"/>
                <a:ea typeface="微软雅黑" pitchFamily="34" charset="-122"/>
              </a:rPr>
              <a:t>双鉴探测器</a:t>
            </a:r>
            <a:endParaRPr lang="zh-CN" altLang="en-US" sz="10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3328152" y="6143644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000" b="1" dirty="0" smtClean="0">
                <a:latin typeface="微软雅黑" pitchFamily="34" charset="-122"/>
                <a:ea typeface="微软雅黑" pitchFamily="34" charset="-122"/>
              </a:rPr>
              <a:t>智能漏电</a:t>
            </a:r>
            <a:endParaRPr lang="en-US" altLang="zh-CN" sz="1000" b="1" dirty="0" smtClean="0">
              <a:latin typeface="微软雅黑" pitchFamily="34" charset="-122"/>
              <a:ea typeface="微软雅黑" pitchFamily="34" charset="-122"/>
            </a:endParaRPr>
          </a:p>
          <a:p>
            <a:pPr algn="ctr"/>
            <a:r>
              <a:rPr lang="zh-CN" altLang="en-US" sz="1000" b="1" dirty="0" smtClean="0">
                <a:latin typeface="微软雅黑" pitchFamily="34" charset="-122"/>
                <a:ea typeface="微软雅黑" pitchFamily="34" charset="-122"/>
              </a:rPr>
              <a:t>保护器</a:t>
            </a:r>
            <a:endParaRPr lang="zh-CN" altLang="en-US" sz="10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5000628" y="6143644"/>
            <a:ext cx="95410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000" b="1" dirty="0" smtClean="0">
                <a:latin typeface="微软雅黑" pitchFamily="34" charset="-122"/>
                <a:ea typeface="微软雅黑" pitchFamily="34" charset="-122"/>
              </a:rPr>
              <a:t>电容触摸开关</a:t>
            </a:r>
            <a:endParaRPr lang="zh-CN" altLang="en-US" sz="10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6815279" y="6143643"/>
            <a:ext cx="82586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000" b="1" dirty="0" smtClean="0">
                <a:latin typeface="微软雅黑" pitchFamily="34" charset="-122"/>
                <a:ea typeface="微软雅黑" pitchFamily="34" charset="-122"/>
              </a:rPr>
              <a:t>灯光控制器</a:t>
            </a:r>
            <a:endParaRPr lang="zh-CN" altLang="en-US" sz="1000" b="1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57" name="图片 56" descr="电容触摸开关-0207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072066" y="4952452"/>
            <a:ext cx="928694" cy="905440"/>
          </a:xfrm>
          <a:prstGeom prst="rect">
            <a:avLst/>
          </a:prstGeom>
        </p:spPr>
      </p:pic>
      <p:grpSp>
        <p:nvGrpSpPr>
          <p:cNvPr id="20" name="组合 19"/>
          <p:cNvGrpSpPr/>
          <p:nvPr/>
        </p:nvGrpSpPr>
        <p:grpSpPr>
          <a:xfrm>
            <a:off x="2751546" y="1500174"/>
            <a:ext cx="3500462" cy="3143272"/>
            <a:chOff x="2751546" y="1857364"/>
            <a:chExt cx="3500462" cy="3143272"/>
          </a:xfrm>
        </p:grpSpPr>
        <p:pic>
          <p:nvPicPr>
            <p:cNvPr id="16" name="Picture 6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2786050" y="1857364"/>
              <a:ext cx="3448050" cy="25796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Freeform 6"/>
            <p:cNvSpPr>
              <a:spLocks/>
            </p:cNvSpPr>
            <p:nvPr/>
          </p:nvSpPr>
          <p:spPr bwMode="auto">
            <a:xfrm>
              <a:off x="2751546" y="4286256"/>
              <a:ext cx="3500462" cy="714380"/>
            </a:xfrm>
            <a:custGeom>
              <a:avLst/>
              <a:gdLst>
                <a:gd name="T0" fmla="*/ 138565 w 4367"/>
                <a:gd name="T1" fmla="*/ 131504 h 2224"/>
                <a:gd name="T2" fmla="*/ 2122168 w 4367"/>
                <a:gd name="T3" fmla="*/ 131504 h 2224"/>
                <a:gd name="T4" fmla="*/ 2142766 w 4367"/>
                <a:gd name="T5" fmla="*/ 99486 h 2224"/>
                <a:gd name="T6" fmla="*/ 2205183 w 4367"/>
                <a:gd name="T7" fmla="*/ 0 h 2224"/>
                <a:gd name="T8" fmla="*/ 2268223 w 4367"/>
                <a:gd name="T9" fmla="*/ 99486 h 2224"/>
                <a:gd name="T10" fmla="*/ 2288821 w 4367"/>
                <a:gd name="T11" fmla="*/ 131504 h 2224"/>
                <a:gd name="T12" fmla="*/ 2587797 w 4367"/>
                <a:gd name="T13" fmla="*/ 131504 h 2224"/>
                <a:gd name="T14" fmla="*/ 2725738 w 4367"/>
                <a:gd name="T15" fmla="*/ 258434 h 2224"/>
                <a:gd name="T16" fmla="*/ 2725738 w 4367"/>
                <a:gd name="T17" fmla="*/ 1145230 h 2224"/>
                <a:gd name="T18" fmla="*/ 2587797 w 4367"/>
                <a:gd name="T19" fmla="*/ 1271588 h 2224"/>
                <a:gd name="T20" fmla="*/ 138565 w 4367"/>
                <a:gd name="T21" fmla="*/ 1271588 h 2224"/>
                <a:gd name="T22" fmla="*/ 0 w 4367"/>
                <a:gd name="T23" fmla="*/ 1145230 h 2224"/>
                <a:gd name="T24" fmla="*/ 0 w 4367"/>
                <a:gd name="T25" fmla="*/ 258434 h 2224"/>
                <a:gd name="T26" fmla="*/ 138565 w 4367"/>
                <a:gd name="T27" fmla="*/ 131504 h 222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4367" h="2224">
                  <a:moveTo>
                    <a:pt x="222" y="230"/>
                  </a:moveTo>
                  <a:lnTo>
                    <a:pt x="3400" y="230"/>
                  </a:lnTo>
                  <a:lnTo>
                    <a:pt x="3433" y="174"/>
                  </a:lnTo>
                  <a:lnTo>
                    <a:pt x="3533" y="0"/>
                  </a:lnTo>
                  <a:lnTo>
                    <a:pt x="3634" y="174"/>
                  </a:lnTo>
                  <a:lnTo>
                    <a:pt x="3667" y="230"/>
                  </a:lnTo>
                  <a:lnTo>
                    <a:pt x="4146" y="230"/>
                  </a:lnTo>
                  <a:cubicBezTo>
                    <a:pt x="4267" y="230"/>
                    <a:pt x="4367" y="330"/>
                    <a:pt x="4367" y="452"/>
                  </a:cubicBezTo>
                  <a:lnTo>
                    <a:pt x="4367" y="2003"/>
                  </a:lnTo>
                  <a:cubicBezTo>
                    <a:pt x="4367" y="2124"/>
                    <a:pt x="4267" y="2224"/>
                    <a:pt x="4146" y="2224"/>
                  </a:cubicBezTo>
                  <a:lnTo>
                    <a:pt x="222" y="2224"/>
                  </a:lnTo>
                  <a:cubicBezTo>
                    <a:pt x="100" y="2224"/>
                    <a:pt x="0" y="2124"/>
                    <a:pt x="0" y="2003"/>
                  </a:cubicBezTo>
                  <a:lnTo>
                    <a:pt x="0" y="452"/>
                  </a:lnTo>
                  <a:cubicBezTo>
                    <a:pt x="0" y="330"/>
                    <a:pt x="100" y="230"/>
                    <a:pt x="222" y="230"/>
                  </a:cubicBezTo>
                  <a:close/>
                </a:path>
              </a:pathLst>
            </a:custGeom>
            <a:solidFill>
              <a:srgbClr val="258FA0"/>
            </a:solidFill>
            <a:ln w="57150">
              <a:solidFill>
                <a:srgbClr val="FAFAFA"/>
              </a:solidFill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" name="TextBox 18"/>
            <p:cNvSpPr txBox="1">
              <a:spLocks noChangeArrowheads="1"/>
            </p:cNvSpPr>
            <p:nvPr/>
          </p:nvSpPr>
          <p:spPr bwMode="auto">
            <a:xfrm>
              <a:off x="2891992" y="4500570"/>
              <a:ext cx="321471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2000">
                  <a:solidFill>
                    <a:schemeClr val="accent1"/>
                  </a:solidFill>
                  <a:latin typeface="Arial" pitchFamily="34" charset="0"/>
                  <a:ea typeface="微软雅黑" pitchFamily="34" charset="-122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000">
                  <a:solidFill>
                    <a:schemeClr val="accent1"/>
                  </a:solidFill>
                  <a:latin typeface="Arial" pitchFamily="34" charset="0"/>
                  <a:ea typeface="仿宋_GB2312" pitchFamily="1" charset="-122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zh-CN" altLang="en-US" sz="1800" b="1" dirty="0" smtClean="0">
                  <a:solidFill>
                    <a:schemeClr val="bg1"/>
                  </a:solidFill>
                  <a:latin typeface="微软雅黑" pitchFamily="34" charset="-122"/>
                </a:rPr>
                <a:t>便捷的能源计量方式</a:t>
              </a:r>
              <a:endParaRPr lang="zh-CN" altLang="en-US" sz="1800" b="1" dirty="0">
                <a:solidFill>
                  <a:schemeClr val="bg1"/>
                </a:solidFill>
                <a:latin typeface="微软雅黑" pitchFamily="34" charset="-122"/>
              </a:endParaRPr>
            </a:p>
          </p:txBody>
        </p:sp>
      </p:grpSp>
      <p:pic>
        <p:nvPicPr>
          <p:cNvPr id="58" name="图片 57" descr="ppt文件素材xy-18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0" y="0"/>
            <a:ext cx="1883508" cy="18835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6280" y="548680"/>
            <a:ext cx="47863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buFontTx/>
              <a:buNone/>
            </a:pPr>
            <a:r>
              <a:rPr lang="zh-CN" altLang="en-US" sz="3200" b="1" spc="300" dirty="0" smtClean="0">
                <a:solidFill>
                  <a:srgbClr val="258FA0"/>
                </a:solidFill>
                <a:ea typeface="微软雅黑" pitchFamily="34" charset="-122"/>
              </a:rPr>
              <a:t>食堂解决方案</a:t>
            </a:r>
            <a:endParaRPr lang="zh-CN" altLang="en-US" sz="3200" b="1" spc="300" dirty="0">
              <a:solidFill>
                <a:srgbClr val="258FA0"/>
              </a:solidFill>
              <a:ea typeface="微软雅黑" pitchFamily="34" charset="-122"/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9" y="1357298"/>
            <a:ext cx="2714644" cy="250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43636" y="1357298"/>
            <a:ext cx="2714644" cy="250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14678" y="1357298"/>
            <a:ext cx="2786082" cy="2500313"/>
          </a:xfrm>
          <a:prstGeom prst="rect">
            <a:avLst/>
          </a:prstGeom>
          <a:noFill/>
          <a:ln w="19050">
            <a:solidFill>
              <a:srgbClr val="258FA0"/>
            </a:solidFill>
            <a:miter lim="800000"/>
            <a:headEnd/>
            <a:tailEnd/>
          </a:ln>
        </p:spPr>
      </p:pic>
      <p:sp>
        <p:nvSpPr>
          <p:cNvPr id="6" name="Freeform 6"/>
          <p:cNvSpPr>
            <a:spLocks/>
          </p:cNvSpPr>
          <p:nvPr/>
        </p:nvSpPr>
        <p:spPr bwMode="auto">
          <a:xfrm>
            <a:off x="322654" y="3364381"/>
            <a:ext cx="2786082" cy="1271588"/>
          </a:xfrm>
          <a:custGeom>
            <a:avLst/>
            <a:gdLst>
              <a:gd name="T0" fmla="*/ 138565 w 4367"/>
              <a:gd name="T1" fmla="*/ 131504 h 2224"/>
              <a:gd name="T2" fmla="*/ 2122168 w 4367"/>
              <a:gd name="T3" fmla="*/ 131504 h 2224"/>
              <a:gd name="T4" fmla="*/ 2142766 w 4367"/>
              <a:gd name="T5" fmla="*/ 99486 h 2224"/>
              <a:gd name="T6" fmla="*/ 2205183 w 4367"/>
              <a:gd name="T7" fmla="*/ 0 h 2224"/>
              <a:gd name="T8" fmla="*/ 2268223 w 4367"/>
              <a:gd name="T9" fmla="*/ 99486 h 2224"/>
              <a:gd name="T10" fmla="*/ 2288821 w 4367"/>
              <a:gd name="T11" fmla="*/ 131504 h 2224"/>
              <a:gd name="T12" fmla="*/ 2587797 w 4367"/>
              <a:gd name="T13" fmla="*/ 131504 h 2224"/>
              <a:gd name="T14" fmla="*/ 2725738 w 4367"/>
              <a:gd name="T15" fmla="*/ 258434 h 2224"/>
              <a:gd name="T16" fmla="*/ 2725738 w 4367"/>
              <a:gd name="T17" fmla="*/ 1145230 h 2224"/>
              <a:gd name="T18" fmla="*/ 2587797 w 4367"/>
              <a:gd name="T19" fmla="*/ 1271588 h 2224"/>
              <a:gd name="T20" fmla="*/ 138565 w 4367"/>
              <a:gd name="T21" fmla="*/ 1271588 h 2224"/>
              <a:gd name="T22" fmla="*/ 0 w 4367"/>
              <a:gd name="T23" fmla="*/ 1145230 h 2224"/>
              <a:gd name="T24" fmla="*/ 0 w 4367"/>
              <a:gd name="T25" fmla="*/ 258434 h 2224"/>
              <a:gd name="T26" fmla="*/ 138565 w 4367"/>
              <a:gd name="T27" fmla="*/ 131504 h 2224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4367" h="2224">
                <a:moveTo>
                  <a:pt x="222" y="230"/>
                </a:moveTo>
                <a:lnTo>
                  <a:pt x="3400" y="230"/>
                </a:lnTo>
                <a:lnTo>
                  <a:pt x="3433" y="174"/>
                </a:lnTo>
                <a:lnTo>
                  <a:pt x="3533" y="0"/>
                </a:lnTo>
                <a:lnTo>
                  <a:pt x="3634" y="174"/>
                </a:lnTo>
                <a:lnTo>
                  <a:pt x="3667" y="230"/>
                </a:lnTo>
                <a:lnTo>
                  <a:pt x="4146" y="230"/>
                </a:lnTo>
                <a:cubicBezTo>
                  <a:pt x="4267" y="230"/>
                  <a:pt x="4367" y="330"/>
                  <a:pt x="4367" y="452"/>
                </a:cubicBezTo>
                <a:lnTo>
                  <a:pt x="4367" y="2003"/>
                </a:lnTo>
                <a:cubicBezTo>
                  <a:pt x="4367" y="2124"/>
                  <a:pt x="4267" y="2224"/>
                  <a:pt x="4146" y="2224"/>
                </a:cubicBezTo>
                <a:lnTo>
                  <a:pt x="222" y="2224"/>
                </a:lnTo>
                <a:cubicBezTo>
                  <a:pt x="100" y="2224"/>
                  <a:pt x="0" y="2124"/>
                  <a:pt x="0" y="2003"/>
                </a:cubicBezTo>
                <a:lnTo>
                  <a:pt x="0" y="452"/>
                </a:lnTo>
                <a:cubicBezTo>
                  <a:pt x="0" y="330"/>
                  <a:pt x="100" y="230"/>
                  <a:pt x="222" y="230"/>
                </a:cubicBezTo>
                <a:close/>
              </a:path>
            </a:pathLst>
          </a:custGeom>
          <a:solidFill>
            <a:srgbClr val="258FA0"/>
          </a:solidFill>
          <a:ln w="57150">
            <a:solidFill>
              <a:srgbClr val="FAFAFA"/>
            </a:solidFill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25338" y="3578695"/>
            <a:ext cx="2928958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 eaLnBrk="1" hangingPunct="1">
              <a:lnSpc>
                <a:spcPct val="200000"/>
              </a:lnSpc>
              <a:spcBef>
                <a:spcPct val="0"/>
              </a:spcBef>
              <a:buFontTx/>
              <a:buNone/>
            </a:pPr>
            <a:r>
              <a:rPr lang="zh-CN" altLang="en-US" sz="1300" b="1" dirty="0" smtClean="0">
                <a:solidFill>
                  <a:schemeClr val="bg1"/>
                </a:solidFill>
                <a:latin typeface="微软雅黑" pitchFamily="34" charset="-122"/>
              </a:rPr>
              <a:t>根据区域内有无人员自动调节光照</a:t>
            </a:r>
          </a:p>
          <a:p>
            <a:pPr algn="ctr" eaLnBrk="1" hangingPunct="1">
              <a:lnSpc>
                <a:spcPct val="200000"/>
              </a:lnSpc>
              <a:spcBef>
                <a:spcPct val="0"/>
              </a:spcBef>
              <a:buFontTx/>
              <a:buNone/>
            </a:pPr>
            <a:r>
              <a:rPr lang="zh-CN" altLang="en-US" sz="1300" b="1" dirty="0" smtClean="0">
                <a:solidFill>
                  <a:schemeClr val="bg1"/>
                </a:solidFill>
                <a:latin typeface="微软雅黑" pitchFamily="34" charset="-122"/>
              </a:rPr>
              <a:t>自动控制避免人为控制带来的疏漏</a:t>
            </a:r>
            <a:endParaRPr lang="zh-CN" altLang="en-US" sz="1300" b="1" dirty="0">
              <a:solidFill>
                <a:schemeClr val="bg1"/>
              </a:solidFill>
              <a:latin typeface="微软雅黑" pitchFamily="34" charset="-122"/>
            </a:endParaRPr>
          </a:p>
        </p:txBody>
      </p:sp>
      <p:sp>
        <p:nvSpPr>
          <p:cNvPr id="8" name="Freeform 6"/>
          <p:cNvSpPr>
            <a:spLocks/>
          </p:cNvSpPr>
          <p:nvPr/>
        </p:nvSpPr>
        <p:spPr bwMode="auto">
          <a:xfrm>
            <a:off x="3169118" y="3364381"/>
            <a:ext cx="2866866" cy="1271588"/>
          </a:xfrm>
          <a:custGeom>
            <a:avLst/>
            <a:gdLst>
              <a:gd name="T0" fmla="*/ 138565 w 4367"/>
              <a:gd name="T1" fmla="*/ 131504 h 2224"/>
              <a:gd name="T2" fmla="*/ 2122168 w 4367"/>
              <a:gd name="T3" fmla="*/ 131504 h 2224"/>
              <a:gd name="T4" fmla="*/ 2142766 w 4367"/>
              <a:gd name="T5" fmla="*/ 99486 h 2224"/>
              <a:gd name="T6" fmla="*/ 2205183 w 4367"/>
              <a:gd name="T7" fmla="*/ 0 h 2224"/>
              <a:gd name="T8" fmla="*/ 2268223 w 4367"/>
              <a:gd name="T9" fmla="*/ 99486 h 2224"/>
              <a:gd name="T10" fmla="*/ 2288821 w 4367"/>
              <a:gd name="T11" fmla="*/ 131504 h 2224"/>
              <a:gd name="T12" fmla="*/ 2587797 w 4367"/>
              <a:gd name="T13" fmla="*/ 131504 h 2224"/>
              <a:gd name="T14" fmla="*/ 2725738 w 4367"/>
              <a:gd name="T15" fmla="*/ 258434 h 2224"/>
              <a:gd name="T16" fmla="*/ 2725738 w 4367"/>
              <a:gd name="T17" fmla="*/ 1145230 h 2224"/>
              <a:gd name="T18" fmla="*/ 2587797 w 4367"/>
              <a:gd name="T19" fmla="*/ 1271588 h 2224"/>
              <a:gd name="T20" fmla="*/ 138565 w 4367"/>
              <a:gd name="T21" fmla="*/ 1271588 h 2224"/>
              <a:gd name="T22" fmla="*/ 0 w 4367"/>
              <a:gd name="T23" fmla="*/ 1145230 h 2224"/>
              <a:gd name="T24" fmla="*/ 0 w 4367"/>
              <a:gd name="T25" fmla="*/ 258434 h 2224"/>
              <a:gd name="T26" fmla="*/ 138565 w 4367"/>
              <a:gd name="T27" fmla="*/ 131504 h 2224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4367" h="2224">
                <a:moveTo>
                  <a:pt x="222" y="230"/>
                </a:moveTo>
                <a:lnTo>
                  <a:pt x="3400" y="230"/>
                </a:lnTo>
                <a:lnTo>
                  <a:pt x="3433" y="174"/>
                </a:lnTo>
                <a:lnTo>
                  <a:pt x="3533" y="0"/>
                </a:lnTo>
                <a:lnTo>
                  <a:pt x="3634" y="174"/>
                </a:lnTo>
                <a:lnTo>
                  <a:pt x="3667" y="230"/>
                </a:lnTo>
                <a:lnTo>
                  <a:pt x="4146" y="230"/>
                </a:lnTo>
                <a:cubicBezTo>
                  <a:pt x="4267" y="230"/>
                  <a:pt x="4367" y="330"/>
                  <a:pt x="4367" y="452"/>
                </a:cubicBezTo>
                <a:lnTo>
                  <a:pt x="4367" y="2003"/>
                </a:lnTo>
                <a:cubicBezTo>
                  <a:pt x="4367" y="2124"/>
                  <a:pt x="4267" y="2224"/>
                  <a:pt x="4146" y="2224"/>
                </a:cubicBezTo>
                <a:lnTo>
                  <a:pt x="222" y="2224"/>
                </a:lnTo>
                <a:cubicBezTo>
                  <a:pt x="100" y="2224"/>
                  <a:pt x="0" y="2124"/>
                  <a:pt x="0" y="2003"/>
                </a:cubicBezTo>
                <a:lnTo>
                  <a:pt x="0" y="452"/>
                </a:lnTo>
                <a:cubicBezTo>
                  <a:pt x="0" y="330"/>
                  <a:pt x="100" y="230"/>
                  <a:pt x="222" y="23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57150">
            <a:solidFill>
              <a:srgbClr val="FAFAFA"/>
            </a:solidFill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" name="Freeform 6"/>
          <p:cNvSpPr>
            <a:spLocks/>
          </p:cNvSpPr>
          <p:nvPr/>
        </p:nvSpPr>
        <p:spPr bwMode="auto">
          <a:xfrm>
            <a:off x="6109132" y="3364381"/>
            <a:ext cx="2786082" cy="1271588"/>
          </a:xfrm>
          <a:custGeom>
            <a:avLst/>
            <a:gdLst>
              <a:gd name="T0" fmla="*/ 138565 w 4367"/>
              <a:gd name="T1" fmla="*/ 131504 h 2224"/>
              <a:gd name="T2" fmla="*/ 2122168 w 4367"/>
              <a:gd name="T3" fmla="*/ 131504 h 2224"/>
              <a:gd name="T4" fmla="*/ 2142766 w 4367"/>
              <a:gd name="T5" fmla="*/ 99486 h 2224"/>
              <a:gd name="T6" fmla="*/ 2205183 w 4367"/>
              <a:gd name="T7" fmla="*/ 0 h 2224"/>
              <a:gd name="T8" fmla="*/ 2268223 w 4367"/>
              <a:gd name="T9" fmla="*/ 99486 h 2224"/>
              <a:gd name="T10" fmla="*/ 2288821 w 4367"/>
              <a:gd name="T11" fmla="*/ 131504 h 2224"/>
              <a:gd name="T12" fmla="*/ 2587797 w 4367"/>
              <a:gd name="T13" fmla="*/ 131504 h 2224"/>
              <a:gd name="T14" fmla="*/ 2725738 w 4367"/>
              <a:gd name="T15" fmla="*/ 258434 h 2224"/>
              <a:gd name="T16" fmla="*/ 2725738 w 4367"/>
              <a:gd name="T17" fmla="*/ 1145230 h 2224"/>
              <a:gd name="T18" fmla="*/ 2587797 w 4367"/>
              <a:gd name="T19" fmla="*/ 1271588 h 2224"/>
              <a:gd name="T20" fmla="*/ 138565 w 4367"/>
              <a:gd name="T21" fmla="*/ 1271588 h 2224"/>
              <a:gd name="T22" fmla="*/ 0 w 4367"/>
              <a:gd name="T23" fmla="*/ 1145230 h 2224"/>
              <a:gd name="T24" fmla="*/ 0 w 4367"/>
              <a:gd name="T25" fmla="*/ 258434 h 2224"/>
              <a:gd name="T26" fmla="*/ 138565 w 4367"/>
              <a:gd name="T27" fmla="*/ 131504 h 2224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4367" h="2224">
                <a:moveTo>
                  <a:pt x="222" y="230"/>
                </a:moveTo>
                <a:lnTo>
                  <a:pt x="3400" y="230"/>
                </a:lnTo>
                <a:lnTo>
                  <a:pt x="3433" y="174"/>
                </a:lnTo>
                <a:lnTo>
                  <a:pt x="3533" y="0"/>
                </a:lnTo>
                <a:lnTo>
                  <a:pt x="3634" y="174"/>
                </a:lnTo>
                <a:lnTo>
                  <a:pt x="3667" y="230"/>
                </a:lnTo>
                <a:lnTo>
                  <a:pt x="4146" y="230"/>
                </a:lnTo>
                <a:cubicBezTo>
                  <a:pt x="4267" y="230"/>
                  <a:pt x="4367" y="330"/>
                  <a:pt x="4367" y="452"/>
                </a:cubicBezTo>
                <a:lnTo>
                  <a:pt x="4367" y="2003"/>
                </a:lnTo>
                <a:cubicBezTo>
                  <a:pt x="4367" y="2124"/>
                  <a:pt x="4267" y="2224"/>
                  <a:pt x="4146" y="2224"/>
                </a:cubicBezTo>
                <a:lnTo>
                  <a:pt x="222" y="2224"/>
                </a:lnTo>
                <a:cubicBezTo>
                  <a:pt x="100" y="2224"/>
                  <a:pt x="0" y="2124"/>
                  <a:pt x="0" y="2003"/>
                </a:cubicBezTo>
                <a:lnTo>
                  <a:pt x="0" y="452"/>
                </a:lnTo>
                <a:cubicBezTo>
                  <a:pt x="0" y="330"/>
                  <a:pt x="100" y="230"/>
                  <a:pt x="222" y="230"/>
                </a:cubicBezTo>
                <a:close/>
              </a:path>
            </a:pathLst>
          </a:custGeom>
          <a:solidFill>
            <a:srgbClr val="258FA0"/>
          </a:solidFill>
          <a:ln w="57150">
            <a:solidFill>
              <a:srgbClr val="FAFAFA"/>
            </a:solidFill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3134614" y="3591558"/>
            <a:ext cx="3151898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 eaLnBrk="1" hangingPunct="1">
              <a:lnSpc>
                <a:spcPct val="200000"/>
              </a:lnSpc>
              <a:spcBef>
                <a:spcPct val="0"/>
              </a:spcBef>
              <a:buFontTx/>
              <a:buNone/>
            </a:pPr>
            <a:r>
              <a:rPr lang="zh-CN" altLang="en-US" sz="1300" b="1" dirty="0" smtClean="0">
                <a:solidFill>
                  <a:schemeClr val="bg1"/>
                </a:solidFill>
                <a:latin typeface="微软雅黑" pitchFamily="34" charset="-122"/>
              </a:rPr>
              <a:t>监控异常电流、过载报警杜绝</a:t>
            </a:r>
            <a:endParaRPr lang="en-US" altLang="zh-CN" sz="1300" b="1" dirty="0" smtClean="0">
              <a:solidFill>
                <a:schemeClr val="bg1"/>
              </a:solidFill>
              <a:latin typeface="微软雅黑" pitchFamily="34" charset="-122"/>
            </a:endParaRPr>
          </a:p>
          <a:p>
            <a:pPr algn="ctr" eaLnBrk="1" hangingPunct="1">
              <a:lnSpc>
                <a:spcPct val="200000"/>
              </a:lnSpc>
              <a:spcBef>
                <a:spcPct val="0"/>
              </a:spcBef>
              <a:buFontTx/>
              <a:buNone/>
            </a:pPr>
            <a:r>
              <a:rPr lang="zh-CN" altLang="en-US" sz="1300" b="1" dirty="0" smtClean="0">
                <a:solidFill>
                  <a:schemeClr val="bg1"/>
                </a:solidFill>
                <a:latin typeface="微软雅黑" pitchFamily="34" charset="-122"/>
              </a:rPr>
              <a:t>用电隐患、计量厨具用电情况</a:t>
            </a:r>
            <a:endParaRPr lang="zh-CN" altLang="en-US" sz="1300" b="1" dirty="0">
              <a:solidFill>
                <a:schemeClr val="bg1"/>
              </a:solidFill>
              <a:latin typeface="微软雅黑" pitchFamily="34" charset="-122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6046320" y="3582932"/>
            <a:ext cx="2928958" cy="832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 eaLnBrk="1" hangingPunct="1">
              <a:lnSpc>
                <a:spcPct val="200000"/>
              </a:lnSpc>
              <a:spcBef>
                <a:spcPct val="0"/>
              </a:spcBef>
              <a:buFontTx/>
              <a:buNone/>
            </a:pPr>
            <a:r>
              <a:rPr lang="zh-CN" altLang="en-US" sz="1300" b="1" dirty="0" smtClean="0">
                <a:solidFill>
                  <a:schemeClr val="bg1"/>
                </a:solidFill>
                <a:latin typeface="微软雅黑" pitchFamily="34" charset="-122"/>
              </a:rPr>
              <a:t>感应燃气泄漏、</a:t>
            </a:r>
            <a:endParaRPr lang="en-US" altLang="zh-CN" sz="1300" b="1" dirty="0" smtClean="0">
              <a:solidFill>
                <a:schemeClr val="bg1"/>
              </a:solidFill>
              <a:latin typeface="微软雅黑" pitchFamily="34" charset="-122"/>
            </a:endParaRPr>
          </a:p>
          <a:p>
            <a:pPr algn="ctr" eaLnBrk="1" hangingPunct="1">
              <a:lnSpc>
                <a:spcPct val="200000"/>
              </a:lnSpc>
              <a:spcBef>
                <a:spcPct val="0"/>
              </a:spcBef>
              <a:buFontTx/>
              <a:buNone/>
            </a:pPr>
            <a:r>
              <a:rPr lang="zh-CN" altLang="en-US" sz="1300" b="1" dirty="0" smtClean="0">
                <a:solidFill>
                  <a:schemeClr val="bg1"/>
                </a:solidFill>
                <a:latin typeface="微软雅黑" pitchFamily="34" charset="-122"/>
              </a:rPr>
              <a:t>烟雾报警防患于未然</a:t>
            </a:r>
            <a:endParaRPr lang="zh-CN" altLang="en-US" sz="1300" b="1" dirty="0">
              <a:solidFill>
                <a:schemeClr val="bg1"/>
              </a:solidFill>
              <a:latin typeface="微软雅黑" pitchFamily="34" charset="-122"/>
            </a:endParaRPr>
          </a:p>
        </p:txBody>
      </p:sp>
      <p:pic>
        <p:nvPicPr>
          <p:cNvPr id="17" name="图片 16" descr="载波摄像头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57224" y="5082081"/>
            <a:ext cx="678793" cy="670535"/>
          </a:xfrm>
          <a:prstGeom prst="rect">
            <a:avLst/>
          </a:prstGeom>
        </p:spPr>
      </p:pic>
      <p:pic>
        <p:nvPicPr>
          <p:cNvPr id="18" name="图片 17" descr="红外转发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071670" y="4996938"/>
            <a:ext cx="785818" cy="789516"/>
          </a:xfrm>
          <a:prstGeom prst="rect">
            <a:avLst/>
          </a:prstGeom>
        </p:spPr>
      </p:pic>
      <p:pic>
        <p:nvPicPr>
          <p:cNvPr id="19" name="图片 18" descr="红外微波双鉴探测器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flipH="1">
            <a:off x="3571868" y="4989580"/>
            <a:ext cx="471457" cy="807014"/>
          </a:xfrm>
          <a:prstGeom prst="rect">
            <a:avLst/>
          </a:prstGeom>
        </p:spPr>
      </p:pic>
      <p:pic>
        <p:nvPicPr>
          <p:cNvPr id="22" name="图片 21" descr="LCD开关-白效果图-2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000760" y="4929198"/>
            <a:ext cx="1086139" cy="928694"/>
          </a:xfrm>
          <a:prstGeom prst="rect">
            <a:avLst/>
          </a:prstGeom>
        </p:spPr>
      </p:pic>
      <p:pic>
        <p:nvPicPr>
          <p:cNvPr id="23" name="图片 22" descr="灯光控制器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18921967">
            <a:off x="7407998" y="5095260"/>
            <a:ext cx="1127799" cy="605031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785786" y="6143644"/>
            <a:ext cx="82586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000" b="1" dirty="0" smtClean="0">
                <a:latin typeface="微软雅黑" pitchFamily="34" charset="-122"/>
                <a:ea typeface="微软雅黑" pitchFamily="34" charset="-122"/>
              </a:rPr>
              <a:t>载波摄像头</a:t>
            </a:r>
            <a:endParaRPr lang="zh-CN" altLang="en-US" sz="10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2043362" y="6143644"/>
            <a:ext cx="82586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000" b="1" dirty="0" smtClean="0">
                <a:latin typeface="微软雅黑" pitchFamily="34" charset="-122"/>
                <a:ea typeface="微软雅黑" pitchFamily="34" charset="-122"/>
              </a:rPr>
              <a:t>红外转发器</a:t>
            </a:r>
            <a:endParaRPr lang="zh-CN" altLang="en-US" sz="10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428992" y="6143644"/>
            <a:ext cx="8258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1000" b="1" dirty="0" smtClean="0">
                <a:latin typeface="微软雅黑" pitchFamily="34" charset="-122"/>
                <a:ea typeface="微软雅黑" pitchFamily="34" charset="-122"/>
              </a:rPr>
              <a:t>红外微波</a:t>
            </a:r>
          </a:p>
          <a:p>
            <a:pPr algn="ctr"/>
            <a:r>
              <a:rPr lang="zh-CN" altLang="en-US" sz="1000" b="1" dirty="0" smtClean="0">
                <a:latin typeface="微软雅黑" pitchFamily="34" charset="-122"/>
                <a:ea typeface="微软雅黑" pitchFamily="34" charset="-122"/>
              </a:rPr>
              <a:t>双鉴探测器</a:t>
            </a:r>
            <a:endParaRPr lang="zh-CN" altLang="en-US" sz="10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714876" y="6143644"/>
            <a:ext cx="82586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000" b="1" dirty="0" smtClean="0">
                <a:latin typeface="微软雅黑" pitchFamily="34" charset="-122"/>
                <a:ea typeface="微软雅黑" pitchFamily="34" charset="-122"/>
              </a:rPr>
              <a:t>烟雾报警器</a:t>
            </a:r>
            <a:endParaRPr lang="zh-CN" altLang="en-US" sz="10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072198" y="6143644"/>
            <a:ext cx="95571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0" b="1" dirty="0" smtClean="0">
                <a:latin typeface="微软雅黑" pitchFamily="34" charset="-122"/>
                <a:ea typeface="微软雅黑" pitchFamily="34" charset="-122"/>
              </a:rPr>
              <a:t>LCD</a:t>
            </a:r>
            <a:r>
              <a:rPr lang="zh-CN" altLang="en-US" sz="1000" b="1" dirty="0" smtClean="0">
                <a:latin typeface="微软雅黑" pitchFamily="34" charset="-122"/>
                <a:ea typeface="微软雅黑" pitchFamily="34" charset="-122"/>
              </a:rPr>
              <a:t>触摸开关</a:t>
            </a:r>
            <a:endParaRPr lang="zh-CN" altLang="en-US" sz="10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500958" y="6143644"/>
            <a:ext cx="82586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000" b="1" dirty="0" smtClean="0">
                <a:latin typeface="微软雅黑" pitchFamily="34" charset="-122"/>
                <a:ea typeface="微软雅黑" pitchFamily="34" charset="-122"/>
              </a:rPr>
              <a:t>灯光控制器</a:t>
            </a:r>
            <a:endParaRPr lang="zh-CN" altLang="en-US" sz="1000" b="1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35" name="图片 34" descr="烟雾报警器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572000" y="4929198"/>
            <a:ext cx="1073997" cy="963133"/>
          </a:xfrm>
          <a:prstGeom prst="rect">
            <a:avLst/>
          </a:prstGeom>
        </p:spPr>
      </p:pic>
      <p:pic>
        <p:nvPicPr>
          <p:cNvPr id="36" name="图片 35" descr="ppt文件素材xy-18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0" y="0"/>
            <a:ext cx="1883508" cy="188350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6280" y="548680"/>
            <a:ext cx="47863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buFontTx/>
              <a:buNone/>
            </a:pPr>
            <a:r>
              <a:rPr lang="zh-CN" altLang="en-US" sz="3200" b="1" spc="300" dirty="0" smtClean="0">
                <a:solidFill>
                  <a:srgbClr val="258FA0"/>
                </a:solidFill>
                <a:ea typeface="微软雅黑" pitchFamily="34" charset="-122"/>
              </a:rPr>
              <a:t>体育馆解决方案</a:t>
            </a:r>
            <a:endParaRPr lang="zh-CN" altLang="en-US" sz="3200" b="1" spc="300" dirty="0">
              <a:solidFill>
                <a:srgbClr val="258FA0"/>
              </a:solidFill>
              <a:ea typeface="微软雅黑" pitchFamily="34" charset="-122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00253" y="1785926"/>
            <a:ext cx="2168600" cy="1949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0876" y="1785926"/>
            <a:ext cx="2168600" cy="1949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44" y="1785926"/>
            <a:ext cx="2158391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图片 7" descr="63475876939937875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357422" y="1785927"/>
            <a:ext cx="2194421" cy="1928825"/>
          </a:xfrm>
          <a:prstGeom prst="rect">
            <a:avLst/>
          </a:prstGeom>
        </p:spPr>
      </p:pic>
      <p:sp>
        <p:nvSpPr>
          <p:cNvPr id="9" name="Freeform 6"/>
          <p:cNvSpPr>
            <a:spLocks/>
          </p:cNvSpPr>
          <p:nvPr/>
        </p:nvSpPr>
        <p:spPr bwMode="auto">
          <a:xfrm>
            <a:off x="99714" y="3643314"/>
            <a:ext cx="2240456" cy="928694"/>
          </a:xfrm>
          <a:custGeom>
            <a:avLst/>
            <a:gdLst>
              <a:gd name="T0" fmla="*/ 138565 w 4367"/>
              <a:gd name="T1" fmla="*/ 131504 h 2224"/>
              <a:gd name="T2" fmla="*/ 2122168 w 4367"/>
              <a:gd name="T3" fmla="*/ 131504 h 2224"/>
              <a:gd name="T4" fmla="*/ 2142766 w 4367"/>
              <a:gd name="T5" fmla="*/ 99486 h 2224"/>
              <a:gd name="T6" fmla="*/ 2205183 w 4367"/>
              <a:gd name="T7" fmla="*/ 0 h 2224"/>
              <a:gd name="T8" fmla="*/ 2268223 w 4367"/>
              <a:gd name="T9" fmla="*/ 99486 h 2224"/>
              <a:gd name="T10" fmla="*/ 2288821 w 4367"/>
              <a:gd name="T11" fmla="*/ 131504 h 2224"/>
              <a:gd name="T12" fmla="*/ 2587797 w 4367"/>
              <a:gd name="T13" fmla="*/ 131504 h 2224"/>
              <a:gd name="T14" fmla="*/ 2725738 w 4367"/>
              <a:gd name="T15" fmla="*/ 258434 h 2224"/>
              <a:gd name="T16" fmla="*/ 2725738 w 4367"/>
              <a:gd name="T17" fmla="*/ 1145230 h 2224"/>
              <a:gd name="T18" fmla="*/ 2587797 w 4367"/>
              <a:gd name="T19" fmla="*/ 1271588 h 2224"/>
              <a:gd name="T20" fmla="*/ 138565 w 4367"/>
              <a:gd name="T21" fmla="*/ 1271588 h 2224"/>
              <a:gd name="T22" fmla="*/ 0 w 4367"/>
              <a:gd name="T23" fmla="*/ 1145230 h 2224"/>
              <a:gd name="T24" fmla="*/ 0 w 4367"/>
              <a:gd name="T25" fmla="*/ 258434 h 2224"/>
              <a:gd name="T26" fmla="*/ 138565 w 4367"/>
              <a:gd name="T27" fmla="*/ 131504 h 2224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4367" h="2224">
                <a:moveTo>
                  <a:pt x="222" y="230"/>
                </a:moveTo>
                <a:lnTo>
                  <a:pt x="3400" y="230"/>
                </a:lnTo>
                <a:lnTo>
                  <a:pt x="3433" y="174"/>
                </a:lnTo>
                <a:lnTo>
                  <a:pt x="3533" y="0"/>
                </a:lnTo>
                <a:lnTo>
                  <a:pt x="3634" y="174"/>
                </a:lnTo>
                <a:lnTo>
                  <a:pt x="3667" y="230"/>
                </a:lnTo>
                <a:lnTo>
                  <a:pt x="4146" y="230"/>
                </a:lnTo>
                <a:cubicBezTo>
                  <a:pt x="4267" y="230"/>
                  <a:pt x="4367" y="330"/>
                  <a:pt x="4367" y="452"/>
                </a:cubicBezTo>
                <a:lnTo>
                  <a:pt x="4367" y="2003"/>
                </a:lnTo>
                <a:cubicBezTo>
                  <a:pt x="4367" y="2124"/>
                  <a:pt x="4267" y="2224"/>
                  <a:pt x="4146" y="2224"/>
                </a:cubicBezTo>
                <a:lnTo>
                  <a:pt x="222" y="2224"/>
                </a:lnTo>
                <a:cubicBezTo>
                  <a:pt x="100" y="2224"/>
                  <a:pt x="0" y="2124"/>
                  <a:pt x="0" y="2003"/>
                </a:cubicBezTo>
                <a:lnTo>
                  <a:pt x="0" y="452"/>
                </a:lnTo>
                <a:cubicBezTo>
                  <a:pt x="0" y="330"/>
                  <a:pt x="100" y="230"/>
                  <a:pt x="222" y="230"/>
                </a:cubicBezTo>
                <a:close/>
              </a:path>
            </a:pathLst>
          </a:custGeom>
          <a:solidFill>
            <a:srgbClr val="258FA0"/>
          </a:solidFill>
          <a:ln w="57150">
            <a:solidFill>
              <a:srgbClr val="FAFAFA"/>
            </a:solidFill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283289" y="3857628"/>
            <a:ext cx="186434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1800" b="1" dirty="0" smtClean="0">
                <a:solidFill>
                  <a:schemeClr val="bg1"/>
                </a:solidFill>
                <a:latin typeface="微软雅黑" pitchFamily="34" charset="-122"/>
              </a:rPr>
              <a:t>根据人员自动调节灯光温湿度</a:t>
            </a:r>
            <a:endParaRPr lang="zh-CN" altLang="en-US" sz="1800" b="1" dirty="0">
              <a:solidFill>
                <a:schemeClr val="bg1"/>
              </a:solidFill>
              <a:latin typeface="微软雅黑" pitchFamily="34" charset="-122"/>
            </a:endParaRPr>
          </a:p>
        </p:txBody>
      </p:sp>
      <p:sp>
        <p:nvSpPr>
          <p:cNvPr id="11" name="Freeform 6"/>
          <p:cNvSpPr>
            <a:spLocks/>
          </p:cNvSpPr>
          <p:nvPr/>
        </p:nvSpPr>
        <p:spPr bwMode="auto">
          <a:xfrm>
            <a:off x="2340170" y="3643314"/>
            <a:ext cx="2240456" cy="928694"/>
          </a:xfrm>
          <a:custGeom>
            <a:avLst/>
            <a:gdLst>
              <a:gd name="T0" fmla="*/ 138565 w 4367"/>
              <a:gd name="T1" fmla="*/ 131504 h 2224"/>
              <a:gd name="T2" fmla="*/ 2122168 w 4367"/>
              <a:gd name="T3" fmla="*/ 131504 h 2224"/>
              <a:gd name="T4" fmla="*/ 2142766 w 4367"/>
              <a:gd name="T5" fmla="*/ 99486 h 2224"/>
              <a:gd name="T6" fmla="*/ 2205183 w 4367"/>
              <a:gd name="T7" fmla="*/ 0 h 2224"/>
              <a:gd name="T8" fmla="*/ 2268223 w 4367"/>
              <a:gd name="T9" fmla="*/ 99486 h 2224"/>
              <a:gd name="T10" fmla="*/ 2288821 w 4367"/>
              <a:gd name="T11" fmla="*/ 131504 h 2224"/>
              <a:gd name="T12" fmla="*/ 2587797 w 4367"/>
              <a:gd name="T13" fmla="*/ 131504 h 2224"/>
              <a:gd name="T14" fmla="*/ 2725738 w 4367"/>
              <a:gd name="T15" fmla="*/ 258434 h 2224"/>
              <a:gd name="T16" fmla="*/ 2725738 w 4367"/>
              <a:gd name="T17" fmla="*/ 1145230 h 2224"/>
              <a:gd name="T18" fmla="*/ 2587797 w 4367"/>
              <a:gd name="T19" fmla="*/ 1271588 h 2224"/>
              <a:gd name="T20" fmla="*/ 138565 w 4367"/>
              <a:gd name="T21" fmla="*/ 1271588 h 2224"/>
              <a:gd name="T22" fmla="*/ 0 w 4367"/>
              <a:gd name="T23" fmla="*/ 1145230 h 2224"/>
              <a:gd name="T24" fmla="*/ 0 w 4367"/>
              <a:gd name="T25" fmla="*/ 258434 h 2224"/>
              <a:gd name="T26" fmla="*/ 138565 w 4367"/>
              <a:gd name="T27" fmla="*/ 131504 h 2224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4367" h="2224">
                <a:moveTo>
                  <a:pt x="222" y="230"/>
                </a:moveTo>
                <a:lnTo>
                  <a:pt x="3400" y="230"/>
                </a:lnTo>
                <a:lnTo>
                  <a:pt x="3433" y="174"/>
                </a:lnTo>
                <a:lnTo>
                  <a:pt x="3533" y="0"/>
                </a:lnTo>
                <a:lnTo>
                  <a:pt x="3634" y="174"/>
                </a:lnTo>
                <a:lnTo>
                  <a:pt x="3667" y="230"/>
                </a:lnTo>
                <a:lnTo>
                  <a:pt x="4146" y="230"/>
                </a:lnTo>
                <a:cubicBezTo>
                  <a:pt x="4267" y="230"/>
                  <a:pt x="4367" y="330"/>
                  <a:pt x="4367" y="452"/>
                </a:cubicBezTo>
                <a:lnTo>
                  <a:pt x="4367" y="2003"/>
                </a:lnTo>
                <a:cubicBezTo>
                  <a:pt x="4367" y="2124"/>
                  <a:pt x="4267" y="2224"/>
                  <a:pt x="4146" y="2224"/>
                </a:cubicBezTo>
                <a:lnTo>
                  <a:pt x="222" y="2224"/>
                </a:lnTo>
                <a:cubicBezTo>
                  <a:pt x="100" y="2224"/>
                  <a:pt x="0" y="2124"/>
                  <a:pt x="0" y="2003"/>
                </a:cubicBezTo>
                <a:lnTo>
                  <a:pt x="0" y="452"/>
                </a:lnTo>
                <a:cubicBezTo>
                  <a:pt x="0" y="330"/>
                  <a:pt x="100" y="230"/>
                  <a:pt x="222" y="230"/>
                </a:cubicBezTo>
                <a:close/>
              </a:path>
            </a:pathLst>
          </a:custGeom>
          <a:solidFill>
            <a:srgbClr val="258FA0"/>
          </a:solidFill>
          <a:ln w="57150">
            <a:solidFill>
              <a:srgbClr val="FAFAFA"/>
            </a:solidFill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23745" y="3857628"/>
            <a:ext cx="186434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1800" b="1" dirty="0" smtClean="0">
                <a:solidFill>
                  <a:schemeClr val="bg1"/>
                </a:solidFill>
                <a:latin typeface="微软雅黑" pitchFamily="34" charset="-122"/>
              </a:rPr>
              <a:t>大型活动</a:t>
            </a:r>
            <a:endParaRPr lang="en-US" altLang="zh-CN" sz="1800" b="1" dirty="0" smtClean="0">
              <a:solidFill>
                <a:schemeClr val="bg1"/>
              </a:solidFill>
              <a:latin typeface="微软雅黑" pitchFamily="34" charset="-122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1800" b="1" dirty="0" smtClean="0">
                <a:solidFill>
                  <a:schemeClr val="bg1"/>
                </a:solidFill>
                <a:latin typeface="微软雅黑" pitchFamily="34" charset="-122"/>
              </a:rPr>
              <a:t>灯光气氛营造</a:t>
            </a:r>
            <a:endParaRPr lang="zh-CN" altLang="en-US" sz="1800" b="1" dirty="0">
              <a:solidFill>
                <a:schemeClr val="bg1"/>
              </a:solidFill>
              <a:latin typeface="微软雅黑" pitchFamily="34" charset="-122"/>
            </a:endParaRPr>
          </a:p>
        </p:txBody>
      </p:sp>
      <p:sp>
        <p:nvSpPr>
          <p:cNvPr id="13" name="Freeform 6"/>
          <p:cNvSpPr>
            <a:spLocks/>
          </p:cNvSpPr>
          <p:nvPr/>
        </p:nvSpPr>
        <p:spPr bwMode="auto">
          <a:xfrm>
            <a:off x="4591682" y="3643314"/>
            <a:ext cx="2203522" cy="928694"/>
          </a:xfrm>
          <a:custGeom>
            <a:avLst/>
            <a:gdLst>
              <a:gd name="T0" fmla="*/ 138565 w 4367"/>
              <a:gd name="T1" fmla="*/ 131504 h 2224"/>
              <a:gd name="T2" fmla="*/ 2122168 w 4367"/>
              <a:gd name="T3" fmla="*/ 131504 h 2224"/>
              <a:gd name="T4" fmla="*/ 2142766 w 4367"/>
              <a:gd name="T5" fmla="*/ 99486 h 2224"/>
              <a:gd name="T6" fmla="*/ 2205183 w 4367"/>
              <a:gd name="T7" fmla="*/ 0 h 2224"/>
              <a:gd name="T8" fmla="*/ 2268223 w 4367"/>
              <a:gd name="T9" fmla="*/ 99486 h 2224"/>
              <a:gd name="T10" fmla="*/ 2288821 w 4367"/>
              <a:gd name="T11" fmla="*/ 131504 h 2224"/>
              <a:gd name="T12" fmla="*/ 2587797 w 4367"/>
              <a:gd name="T13" fmla="*/ 131504 h 2224"/>
              <a:gd name="T14" fmla="*/ 2725738 w 4367"/>
              <a:gd name="T15" fmla="*/ 258434 h 2224"/>
              <a:gd name="T16" fmla="*/ 2725738 w 4367"/>
              <a:gd name="T17" fmla="*/ 1145230 h 2224"/>
              <a:gd name="T18" fmla="*/ 2587797 w 4367"/>
              <a:gd name="T19" fmla="*/ 1271588 h 2224"/>
              <a:gd name="T20" fmla="*/ 138565 w 4367"/>
              <a:gd name="T21" fmla="*/ 1271588 h 2224"/>
              <a:gd name="T22" fmla="*/ 0 w 4367"/>
              <a:gd name="T23" fmla="*/ 1145230 h 2224"/>
              <a:gd name="T24" fmla="*/ 0 w 4367"/>
              <a:gd name="T25" fmla="*/ 258434 h 2224"/>
              <a:gd name="T26" fmla="*/ 138565 w 4367"/>
              <a:gd name="T27" fmla="*/ 131504 h 2224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4367" h="2224">
                <a:moveTo>
                  <a:pt x="222" y="230"/>
                </a:moveTo>
                <a:lnTo>
                  <a:pt x="3400" y="230"/>
                </a:lnTo>
                <a:lnTo>
                  <a:pt x="3433" y="174"/>
                </a:lnTo>
                <a:lnTo>
                  <a:pt x="3533" y="0"/>
                </a:lnTo>
                <a:lnTo>
                  <a:pt x="3634" y="174"/>
                </a:lnTo>
                <a:lnTo>
                  <a:pt x="3667" y="230"/>
                </a:lnTo>
                <a:lnTo>
                  <a:pt x="4146" y="230"/>
                </a:lnTo>
                <a:cubicBezTo>
                  <a:pt x="4267" y="230"/>
                  <a:pt x="4367" y="330"/>
                  <a:pt x="4367" y="452"/>
                </a:cubicBezTo>
                <a:lnTo>
                  <a:pt x="4367" y="2003"/>
                </a:lnTo>
                <a:cubicBezTo>
                  <a:pt x="4367" y="2124"/>
                  <a:pt x="4267" y="2224"/>
                  <a:pt x="4146" y="2224"/>
                </a:cubicBezTo>
                <a:lnTo>
                  <a:pt x="222" y="2224"/>
                </a:lnTo>
                <a:cubicBezTo>
                  <a:pt x="100" y="2224"/>
                  <a:pt x="0" y="2124"/>
                  <a:pt x="0" y="2003"/>
                </a:cubicBezTo>
                <a:lnTo>
                  <a:pt x="0" y="452"/>
                </a:lnTo>
                <a:cubicBezTo>
                  <a:pt x="0" y="330"/>
                  <a:pt x="100" y="230"/>
                  <a:pt x="222" y="230"/>
                </a:cubicBezTo>
                <a:close/>
              </a:path>
            </a:pathLst>
          </a:custGeom>
          <a:solidFill>
            <a:srgbClr val="258FA0"/>
          </a:solidFill>
          <a:ln w="57150">
            <a:solidFill>
              <a:srgbClr val="FAFAFA"/>
            </a:solidFill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4801135" y="3857628"/>
            <a:ext cx="183361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1800" b="1" dirty="0" smtClean="0">
                <a:solidFill>
                  <a:schemeClr val="bg1"/>
                </a:solidFill>
                <a:latin typeface="微软雅黑" pitchFamily="34" charset="-122"/>
              </a:rPr>
              <a:t>夜间灯光</a:t>
            </a:r>
            <a:endParaRPr lang="en-US" altLang="zh-CN" sz="1800" b="1" dirty="0" smtClean="0">
              <a:solidFill>
                <a:schemeClr val="bg1"/>
              </a:solidFill>
              <a:latin typeface="微软雅黑" pitchFamily="34" charset="-122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1800" b="1" dirty="0" smtClean="0">
                <a:solidFill>
                  <a:schemeClr val="bg1"/>
                </a:solidFill>
                <a:latin typeface="微软雅黑" pitchFamily="34" charset="-122"/>
              </a:rPr>
              <a:t>自动调节</a:t>
            </a:r>
            <a:endParaRPr lang="zh-CN" altLang="en-US" sz="1800" b="1" dirty="0">
              <a:solidFill>
                <a:schemeClr val="bg1"/>
              </a:solidFill>
              <a:latin typeface="微软雅黑" pitchFamily="34" charset="-122"/>
            </a:endParaRPr>
          </a:p>
        </p:txBody>
      </p:sp>
      <p:sp>
        <p:nvSpPr>
          <p:cNvPr id="15" name="Freeform 6"/>
          <p:cNvSpPr>
            <a:spLocks/>
          </p:cNvSpPr>
          <p:nvPr/>
        </p:nvSpPr>
        <p:spPr bwMode="auto">
          <a:xfrm>
            <a:off x="6803830" y="3643314"/>
            <a:ext cx="2214578" cy="928694"/>
          </a:xfrm>
          <a:custGeom>
            <a:avLst/>
            <a:gdLst>
              <a:gd name="T0" fmla="*/ 138565 w 4367"/>
              <a:gd name="T1" fmla="*/ 131504 h 2224"/>
              <a:gd name="T2" fmla="*/ 2122168 w 4367"/>
              <a:gd name="T3" fmla="*/ 131504 h 2224"/>
              <a:gd name="T4" fmla="*/ 2142766 w 4367"/>
              <a:gd name="T5" fmla="*/ 99486 h 2224"/>
              <a:gd name="T6" fmla="*/ 2205183 w 4367"/>
              <a:gd name="T7" fmla="*/ 0 h 2224"/>
              <a:gd name="T8" fmla="*/ 2268223 w 4367"/>
              <a:gd name="T9" fmla="*/ 99486 h 2224"/>
              <a:gd name="T10" fmla="*/ 2288821 w 4367"/>
              <a:gd name="T11" fmla="*/ 131504 h 2224"/>
              <a:gd name="T12" fmla="*/ 2587797 w 4367"/>
              <a:gd name="T13" fmla="*/ 131504 h 2224"/>
              <a:gd name="T14" fmla="*/ 2725738 w 4367"/>
              <a:gd name="T15" fmla="*/ 258434 h 2224"/>
              <a:gd name="T16" fmla="*/ 2725738 w 4367"/>
              <a:gd name="T17" fmla="*/ 1145230 h 2224"/>
              <a:gd name="T18" fmla="*/ 2587797 w 4367"/>
              <a:gd name="T19" fmla="*/ 1271588 h 2224"/>
              <a:gd name="T20" fmla="*/ 138565 w 4367"/>
              <a:gd name="T21" fmla="*/ 1271588 h 2224"/>
              <a:gd name="T22" fmla="*/ 0 w 4367"/>
              <a:gd name="T23" fmla="*/ 1145230 h 2224"/>
              <a:gd name="T24" fmla="*/ 0 w 4367"/>
              <a:gd name="T25" fmla="*/ 258434 h 2224"/>
              <a:gd name="T26" fmla="*/ 138565 w 4367"/>
              <a:gd name="T27" fmla="*/ 131504 h 2224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4367" h="2224">
                <a:moveTo>
                  <a:pt x="222" y="230"/>
                </a:moveTo>
                <a:lnTo>
                  <a:pt x="3400" y="230"/>
                </a:lnTo>
                <a:lnTo>
                  <a:pt x="3433" y="174"/>
                </a:lnTo>
                <a:lnTo>
                  <a:pt x="3533" y="0"/>
                </a:lnTo>
                <a:lnTo>
                  <a:pt x="3634" y="174"/>
                </a:lnTo>
                <a:lnTo>
                  <a:pt x="3667" y="230"/>
                </a:lnTo>
                <a:lnTo>
                  <a:pt x="4146" y="230"/>
                </a:lnTo>
                <a:cubicBezTo>
                  <a:pt x="4267" y="230"/>
                  <a:pt x="4367" y="330"/>
                  <a:pt x="4367" y="452"/>
                </a:cubicBezTo>
                <a:lnTo>
                  <a:pt x="4367" y="2003"/>
                </a:lnTo>
                <a:cubicBezTo>
                  <a:pt x="4367" y="2124"/>
                  <a:pt x="4267" y="2224"/>
                  <a:pt x="4146" y="2224"/>
                </a:cubicBezTo>
                <a:lnTo>
                  <a:pt x="222" y="2224"/>
                </a:lnTo>
                <a:cubicBezTo>
                  <a:pt x="100" y="2224"/>
                  <a:pt x="0" y="2124"/>
                  <a:pt x="0" y="2003"/>
                </a:cubicBezTo>
                <a:lnTo>
                  <a:pt x="0" y="452"/>
                </a:lnTo>
                <a:cubicBezTo>
                  <a:pt x="0" y="330"/>
                  <a:pt x="100" y="230"/>
                  <a:pt x="222" y="230"/>
                </a:cubicBezTo>
                <a:close/>
              </a:path>
            </a:pathLst>
          </a:custGeom>
          <a:solidFill>
            <a:srgbClr val="258FA0"/>
          </a:solidFill>
          <a:ln w="57150">
            <a:solidFill>
              <a:srgbClr val="FAFAFA"/>
            </a:solidFill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7030535" y="3857628"/>
            <a:ext cx="184281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1800" b="1" dirty="0" smtClean="0">
                <a:solidFill>
                  <a:schemeClr val="bg1"/>
                </a:solidFill>
                <a:latin typeface="微软雅黑" pitchFamily="34" charset="-122"/>
              </a:rPr>
              <a:t>网上申请使用</a:t>
            </a:r>
            <a:endParaRPr lang="en-US" altLang="zh-CN" sz="1800" b="1" dirty="0" smtClean="0">
              <a:solidFill>
                <a:schemeClr val="bg1"/>
              </a:solidFill>
              <a:latin typeface="微软雅黑" pitchFamily="34" charset="-122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1800" b="1" dirty="0" smtClean="0">
                <a:solidFill>
                  <a:schemeClr val="bg1"/>
                </a:solidFill>
                <a:latin typeface="微软雅黑" pitchFamily="34" charset="-122"/>
              </a:rPr>
              <a:t>无需排队等候</a:t>
            </a:r>
            <a:endParaRPr lang="zh-CN" altLang="en-US" sz="1800" b="1" dirty="0">
              <a:solidFill>
                <a:schemeClr val="bg1"/>
              </a:solidFill>
              <a:latin typeface="微软雅黑" pitchFamily="34" charset="-122"/>
            </a:endParaRPr>
          </a:p>
        </p:txBody>
      </p:sp>
      <p:pic>
        <p:nvPicPr>
          <p:cNvPr id="18" name="图片 17" descr="载波摄像头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57224" y="5082081"/>
            <a:ext cx="678793" cy="670535"/>
          </a:xfrm>
          <a:prstGeom prst="rect">
            <a:avLst/>
          </a:prstGeom>
        </p:spPr>
      </p:pic>
      <p:pic>
        <p:nvPicPr>
          <p:cNvPr id="19" name="图片 18" descr="红外转发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500298" y="4996938"/>
            <a:ext cx="785818" cy="789516"/>
          </a:xfrm>
          <a:prstGeom prst="rect">
            <a:avLst/>
          </a:prstGeom>
        </p:spPr>
      </p:pic>
      <p:pic>
        <p:nvPicPr>
          <p:cNvPr id="20" name="图片 19" descr="红外微波双鉴探测器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flipH="1">
            <a:off x="4357686" y="4989580"/>
            <a:ext cx="471457" cy="807014"/>
          </a:xfrm>
          <a:prstGeom prst="rect">
            <a:avLst/>
          </a:prstGeom>
        </p:spPr>
      </p:pic>
      <p:pic>
        <p:nvPicPr>
          <p:cNvPr id="21" name="图片 20" descr="LCD开关-白效果图-2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715008" y="4929198"/>
            <a:ext cx="1086139" cy="928694"/>
          </a:xfrm>
          <a:prstGeom prst="rect">
            <a:avLst/>
          </a:prstGeom>
        </p:spPr>
      </p:pic>
      <p:pic>
        <p:nvPicPr>
          <p:cNvPr id="22" name="图片 21" descr="灯光控制器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rot="18921967">
            <a:off x="7407998" y="5095260"/>
            <a:ext cx="1127799" cy="605031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785786" y="6143644"/>
            <a:ext cx="82586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000" b="1" dirty="0" smtClean="0">
                <a:latin typeface="微软雅黑" pitchFamily="34" charset="-122"/>
                <a:ea typeface="微软雅黑" pitchFamily="34" charset="-122"/>
              </a:rPr>
              <a:t>载波摄像头</a:t>
            </a:r>
            <a:endParaRPr lang="zh-CN" altLang="en-US" sz="10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471990" y="6143644"/>
            <a:ext cx="82586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000" b="1" dirty="0" smtClean="0">
                <a:latin typeface="微软雅黑" pitchFamily="34" charset="-122"/>
                <a:ea typeface="微软雅黑" pitchFamily="34" charset="-122"/>
              </a:rPr>
              <a:t>红外转发器</a:t>
            </a:r>
            <a:endParaRPr lang="zh-CN" altLang="en-US" sz="10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214810" y="6143644"/>
            <a:ext cx="8258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1000" b="1" dirty="0" smtClean="0">
                <a:latin typeface="微软雅黑" pitchFamily="34" charset="-122"/>
                <a:ea typeface="微软雅黑" pitchFamily="34" charset="-122"/>
              </a:rPr>
              <a:t>红外微波</a:t>
            </a:r>
          </a:p>
          <a:p>
            <a:pPr algn="ctr"/>
            <a:r>
              <a:rPr lang="zh-CN" altLang="en-US" sz="1000" b="1" dirty="0" smtClean="0">
                <a:latin typeface="微软雅黑" pitchFamily="34" charset="-122"/>
                <a:ea typeface="微软雅黑" pitchFamily="34" charset="-122"/>
              </a:rPr>
              <a:t>双鉴探测器</a:t>
            </a:r>
            <a:endParaRPr lang="zh-CN" altLang="en-US" sz="10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786446" y="6143644"/>
            <a:ext cx="95571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0" b="1" dirty="0" smtClean="0">
                <a:latin typeface="微软雅黑" pitchFamily="34" charset="-122"/>
                <a:ea typeface="微软雅黑" pitchFamily="34" charset="-122"/>
              </a:rPr>
              <a:t>LCD</a:t>
            </a:r>
            <a:r>
              <a:rPr lang="zh-CN" altLang="en-US" sz="1000" b="1" dirty="0" smtClean="0">
                <a:latin typeface="微软雅黑" pitchFamily="34" charset="-122"/>
                <a:ea typeface="微软雅黑" pitchFamily="34" charset="-122"/>
              </a:rPr>
              <a:t>触摸开关</a:t>
            </a:r>
            <a:endParaRPr lang="zh-CN" altLang="en-US" sz="10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500958" y="6143644"/>
            <a:ext cx="82586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000" b="1" dirty="0" smtClean="0">
                <a:latin typeface="微软雅黑" pitchFamily="34" charset="-122"/>
                <a:ea typeface="微软雅黑" pitchFamily="34" charset="-122"/>
              </a:rPr>
              <a:t>灯光控制器</a:t>
            </a:r>
            <a:endParaRPr lang="zh-CN" altLang="en-US" sz="1000" b="1" dirty="0"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251" y="1785926"/>
            <a:ext cx="2091953" cy="2022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10134" y="1785926"/>
            <a:ext cx="2091952" cy="2022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80984" y="1785926"/>
            <a:ext cx="2161683" cy="2022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31611" y="1785926"/>
            <a:ext cx="2091952" cy="2022220"/>
          </a:xfrm>
          <a:prstGeom prst="rect">
            <a:avLst/>
          </a:prstGeom>
          <a:noFill/>
          <a:ln w="19050">
            <a:solidFill>
              <a:srgbClr val="258FA0"/>
            </a:solidFill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4286280" y="548680"/>
            <a:ext cx="47863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buFontTx/>
              <a:buNone/>
            </a:pPr>
            <a:r>
              <a:rPr lang="zh-CN" altLang="en-US" sz="3200" b="1" spc="300" dirty="0" smtClean="0">
                <a:solidFill>
                  <a:srgbClr val="258FA0"/>
                </a:solidFill>
                <a:ea typeface="微软雅黑" pitchFamily="34" charset="-122"/>
              </a:rPr>
              <a:t>图书馆解决方案</a:t>
            </a:r>
            <a:endParaRPr lang="zh-CN" altLang="en-US" sz="3200" b="1" spc="300" dirty="0">
              <a:solidFill>
                <a:srgbClr val="258FA0"/>
              </a:solidFill>
              <a:ea typeface="微软雅黑" pitchFamily="34" charset="-122"/>
            </a:endParaRPr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>
            <a:off x="153900" y="3598951"/>
            <a:ext cx="2186270" cy="906512"/>
          </a:xfrm>
          <a:custGeom>
            <a:avLst/>
            <a:gdLst>
              <a:gd name="T0" fmla="*/ 138565 w 4367"/>
              <a:gd name="T1" fmla="*/ 131504 h 2224"/>
              <a:gd name="T2" fmla="*/ 2122168 w 4367"/>
              <a:gd name="T3" fmla="*/ 131504 h 2224"/>
              <a:gd name="T4" fmla="*/ 2142766 w 4367"/>
              <a:gd name="T5" fmla="*/ 99486 h 2224"/>
              <a:gd name="T6" fmla="*/ 2205183 w 4367"/>
              <a:gd name="T7" fmla="*/ 0 h 2224"/>
              <a:gd name="T8" fmla="*/ 2268223 w 4367"/>
              <a:gd name="T9" fmla="*/ 99486 h 2224"/>
              <a:gd name="T10" fmla="*/ 2288821 w 4367"/>
              <a:gd name="T11" fmla="*/ 131504 h 2224"/>
              <a:gd name="T12" fmla="*/ 2587797 w 4367"/>
              <a:gd name="T13" fmla="*/ 131504 h 2224"/>
              <a:gd name="T14" fmla="*/ 2725738 w 4367"/>
              <a:gd name="T15" fmla="*/ 258434 h 2224"/>
              <a:gd name="T16" fmla="*/ 2725738 w 4367"/>
              <a:gd name="T17" fmla="*/ 1145230 h 2224"/>
              <a:gd name="T18" fmla="*/ 2587797 w 4367"/>
              <a:gd name="T19" fmla="*/ 1271588 h 2224"/>
              <a:gd name="T20" fmla="*/ 138565 w 4367"/>
              <a:gd name="T21" fmla="*/ 1271588 h 2224"/>
              <a:gd name="T22" fmla="*/ 0 w 4367"/>
              <a:gd name="T23" fmla="*/ 1145230 h 2224"/>
              <a:gd name="T24" fmla="*/ 0 w 4367"/>
              <a:gd name="T25" fmla="*/ 258434 h 2224"/>
              <a:gd name="T26" fmla="*/ 138565 w 4367"/>
              <a:gd name="T27" fmla="*/ 131504 h 2224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4367" h="2224">
                <a:moveTo>
                  <a:pt x="222" y="230"/>
                </a:moveTo>
                <a:lnTo>
                  <a:pt x="3400" y="230"/>
                </a:lnTo>
                <a:lnTo>
                  <a:pt x="3433" y="174"/>
                </a:lnTo>
                <a:lnTo>
                  <a:pt x="3533" y="0"/>
                </a:lnTo>
                <a:lnTo>
                  <a:pt x="3634" y="174"/>
                </a:lnTo>
                <a:lnTo>
                  <a:pt x="3667" y="230"/>
                </a:lnTo>
                <a:lnTo>
                  <a:pt x="4146" y="230"/>
                </a:lnTo>
                <a:cubicBezTo>
                  <a:pt x="4267" y="230"/>
                  <a:pt x="4367" y="330"/>
                  <a:pt x="4367" y="452"/>
                </a:cubicBezTo>
                <a:lnTo>
                  <a:pt x="4367" y="2003"/>
                </a:lnTo>
                <a:cubicBezTo>
                  <a:pt x="4367" y="2124"/>
                  <a:pt x="4267" y="2224"/>
                  <a:pt x="4146" y="2224"/>
                </a:cubicBezTo>
                <a:lnTo>
                  <a:pt x="222" y="2224"/>
                </a:lnTo>
                <a:cubicBezTo>
                  <a:pt x="100" y="2224"/>
                  <a:pt x="0" y="2124"/>
                  <a:pt x="0" y="2003"/>
                </a:cubicBezTo>
                <a:lnTo>
                  <a:pt x="0" y="452"/>
                </a:lnTo>
                <a:cubicBezTo>
                  <a:pt x="0" y="330"/>
                  <a:pt x="100" y="230"/>
                  <a:pt x="222" y="230"/>
                </a:cubicBezTo>
                <a:close/>
              </a:path>
            </a:pathLst>
          </a:custGeom>
          <a:solidFill>
            <a:srgbClr val="258FA0"/>
          </a:solidFill>
          <a:ln w="57150">
            <a:solidFill>
              <a:srgbClr val="FAFAFA"/>
            </a:solidFill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" name="Freeform 6"/>
          <p:cNvSpPr>
            <a:spLocks/>
          </p:cNvSpPr>
          <p:nvPr/>
        </p:nvSpPr>
        <p:spPr bwMode="auto">
          <a:xfrm>
            <a:off x="2364144" y="3598951"/>
            <a:ext cx="2186944" cy="906512"/>
          </a:xfrm>
          <a:custGeom>
            <a:avLst/>
            <a:gdLst>
              <a:gd name="T0" fmla="*/ 138565 w 4367"/>
              <a:gd name="T1" fmla="*/ 131504 h 2224"/>
              <a:gd name="T2" fmla="*/ 2122168 w 4367"/>
              <a:gd name="T3" fmla="*/ 131504 h 2224"/>
              <a:gd name="T4" fmla="*/ 2142766 w 4367"/>
              <a:gd name="T5" fmla="*/ 99486 h 2224"/>
              <a:gd name="T6" fmla="*/ 2205183 w 4367"/>
              <a:gd name="T7" fmla="*/ 0 h 2224"/>
              <a:gd name="T8" fmla="*/ 2268223 w 4367"/>
              <a:gd name="T9" fmla="*/ 99486 h 2224"/>
              <a:gd name="T10" fmla="*/ 2288821 w 4367"/>
              <a:gd name="T11" fmla="*/ 131504 h 2224"/>
              <a:gd name="T12" fmla="*/ 2587797 w 4367"/>
              <a:gd name="T13" fmla="*/ 131504 h 2224"/>
              <a:gd name="T14" fmla="*/ 2725738 w 4367"/>
              <a:gd name="T15" fmla="*/ 258434 h 2224"/>
              <a:gd name="T16" fmla="*/ 2725738 w 4367"/>
              <a:gd name="T17" fmla="*/ 1145230 h 2224"/>
              <a:gd name="T18" fmla="*/ 2587797 w 4367"/>
              <a:gd name="T19" fmla="*/ 1271588 h 2224"/>
              <a:gd name="T20" fmla="*/ 138565 w 4367"/>
              <a:gd name="T21" fmla="*/ 1271588 h 2224"/>
              <a:gd name="T22" fmla="*/ 0 w 4367"/>
              <a:gd name="T23" fmla="*/ 1145230 h 2224"/>
              <a:gd name="T24" fmla="*/ 0 w 4367"/>
              <a:gd name="T25" fmla="*/ 258434 h 2224"/>
              <a:gd name="T26" fmla="*/ 138565 w 4367"/>
              <a:gd name="T27" fmla="*/ 131504 h 2224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4367" h="2224">
                <a:moveTo>
                  <a:pt x="222" y="230"/>
                </a:moveTo>
                <a:lnTo>
                  <a:pt x="3400" y="230"/>
                </a:lnTo>
                <a:lnTo>
                  <a:pt x="3433" y="174"/>
                </a:lnTo>
                <a:lnTo>
                  <a:pt x="3533" y="0"/>
                </a:lnTo>
                <a:lnTo>
                  <a:pt x="3634" y="174"/>
                </a:lnTo>
                <a:lnTo>
                  <a:pt x="3667" y="230"/>
                </a:lnTo>
                <a:lnTo>
                  <a:pt x="4146" y="230"/>
                </a:lnTo>
                <a:cubicBezTo>
                  <a:pt x="4267" y="230"/>
                  <a:pt x="4367" y="330"/>
                  <a:pt x="4367" y="452"/>
                </a:cubicBezTo>
                <a:lnTo>
                  <a:pt x="4367" y="2003"/>
                </a:lnTo>
                <a:cubicBezTo>
                  <a:pt x="4367" y="2124"/>
                  <a:pt x="4267" y="2224"/>
                  <a:pt x="4146" y="2224"/>
                </a:cubicBezTo>
                <a:lnTo>
                  <a:pt x="222" y="2224"/>
                </a:lnTo>
                <a:cubicBezTo>
                  <a:pt x="100" y="2224"/>
                  <a:pt x="0" y="2124"/>
                  <a:pt x="0" y="2003"/>
                </a:cubicBezTo>
                <a:lnTo>
                  <a:pt x="0" y="452"/>
                </a:lnTo>
                <a:cubicBezTo>
                  <a:pt x="0" y="330"/>
                  <a:pt x="100" y="230"/>
                  <a:pt x="222" y="230"/>
                </a:cubicBezTo>
                <a:close/>
              </a:path>
            </a:pathLst>
          </a:custGeom>
          <a:solidFill>
            <a:srgbClr val="258FA0"/>
          </a:solidFill>
          <a:ln w="57150">
            <a:solidFill>
              <a:srgbClr val="FAFAFA"/>
            </a:solidFill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" name="Freeform 6"/>
          <p:cNvSpPr>
            <a:spLocks/>
          </p:cNvSpPr>
          <p:nvPr/>
        </p:nvSpPr>
        <p:spPr bwMode="auto">
          <a:xfrm>
            <a:off x="4581091" y="3598951"/>
            <a:ext cx="2186944" cy="906512"/>
          </a:xfrm>
          <a:custGeom>
            <a:avLst/>
            <a:gdLst>
              <a:gd name="T0" fmla="*/ 138565 w 4367"/>
              <a:gd name="T1" fmla="*/ 131504 h 2224"/>
              <a:gd name="T2" fmla="*/ 2122168 w 4367"/>
              <a:gd name="T3" fmla="*/ 131504 h 2224"/>
              <a:gd name="T4" fmla="*/ 2142766 w 4367"/>
              <a:gd name="T5" fmla="*/ 99486 h 2224"/>
              <a:gd name="T6" fmla="*/ 2205183 w 4367"/>
              <a:gd name="T7" fmla="*/ 0 h 2224"/>
              <a:gd name="T8" fmla="*/ 2268223 w 4367"/>
              <a:gd name="T9" fmla="*/ 99486 h 2224"/>
              <a:gd name="T10" fmla="*/ 2288821 w 4367"/>
              <a:gd name="T11" fmla="*/ 131504 h 2224"/>
              <a:gd name="T12" fmla="*/ 2587797 w 4367"/>
              <a:gd name="T13" fmla="*/ 131504 h 2224"/>
              <a:gd name="T14" fmla="*/ 2725738 w 4367"/>
              <a:gd name="T15" fmla="*/ 258434 h 2224"/>
              <a:gd name="T16" fmla="*/ 2725738 w 4367"/>
              <a:gd name="T17" fmla="*/ 1145230 h 2224"/>
              <a:gd name="T18" fmla="*/ 2587797 w 4367"/>
              <a:gd name="T19" fmla="*/ 1271588 h 2224"/>
              <a:gd name="T20" fmla="*/ 138565 w 4367"/>
              <a:gd name="T21" fmla="*/ 1271588 h 2224"/>
              <a:gd name="T22" fmla="*/ 0 w 4367"/>
              <a:gd name="T23" fmla="*/ 1145230 h 2224"/>
              <a:gd name="T24" fmla="*/ 0 w 4367"/>
              <a:gd name="T25" fmla="*/ 258434 h 2224"/>
              <a:gd name="T26" fmla="*/ 138565 w 4367"/>
              <a:gd name="T27" fmla="*/ 131504 h 2224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4367" h="2224">
                <a:moveTo>
                  <a:pt x="222" y="230"/>
                </a:moveTo>
                <a:lnTo>
                  <a:pt x="3400" y="230"/>
                </a:lnTo>
                <a:lnTo>
                  <a:pt x="3433" y="174"/>
                </a:lnTo>
                <a:lnTo>
                  <a:pt x="3533" y="0"/>
                </a:lnTo>
                <a:lnTo>
                  <a:pt x="3634" y="174"/>
                </a:lnTo>
                <a:lnTo>
                  <a:pt x="3667" y="230"/>
                </a:lnTo>
                <a:lnTo>
                  <a:pt x="4146" y="230"/>
                </a:lnTo>
                <a:cubicBezTo>
                  <a:pt x="4267" y="230"/>
                  <a:pt x="4367" y="330"/>
                  <a:pt x="4367" y="452"/>
                </a:cubicBezTo>
                <a:lnTo>
                  <a:pt x="4367" y="2003"/>
                </a:lnTo>
                <a:cubicBezTo>
                  <a:pt x="4367" y="2124"/>
                  <a:pt x="4267" y="2224"/>
                  <a:pt x="4146" y="2224"/>
                </a:cubicBezTo>
                <a:lnTo>
                  <a:pt x="222" y="2224"/>
                </a:lnTo>
                <a:cubicBezTo>
                  <a:pt x="100" y="2224"/>
                  <a:pt x="0" y="2124"/>
                  <a:pt x="0" y="2003"/>
                </a:cubicBezTo>
                <a:lnTo>
                  <a:pt x="0" y="452"/>
                </a:lnTo>
                <a:cubicBezTo>
                  <a:pt x="0" y="330"/>
                  <a:pt x="100" y="230"/>
                  <a:pt x="222" y="230"/>
                </a:cubicBezTo>
                <a:close/>
              </a:path>
            </a:pathLst>
          </a:custGeom>
          <a:solidFill>
            <a:srgbClr val="258FA0"/>
          </a:solidFill>
          <a:ln w="57150">
            <a:solidFill>
              <a:srgbClr val="FAFAFA"/>
            </a:solidFill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3" name="Freeform 6"/>
          <p:cNvSpPr>
            <a:spLocks/>
          </p:cNvSpPr>
          <p:nvPr/>
        </p:nvSpPr>
        <p:spPr bwMode="auto">
          <a:xfrm>
            <a:off x="6781198" y="3598951"/>
            <a:ext cx="2148520" cy="906512"/>
          </a:xfrm>
          <a:custGeom>
            <a:avLst/>
            <a:gdLst>
              <a:gd name="T0" fmla="*/ 138565 w 4367"/>
              <a:gd name="T1" fmla="*/ 131504 h 2224"/>
              <a:gd name="T2" fmla="*/ 2122168 w 4367"/>
              <a:gd name="T3" fmla="*/ 131504 h 2224"/>
              <a:gd name="T4" fmla="*/ 2142766 w 4367"/>
              <a:gd name="T5" fmla="*/ 99486 h 2224"/>
              <a:gd name="T6" fmla="*/ 2205183 w 4367"/>
              <a:gd name="T7" fmla="*/ 0 h 2224"/>
              <a:gd name="T8" fmla="*/ 2268223 w 4367"/>
              <a:gd name="T9" fmla="*/ 99486 h 2224"/>
              <a:gd name="T10" fmla="*/ 2288821 w 4367"/>
              <a:gd name="T11" fmla="*/ 131504 h 2224"/>
              <a:gd name="T12" fmla="*/ 2587797 w 4367"/>
              <a:gd name="T13" fmla="*/ 131504 h 2224"/>
              <a:gd name="T14" fmla="*/ 2725738 w 4367"/>
              <a:gd name="T15" fmla="*/ 258434 h 2224"/>
              <a:gd name="T16" fmla="*/ 2725738 w 4367"/>
              <a:gd name="T17" fmla="*/ 1145230 h 2224"/>
              <a:gd name="T18" fmla="*/ 2587797 w 4367"/>
              <a:gd name="T19" fmla="*/ 1271588 h 2224"/>
              <a:gd name="T20" fmla="*/ 138565 w 4367"/>
              <a:gd name="T21" fmla="*/ 1271588 h 2224"/>
              <a:gd name="T22" fmla="*/ 0 w 4367"/>
              <a:gd name="T23" fmla="*/ 1145230 h 2224"/>
              <a:gd name="T24" fmla="*/ 0 w 4367"/>
              <a:gd name="T25" fmla="*/ 258434 h 2224"/>
              <a:gd name="T26" fmla="*/ 138565 w 4367"/>
              <a:gd name="T27" fmla="*/ 131504 h 2224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4367" h="2224">
                <a:moveTo>
                  <a:pt x="222" y="230"/>
                </a:moveTo>
                <a:lnTo>
                  <a:pt x="3400" y="230"/>
                </a:lnTo>
                <a:lnTo>
                  <a:pt x="3433" y="174"/>
                </a:lnTo>
                <a:lnTo>
                  <a:pt x="3533" y="0"/>
                </a:lnTo>
                <a:lnTo>
                  <a:pt x="3634" y="174"/>
                </a:lnTo>
                <a:lnTo>
                  <a:pt x="3667" y="230"/>
                </a:lnTo>
                <a:lnTo>
                  <a:pt x="4146" y="230"/>
                </a:lnTo>
                <a:cubicBezTo>
                  <a:pt x="4267" y="230"/>
                  <a:pt x="4367" y="330"/>
                  <a:pt x="4367" y="452"/>
                </a:cubicBezTo>
                <a:lnTo>
                  <a:pt x="4367" y="2003"/>
                </a:lnTo>
                <a:cubicBezTo>
                  <a:pt x="4367" y="2124"/>
                  <a:pt x="4267" y="2224"/>
                  <a:pt x="4146" y="2224"/>
                </a:cubicBezTo>
                <a:lnTo>
                  <a:pt x="222" y="2224"/>
                </a:lnTo>
                <a:cubicBezTo>
                  <a:pt x="100" y="2224"/>
                  <a:pt x="0" y="2124"/>
                  <a:pt x="0" y="2003"/>
                </a:cubicBezTo>
                <a:lnTo>
                  <a:pt x="0" y="452"/>
                </a:lnTo>
                <a:cubicBezTo>
                  <a:pt x="0" y="330"/>
                  <a:pt x="100" y="230"/>
                  <a:pt x="222" y="230"/>
                </a:cubicBezTo>
                <a:close/>
              </a:path>
            </a:pathLst>
          </a:custGeom>
          <a:solidFill>
            <a:srgbClr val="258FA0"/>
          </a:solidFill>
          <a:ln w="57150">
            <a:solidFill>
              <a:srgbClr val="FAFAFA"/>
            </a:solidFill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10150" y="3808146"/>
            <a:ext cx="229283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1800" b="1" dirty="0" smtClean="0">
                <a:solidFill>
                  <a:schemeClr val="bg1"/>
                </a:solidFill>
                <a:latin typeface="微软雅黑" pitchFamily="34" charset="-122"/>
              </a:rPr>
              <a:t>根据区域内有无</a:t>
            </a:r>
            <a:endParaRPr lang="en-US" altLang="zh-CN" sz="1800" b="1" dirty="0" smtClean="0">
              <a:solidFill>
                <a:schemeClr val="bg1"/>
              </a:solidFill>
              <a:latin typeface="微软雅黑" pitchFamily="34" charset="-122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1800" b="1" dirty="0" smtClean="0">
                <a:solidFill>
                  <a:schemeClr val="bg1"/>
                </a:solidFill>
                <a:latin typeface="微软雅黑" pitchFamily="34" charset="-122"/>
              </a:rPr>
              <a:t>人员自动调节光照</a:t>
            </a:r>
            <a:endParaRPr lang="zh-CN" altLang="en-US" sz="1800" b="1" dirty="0">
              <a:solidFill>
                <a:schemeClr val="bg1"/>
              </a:solidFill>
              <a:latin typeface="微软雅黑" pitchFamily="34" charset="-122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2285984" y="3808146"/>
            <a:ext cx="232046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1800" b="1" dirty="0" smtClean="0">
                <a:solidFill>
                  <a:schemeClr val="bg1"/>
                </a:solidFill>
                <a:latin typeface="微软雅黑" pitchFamily="34" charset="-122"/>
              </a:rPr>
              <a:t>感应烟雾报警、异常电流防患于未然</a:t>
            </a:r>
            <a:endParaRPr lang="zh-CN" altLang="en-US" sz="1800" b="1" dirty="0">
              <a:solidFill>
                <a:schemeClr val="bg1"/>
              </a:solidFill>
              <a:latin typeface="微软雅黑" pitchFamily="34" charset="-122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4760281" y="3808146"/>
            <a:ext cx="178981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1800" b="1" dirty="0" smtClean="0">
                <a:solidFill>
                  <a:schemeClr val="bg1"/>
                </a:solidFill>
                <a:latin typeface="微软雅黑" pitchFamily="34" charset="-122"/>
              </a:rPr>
              <a:t>实时查看当前电能消耗情况</a:t>
            </a:r>
            <a:endParaRPr lang="zh-CN" altLang="en-US" sz="1800" b="1" dirty="0">
              <a:solidFill>
                <a:schemeClr val="bg1"/>
              </a:solidFill>
              <a:latin typeface="微软雅黑" pitchFamily="34" charset="-122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6786578" y="3808146"/>
            <a:ext cx="216917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sz="1800" b="1" dirty="0" smtClean="0">
                <a:solidFill>
                  <a:schemeClr val="bg1"/>
                </a:solidFill>
                <a:latin typeface="微软雅黑" pitchFamily="34" charset="-122"/>
              </a:rPr>
              <a:t>自动控制避免人为控制带来的疏漏</a:t>
            </a:r>
            <a:endParaRPr lang="zh-CN" altLang="en-US" sz="1800" b="1" dirty="0">
              <a:solidFill>
                <a:schemeClr val="bg1"/>
              </a:solidFill>
              <a:latin typeface="微软雅黑" pitchFamily="34" charset="-122"/>
            </a:endParaRPr>
          </a:p>
        </p:txBody>
      </p:sp>
      <p:pic>
        <p:nvPicPr>
          <p:cNvPr id="33" name="图片 32" descr="载波摄像头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57224" y="5082081"/>
            <a:ext cx="678793" cy="670535"/>
          </a:xfrm>
          <a:prstGeom prst="rect">
            <a:avLst/>
          </a:prstGeom>
        </p:spPr>
      </p:pic>
      <p:pic>
        <p:nvPicPr>
          <p:cNvPr id="34" name="图片 33" descr="红外转发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071670" y="4996938"/>
            <a:ext cx="785818" cy="789516"/>
          </a:xfrm>
          <a:prstGeom prst="rect">
            <a:avLst/>
          </a:prstGeom>
        </p:spPr>
      </p:pic>
      <p:pic>
        <p:nvPicPr>
          <p:cNvPr id="35" name="图片 34" descr="红外微波双鉴探测器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flipH="1">
            <a:off x="3571868" y="4989580"/>
            <a:ext cx="471457" cy="807014"/>
          </a:xfrm>
          <a:prstGeom prst="rect">
            <a:avLst/>
          </a:prstGeom>
        </p:spPr>
      </p:pic>
      <p:pic>
        <p:nvPicPr>
          <p:cNvPr id="36" name="图片 35" descr="LCD开关-白效果图-2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000760" y="4929198"/>
            <a:ext cx="1086139" cy="928694"/>
          </a:xfrm>
          <a:prstGeom prst="rect">
            <a:avLst/>
          </a:prstGeom>
        </p:spPr>
      </p:pic>
      <p:pic>
        <p:nvPicPr>
          <p:cNvPr id="37" name="图片 36" descr="灯光控制器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rot="18921967">
            <a:off x="7407998" y="5095260"/>
            <a:ext cx="1127799" cy="605031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785786" y="6143644"/>
            <a:ext cx="82586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000" b="1" dirty="0" smtClean="0">
                <a:latin typeface="微软雅黑" pitchFamily="34" charset="-122"/>
                <a:ea typeface="微软雅黑" pitchFamily="34" charset="-122"/>
              </a:rPr>
              <a:t>载波摄像头</a:t>
            </a:r>
            <a:endParaRPr lang="zh-CN" altLang="en-US" sz="10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043362" y="6143644"/>
            <a:ext cx="82586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000" b="1" dirty="0" smtClean="0">
                <a:latin typeface="微软雅黑" pitchFamily="34" charset="-122"/>
                <a:ea typeface="微软雅黑" pitchFamily="34" charset="-122"/>
              </a:rPr>
              <a:t>红外转发器</a:t>
            </a:r>
            <a:endParaRPr lang="zh-CN" altLang="en-US" sz="10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3428992" y="6143644"/>
            <a:ext cx="8258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1000" b="1" dirty="0" smtClean="0">
                <a:latin typeface="微软雅黑" pitchFamily="34" charset="-122"/>
                <a:ea typeface="微软雅黑" pitchFamily="34" charset="-122"/>
              </a:rPr>
              <a:t>红外微波</a:t>
            </a:r>
          </a:p>
          <a:p>
            <a:pPr algn="ctr"/>
            <a:r>
              <a:rPr lang="zh-CN" altLang="en-US" sz="1000" b="1" dirty="0" smtClean="0">
                <a:latin typeface="微软雅黑" pitchFamily="34" charset="-122"/>
                <a:ea typeface="微软雅黑" pitchFamily="34" charset="-122"/>
              </a:rPr>
              <a:t>双鉴探测器</a:t>
            </a:r>
            <a:endParaRPr lang="zh-CN" altLang="en-US" sz="10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714876" y="6143644"/>
            <a:ext cx="82586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000" b="1" dirty="0" smtClean="0">
                <a:latin typeface="微软雅黑" pitchFamily="34" charset="-122"/>
                <a:ea typeface="微软雅黑" pitchFamily="34" charset="-122"/>
              </a:rPr>
              <a:t>烟雾报警器</a:t>
            </a:r>
            <a:endParaRPr lang="zh-CN" altLang="en-US" sz="10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6072198" y="6143644"/>
            <a:ext cx="95571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0" b="1" dirty="0" smtClean="0">
                <a:latin typeface="微软雅黑" pitchFamily="34" charset="-122"/>
                <a:ea typeface="微软雅黑" pitchFamily="34" charset="-122"/>
              </a:rPr>
              <a:t>LCD</a:t>
            </a:r>
            <a:r>
              <a:rPr lang="zh-CN" altLang="en-US" sz="1000" b="1" dirty="0" smtClean="0">
                <a:latin typeface="微软雅黑" pitchFamily="34" charset="-122"/>
                <a:ea typeface="微软雅黑" pitchFamily="34" charset="-122"/>
              </a:rPr>
              <a:t>触摸开关</a:t>
            </a:r>
            <a:endParaRPr lang="zh-CN" altLang="en-US" sz="10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7500958" y="6143644"/>
            <a:ext cx="82586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000" b="1" dirty="0" smtClean="0">
                <a:latin typeface="微软雅黑" pitchFamily="34" charset="-122"/>
                <a:ea typeface="微软雅黑" pitchFamily="34" charset="-122"/>
              </a:rPr>
              <a:t>灯光控制器</a:t>
            </a:r>
            <a:endParaRPr lang="zh-CN" altLang="en-US" sz="1000" b="1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44" name="图片 43" descr="烟雾报警器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4572000" y="4929198"/>
            <a:ext cx="1073997" cy="9631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786" y="1714488"/>
            <a:ext cx="2786052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1995" y="1714488"/>
            <a:ext cx="2786072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35224" y="1714488"/>
            <a:ext cx="2857500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286280" y="548680"/>
            <a:ext cx="47863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buFontTx/>
              <a:buNone/>
            </a:pPr>
            <a:r>
              <a:rPr lang="zh-CN" altLang="en-US" sz="3200" b="1" spc="300" dirty="0" smtClean="0">
                <a:solidFill>
                  <a:srgbClr val="258FA0"/>
                </a:solidFill>
                <a:ea typeface="微软雅黑" pitchFamily="34" charset="-122"/>
              </a:rPr>
              <a:t>公共区域解决方案</a:t>
            </a:r>
            <a:endParaRPr lang="zh-CN" altLang="en-US" sz="3200" b="1" spc="300" dirty="0">
              <a:solidFill>
                <a:srgbClr val="258FA0"/>
              </a:solidFill>
              <a:ea typeface="微软雅黑" pitchFamily="34" charset="-122"/>
            </a:endParaRPr>
          </a:p>
        </p:txBody>
      </p:sp>
      <p:sp>
        <p:nvSpPr>
          <p:cNvPr id="6" name="Freeform 6"/>
          <p:cNvSpPr>
            <a:spLocks/>
          </p:cNvSpPr>
          <p:nvPr/>
        </p:nvSpPr>
        <p:spPr bwMode="auto">
          <a:xfrm>
            <a:off x="214282" y="3364381"/>
            <a:ext cx="2857520" cy="1271588"/>
          </a:xfrm>
          <a:custGeom>
            <a:avLst/>
            <a:gdLst>
              <a:gd name="T0" fmla="*/ 138565 w 4367"/>
              <a:gd name="T1" fmla="*/ 131504 h 2224"/>
              <a:gd name="T2" fmla="*/ 2122168 w 4367"/>
              <a:gd name="T3" fmla="*/ 131504 h 2224"/>
              <a:gd name="T4" fmla="*/ 2142766 w 4367"/>
              <a:gd name="T5" fmla="*/ 99486 h 2224"/>
              <a:gd name="T6" fmla="*/ 2205183 w 4367"/>
              <a:gd name="T7" fmla="*/ 0 h 2224"/>
              <a:gd name="T8" fmla="*/ 2268223 w 4367"/>
              <a:gd name="T9" fmla="*/ 99486 h 2224"/>
              <a:gd name="T10" fmla="*/ 2288821 w 4367"/>
              <a:gd name="T11" fmla="*/ 131504 h 2224"/>
              <a:gd name="T12" fmla="*/ 2587797 w 4367"/>
              <a:gd name="T13" fmla="*/ 131504 h 2224"/>
              <a:gd name="T14" fmla="*/ 2725738 w 4367"/>
              <a:gd name="T15" fmla="*/ 258434 h 2224"/>
              <a:gd name="T16" fmla="*/ 2725738 w 4367"/>
              <a:gd name="T17" fmla="*/ 1145230 h 2224"/>
              <a:gd name="T18" fmla="*/ 2587797 w 4367"/>
              <a:gd name="T19" fmla="*/ 1271588 h 2224"/>
              <a:gd name="T20" fmla="*/ 138565 w 4367"/>
              <a:gd name="T21" fmla="*/ 1271588 h 2224"/>
              <a:gd name="T22" fmla="*/ 0 w 4367"/>
              <a:gd name="T23" fmla="*/ 1145230 h 2224"/>
              <a:gd name="T24" fmla="*/ 0 w 4367"/>
              <a:gd name="T25" fmla="*/ 258434 h 2224"/>
              <a:gd name="T26" fmla="*/ 138565 w 4367"/>
              <a:gd name="T27" fmla="*/ 131504 h 2224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4367" h="2224">
                <a:moveTo>
                  <a:pt x="222" y="230"/>
                </a:moveTo>
                <a:lnTo>
                  <a:pt x="3400" y="230"/>
                </a:lnTo>
                <a:lnTo>
                  <a:pt x="3433" y="174"/>
                </a:lnTo>
                <a:lnTo>
                  <a:pt x="3533" y="0"/>
                </a:lnTo>
                <a:lnTo>
                  <a:pt x="3634" y="174"/>
                </a:lnTo>
                <a:lnTo>
                  <a:pt x="3667" y="230"/>
                </a:lnTo>
                <a:lnTo>
                  <a:pt x="4146" y="230"/>
                </a:lnTo>
                <a:cubicBezTo>
                  <a:pt x="4267" y="230"/>
                  <a:pt x="4367" y="330"/>
                  <a:pt x="4367" y="452"/>
                </a:cubicBezTo>
                <a:lnTo>
                  <a:pt x="4367" y="2003"/>
                </a:lnTo>
                <a:cubicBezTo>
                  <a:pt x="4367" y="2124"/>
                  <a:pt x="4267" y="2224"/>
                  <a:pt x="4146" y="2224"/>
                </a:cubicBezTo>
                <a:lnTo>
                  <a:pt x="222" y="2224"/>
                </a:lnTo>
                <a:cubicBezTo>
                  <a:pt x="100" y="2224"/>
                  <a:pt x="0" y="2124"/>
                  <a:pt x="0" y="2003"/>
                </a:cubicBezTo>
                <a:lnTo>
                  <a:pt x="0" y="452"/>
                </a:lnTo>
                <a:cubicBezTo>
                  <a:pt x="0" y="330"/>
                  <a:pt x="100" y="230"/>
                  <a:pt x="222" y="230"/>
                </a:cubicBezTo>
                <a:close/>
              </a:path>
            </a:pathLst>
          </a:custGeom>
          <a:solidFill>
            <a:srgbClr val="258FA0"/>
          </a:solidFill>
          <a:ln w="57150">
            <a:solidFill>
              <a:srgbClr val="FAFAFA"/>
            </a:solidFill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357158" y="3755910"/>
            <a:ext cx="2552700" cy="458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zh-CN" altLang="en-US" sz="1800" b="1" dirty="0" smtClean="0">
                <a:solidFill>
                  <a:schemeClr val="bg1"/>
                </a:solidFill>
                <a:latin typeface="微软雅黑" pitchFamily="34" charset="-122"/>
              </a:rPr>
              <a:t>自动调节光照强度</a:t>
            </a:r>
            <a:endParaRPr lang="zh-CN" altLang="en-US" sz="1800" b="1" dirty="0">
              <a:solidFill>
                <a:schemeClr val="bg1"/>
              </a:solidFill>
              <a:latin typeface="微软雅黑" pitchFamily="34" charset="-122"/>
            </a:endParaRPr>
          </a:p>
        </p:txBody>
      </p:sp>
      <p:sp>
        <p:nvSpPr>
          <p:cNvPr id="8" name="Freeform 6"/>
          <p:cNvSpPr>
            <a:spLocks/>
          </p:cNvSpPr>
          <p:nvPr/>
        </p:nvSpPr>
        <p:spPr bwMode="auto">
          <a:xfrm>
            <a:off x="3091484" y="3364381"/>
            <a:ext cx="2857520" cy="1271588"/>
          </a:xfrm>
          <a:custGeom>
            <a:avLst/>
            <a:gdLst>
              <a:gd name="T0" fmla="*/ 138565 w 4367"/>
              <a:gd name="T1" fmla="*/ 131504 h 2224"/>
              <a:gd name="T2" fmla="*/ 2122168 w 4367"/>
              <a:gd name="T3" fmla="*/ 131504 h 2224"/>
              <a:gd name="T4" fmla="*/ 2142766 w 4367"/>
              <a:gd name="T5" fmla="*/ 99486 h 2224"/>
              <a:gd name="T6" fmla="*/ 2205183 w 4367"/>
              <a:gd name="T7" fmla="*/ 0 h 2224"/>
              <a:gd name="T8" fmla="*/ 2268223 w 4367"/>
              <a:gd name="T9" fmla="*/ 99486 h 2224"/>
              <a:gd name="T10" fmla="*/ 2288821 w 4367"/>
              <a:gd name="T11" fmla="*/ 131504 h 2224"/>
              <a:gd name="T12" fmla="*/ 2587797 w 4367"/>
              <a:gd name="T13" fmla="*/ 131504 h 2224"/>
              <a:gd name="T14" fmla="*/ 2725738 w 4367"/>
              <a:gd name="T15" fmla="*/ 258434 h 2224"/>
              <a:gd name="T16" fmla="*/ 2725738 w 4367"/>
              <a:gd name="T17" fmla="*/ 1145230 h 2224"/>
              <a:gd name="T18" fmla="*/ 2587797 w 4367"/>
              <a:gd name="T19" fmla="*/ 1271588 h 2224"/>
              <a:gd name="T20" fmla="*/ 138565 w 4367"/>
              <a:gd name="T21" fmla="*/ 1271588 h 2224"/>
              <a:gd name="T22" fmla="*/ 0 w 4367"/>
              <a:gd name="T23" fmla="*/ 1145230 h 2224"/>
              <a:gd name="T24" fmla="*/ 0 w 4367"/>
              <a:gd name="T25" fmla="*/ 258434 h 2224"/>
              <a:gd name="T26" fmla="*/ 138565 w 4367"/>
              <a:gd name="T27" fmla="*/ 131504 h 2224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4367" h="2224">
                <a:moveTo>
                  <a:pt x="222" y="230"/>
                </a:moveTo>
                <a:lnTo>
                  <a:pt x="3400" y="230"/>
                </a:lnTo>
                <a:lnTo>
                  <a:pt x="3433" y="174"/>
                </a:lnTo>
                <a:lnTo>
                  <a:pt x="3533" y="0"/>
                </a:lnTo>
                <a:lnTo>
                  <a:pt x="3634" y="174"/>
                </a:lnTo>
                <a:lnTo>
                  <a:pt x="3667" y="230"/>
                </a:lnTo>
                <a:lnTo>
                  <a:pt x="4146" y="230"/>
                </a:lnTo>
                <a:cubicBezTo>
                  <a:pt x="4267" y="230"/>
                  <a:pt x="4367" y="330"/>
                  <a:pt x="4367" y="452"/>
                </a:cubicBezTo>
                <a:lnTo>
                  <a:pt x="4367" y="2003"/>
                </a:lnTo>
                <a:cubicBezTo>
                  <a:pt x="4367" y="2124"/>
                  <a:pt x="4267" y="2224"/>
                  <a:pt x="4146" y="2224"/>
                </a:cubicBezTo>
                <a:lnTo>
                  <a:pt x="222" y="2224"/>
                </a:lnTo>
                <a:cubicBezTo>
                  <a:pt x="100" y="2224"/>
                  <a:pt x="0" y="2124"/>
                  <a:pt x="0" y="2003"/>
                </a:cubicBezTo>
                <a:lnTo>
                  <a:pt x="0" y="452"/>
                </a:lnTo>
                <a:cubicBezTo>
                  <a:pt x="0" y="330"/>
                  <a:pt x="100" y="230"/>
                  <a:pt x="222" y="23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57150">
            <a:solidFill>
              <a:srgbClr val="FAFAFA"/>
            </a:solidFill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3331676" y="3578695"/>
            <a:ext cx="2552700" cy="874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zh-CN" altLang="en-US" sz="1800" b="1" dirty="0" smtClean="0">
                <a:solidFill>
                  <a:schemeClr val="bg1"/>
                </a:solidFill>
                <a:latin typeface="微软雅黑" pitchFamily="34" charset="-122"/>
              </a:rPr>
              <a:t>根据有人无人</a:t>
            </a:r>
            <a:endParaRPr lang="en-US" altLang="zh-CN" sz="1800" b="1" dirty="0" smtClean="0">
              <a:solidFill>
                <a:schemeClr val="bg1"/>
              </a:solidFill>
              <a:latin typeface="微软雅黑" pitchFamily="34" charset="-122"/>
            </a:endParaRP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zh-CN" altLang="en-US" sz="1800" b="1" dirty="0" smtClean="0">
                <a:solidFill>
                  <a:schemeClr val="bg1"/>
                </a:solidFill>
                <a:latin typeface="微软雅黑" pitchFamily="34" charset="-122"/>
              </a:rPr>
              <a:t>状态自动控制</a:t>
            </a:r>
            <a:endParaRPr lang="zh-CN" altLang="en-US" sz="1800" b="1" dirty="0">
              <a:solidFill>
                <a:schemeClr val="bg1"/>
              </a:solidFill>
              <a:latin typeface="微软雅黑" pitchFamily="34" charset="-122"/>
            </a:endParaRPr>
          </a:p>
        </p:txBody>
      </p:sp>
      <p:sp>
        <p:nvSpPr>
          <p:cNvPr id="10" name="Freeform 6"/>
          <p:cNvSpPr>
            <a:spLocks/>
          </p:cNvSpPr>
          <p:nvPr/>
        </p:nvSpPr>
        <p:spPr bwMode="auto">
          <a:xfrm>
            <a:off x="6011816" y="3364381"/>
            <a:ext cx="2917902" cy="1271588"/>
          </a:xfrm>
          <a:custGeom>
            <a:avLst/>
            <a:gdLst>
              <a:gd name="T0" fmla="*/ 138565 w 4367"/>
              <a:gd name="T1" fmla="*/ 131504 h 2224"/>
              <a:gd name="T2" fmla="*/ 2122168 w 4367"/>
              <a:gd name="T3" fmla="*/ 131504 h 2224"/>
              <a:gd name="T4" fmla="*/ 2142766 w 4367"/>
              <a:gd name="T5" fmla="*/ 99486 h 2224"/>
              <a:gd name="T6" fmla="*/ 2205183 w 4367"/>
              <a:gd name="T7" fmla="*/ 0 h 2224"/>
              <a:gd name="T8" fmla="*/ 2268223 w 4367"/>
              <a:gd name="T9" fmla="*/ 99486 h 2224"/>
              <a:gd name="T10" fmla="*/ 2288821 w 4367"/>
              <a:gd name="T11" fmla="*/ 131504 h 2224"/>
              <a:gd name="T12" fmla="*/ 2587797 w 4367"/>
              <a:gd name="T13" fmla="*/ 131504 h 2224"/>
              <a:gd name="T14" fmla="*/ 2725738 w 4367"/>
              <a:gd name="T15" fmla="*/ 258434 h 2224"/>
              <a:gd name="T16" fmla="*/ 2725738 w 4367"/>
              <a:gd name="T17" fmla="*/ 1145230 h 2224"/>
              <a:gd name="T18" fmla="*/ 2587797 w 4367"/>
              <a:gd name="T19" fmla="*/ 1271588 h 2224"/>
              <a:gd name="T20" fmla="*/ 138565 w 4367"/>
              <a:gd name="T21" fmla="*/ 1271588 h 2224"/>
              <a:gd name="T22" fmla="*/ 0 w 4367"/>
              <a:gd name="T23" fmla="*/ 1145230 h 2224"/>
              <a:gd name="T24" fmla="*/ 0 w 4367"/>
              <a:gd name="T25" fmla="*/ 258434 h 2224"/>
              <a:gd name="T26" fmla="*/ 138565 w 4367"/>
              <a:gd name="T27" fmla="*/ 131504 h 2224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4367" h="2224">
                <a:moveTo>
                  <a:pt x="222" y="230"/>
                </a:moveTo>
                <a:lnTo>
                  <a:pt x="3400" y="230"/>
                </a:lnTo>
                <a:lnTo>
                  <a:pt x="3433" y="174"/>
                </a:lnTo>
                <a:lnTo>
                  <a:pt x="3533" y="0"/>
                </a:lnTo>
                <a:lnTo>
                  <a:pt x="3634" y="174"/>
                </a:lnTo>
                <a:lnTo>
                  <a:pt x="3667" y="230"/>
                </a:lnTo>
                <a:lnTo>
                  <a:pt x="4146" y="230"/>
                </a:lnTo>
                <a:cubicBezTo>
                  <a:pt x="4267" y="230"/>
                  <a:pt x="4367" y="330"/>
                  <a:pt x="4367" y="452"/>
                </a:cubicBezTo>
                <a:lnTo>
                  <a:pt x="4367" y="2003"/>
                </a:lnTo>
                <a:cubicBezTo>
                  <a:pt x="4367" y="2124"/>
                  <a:pt x="4267" y="2224"/>
                  <a:pt x="4146" y="2224"/>
                </a:cubicBezTo>
                <a:lnTo>
                  <a:pt x="222" y="2224"/>
                </a:lnTo>
                <a:cubicBezTo>
                  <a:pt x="100" y="2224"/>
                  <a:pt x="0" y="2124"/>
                  <a:pt x="0" y="2003"/>
                </a:cubicBezTo>
                <a:lnTo>
                  <a:pt x="0" y="452"/>
                </a:lnTo>
                <a:cubicBezTo>
                  <a:pt x="0" y="330"/>
                  <a:pt x="100" y="230"/>
                  <a:pt x="222" y="230"/>
                </a:cubicBezTo>
                <a:close/>
              </a:path>
            </a:pathLst>
          </a:custGeom>
          <a:solidFill>
            <a:srgbClr val="258FA0"/>
          </a:solidFill>
          <a:ln w="57150">
            <a:solidFill>
              <a:srgbClr val="FAFAFA"/>
            </a:solidFill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6162704" y="3578695"/>
            <a:ext cx="2552700" cy="874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zh-CN" altLang="en-US" sz="1800" b="1" dirty="0" smtClean="0">
                <a:solidFill>
                  <a:schemeClr val="bg1"/>
                </a:solidFill>
                <a:latin typeface="微软雅黑" pitchFamily="34" charset="-122"/>
              </a:rPr>
              <a:t>热水器耗能</a:t>
            </a:r>
            <a:endParaRPr lang="en-US" altLang="zh-CN" sz="1800" b="1" dirty="0" smtClean="0">
              <a:solidFill>
                <a:schemeClr val="bg1"/>
              </a:solidFill>
              <a:latin typeface="微软雅黑" pitchFamily="34" charset="-122"/>
            </a:endParaRP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zh-CN" altLang="en-US" sz="1800" b="1" dirty="0" smtClean="0">
                <a:solidFill>
                  <a:schemeClr val="bg1"/>
                </a:solidFill>
                <a:latin typeface="微软雅黑" pitchFamily="34" charset="-122"/>
              </a:rPr>
              <a:t>计量定时通断</a:t>
            </a:r>
            <a:endParaRPr lang="zh-CN" altLang="en-US" sz="1800" b="1" dirty="0">
              <a:solidFill>
                <a:schemeClr val="bg1"/>
              </a:solidFill>
              <a:latin typeface="微软雅黑" pitchFamily="34" charset="-122"/>
            </a:endParaRPr>
          </a:p>
        </p:txBody>
      </p:sp>
      <p:pic>
        <p:nvPicPr>
          <p:cNvPr id="13" name="图片 12" descr="载波摄像头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71538" y="5082081"/>
            <a:ext cx="678793" cy="670535"/>
          </a:xfrm>
          <a:prstGeom prst="rect">
            <a:avLst/>
          </a:prstGeom>
        </p:spPr>
      </p:pic>
      <p:pic>
        <p:nvPicPr>
          <p:cNvPr id="15" name="图片 14" descr="红外微波双鉴探测器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flipH="1">
            <a:off x="2746001" y="4989580"/>
            <a:ext cx="471457" cy="807014"/>
          </a:xfrm>
          <a:prstGeom prst="rect">
            <a:avLst/>
          </a:prstGeom>
        </p:spPr>
      </p:pic>
      <p:pic>
        <p:nvPicPr>
          <p:cNvPr id="16" name="图片 15" descr="LCD开关-白效果图-2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071934" y="4929198"/>
            <a:ext cx="1086139" cy="928694"/>
          </a:xfrm>
          <a:prstGeom prst="rect">
            <a:avLst/>
          </a:prstGeom>
        </p:spPr>
      </p:pic>
      <p:pic>
        <p:nvPicPr>
          <p:cNvPr id="17" name="图片 16" descr="灯光控制器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18921967">
            <a:off x="5764925" y="5095258"/>
            <a:ext cx="1127799" cy="605031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000100" y="6143644"/>
            <a:ext cx="82586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000" b="1" dirty="0" smtClean="0">
                <a:latin typeface="微软雅黑" pitchFamily="34" charset="-122"/>
                <a:ea typeface="微软雅黑" pitchFamily="34" charset="-122"/>
              </a:rPr>
              <a:t>载波摄像头</a:t>
            </a:r>
            <a:endParaRPr lang="zh-CN" altLang="en-US" sz="10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603125" y="6143644"/>
            <a:ext cx="8258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1000" b="1" dirty="0" smtClean="0">
                <a:latin typeface="微软雅黑" pitchFamily="34" charset="-122"/>
                <a:ea typeface="微软雅黑" pitchFamily="34" charset="-122"/>
              </a:rPr>
              <a:t>红外微波</a:t>
            </a:r>
          </a:p>
          <a:p>
            <a:pPr algn="ctr"/>
            <a:r>
              <a:rPr lang="zh-CN" altLang="en-US" sz="1000" b="1" dirty="0" smtClean="0">
                <a:latin typeface="微软雅黑" pitchFamily="34" charset="-122"/>
                <a:ea typeface="微软雅黑" pitchFamily="34" charset="-122"/>
              </a:rPr>
              <a:t>双鉴探测器</a:t>
            </a:r>
            <a:endParaRPr lang="zh-CN" altLang="en-US" sz="10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143372" y="6143644"/>
            <a:ext cx="95571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0" b="1" dirty="0" smtClean="0">
                <a:latin typeface="微软雅黑" pitchFamily="34" charset="-122"/>
                <a:ea typeface="微软雅黑" pitchFamily="34" charset="-122"/>
              </a:rPr>
              <a:t>LCD</a:t>
            </a:r>
            <a:r>
              <a:rPr lang="zh-CN" altLang="en-US" sz="1000" b="1" dirty="0" smtClean="0">
                <a:latin typeface="微软雅黑" pitchFamily="34" charset="-122"/>
                <a:ea typeface="微软雅黑" pitchFamily="34" charset="-122"/>
              </a:rPr>
              <a:t>触摸开关</a:t>
            </a:r>
            <a:endParaRPr lang="zh-CN" altLang="en-US" sz="10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929322" y="6143642"/>
            <a:ext cx="82586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000" b="1" dirty="0" smtClean="0">
                <a:latin typeface="微软雅黑" pitchFamily="34" charset="-122"/>
                <a:ea typeface="微软雅黑" pitchFamily="34" charset="-122"/>
              </a:rPr>
              <a:t>灯光控制器</a:t>
            </a:r>
            <a:endParaRPr lang="zh-CN" altLang="en-US" sz="1000" b="1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23" name="图片 22" descr="智能插座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572396" y="4857760"/>
            <a:ext cx="598237" cy="1142984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7500958" y="6143644"/>
            <a:ext cx="6976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000" b="1" dirty="0" smtClean="0">
                <a:latin typeface="微软雅黑" pitchFamily="34" charset="-122"/>
                <a:ea typeface="微软雅黑" pitchFamily="34" charset="-122"/>
              </a:rPr>
              <a:t>智能插座</a:t>
            </a:r>
            <a:endParaRPr lang="zh-CN" altLang="en-US" sz="1000" b="1" dirty="0"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utoUpdateAnimBg="0"/>
      <p:bldP spid="8" grpId="0" animBg="1"/>
      <p:bldP spid="9" grpId="0" autoUpdateAnimBg="0"/>
      <p:bldP spid="10" grpId="0" animBg="1"/>
      <p:bldP spid="11" grpId="0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6280" y="548680"/>
            <a:ext cx="47863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buFontTx/>
              <a:buNone/>
            </a:pPr>
            <a:r>
              <a:rPr lang="zh-CN" altLang="en-US" sz="3200" b="1" spc="300" dirty="0" smtClean="0">
                <a:solidFill>
                  <a:srgbClr val="258FA0"/>
                </a:solidFill>
                <a:ea typeface="微软雅黑" pitchFamily="34" charset="-122"/>
              </a:rPr>
              <a:t>路灯解决方案</a:t>
            </a:r>
            <a:endParaRPr lang="zh-CN" altLang="en-US" sz="3200" b="1" spc="300" dirty="0">
              <a:solidFill>
                <a:srgbClr val="258FA0"/>
              </a:solidFill>
              <a:ea typeface="微软雅黑" pitchFamily="34" charset="-122"/>
            </a:endParaRP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6742" y="1500174"/>
            <a:ext cx="2443655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55942" y="1500174"/>
            <a:ext cx="2827122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58610" y="1500174"/>
            <a:ext cx="2685691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Freeform 6"/>
          <p:cNvSpPr>
            <a:spLocks/>
          </p:cNvSpPr>
          <p:nvPr/>
        </p:nvSpPr>
        <p:spPr bwMode="auto">
          <a:xfrm>
            <a:off x="610836" y="3429000"/>
            <a:ext cx="2526208" cy="1500198"/>
          </a:xfrm>
          <a:custGeom>
            <a:avLst/>
            <a:gdLst>
              <a:gd name="T0" fmla="*/ 138565 w 4367"/>
              <a:gd name="T1" fmla="*/ 131504 h 2224"/>
              <a:gd name="T2" fmla="*/ 2122168 w 4367"/>
              <a:gd name="T3" fmla="*/ 131504 h 2224"/>
              <a:gd name="T4" fmla="*/ 2142766 w 4367"/>
              <a:gd name="T5" fmla="*/ 99486 h 2224"/>
              <a:gd name="T6" fmla="*/ 2205183 w 4367"/>
              <a:gd name="T7" fmla="*/ 0 h 2224"/>
              <a:gd name="T8" fmla="*/ 2268223 w 4367"/>
              <a:gd name="T9" fmla="*/ 99486 h 2224"/>
              <a:gd name="T10" fmla="*/ 2288821 w 4367"/>
              <a:gd name="T11" fmla="*/ 131504 h 2224"/>
              <a:gd name="T12" fmla="*/ 2587797 w 4367"/>
              <a:gd name="T13" fmla="*/ 131504 h 2224"/>
              <a:gd name="T14" fmla="*/ 2725738 w 4367"/>
              <a:gd name="T15" fmla="*/ 258434 h 2224"/>
              <a:gd name="T16" fmla="*/ 2725738 w 4367"/>
              <a:gd name="T17" fmla="*/ 1145230 h 2224"/>
              <a:gd name="T18" fmla="*/ 2587797 w 4367"/>
              <a:gd name="T19" fmla="*/ 1271588 h 2224"/>
              <a:gd name="T20" fmla="*/ 138565 w 4367"/>
              <a:gd name="T21" fmla="*/ 1271588 h 2224"/>
              <a:gd name="T22" fmla="*/ 0 w 4367"/>
              <a:gd name="T23" fmla="*/ 1145230 h 2224"/>
              <a:gd name="T24" fmla="*/ 0 w 4367"/>
              <a:gd name="T25" fmla="*/ 258434 h 2224"/>
              <a:gd name="T26" fmla="*/ 138565 w 4367"/>
              <a:gd name="T27" fmla="*/ 131504 h 2224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4367" h="2224">
                <a:moveTo>
                  <a:pt x="222" y="230"/>
                </a:moveTo>
                <a:lnTo>
                  <a:pt x="3400" y="230"/>
                </a:lnTo>
                <a:lnTo>
                  <a:pt x="3433" y="174"/>
                </a:lnTo>
                <a:lnTo>
                  <a:pt x="3533" y="0"/>
                </a:lnTo>
                <a:lnTo>
                  <a:pt x="3634" y="174"/>
                </a:lnTo>
                <a:lnTo>
                  <a:pt x="3667" y="230"/>
                </a:lnTo>
                <a:lnTo>
                  <a:pt x="4146" y="230"/>
                </a:lnTo>
                <a:cubicBezTo>
                  <a:pt x="4267" y="230"/>
                  <a:pt x="4367" y="330"/>
                  <a:pt x="4367" y="452"/>
                </a:cubicBezTo>
                <a:lnTo>
                  <a:pt x="4367" y="2003"/>
                </a:lnTo>
                <a:cubicBezTo>
                  <a:pt x="4367" y="2124"/>
                  <a:pt x="4267" y="2224"/>
                  <a:pt x="4146" y="2224"/>
                </a:cubicBezTo>
                <a:lnTo>
                  <a:pt x="222" y="2224"/>
                </a:lnTo>
                <a:cubicBezTo>
                  <a:pt x="100" y="2224"/>
                  <a:pt x="0" y="2124"/>
                  <a:pt x="0" y="2003"/>
                </a:cubicBezTo>
                <a:lnTo>
                  <a:pt x="0" y="452"/>
                </a:lnTo>
                <a:cubicBezTo>
                  <a:pt x="0" y="330"/>
                  <a:pt x="100" y="230"/>
                  <a:pt x="222" y="230"/>
                </a:cubicBezTo>
                <a:close/>
              </a:path>
            </a:pathLst>
          </a:custGeom>
          <a:solidFill>
            <a:srgbClr val="258FA0"/>
          </a:solidFill>
          <a:ln w="57150">
            <a:solidFill>
              <a:srgbClr val="FAFAFA"/>
            </a:solidFill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630518" y="3637118"/>
            <a:ext cx="2552700" cy="1219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zh-CN" altLang="en-US" sz="1000" b="1" dirty="0" smtClean="0">
                <a:solidFill>
                  <a:schemeClr val="bg1"/>
                </a:solidFill>
                <a:latin typeface="微软雅黑" pitchFamily="34" charset="-122"/>
              </a:rPr>
              <a:t>可以根据实际光照度、季节变化和时间等因素进行分群、分时段、分线路远程自动控制，使道路两边路灯或景观灯任意间隔或局部照亮。有活动有需要的地方照亮、 无活动无需要的地方不亮或少亮</a:t>
            </a:r>
            <a:endParaRPr lang="zh-CN" altLang="en-US" sz="1000" b="1" dirty="0">
              <a:solidFill>
                <a:schemeClr val="bg1"/>
              </a:solidFill>
              <a:latin typeface="微软雅黑" pitchFamily="34" charset="-122"/>
            </a:endParaRPr>
          </a:p>
        </p:txBody>
      </p:sp>
      <p:sp>
        <p:nvSpPr>
          <p:cNvPr id="9" name="Freeform 6"/>
          <p:cNvSpPr>
            <a:spLocks/>
          </p:cNvSpPr>
          <p:nvPr/>
        </p:nvSpPr>
        <p:spPr bwMode="auto">
          <a:xfrm>
            <a:off x="3137044" y="3429000"/>
            <a:ext cx="2857520" cy="1500198"/>
          </a:xfrm>
          <a:custGeom>
            <a:avLst/>
            <a:gdLst>
              <a:gd name="T0" fmla="*/ 138565 w 4367"/>
              <a:gd name="T1" fmla="*/ 131504 h 2224"/>
              <a:gd name="T2" fmla="*/ 2122168 w 4367"/>
              <a:gd name="T3" fmla="*/ 131504 h 2224"/>
              <a:gd name="T4" fmla="*/ 2142766 w 4367"/>
              <a:gd name="T5" fmla="*/ 99486 h 2224"/>
              <a:gd name="T6" fmla="*/ 2205183 w 4367"/>
              <a:gd name="T7" fmla="*/ 0 h 2224"/>
              <a:gd name="T8" fmla="*/ 2268223 w 4367"/>
              <a:gd name="T9" fmla="*/ 99486 h 2224"/>
              <a:gd name="T10" fmla="*/ 2288821 w 4367"/>
              <a:gd name="T11" fmla="*/ 131504 h 2224"/>
              <a:gd name="T12" fmla="*/ 2587797 w 4367"/>
              <a:gd name="T13" fmla="*/ 131504 h 2224"/>
              <a:gd name="T14" fmla="*/ 2725738 w 4367"/>
              <a:gd name="T15" fmla="*/ 258434 h 2224"/>
              <a:gd name="T16" fmla="*/ 2725738 w 4367"/>
              <a:gd name="T17" fmla="*/ 1145230 h 2224"/>
              <a:gd name="T18" fmla="*/ 2587797 w 4367"/>
              <a:gd name="T19" fmla="*/ 1271588 h 2224"/>
              <a:gd name="T20" fmla="*/ 138565 w 4367"/>
              <a:gd name="T21" fmla="*/ 1271588 h 2224"/>
              <a:gd name="T22" fmla="*/ 0 w 4367"/>
              <a:gd name="T23" fmla="*/ 1145230 h 2224"/>
              <a:gd name="T24" fmla="*/ 0 w 4367"/>
              <a:gd name="T25" fmla="*/ 258434 h 2224"/>
              <a:gd name="T26" fmla="*/ 138565 w 4367"/>
              <a:gd name="T27" fmla="*/ 131504 h 2224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4367" h="2224">
                <a:moveTo>
                  <a:pt x="222" y="230"/>
                </a:moveTo>
                <a:lnTo>
                  <a:pt x="3400" y="230"/>
                </a:lnTo>
                <a:lnTo>
                  <a:pt x="3433" y="174"/>
                </a:lnTo>
                <a:lnTo>
                  <a:pt x="3533" y="0"/>
                </a:lnTo>
                <a:lnTo>
                  <a:pt x="3634" y="174"/>
                </a:lnTo>
                <a:lnTo>
                  <a:pt x="3667" y="230"/>
                </a:lnTo>
                <a:lnTo>
                  <a:pt x="4146" y="230"/>
                </a:lnTo>
                <a:cubicBezTo>
                  <a:pt x="4267" y="230"/>
                  <a:pt x="4367" y="330"/>
                  <a:pt x="4367" y="452"/>
                </a:cubicBezTo>
                <a:lnTo>
                  <a:pt x="4367" y="2003"/>
                </a:lnTo>
                <a:cubicBezTo>
                  <a:pt x="4367" y="2124"/>
                  <a:pt x="4267" y="2224"/>
                  <a:pt x="4146" y="2224"/>
                </a:cubicBezTo>
                <a:lnTo>
                  <a:pt x="222" y="2224"/>
                </a:lnTo>
                <a:cubicBezTo>
                  <a:pt x="100" y="2224"/>
                  <a:pt x="0" y="2124"/>
                  <a:pt x="0" y="2003"/>
                </a:cubicBezTo>
                <a:lnTo>
                  <a:pt x="0" y="452"/>
                </a:lnTo>
                <a:cubicBezTo>
                  <a:pt x="0" y="330"/>
                  <a:pt x="100" y="230"/>
                  <a:pt x="222" y="230"/>
                </a:cubicBezTo>
                <a:close/>
              </a:path>
            </a:pathLst>
          </a:custGeom>
          <a:solidFill>
            <a:srgbClr val="258FA0"/>
          </a:solidFill>
          <a:ln w="57150">
            <a:solidFill>
              <a:srgbClr val="FAFAFA"/>
            </a:solidFill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0" name="Freeform 6"/>
          <p:cNvSpPr>
            <a:spLocks/>
          </p:cNvSpPr>
          <p:nvPr/>
        </p:nvSpPr>
        <p:spPr bwMode="auto">
          <a:xfrm>
            <a:off x="5994564" y="3429000"/>
            <a:ext cx="2786082" cy="1500198"/>
          </a:xfrm>
          <a:custGeom>
            <a:avLst/>
            <a:gdLst>
              <a:gd name="T0" fmla="*/ 138565 w 4367"/>
              <a:gd name="T1" fmla="*/ 131504 h 2224"/>
              <a:gd name="T2" fmla="*/ 2122168 w 4367"/>
              <a:gd name="T3" fmla="*/ 131504 h 2224"/>
              <a:gd name="T4" fmla="*/ 2142766 w 4367"/>
              <a:gd name="T5" fmla="*/ 99486 h 2224"/>
              <a:gd name="T6" fmla="*/ 2205183 w 4367"/>
              <a:gd name="T7" fmla="*/ 0 h 2224"/>
              <a:gd name="T8" fmla="*/ 2268223 w 4367"/>
              <a:gd name="T9" fmla="*/ 99486 h 2224"/>
              <a:gd name="T10" fmla="*/ 2288821 w 4367"/>
              <a:gd name="T11" fmla="*/ 131504 h 2224"/>
              <a:gd name="T12" fmla="*/ 2587797 w 4367"/>
              <a:gd name="T13" fmla="*/ 131504 h 2224"/>
              <a:gd name="T14" fmla="*/ 2725738 w 4367"/>
              <a:gd name="T15" fmla="*/ 258434 h 2224"/>
              <a:gd name="T16" fmla="*/ 2725738 w 4367"/>
              <a:gd name="T17" fmla="*/ 1145230 h 2224"/>
              <a:gd name="T18" fmla="*/ 2587797 w 4367"/>
              <a:gd name="T19" fmla="*/ 1271588 h 2224"/>
              <a:gd name="T20" fmla="*/ 138565 w 4367"/>
              <a:gd name="T21" fmla="*/ 1271588 h 2224"/>
              <a:gd name="T22" fmla="*/ 0 w 4367"/>
              <a:gd name="T23" fmla="*/ 1145230 h 2224"/>
              <a:gd name="T24" fmla="*/ 0 w 4367"/>
              <a:gd name="T25" fmla="*/ 258434 h 2224"/>
              <a:gd name="T26" fmla="*/ 138565 w 4367"/>
              <a:gd name="T27" fmla="*/ 131504 h 2224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4367" h="2224">
                <a:moveTo>
                  <a:pt x="222" y="230"/>
                </a:moveTo>
                <a:lnTo>
                  <a:pt x="3400" y="230"/>
                </a:lnTo>
                <a:lnTo>
                  <a:pt x="3433" y="174"/>
                </a:lnTo>
                <a:lnTo>
                  <a:pt x="3533" y="0"/>
                </a:lnTo>
                <a:lnTo>
                  <a:pt x="3634" y="174"/>
                </a:lnTo>
                <a:lnTo>
                  <a:pt x="3667" y="230"/>
                </a:lnTo>
                <a:lnTo>
                  <a:pt x="4146" y="230"/>
                </a:lnTo>
                <a:cubicBezTo>
                  <a:pt x="4267" y="230"/>
                  <a:pt x="4367" y="330"/>
                  <a:pt x="4367" y="452"/>
                </a:cubicBezTo>
                <a:lnTo>
                  <a:pt x="4367" y="2003"/>
                </a:lnTo>
                <a:cubicBezTo>
                  <a:pt x="4367" y="2124"/>
                  <a:pt x="4267" y="2224"/>
                  <a:pt x="4146" y="2224"/>
                </a:cubicBezTo>
                <a:lnTo>
                  <a:pt x="222" y="2224"/>
                </a:lnTo>
                <a:cubicBezTo>
                  <a:pt x="100" y="2224"/>
                  <a:pt x="0" y="2124"/>
                  <a:pt x="0" y="2003"/>
                </a:cubicBezTo>
                <a:lnTo>
                  <a:pt x="0" y="452"/>
                </a:lnTo>
                <a:cubicBezTo>
                  <a:pt x="0" y="330"/>
                  <a:pt x="100" y="230"/>
                  <a:pt x="222" y="230"/>
                </a:cubicBezTo>
                <a:close/>
              </a:path>
            </a:pathLst>
          </a:custGeom>
          <a:solidFill>
            <a:srgbClr val="258FA0"/>
          </a:solidFill>
          <a:ln w="57150">
            <a:solidFill>
              <a:srgbClr val="FAFAFA"/>
            </a:solidFill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3422796" y="4000504"/>
            <a:ext cx="2552700" cy="336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zh-CN" altLang="en-US" sz="1200" b="1" dirty="0" smtClean="0">
                <a:solidFill>
                  <a:schemeClr val="bg1"/>
                </a:solidFill>
                <a:latin typeface="微软雅黑" pitchFamily="34" charset="-122"/>
              </a:rPr>
              <a:t>路灯故障自动上报无需人工巡查</a:t>
            </a:r>
            <a:endParaRPr lang="zh-CN" altLang="en-US" sz="1200" b="1" dirty="0">
              <a:solidFill>
                <a:schemeClr val="bg1"/>
              </a:solidFill>
              <a:latin typeface="微软雅黑" pitchFamily="34" charset="-122"/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6611628" y="3994308"/>
            <a:ext cx="157163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zh-CN" altLang="en-US" sz="1200" b="1" dirty="0" smtClean="0">
                <a:solidFill>
                  <a:schemeClr val="bg1"/>
                </a:solidFill>
                <a:latin typeface="微软雅黑" pitchFamily="34" charset="-122"/>
              </a:rPr>
              <a:t>可视化路灯管理系统</a:t>
            </a:r>
            <a:endParaRPr lang="zh-CN" altLang="en-US" sz="1200" b="1" dirty="0">
              <a:solidFill>
                <a:schemeClr val="bg1"/>
              </a:solidFill>
              <a:latin typeface="微软雅黑" pitchFamily="34" charset="-122"/>
            </a:endParaRPr>
          </a:p>
        </p:txBody>
      </p:sp>
      <p:pic>
        <p:nvPicPr>
          <p:cNvPr id="15" name="图片 14" descr="载波摄像头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43108" y="5296397"/>
            <a:ext cx="678793" cy="670535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2071670" y="6357960"/>
            <a:ext cx="82586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000" b="1" dirty="0" smtClean="0">
                <a:latin typeface="微软雅黑" pitchFamily="34" charset="-122"/>
                <a:ea typeface="微软雅黑" pitchFamily="34" charset="-122"/>
              </a:rPr>
              <a:t>载波摄像头</a:t>
            </a:r>
            <a:endParaRPr lang="zh-CN" altLang="en-US" sz="10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260370" y="6357960"/>
            <a:ext cx="95410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000" b="1" dirty="0" smtClean="0">
                <a:latin typeface="微软雅黑" pitchFamily="34" charset="-122"/>
                <a:ea typeface="微软雅黑" pitchFamily="34" charset="-122"/>
              </a:rPr>
              <a:t>路灯控制系统</a:t>
            </a:r>
            <a:endParaRPr lang="zh-CN" altLang="en-US" sz="10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858016" y="6357959"/>
            <a:ext cx="82586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000" b="1" dirty="0" smtClean="0">
                <a:latin typeface="微软雅黑" pitchFamily="34" charset="-122"/>
                <a:ea typeface="微软雅黑" pitchFamily="34" charset="-122"/>
              </a:rPr>
              <a:t>单灯控制器</a:t>
            </a:r>
            <a:endParaRPr lang="zh-CN" altLang="en-US" sz="1000" b="1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23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6248" y="5214950"/>
            <a:ext cx="879346" cy="725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图片 23" descr="路灯控制器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572264" y="5214950"/>
            <a:ext cx="1298780" cy="7779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utoUpdateAnimBg="0"/>
      <p:bldP spid="9" grpId="0" animBg="1"/>
      <p:bldP spid="10" grpId="0" animBg="1"/>
      <p:bldP spid="12" grpId="0" autoUpdateAnimBg="0"/>
      <p:bldP spid="13" grpId="0" autoUpdateAnimBg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6248" y="548680"/>
            <a:ext cx="47148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buFontTx/>
              <a:buNone/>
            </a:pPr>
            <a:r>
              <a:rPr lang="zh-CN" altLang="en-US" sz="3200" b="1" dirty="0" smtClean="0">
                <a:solidFill>
                  <a:srgbClr val="258FA0"/>
                </a:solidFill>
                <a:ea typeface="微软雅黑" pitchFamily="34" charset="-122"/>
              </a:rPr>
              <a:t>东软载波校园智能化</a:t>
            </a:r>
            <a:endParaRPr lang="zh-CN" altLang="en-US" sz="3200" b="1" dirty="0">
              <a:solidFill>
                <a:srgbClr val="258FA0"/>
              </a:solidFill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4786314" y="2276873"/>
            <a:ext cx="4104456" cy="366310"/>
          </a:xfrm>
          <a:prstGeom prst="rect">
            <a:avLst/>
          </a:prstGeom>
          <a:solidFill>
            <a:srgbClr val="258F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ea typeface="造字工房悦黑体验版常规体" pitchFamily="50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786314" y="2775367"/>
            <a:ext cx="4104456" cy="342898"/>
          </a:xfrm>
          <a:prstGeom prst="rect">
            <a:avLst/>
          </a:prstGeom>
          <a:solidFill>
            <a:srgbClr val="258F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ea typeface="造字工房悦黑体验版常规体" pitchFamily="50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4277498" y="2276873"/>
            <a:ext cx="792088" cy="366310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ea typeface="造字工房悦黑体验版常规体" pitchFamily="50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4277498" y="2775367"/>
            <a:ext cx="792088" cy="342898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ea typeface="造字工房悦黑体验版常规体" pitchFamily="50" charset="-122"/>
            </a:endParaRPr>
          </a:p>
        </p:txBody>
      </p:sp>
      <p:sp>
        <p:nvSpPr>
          <p:cNvPr id="15" name="等腰三角形 14"/>
          <p:cNvSpPr/>
          <p:nvPr/>
        </p:nvSpPr>
        <p:spPr>
          <a:xfrm rot="5400000">
            <a:off x="4798575" y="2852021"/>
            <a:ext cx="213744" cy="184262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等腰三角形 15"/>
          <p:cNvSpPr/>
          <p:nvPr/>
        </p:nvSpPr>
        <p:spPr>
          <a:xfrm rot="5400000">
            <a:off x="4798575" y="2406079"/>
            <a:ext cx="213744" cy="184262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TextBox 20"/>
          <p:cNvSpPr txBox="1"/>
          <p:nvPr/>
        </p:nvSpPr>
        <p:spPr>
          <a:xfrm>
            <a:off x="5214942" y="2751554"/>
            <a:ext cx="4214842" cy="336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2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通过环境光、温度的变化自动调节光照强度、温度</a:t>
            </a:r>
            <a:endParaRPr lang="zh-CN" altLang="zh-CN" sz="1200" b="1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4786314" y="3246856"/>
            <a:ext cx="4104456" cy="342898"/>
          </a:xfrm>
          <a:prstGeom prst="rect">
            <a:avLst/>
          </a:prstGeom>
          <a:solidFill>
            <a:srgbClr val="258F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ea typeface="造字工房悦黑体验版常规体" pitchFamily="50" charset="-122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4277498" y="3246856"/>
            <a:ext cx="792088" cy="342898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ea typeface="造字工房悦黑体验版常规体" pitchFamily="50" charset="-122"/>
            </a:endParaRPr>
          </a:p>
        </p:txBody>
      </p:sp>
      <p:sp>
        <p:nvSpPr>
          <p:cNvPr id="28" name="等腰三角形 27"/>
          <p:cNvSpPr/>
          <p:nvPr/>
        </p:nvSpPr>
        <p:spPr>
          <a:xfrm rot="5400000">
            <a:off x="4798575" y="3323510"/>
            <a:ext cx="213744" cy="184262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矩形 32"/>
          <p:cNvSpPr/>
          <p:nvPr/>
        </p:nvSpPr>
        <p:spPr>
          <a:xfrm>
            <a:off x="4786314" y="3717933"/>
            <a:ext cx="4104456" cy="342898"/>
          </a:xfrm>
          <a:prstGeom prst="rect">
            <a:avLst/>
          </a:prstGeom>
          <a:solidFill>
            <a:srgbClr val="258F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ea typeface="造字工房悦黑体验版常规体" pitchFamily="50" charset="-122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4277498" y="3717933"/>
            <a:ext cx="792088" cy="342898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ea typeface="造字工房悦黑体验版常规体" pitchFamily="50" charset="-122"/>
            </a:endParaRPr>
          </a:p>
        </p:txBody>
      </p:sp>
      <p:sp>
        <p:nvSpPr>
          <p:cNvPr id="35" name="等腰三角形 34"/>
          <p:cNvSpPr/>
          <p:nvPr/>
        </p:nvSpPr>
        <p:spPr>
          <a:xfrm rot="5400000">
            <a:off x="4798575" y="3794587"/>
            <a:ext cx="213744" cy="184262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矩形 37"/>
          <p:cNvSpPr/>
          <p:nvPr/>
        </p:nvSpPr>
        <p:spPr>
          <a:xfrm>
            <a:off x="4786314" y="4203711"/>
            <a:ext cx="4104456" cy="342898"/>
          </a:xfrm>
          <a:prstGeom prst="rect">
            <a:avLst/>
          </a:prstGeom>
          <a:solidFill>
            <a:srgbClr val="258F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ea typeface="造字工房悦黑体验版常规体" pitchFamily="50" charset="-122"/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4277498" y="4203711"/>
            <a:ext cx="792088" cy="342898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ea typeface="造字工房悦黑体验版常规体" pitchFamily="50" charset="-122"/>
            </a:endParaRPr>
          </a:p>
        </p:txBody>
      </p:sp>
      <p:sp>
        <p:nvSpPr>
          <p:cNvPr id="40" name="等腰三角形 39"/>
          <p:cNvSpPr/>
          <p:nvPr/>
        </p:nvSpPr>
        <p:spPr>
          <a:xfrm rot="5400000">
            <a:off x="4798575" y="4280365"/>
            <a:ext cx="213744" cy="184262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3" name="矩形 42"/>
          <p:cNvSpPr/>
          <p:nvPr/>
        </p:nvSpPr>
        <p:spPr>
          <a:xfrm>
            <a:off x="4786314" y="4694672"/>
            <a:ext cx="4104456" cy="342898"/>
          </a:xfrm>
          <a:prstGeom prst="rect">
            <a:avLst/>
          </a:prstGeom>
          <a:solidFill>
            <a:srgbClr val="258F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ea typeface="造字工房悦黑体验版常规体" pitchFamily="50" charset="-122"/>
            </a:endParaRPr>
          </a:p>
        </p:txBody>
      </p:sp>
      <p:sp>
        <p:nvSpPr>
          <p:cNvPr id="44" name="矩形 43"/>
          <p:cNvSpPr/>
          <p:nvPr/>
        </p:nvSpPr>
        <p:spPr>
          <a:xfrm>
            <a:off x="4277498" y="4694672"/>
            <a:ext cx="792088" cy="342898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ea typeface="造字工房悦黑体验版常规体" pitchFamily="50" charset="-122"/>
            </a:endParaRPr>
          </a:p>
        </p:txBody>
      </p:sp>
      <p:sp>
        <p:nvSpPr>
          <p:cNvPr id="45" name="等腰三角形 44"/>
          <p:cNvSpPr/>
          <p:nvPr/>
        </p:nvSpPr>
        <p:spPr>
          <a:xfrm rot="5400000">
            <a:off x="4798575" y="4771326"/>
            <a:ext cx="213744" cy="184262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矩形 45"/>
          <p:cNvSpPr/>
          <p:nvPr/>
        </p:nvSpPr>
        <p:spPr>
          <a:xfrm>
            <a:off x="4786314" y="5643578"/>
            <a:ext cx="4104456" cy="342898"/>
          </a:xfrm>
          <a:prstGeom prst="rect">
            <a:avLst/>
          </a:prstGeom>
          <a:solidFill>
            <a:srgbClr val="258F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ea typeface="造字工房悦黑体验版常规体" pitchFamily="50" charset="-122"/>
            </a:endParaRPr>
          </a:p>
        </p:txBody>
      </p:sp>
      <p:sp>
        <p:nvSpPr>
          <p:cNvPr id="47" name="矩形 46"/>
          <p:cNvSpPr/>
          <p:nvPr/>
        </p:nvSpPr>
        <p:spPr>
          <a:xfrm>
            <a:off x="4277498" y="5643578"/>
            <a:ext cx="792088" cy="342898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ea typeface="造字工房悦黑体验版常规体" pitchFamily="50" charset="-122"/>
            </a:endParaRPr>
          </a:p>
        </p:txBody>
      </p:sp>
      <p:sp>
        <p:nvSpPr>
          <p:cNvPr id="48" name="等腰三角形 47"/>
          <p:cNvSpPr/>
          <p:nvPr/>
        </p:nvSpPr>
        <p:spPr>
          <a:xfrm rot="5400000">
            <a:off x="4798575" y="5720232"/>
            <a:ext cx="213744" cy="184262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0" name="TextBox 49"/>
          <p:cNvSpPr txBox="1"/>
          <p:nvPr/>
        </p:nvSpPr>
        <p:spPr>
          <a:xfrm>
            <a:off x="5238755" y="5572140"/>
            <a:ext cx="2857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……</a:t>
            </a:r>
            <a:endParaRPr lang="zh-CN" altLang="en-US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214942" y="2285992"/>
            <a:ext cx="4214842" cy="336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2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根据教室、办公室内有无人员自动控制设备的开关</a:t>
            </a:r>
            <a:endParaRPr lang="zh-CN" altLang="zh-CN" sz="1200" b="1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214942" y="3251620"/>
            <a:ext cx="4214842" cy="336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2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一键控制所有电器设备，远程查看设备状态</a:t>
            </a:r>
            <a:endParaRPr lang="zh-CN" altLang="zh-CN" sz="1200" b="1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5214942" y="3680248"/>
            <a:ext cx="4214842" cy="336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2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闲置教室、办公室入侵自动报警</a:t>
            </a:r>
            <a:endParaRPr lang="zh-CN" altLang="zh-CN" sz="1200" b="1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5286380" y="4180314"/>
            <a:ext cx="4214842" cy="336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2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异常用电自动报警</a:t>
            </a:r>
            <a:endParaRPr lang="zh-CN" altLang="zh-CN" sz="1200" b="1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5286380" y="4680380"/>
            <a:ext cx="4214842" cy="336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2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基于</a:t>
            </a:r>
            <a:r>
              <a:rPr lang="en-US" altLang="zh-CN" sz="12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GIS</a:t>
            </a:r>
            <a:r>
              <a:rPr lang="zh-CN" altLang="en-US" sz="12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地图的可视化能源管理方案</a:t>
            </a:r>
            <a:endParaRPr lang="zh-CN" altLang="zh-CN" sz="1200" b="1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4" name="矩形 53"/>
          <p:cNvSpPr/>
          <p:nvPr/>
        </p:nvSpPr>
        <p:spPr>
          <a:xfrm>
            <a:off x="4786314" y="5157804"/>
            <a:ext cx="4104456" cy="342898"/>
          </a:xfrm>
          <a:prstGeom prst="rect">
            <a:avLst/>
          </a:prstGeom>
          <a:solidFill>
            <a:srgbClr val="258F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ea typeface="造字工房悦黑体验版常规体" pitchFamily="50" charset="-122"/>
            </a:endParaRPr>
          </a:p>
        </p:txBody>
      </p:sp>
      <p:sp>
        <p:nvSpPr>
          <p:cNvPr id="55" name="矩形 54"/>
          <p:cNvSpPr/>
          <p:nvPr/>
        </p:nvSpPr>
        <p:spPr>
          <a:xfrm>
            <a:off x="4277498" y="5157804"/>
            <a:ext cx="792088" cy="342898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ea typeface="造字工房悦黑体验版常规体" pitchFamily="50" charset="-122"/>
            </a:endParaRPr>
          </a:p>
        </p:txBody>
      </p:sp>
      <p:sp>
        <p:nvSpPr>
          <p:cNvPr id="56" name="等腰三角形 55"/>
          <p:cNvSpPr/>
          <p:nvPr/>
        </p:nvSpPr>
        <p:spPr>
          <a:xfrm rot="5400000">
            <a:off x="4798575" y="5234458"/>
            <a:ext cx="213744" cy="184262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7" name="TextBox 56"/>
          <p:cNvSpPr txBox="1"/>
          <p:nvPr/>
        </p:nvSpPr>
        <p:spPr>
          <a:xfrm>
            <a:off x="5286380" y="5143512"/>
            <a:ext cx="4214842" cy="336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2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互联网平台支付</a:t>
            </a:r>
            <a:endParaRPr lang="zh-CN" altLang="zh-CN" sz="1200" b="1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32" name="图片 31" descr="图片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20" y="2285992"/>
            <a:ext cx="4226122" cy="37147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6"/>
          <p:cNvSpPr>
            <a:spLocks noChangeArrowheads="1"/>
          </p:cNvSpPr>
          <p:nvPr/>
        </p:nvSpPr>
        <p:spPr bwMode="auto">
          <a:xfrm>
            <a:off x="1217684" y="2500306"/>
            <a:ext cx="2356709" cy="2357454"/>
          </a:xfrm>
          <a:prstGeom prst="ellipse">
            <a:avLst/>
          </a:prstGeom>
          <a:noFill/>
          <a:ln w="19050">
            <a:solidFill>
              <a:srgbClr val="258FA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 b="1">
              <a:solidFill>
                <a:schemeClr val="tx1"/>
              </a:solidFill>
              <a:ea typeface="宋体" pitchFamily="2" charset="-122"/>
            </a:endParaRPr>
          </a:p>
        </p:txBody>
      </p:sp>
      <p:sp>
        <p:nvSpPr>
          <p:cNvPr id="3" name="TextBox 19"/>
          <p:cNvSpPr txBox="1">
            <a:spLocks noChangeArrowheads="1"/>
          </p:cNvSpPr>
          <p:nvPr/>
        </p:nvSpPr>
        <p:spPr bwMode="auto">
          <a:xfrm>
            <a:off x="2860758" y="1571612"/>
            <a:ext cx="178268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 spc="300" dirty="0" smtClean="0">
                <a:solidFill>
                  <a:schemeClr val="tx1"/>
                </a:solidFill>
                <a:latin typeface="微软雅黑" pitchFamily="34" charset="-122"/>
              </a:rPr>
              <a:t>市场分析</a:t>
            </a:r>
            <a:endParaRPr lang="zh-CN" altLang="en-US" sz="2800" b="1" spc="300" dirty="0">
              <a:solidFill>
                <a:schemeClr val="tx1"/>
              </a:solidFill>
              <a:latin typeface="微软雅黑" pitchFamily="34" charset="-122"/>
            </a:endParaRPr>
          </a:p>
        </p:txBody>
      </p:sp>
      <p:sp>
        <p:nvSpPr>
          <p:cNvPr id="4" name="TextBox 20"/>
          <p:cNvSpPr txBox="1">
            <a:spLocks noChangeArrowheads="1"/>
          </p:cNvSpPr>
          <p:nvPr/>
        </p:nvSpPr>
        <p:spPr bwMode="auto">
          <a:xfrm>
            <a:off x="3555457" y="2242862"/>
            <a:ext cx="171124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400" b="1" spc="600" dirty="0" smtClean="0">
                <a:solidFill>
                  <a:schemeClr val="tx1"/>
                </a:solidFill>
                <a:latin typeface="微软雅黑" pitchFamily="34" charset="-122"/>
              </a:rPr>
              <a:t>政策支持</a:t>
            </a:r>
            <a:endParaRPr lang="zh-CN" altLang="en-US" sz="2400" b="1" spc="600" dirty="0">
              <a:solidFill>
                <a:schemeClr val="tx1"/>
              </a:solidFill>
              <a:latin typeface="微软雅黑" pitchFamily="34" charset="-122"/>
            </a:endParaRPr>
          </a:p>
        </p:txBody>
      </p:sp>
      <p:sp>
        <p:nvSpPr>
          <p:cNvPr id="5" name="TextBox 21"/>
          <p:cNvSpPr txBox="1">
            <a:spLocks noChangeArrowheads="1"/>
          </p:cNvSpPr>
          <p:nvPr/>
        </p:nvSpPr>
        <p:spPr bwMode="auto">
          <a:xfrm>
            <a:off x="3932328" y="2857496"/>
            <a:ext cx="263993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400" b="1" spc="300" dirty="0" smtClean="0">
                <a:solidFill>
                  <a:schemeClr val="tx1"/>
                </a:solidFill>
                <a:latin typeface="微软雅黑" pitchFamily="34" charset="-122"/>
              </a:rPr>
              <a:t>什么是智慧校园</a:t>
            </a:r>
            <a:endParaRPr lang="zh-CN" altLang="en-US" sz="2400" b="1" spc="300" dirty="0">
              <a:solidFill>
                <a:schemeClr val="tx1"/>
              </a:solidFill>
              <a:latin typeface="微软雅黑" pitchFamily="34" charset="-122"/>
            </a:endParaRPr>
          </a:p>
        </p:txBody>
      </p:sp>
      <p:sp>
        <p:nvSpPr>
          <p:cNvPr id="6" name="TextBox 22"/>
          <p:cNvSpPr txBox="1">
            <a:spLocks noChangeArrowheads="1"/>
          </p:cNvSpPr>
          <p:nvPr/>
        </p:nvSpPr>
        <p:spPr bwMode="auto">
          <a:xfrm>
            <a:off x="4075204" y="3597754"/>
            <a:ext cx="399725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400" b="1" spc="300" dirty="0" smtClean="0">
                <a:solidFill>
                  <a:schemeClr val="tx1"/>
                </a:solidFill>
                <a:latin typeface="微软雅黑" pitchFamily="34" charset="-122"/>
              </a:rPr>
              <a:t>当前校园现状与解决方案</a:t>
            </a:r>
            <a:endParaRPr lang="zh-CN" altLang="en-US" sz="2400" b="1" spc="300" dirty="0">
              <a:solidFill>
                <a:schemeClr val="tx1"/>
              </a:solidFill>
              <a:latin typeface="微软雅黑" pitchFamily="34" charset="-122"/>
            </a:endParaRPr>
          </a:p>
        </p:txBody>
      </p:sp>
      <p:sp>
        <p:nvSpPr>
          <p:cNvPr id="7" name="TextBox 23"/>
          <p:cNvSpPr txBox="1">
            <a:spLocks noChangeArrowheads="1"/>
          </p:cNvSpPr>
          <p:nvPr/>
        </p:nvSpPr>
        <p:spPr bwMode="auto">
          <a:xfrm>
            <a:off x="3860891" y="4357694"/>
            <a:ext cx="299712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400" b="1" spc="300" dirty="0" smtClean="0">
                <a:solidFill>
                  <a:srgbClr val="FF0000"/>
                </a:solidFill>
                <a:latin typeface="微软雅黑" pitchFamily="34" charset="-122"/>
              </a:rPr>
              <a:t>东软载波技术优势</a:t>
            </a:r>
            <a:endParaRPr lang="zh-CN" altLang="en-US" sz="2400" b="1" spc="300" dirty="0">
              <a:solidFill>
                <a:srgbClr val="FF0000"/>
              </a:solidFill>
              <a:latin typeface="微软雅黑" pitchFamily="34" charset="-122"/>
            </a:endParaRPr>
          </a:p>
        </p:txBody>
      </p:sp>
      <p:pic>
        <p:nvPicPr>
          <p:cNvPr id="8" name="图片 7" descr="logo-19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00166" y="3429000"/>
            <a:ext cx="1748065" cy="357190"/>
          </a:xfrm>
          <a:prstGeom prst="rect">
            <a:avLst/>
          </a:prstGeom>
        </p:spPr>
      </p:pic>
      <p:sp>
        <p:nvSpPr>
          <p:cNvPr id="9" name="TextBox 23"/>
          <p:cNvSpPr txBox="1">
            <a:spLocks noChangeArrowheads="1"/>
          </p:cNvSpPr>
          <p:nvPr/>
        </p:nvSpPr>
        <p:spPr bwMode="auto">
          <a:xfrm>
            <a:off x="3003634" y="5039037"/>
            <a:ext cx="235418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400" b="1" spc="300" dirty="0" smtClean="0">
                <a:solidFill>
                  <a:schemeClr val="tx1"/>
                </a:solidFill>
                <a:latin typeface="微软雅黑" pitchFamily="34" charset="-122"/>
              </a:rPr>
              <a:t>系统软件介绍</a:t>
            </a:r>
            <a:endParaRPr lang="zh-CN" altLang="en-US" sz="2400" b="1" spc="300" dirty="0">
              <a:solidFill>
                <a:schemeClr val="tx1"/>
              </a:solidFill>
              <a:latin typeface="微软雅黑" pitchFamily="34" charset="-122"/>
            </a:endParaRPr>
          </a:p>
        </p:txBody>
      </p:sp>
      <p:sp>
        <p:nvSpPr>
          <p:cNvPr id="10" name="等腰三角形 9"/>
          <p:cNvSpPr/>
          <p:nvPr/>
        </p:nvSpPr>
        <p:spPr>
          <a:xfrm rot="5400000">
            <a:off x="3623442" y="4466249"/>
            <a:ext cx="288032" cy="248303"/>
          </a:xfrm>
          <a:prstGeom prst="triangle">
            <a:avLst/>
          </a:prstGeom>
          <a:solidFill>
            <a:srgbClr val="258F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Line 6"/>
          <p:cNvSpPr>
            <a:spLocks noChangeShapeType="1"/>
          </p:cNvSpPr>
          <p:nvPr/>
        </p:nvSpPr>
        <p:spPr bwMode="gray">
          <a:xfrm>
            <a:off x="3000364" y="2071678"/>
            <a:ext cx="3071834" cy="0"/>
          </a:xfrm>
          <a:prstGeom prst="line">
            <a:avLst/>
          </a:prstGeom>
          <a:noFill/>
          <a:ln w="12700">
            <a:solidFill>
              <a:schemeClr val="tx2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" name="Line 6"/>
          <p:cNvSpPr>
            <a:spLocks noChangeShapeType="1"/>
          </p:cNvSpPr>
          <p:nvPr/>
        </p:nvSpPr>
        <p:spPr bwMode="gray">
          <a:xfrm>
            <a:off x="3643306" y="2714620"/>
            <a:ext cx="3071834" cy="0"/>
          </a:xfrm>
          <a:prstGeom prst="line">
            <a:avLst/>
          </a:prstGeom>
          <a:noFill/>
          <a:ln w="12700">
            <a:solidFill>
              <a:schemeClr val="tx2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" name="Line 6"/>
          <p:cNvSpPr>
            <a:spLocks noChangeShapeType="1"/>
          </p:cNvSpPr>
          <p:nvPr/>
        </p:nvSpPr>
        <p:spPr bwMode="gray">
          <a:xfrm>
            <a:off x="3929058" y="3357562"/>
            <a:ext cx="3071834" cy="0"/>
          </a:xfrm>
          <a:prstGeom prst="line">
            <a:avLst/>
          </a:prstGeom>
          <a:noFill/>
          <a:ln w="12700">
            <a:solidFill>
              <a:schemeClr val="tx2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4" name="Line 6"/>
          <p:cNvSpPr>
            <a:spLocks noChangeShapeType="1"/>
          </p:cNvSpPr>
          <p:nvPr/>
        </p:nvSpPr>
        <p:spPr bwMode="gray">
          <a:xfrm>
            <a:off x="4000496" y="4071942"/>
            <a:ext cx="4143404" cy="0"/>
          </a:xfrm>
          <a:prstGeom prst="line">
            <a:avLst/>
          </a:prstGeom>
          <a:noFill/>
          <a:ln w="12700">
            <a:solidFill>
              <a:schemeClr val="tx2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5" name="Line 6"/>
          <p:cNvSpPr>
            <a:spLocks noChangeShapeType="1"/>
          </p:cNvSpPr>
          <p:nvPr/>
        </p:nvSpPr>
        <p:spPr bwMode="gray">
          <a:xfrm>
            <a:off x="3786182" y="4857760"/>
            <a:ext cx="3071834" cy="0"/>
          </a:xfrm>
          <a:prstGeom prst="line">
            <a:avLst/>
          </a:prstGeom>
          <a:noFill/>
          <a:ln w="12700">
            <a:solidFill>
              <a:schemeClr val="tx2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6" name="Line 6"/>
          <p:cNvSpPr>
            <a:spLocks noChangeShapeType="1"/>
          </p:cNvSpPr>
          <p:nvPr/>
        </p:nvSpPr>
        <p:spPr bwMode="gray">
          <a:xfrm>
            <a:off x="3071802" y="5500702"/>
            <a:ext cx="3071834" cy="0"/>
          </a:xfrm>
          <a:prstGeom prst="line">
            <a:avLst/>
          </a:prstGeom>
          <a:noFill/>
          <a:ln w="12700">
            <a:solidFill>
              <a:schemeClr val="tx2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43174" y="548680"/>
            <a:ext cx="6357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3200" b="1" dirty="0" smtClean="0">
                <a:solidFill>
                  <a:srgbClr val="258FA0"/>
                </a:solidFill>
                <a:ea typeface="微软雅黑" pitchFamily="34" charset="-122"/>
              </a:rPr>
              <a:t>其他方案智能化改造需要的施工</a:t>
            </a:r>
            <a:endParaRPr lang="zh-CN" altLang="en-US" sz="3200" b="1" dirty="0">
              <a:solidFill>
                <a:srgbClr val="258FA0"/>
              </a:solidFill>
              <a:ea typeface="微软雅黑" pitchFamily="34" charset="-122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12" y="2143116"/>
            <a:ext cx="5591762" cy="4335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13" y="2143115"/>
            <a:ext cx="6027563" cy="43355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71604" y="2143115"/>
            <a:ext cx="5572164" cy="4313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14550" y="2143114"/>
            <a:ext cx="5622452" cy="4286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28926" y="2143116"/>
            <a:ext cx="5786478" cy="4335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圆角矩形 20"/>
          <p:cNvSpPr/>
          <p:nvPr/>
        </p:nvSpPr>
        <p:spPr>
          <a:xfrm>
            <a:off x="428596" y="6357958"/>
            <a:ext cx="8286808" cy="114301"/>
          </a:xfrm>
          <a:prstGeom prst="roundRect">
            <a:avLst>
              <a:gd name="adj" fmla="val 0"/>
            </a:avLst>
          </a:prstGeom>
          <a:solidFill>
            <a:srgbClr val="258FA0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1-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96752"/>
            <a:ext cx="9144000" cy="5661248"/>
          </a:xfrm>
          <a:prstGeom prst="rect">
            <a:avLst/>
          </a:prstGeom>
          <a:solidFill>
            <a:srgbClr val="258FA0"/>
          </a:solidFill>
          <a:ln w="9525">
            <a:noFill/>
            <a:miter lim="800000"/>
            <a:headEnd/>
            <a:tailEnd/>
          </a:ln>
        </p:spPr>
      </p:pic>
      <p:sp>
        <p:nvSpPr>
          <p:cNvPr id="20" name="TextBox 19"/>
          <p:cNvSpPr txBox="1"/>
          <p:nvPr/>
        </p:nvSpPr>
        <p:spPr>
          <a:xfrm>
            <a:off x="3292239" y="6093296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solidFill>
                  <a:schemeClr val="bg1"/>
                </a:solidFill>
                <a:latin typeface="方正兰亭粗黑简体" pitchFamily="2" charset="-122"/>
                <a:ea typeface="方正兰亭粗黑简体" pitchFamily="2" charset="-122"/>
              </a:rPr>
              <a:t>1993</a:t>
            </a:r>
            <a:endParaRPr lang="zh-CN" altLang="en-US" dirty="0">
              <a:solidFill>
                <a:schemeClr val="bg1"/>
              </a:solidFill>
              <a:latin typeface="方正兰亭粗黑简体" pitchFamily="2" charset="-122"/>
              <a:ea typeface="方正兰亭粗黑简体" pitchFamily="2" charset="-122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79512" y="6107013"/>
            <a:ext cx="30243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SzPct val="60000"/>
              <a:buFont typeface="Wingdings" pitchFamily="2" charset="2"/>
              <a:buChar char="n"/>
            </a:pPr>
            <a:r>
              <a:rPr lang="zh-CN" altLang="en-US" sz="1400" b="1" dirty="0" smtClean="0">
                <a:solidFill>
                  <a:schemeClr val="bg1"/>
                </a:solidFill>
                <a:ea typeface="微软雅黑" pitchFamily="34" charset="-122"/>
              </a:rPr>
              <a:t> 青岛东软载波科技股份有公司成立</a:t>
            </a:r>
            <a:endParaRPr lang="zh-CN" altLang="en-US" sz="1400" b="1" dirty="0" smtClean="0">
              <a:solidFill>
                <a:schemeClr val="bg1"/>
              </a:solidFill>
            </a:endParaRPr>
          </a:p>
        </p:txBody>
      </p:sp>
      <p:cxnSp>
        <p:nvCxnSpPr>
          <p:cNvPr id="29" name="直接箭头连接符 28"/>
          <p:cNvCxnSpPr/>
          <p:nvPr/>
        </p:nvCxnSpPr>
        <p:spPr>
          <a:xfrm flipV="1">
            <a:off x="4595640" y="1211610"/>
            <a:ext cx="29318" cy="5589240"/>
          </a:xfrm>
          <a:prstGeom prst="straightConnector1">
            <a:avLst/>
          </a:prstGeom>
          <a:ln w="38100">
            <a:solidFill>
              <a:schemeClr val="bg1"/>
            </a:solidFill>
            <a:headEnd type="oval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椭圆 21"/>
          <p:cNvSpPr/>
          <p:nvPr/>
        </p:nvSpPr>
        <p:spPr>
          <a:xfrm>
            <a:off x="4499992" y="6165304"/>
            <a:ext cx="229394" cy="22939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椭圆 29"/>
          <p:cNvSpPr/>
          <p:nvPr/>
        </p:nvSpPr>
        <p:spPr>
          <a:xfrm>
            <a:off x="4499992" y="5373216"/>
            <a:ext cx="229394" cy="22939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TextBox 30"/>
          <p:cNvSpPr txBox="1"/>
          <p:nvPr/>
        </p:nvSpPr>
        <p:spPr>
          <a:xfrm>
            <a:off x="5071864" y="5382974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solidFill>
                  <a:schemeClr val="bg1"/>
                </a:solidFill>
                <a:latin typeface="方正兰亭粗黑简体" pitchFamily="2" charset="-122"/>
                <a:ea typeface="方正兰亭粗黑简体" pitchFamily="2" charset="-122"/>
              </a:rPr>
              <a:t>1996</a:t>
            </a:r>
            <a:endParaRPr lang="zh-CN" altLang="en-US" dirty="0">
              <a:solidFill>
                <a:schemeClr val="bg1"/>
              </a:solidFill>
              <a:latin typeface="方正兰亭粗黑简体" pitchFamily="2" charset="-122"/>
              <a:ea typeface="方正兰亭粗黑简体" pitchFamily="2" charset="-122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012160" y="5411316"/>
            <a:ext cx="32403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SzPct val="60000"/>
              <a:buFont typeface="Wingdings" pitchFamily="2" charset="2"/>
              <a:buChar char="n"/>
            </a:pPr>
            <a:r>
              <a:rPr lang="zh-CN" altLang="en-US" sz="1400" dirty="0" smtClean="0">
                <a:solidFill>
                  <a:schemeClr val="bg1"/>
                </a:solidFill>
                <a:ea typeface="微软雅黑" pitchFamily="34" charset="-122"/>
              </a:rPr>
              <a:t>  </a:t>
            </a:r>
            <a:r>
              <a:rPr lang="zh-CN" altLang="en-US" sz="1400" b="1" dirty="0" smtClean="0">
                <a:solidFill>
                  <a:schemeClr val="bg1"/>
                </a:solidFill>
                <a:ea typeface="微软雅黑" pitchFamily="34" charset="-122"/>
              </a:rPr>
              <a:t>开始 PLC 技术研发</a:t>
            </a:r>
            <a:endParaRPr lang="zh-CN" altLang="en-US" sz="1400" b="1" dirty="0">
              <a:solidFill>
                <a:schemeClr val="bg1"/>
              </a:solidFill>
            </a:endParaRPr>
          </a:p>
        </p:txBody>
      </p:sp>
      <p:sp>
        <p:nvSpPr>
          <p:cNvPr id="33" name="椭圆 32"/>
          <p:cNvSpPr/>
          <p:nvPr/>
        </p:nvSpPr>
        <p:spPr>
          <a:xfrm>
            <a:off x="4499992" y="4581128"/>
            <a:ext cx="229394" cy="22939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Text Box 32"/>
          <p:cNvSpPr>
            <a:spLocks noChangeArrowheads="1"/>
          </p:cNvSpPr>
          <p:nvPr/>
        </p:nvSpPr>
        <p:spPr bwMode="auto">
          <a:xfrm>
            <a:off x="107504" y="4728195"/>
            <a:ext cx="2952328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 eaLnBrk="1" hangingPunct="1">
              <a:buSzPct val="60000"/>
              <a:buFont typeface="Wingdings" pitchFamily="2" charset="2"/>
              <a:buChar char="n"/>
            </a:pPr>
            <a:r>
              <a:rPr lang="zh-CN" altLang="en-US" sz="1400" b="1" dirty="0" smtClean="0">
                <a:solidFill>
                  <a:schemeClr val="bg1"/>
                </a:solidFill>
                <a:ea typeface="微软雅黑" pitchFamily="34" charset="-122"/>
              </a:rPr>
              <a:t> 创业板上市, 股票代码: </a:t>
            </a:r>
            <a:r>
              <a:rPr lang="zh-CN" altLang="en-US" sz="1600" dirty="0" smtClean="0">
                <a:solidFill>
                  <a:srgbClr val="FF0000"/>
                </a:solidFill>
                <a:latin typeface="方正兰亭粗黑简体" pitchFamily="2" charset="-122"/>
                <a:ea typeface="方正兰亭粗黑简体" pitchFamily="2" charset="-122"/>
              </a:rPr>
              <a:t>300183  </a:t>
            </a:r>
            <a:endParaRPr lang="zh-CN" altLang="en-US" sz="1600" dirty="0">
              <a:latin typeface="方正兰亭粗黑简体" pitchFamily="2" charset="-122"/>
              <a:ea typeface="方正兰亭粗黑简体" pitchFamily="2" charset="-122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292239" y="4647803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solidFill>
                  <a:schemeClr val="bg1"/>
                </a:solidFill>
                <a:latin typeface="方正兰亭粗黑简体" pitchFamily="2" charset="-122"/>
                <a:ea typeface="方正兰亭粗黑简体" pitchFamily="2" charset="-122"/>
              </a:rPr>
              <a:t>2011</a:t>
            </a:r>
            <a:endParaRPr lang="zh-CN" altLang="en-US" dirty="0">
              <a:solidFill>
                <a:schemeClr val="bg1"/>
              </a:solidFill>
              <a:latin typeface="方正兰亭粗黑简体" pitchFamily="2" charset="-122"/>
              <a:ea typeface="方正兰亭粗黑简体" pitchFamily="2" charset="-122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071864" y="3112378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solidFill>
                  <a:schemeClr val="bg1"/>
                </a:solidFill>
                <a:latin typeface="方正兰亭粗黑简体" pitchFamily="2" charset="-122"/>
                <a:ea typeface="方正兰亭粗黑简体" pitchFamily="2" charset="-122"/>
              </a:rPr>
              <a:t>2013</a:t>
            </a:r>
            <a:endParaRPr lang="zh-CN" altLang="en-US" dirty="0">
              <a:solidFill>
                <a:schemeClr val="bg1"/>
              </a:solidFill>
              <a:latin typeface="方正兰亭粗黑简体" pitchFamily="2" charset="-122"/>
              <a:ea typeface="方正兰亭粗黑简体" pitchFamily="2" charset="-122"/>
            </a:endParaRPr>
          </a:p>
        </p:txBody>
      </p:sp>
      <p:sp>
        <p:nvSpPr>
          <p:cNvPr id="39" name="Text Box 32"/>
          <p:cNvSpPr>
            <a:spLocks noChangeArrowheads="1"/>
          </p:cNvSpPr>
          <p:nvPr/>
        </p:nvSpPr>
        <p:spPr bwMode="auto">
          <a:xfrm>
            <a:off x="6012160" y="2833886"/>
            <a:ext cx="3168352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zh-CN" altLang="en-US" sz="1400" b="1" dirty="0" smtClean="0">
                <a:solidFill>
                  <a:schemeClr val="bg1"/>
                </a:solidFill>
                <a:ea typeface="微软雅黑" pitchFamily="34" charset="-122"/>
              </a:rPr>
              <a:t> 福布斯上市公司百强第8位 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zh-CN" altLang="en-US" sz="1400" b="1" dirty="0" smtClean="0">
                <a:solidFill>
                  <a:schemeClr val="bg1"/>
                </a:solidFill>
                <a:ea typeface="微软雅黑" pitchFamily="34" charset="-122"/>
              </a:rPr>
              <a:t> 中国创业板上市公司价值二十强</a:t>
            </a:r>
            <a:endParaRPr lang="zh-CN" altLang="en-US" sz="1400" b="1" dirty="0">
              <a:solidFill>
                <a:schemeClr val="bg1"/>
              </a:solidFill>
            </a:endParaRPr>
          </a:p>
        </p:txBody>
      </p:sp>
      <p:sp>
        <p:nvSpPr>
          <p:cNvPr id="40" name="Text Box 32"/>
          <p:cNvSpPr>
            <a:spLocks noChangeArrowheads="1"/>
          </p:cNvSpPr>
          <p:nvPr/>
        </p:nvSpPr>
        <p:spPr bwMode="auto">
          <a:xfrm>
            <a:off x="6012160" y="3960490"/>
            <a:ext cx="2664296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lnSpc>
                <a:spcPct val="150000"/>
              </a:lnSpc>
              <a:buSzPct val="60000"/>
              <a:buFont typeface="Wingdings" pitchFamily="2" charset="2"/>
              <a:buChar char="n"/>
            </a:pPr>
            <a:r>
              <a:rPr lang="zh-CN" altLang="en-US" sz="1400" b="1" dirty="0" smtClean="0">
                <a:solidFill>
                  <a:schemeClr val="bg1"/>
                </a:solidFill>
                <a:ea typeface="微软雅黑" pitchFamily="34" charset="-122"/>
              </a:rPr>
              <a:t> 福布斯上市公司百强排名第31位</a:t>
            </a:r>
            <a:endParaRPr lang="en-US" altLang="zh-CN" sz="1400" b="1" dirty="0" smtClean="0">
              <a:solidFill>
                <a:schemeClr val="bg1"/>
              </a:solidFill>
              <a:ea typeface="微软雅黑" pitchFamily="34" charset="-122"/>
            </a:endParaRPr>
          </a:p>
          <a:p>
            <a:pPr>
              <a:lnSpc>
                <a:spcPct val="150000"/>
              </a:lnSpc>
              <a:buSzPct val="60000"/>
            </a:pPr>
            <a:r>
              <a:rPr lang="zh-CN" altLang="en-US" sz="1400" b="1" dirty="0" smtClean="0">
                <a:solidFill>
                  <a:schemeClr val="bg1"/>
                </a:solidFill>
                <a:ea typeface="微软雅黑" pitchFamily="34" charset="-122"/>
              </a:rPr>
              <a:t> </a:t>
            </a:r>
            <a:endParaRPr lang="zh-CN" altLang="en-US" sz="1400" b="1" dirty="0">
              <a:solidFill>
                <a:schemeClr val="bg1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076056" y="3936107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solidFill>
                  <a:schemeClr val="bg1"/>
                </a:solidFill>
                <a:latin typeface="方正兰亭粗黑简体" pitchFamily="2" charset="-122"/>
                <a:ea typeface="方正兰亭粗黑简体" pitchFamily="2" charset="-122"/>
              </a:rPr>
              <a:t>2012</a:t>
            </a:r>
            <a:endParaRPr lang="zh-CN" altLang="en-US" dirty="0">
              <a:solidFill>
                <a:schemeClr val="bg1"/>
              </a:solidFill>
              <a:latin typeface="方正兰亭粗黑简体" pitchFamily="2" charset="-122"/>
              <a:ea typeface="方正兰亭粗黑简体" pitchFamily="2" charset="-122"/>
            </a:endParaRPr>
          </a:p>
        </p:txBody>
      </p:sp>
      <p:sp>
        <p:nvSpPr>
          <p:cNvPr id="43" name="Text Box 32"/>
          <p:cNvSpPr>
            <a:spLocks noChangeArrowheads="1"/>
          </p:cNvSpPr>
          <p:nvPr/>
        </p:nvSpPr>
        <p:spPr bwMode="auto">
          <a:xfrm>
            <a:off x="395536" y="2309911"/>
            <a:ext cx="2664296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lnSpc>
                <a:spcPct val="150000"/>
              </a:lnSpc>
              <a:buFont typeface="Wingdings" pitchFamily="2" charset="2"/>
              <a:buChar char="§"/>
            </a:pPr>
            <a:r>
              <a:rPr lang="zh-CN" altLang="en-US" sz="1400" b="1" dirty="0" smtClean="0">
                <a:solidFill>
                  <a:schemeClr val="bg1"/>
                </a:solidFill>
                <a:latin typeface="方正兰亭黑简体" pitchFamily="2" charset="-122"/>
                <a:ea typeface="方正兰亭黑简体" pitchFamily="2" charset="-122"/>
              </a:rPr>
              <a:t>连续 5年被五部委联合认定为</a:t>
            </a:r>
            <a:endParaRPr lang="en-US" altLang="zh-CN" sz="1400" b="1" dirty="0" smtClean="0">
              <a:solidFill>
                <a:schemeClr val="bg1"/>
              </a:solidFill>
              <a:latin typeface="方正兰亭黑简体" pitchFamily="2" charset="-122"/>
              <a:ea typeface="方正兰亭黑简体" pitchFamily="2" charset="-122"/>
            </a:endParaRPr>
          </a:p>
          <a:p>
            <a:pPr algn="r">
              <a:lnSpc>
                <a:spcPct val="150000"/>
              </a:lnSpc>
            </a:pPr>
            <a:r>
              <a:rPr lang="zh-CN" altLang="en-US" sz="1400" b="1" dirty="0" smtClean="0">
                <a:solidFill>
                  <a:schemeClr val="bg1"/>
                </a:solidFill>
                <a:latin typeface="方正兰亭黑简体" pitchFamily="2" charset="-122"/>
                <a:ea typeface="方正兰亭黑简体" pitchFamily="2" charset="-122"/>
              </a:rPr>
              <a:t>“国家规划布局内重点软件企业”</a:t>
            </a:r>
          </a:p>
          <a:p>
            <a:pPr algn="r">
              <a:lnSpc>
                <a:spcPct val="150000"/>
              </a:lnSpc>
              <a:buSzPct val="60000"/>
              <a:buFont typeface="Wingdings" pitchFamily="2" charset="2"/>
              <a:buChar char="n"/>
            </a:pPr>
            <a:r>
              <a:rPr lang="zh-CN" altLang="en-US" sz="1400" b="1" dirty="0" smtClean="0">
                <a:solidFill>
                  <a:schemeClr val="bg1"/>
                </a:solidFill>
                <a:latin typeface="方正兰亭黑简体" pitchFamily="2" charset="-122"/>
                <a:ea typeface="方正兰亭黑简体" pitchFamily="2" charset="-122"/>
              </a:rPr>
              <a:t> IEEE-SA 高级企业会员 </a:t>
            </a:r>
          </a:p>
          <a:p>
            <a:pPr algn="r">
              <a:lnSpc>
                <a:spcPct val="150000"/>
              </a:lnSpc>
              <a:buFont typeface="Wingdings" pitchFamily="2" charset="2"/>
              <a:buChar char="§"/>
            </a:pPr>
            <a:r>
              <a:rPr lang="zh-CN" altLang="en-US" sz="1400" b="1" dirty="0" smtClean="0">
                <a:solidFill>
                  <a:schemeClr val="bg1"/>
                </a:solidFill>
                <a:latin typeface="方正兰亭黑简体" pitchFamily="2" charset="-122"/>
                <a:ea typeface="方正兰亭黑简体" pitchFamily="2" charset="-122"/>
              </a:rPr>
              <a:t> 商用密码产品生产定点单位</a:t>
            </a:r>
            <a:endParaRPr lang="zh-CN" altLang="en-US" sz="1400" b="1" dirty="0">
              <a:solidFill>
                <a:schemeClr val="bg1"/>
              </a:solidFill>
              <a:latin typeface="方正兰亭黑简体" pitchFamily="2" charset="-122"/>
              <a:ea typeface="方正兰亭黑简体" pitchFamily="2" charset="-122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292239" y="2309911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solidFill>
                  <a:schemeClr val="bg1"/>
                </a:solidFill>
                <a:latin typeface="方正兰亭粗黑简体" pitchFamily="2" charset="-122"/>
                <a:ea typeface="方正兰亭粗黑简体" pitchFamily="2" charset="-122"/>
              </a:rPr>
              <a:t>2014</a:t>
            </a:r>
            <a:endParaRPr lang="zh-CN" altLang="en-US" dirty="0">
              <a:solidFill>
                <a:schemeClr val="bg1"/>
              </a:solidFill>
              <a:latin typeface="方正兰亭粗黑简体" pitchFamily="2" charset="-122"/>
              <a:ea typeface="方正兰亭粗黑简体" pitchFamily="2" charset="-122"/>
            </a:endParaRPr>
          </a:p>
        </p:txBody>
      </p:sp>
      <p:pic>
        <p:nvPicPr>
          <p:cNvPr id="45" name="图片 44" descr="条-04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2039116" cy="2036068"/>
          </a:xfrm>
          <a:prstGeom prst="rect">
            <a:avLst/>
          </a:prstGeom>
        </p:spPr>
      </p:pic>
      <p:sp>
        <p:nvSpPr>
          <p:cNvPr id="51" name="Text Box 32"/>
          <p:cNvSpPr>
            <a:spLocks noChangeArrowheads="1"/>
          </p:cNvSpPr>
          <p:nvPr/>
        </p:nvSpPr>
        <p:spPr bwMode="auto">
          <a:xfrm>
            <a:off x="6012160" y="1537159"/>
            <a:ext cx="3384376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zh-CN" altLang="en-US" sz="1400" b="1" dirty="0" smtClean="0">
                <a:solidFill>
                  <a:schemeClr val="bg1"/>
                </a:solidFill>
                <a:ea typeface="微软雅黑" pitchFamily="34" charset="-122"/>
              </a:rPr>
              <a:t> 全资收购上海海尔集成电路有限公司</a:t>
            </a: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zh-CN" altLang="en-US" sz="1400" b="1" dirty="0" smtClean="0">
                <a:solidFill>
                  <a:schemeClr val="bg1"/>
                </a:solidFill>
                <a:ea typeface="微软雅黑" pitchFamily="34" charset="-122"/>
              </a:rPr>
              <a:t> </a:t>
            </a:r>
            <a:r>
              <a:rPr lang="en-US" altLang="zh-CN" sz="1400" b="1" dirty="0" smtClean="0">
                <a:solidFill>
                  <a:schemeClr val="bg1"/>
                </a:solidFill>
                <a:ea typeface="微软雅黑" pitchFamily="34" charset="-122"/>
              </a:rPr>
              <a:t>G3-PLC Alliance</a:t>
            </a:r>
            <a:r>
              <a:rPr lang="zh-CN" altLang="en-US" sz="1400" b="1" dirty="0" smtClean="0">
                <a:solidFill>
                  <a:schemeClr val="bg1"/>
                </a:solidFill>
                <a:ea typeface="微软雅黑" pitchFamily="34" charset="-122"/>
              </a:rPr>
              <a:t>会员</a:t>
            </a:r>
            <a:endParaRPr lang="zh-CN" altLang="en-US" sz="1400" b="1" dirty="0">
              <a:solidFill>
                <a:schemeClr val="bg1"/>
              </a:solidFill>
              <a:ea typeface="微软雅黑" pitchFamily="34" charset="-122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5071864" y="1537159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solidFill>
                  <a:schemeClr val="bg1"/>
                </a:solidFill>
                <a:latin typeface="方正兰亭粗黑简体" pitchFamily="2" charset="-122"/>
                <a:ea typeface="方正兰亭粗黑简体" pitchFamily="2" charset="-122"/>
              </a:rPr>
              <a:t>2015</a:t>
            </a:r>
            <a:endParaRPr lang="zh-CN" altLang="en-US" dirty="0">
              <a:solidFill>
                <a:schemeClr val="bg1"/>
              </a:solidFill>
              <a:latin typeface="方正兰亭粗黑简体" pitchFamily="2" charset="-122"/>
              <a:ea typeface="方正兰亭粗黑简体" pitchFamily="2" charset="-122"/>
            </a:endParaRPr>
          </a:p>
        </p:txBody>
      </p:sp>
      <p:cxnSp>
        <p:nvCxnSpPr>
          <p:cNvPr id="56" name="直接连接符 55"/>
          <p:cNvCxnSpPr/>
          <p:nvPr/>
        </p:nvCxnSpPr>
        <p:spPr>
          <a:xfrm>
            <a:off x="5940152" y="1609167"/>
            <a:ext cx="0" cy="504056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接连接符 60"/>
          <p:cNvCxnSpPr/>
          <p:nvPr/>
        </p:nvCxnSpPr>
        <p:spPr>
          <a:xfrm>
            <a:off x="5940152" y="2943994"/>
            <a:ext cx="0" cy="504056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接连接符 61"/>
          <p:cNvCxnSpPr/>
          <p:nvPr/>
        </p:nvCxnSpPr>
        <p:spPr>
          <a:xfrm>
            <a:off x="5940152" y="5411316"/>
            <a:ext cx="0" cy="288032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直接连接符 64"/>
          <p:cNvCxnSpPr/>
          <p:nvPr/>
        </p:nvCxnSpPr>
        <p:spPr>
          <a:xfrm>
            <a:off x="3203848" y="2406302"/>
            <a:ext cx="0" cy="115212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直接连接符 65"/>
          <p:cNvCxnSpPr/>
          <p:nvPr/>
        </p:nvCxnSpPr>
        <p:spPr>
          <a:xfrm>
            <a:off x="5940152" y="3979540"/>
            <a:ext cx="0" cy="288032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直接连接符 66"/>
          <p:cNvCxnSpPr/>
          <p:nvPr/>
        </p:nvCxnSpPr>
        <p:spPr>
          <a:xfrm>
            <a:off x="3203848" y="4680570"/>
            <a:ext cx="0" cy="288032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直接连接符 67"/>
          <p:cNvCxnSpPr/>
          <p:nvPr/>
        </p:nvCxnSpPr>
        <p:spPr>
          <a:xfrm>
            <a:off x="3203848" y="6093296"/>
            <a:ext cx="0" cy="288032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9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1666" y="6021288"/>
            <a:ext cx="583699" cy="66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" name="Picture 3" descr="E:\工作文件\ppt\Mr.Chen\IMAGES\time-line_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35643" y="5305400"/>
            <a:ext cx="551944" cy="540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" name="Picture 4" descr="E:\工作文件\ppt\Mr.Chen\IMAGES\time-line_b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47288" y="4570462"/>
            <a:ext cx="528655" cy="523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47288" y="3034679"/>
            <a:ext cx="528655" cy="523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" name="图片 75" descr="r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347197" y="3816474"/>
            <a:ext cx="528836" cy="528836"/>
          </a:xfrm>
          <a:prstGeom prst="rect">
            <a:avLst/>
          </a:prstGeom>
        </p:spPr>
      </p:pic>
      <p:sp>
        <p:nvSpPr>
          <p:cNvPr id="79" name="TextBox 78"/>
          <p:cNvSpPr txBox="1"/>
          <p:nvPr/>
        </p:nvSpPr>
        <p:spPr>
          <a:xfrm>
            <a:off x="6407696" y="395953"/>
            <a:ext cx="27363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spc="600" dirty="0" smtClean="0">
                <a:solidFill>
                  <a:srgbClr val="258FA0"/>
                </a:solidFill>
                <a:latin typeface="微软雅黑" pitchFamily="34" charset="-122"/>
                <a:ea typeface="微软雅黑" pitchFamily="34" charset="-122"/>
              </a:rPr>
              <a:t>我们的开始</a:t>
            </a:r>
            <a:endParaRPr lang="zh-CN" altLang="en-US" sz="3200" b="1" dirty="0">
              <a:solidFill>
                <a:srgbClr val="258FA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73" name="Picture 2"/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14794" y="2279923"/>
            <a:ext cx="543694" cy="5388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图片 48" descr="666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114833" y="1500174"/>
            <a:ext cx="504794" cy="504794"/>
          </a:xfrm>
          <a:prstGeom prst="rect">
            <a:avLst/>
          </a:prstGeom>
        </p:spPr>
      </p:pic>
      <p:pic>
        <p:nvPicPr>
          <p:cNvPr id="75" name="Picture 2"/>
          <p:cNvPicPr>
            <a:picLocks noChangeAspect="1" noChangeArrowheads="1"/>
          </p:cNvPicPr>
          <p:nvPr/>
        </p:nvPicPr>
        <p:blipFill>
          <a:blip r:embed="rId11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37525" y="1485886"/>
            <a:ext cx="534541" cy="526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图片 49" descr="图片1.pn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4557703" y="2281228"/>
            <a:ext cx="528637" cy="528637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ppt文件素材xy-19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2399" y="1214422"/>
            <a:ext cx="8119201" cy="5364037"/>
          </a:xfrm>
          <a:prstGeom prst="rect">
            <a:avLst/>
          </a:prstGeom>
        </p:spPr>
      </p:pic>
      <p:pic>
        <p:nvPicPr>
          <p:cNvPr id="3" name="图片 2" descr="ppt文件素材xy-18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883508" cy="188350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429388" y="1476564"/>
            <a:ext cx="2143140" cy="10237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14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    无需开墙凿洞另行布线电力线载波技术便于后期维护</a:t>
            </a:r>
            <a:endParaRPr lang="zh-CN" altLang="zh-CN" sz="1400" b="1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" name="等腰三角形 4"/>
          <p:cNvSpPr/>
          <p:nvPr/>
        </p:nvSpPr>
        <p:spPr>
          <a:xfrm rot="16200000">
            <a:off x="6467716" y="1589739"/>
            <a:ext cx="229964" cy="198245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6429388" y="3214686"/>
            <a:ext cx="2071702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4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     </a:t>
            </a:r>
            <a:r>
              <a:rPr lang="zh-CN" altLang="zh-CN" sz="14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系统总体建设工期快捷，安装施工不影响正常教学工作和生活</a:t>
            </a:r>
            <a:r>
              <a:rPr lang="zh-CN" altLang="en-US" sz="14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使用</a:t>
            </a:r>
            <a:endParaRPr lang="zh-CN" altLang="zh-CN" sz="1400" b="1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等腰三角形 6"/>
          <p:cNvSpPr/>
          <p:nvPr/>
        </p:nvSpPr>
        <p:spPr>
          <a:xfrm rot="16200000">
            <a:off x="6502218" y="3347543"/>
            <a:ext cx="229964" cy="198245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6429388" y="5171820"/>
            <a:ext cx="2071702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14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     运行使用不产生额外费用</a:t>
            </a:r>
            <a:r>
              <a:rPr lang="en-US" altLang="zh-CN" sz="14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,</a:t>
            </a:r>
            <a:r>
              <a:rPr lang="zh-CN" altLang="en-US" sz="1400" b="1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具有良好的兼容性、可扩展性</a:t>
            </a:r>
            <a:endParaRPr lang="zh-CN" altLang="zh-CN" sz="1400" b="1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等腰三角形 8"/>
          <p:cNvSpPr/>
          <p:nvPr/>
        </p:nvSpPr>
        <p:spPr>
          <a:xfrm rot="16200000">
            <a:off x="6502218" y="5304677"/>
            <a:ext cx="229964" cy="198245"/>
          </a:xfrm>
          <a:prstGeom prst="triangl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2398122" y="285728"/>
            <a:ext cx="6357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3200" b="1" spc="300" dirty="0" smtClean="0">
                <a:solidFill>
                  <a:srgbClr val="258FA0"/>
                </a:solidFill>
                <a:ea typeface="微软雅黑" pitchFamily="34" charset="-122"/>
              </a:rPr>
              <a:t>东软载波施工技术优势</a:t>
            </a:r>
            <a:endParaRPr lang="zh-CN" altLang="en-US" sz="3200" b="1" spc="300" dirty="0">
              <a:solidFill>
                <a:srgbClr val="258FA0"/>
              </a:solidFill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校园智能系统王津050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729073"/>
            <a:ext cx="9144000" cy="612895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714876" y="305410"/>
            <a:ext cx="42148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buFontTx/>
              <a:buNone/>
            </a:pPr>
            <a:r>
              <a:rPr lang="zh-CN" altLang="en-US" sz="3200" b="1" dirty="0" smtClean="0">
                <a:solidFill>
                  <a:srgbClr val="258FA0"/>
                </a:solidFill>
                <a:ea typeface="微软雅黑" pitchFamily="34" charset="-122"/>
              </a:rPr>
              <a:t>解决方案系统框图</a:t>
            </a:r>
            <a:endParaRPr lang="zh-CN" altLang="en-US" sz="3200" b="1" dirty="0">
              <a:solidFill>
                <a:srgbClr val="258FA0"/>
              </a:solidFill>
              <a:ea typeface="微软雅黑" pitchFamily="34" charset="-122"/>
            </a:endParaRPr>
          </a:p>
        </p:txBody>
      </p:sp>
      <p:pic>
        <p:nvPicPr>
          <p:cNvPr id="5" name="图片 4" descr="ppt文件素材xy-18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883508" cy="1883508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02439" y="5647508"/>
            <a:ext cx="500066" cy="370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6"/>
          <p:cNvSpPr>
            <a:spLocks noChangeArrowheads="1"/>
          </p:cNvSpPr>
          <p:nvPr/>
        </p:nvSpPr>
        <p:spPr bwMode="auto">
          <a:xfrm>
            <a:off x="1217684" y="2500306"/>
            <a:ext cx="2356709" cy="2357454"/>
          </a:xfrm>
          <a:prstGeom prst="ellipse">
            <a:avLst/>
          </a:prstGeom>
          <a:noFill/>
          <a:ln w="19050">
            <a:solidFill>
              <a:srgbClr val="258FA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CN" altLang="en-US" sz="1800" b="1">
              <a:solidFill>
                <a:schemeClr val="tx1"/>
              </a:solidFill>
              <a:ea typeface="宋体" pitchFamily="2" charset="-122"/>
            </a:endParaRPr>
          </a:p>
        </p:txBody>
      </p:sp>
      <p:sp>
        <p:nvSpPr>
          <p:cNvPr id="3" name="TextBox 19"/>
          <p:cNvSpPr txBox="1">
            <a:spLocks noChangeArrowheads="1"/>
          </p:cNvSpPr>
          <p:nvPr/>
        </p:nvSpPr>
        <p:spPr bwMode="auto">
          <a:xfrm>
            <a:off x="2860758" y="1571612"/>
            <a:ext cx="178268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800" b="1" spc="300" dirty="0" smtClean="0">
                <a:solidFill>
                  <a:schemeClr val="tx1"/>
                </a:solidFill>
                <a:latin typeface="微软雅黑" pitchFamily="34" charset="-122"/>
              </a:rPr>
              <a:t>市场分析</a:t>
            </a:r>
            <a:endParaRPr lang="zh-CN" altLang="en-US" sz="2800" b="1" spc="300" dirty="0">
              <a:solidFill>
                <a:schemeClr val="tx1"/>
              </a:solidFill>
              <a:latin typeface="微软雅黑" pitchFamily="34" charset="-122"/>
            </a:endParaRPr>
          </a:p>
        </p:txBody>
      </p:sp>
      <p:sp>
        <p:nvSpPr>
          <p:cNvPr id="4" name="TextBox 20"/>
          <p:cNvSpPr txBox="1">
            <a:spLocks noChangeArrowheads="1"/>
          </p:cNvSpPr>
          <p:nvPr/>
        </p:nvSpPr>
        <p:spPr bwMode="auto">
          <a:xfrm>
            <a:off x="3555457" y="2242862"/>
            <a:ext cx="171124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400" b="1" spc="600" dirty="0" smtClean="0">
                <a:solidFill>
                  <a:schemeClr val="tx1"/>
                </a:solidFill>
                <a:latin typeface="微软雅黑" pitchFamily="34" charset="-122"/>
              </a:rPr>
              <a:t>政策支持</a:t>
            </a:r>
            <a:endParaRPr lang="zh-CN" altLang="en-US" sz="2400" b="1" spc="600" dirty="0">
              <a:solidFill>
                <a:schemeClr val="tx1"/>
              </a:solidFill>
              <a:latin typeface="微软雅黑" pitchFamily="34" charset="-122"/>
            </a:endParaRPr>
          </a:p>
        </p:txBody>
      </p:sp>
      <p:sp>
        <p:nvSpPr>
          <p:cNvPr id="5" name="TextBox 21"/>
          <p:cNvSpPr txBox="1">
            <a:spLocks noChangeArrowheads="1"/>
          </p:cNvSpPr>
          <p:nvPr/>
        </p:nvSpPr>
        <p:spPr bwMode="auto">
          <a:xfrm>
            <a:off x="3932328" y="2857496"/>
            <a:ext cx="263993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400" b="1" spc="300" dirty="0" smtClean="0">
                <a:solidFill>
                  <a:schemeClr val="tx1"/>
                </a:solidFill>
                <a:latin typeface="微软雅黑" pitchFamily="34" charset="-122"/>
              </a:rPr>
              <a:t>什么是智慧校园</a:t>
            </a:r>
            <a:endParaRPr lang="zh-CN" altLang="en-US" sz="2400" b="1" spc="300" dirty="0">
              <a:solidFill>
                <a:schemeClr val="tx1"/>
              </a:solidFill>
              <a:latin typeface="微软雅黑" pitchFamily="34" charset="-122"/>
            </a:endParaRPr>
          </a:p>
        </p:txBody>
      </p:sp>
      <p:sp>
        <p:nvSpPr>
          <p:cNvPr id="6" name="TextBox 22"/>
          <p:cNvSpPr txBox="1">
            <a:spLocks noChangeArrowheads="1"/>
          </p:cNvSpPr>
          <p:nvPr/>
        </p:nvSpPr>
        <p:spPr bwMode="auto">
          <a:xfrm>
            <a:off x="4075204" y="3597754"/>
            <a:ext cx="399725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400" b="1" spc="300" dirty="0" smtClean="0">
                <a:solidFill>
                  <a:schemeClr val="tx1"/>
                </a:solidFill>
                <a:latin typeface="微软雅黑" pitchFamily="34" charset="-122"/>
              </a:rPr>
              <a:t>当前校园现状与解决方案</a:t>
            </a:r>
            <a:endParaRPr lang="zh-CN" altLang="en-US" sz="2400" b="1" spc="300" dirty="0">
              <a:solidFill>
                <a:schemeClr val="tx1"/>
              </a:solidFill>
              <a:latin typeface="微软雅黑" pitchFamily="34" charset="-122"/>
            </a:endParaRPr>
          </a:p>
        </p:txBody>
      </p:sp>
      <p:sp>
        <p:nvSpPr>
          <p:cNvPr id="7" name="TextBox 23"/>
          <p:cNvSpPr txBox="1">
            <a:spLocks noChangeArrowheads="1"/>
          </p:cNvSpPr>
          <p:nvPr/>
        </p:nvSpPr>
        <p:spPr bwMode="auto">
          <a:xfrm>
            <a:off x="3860891" y="4357694"/>
            <a:ext cx="299712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400" b="1" spc="300" dirty="0" smtClean="0">
                <a:solidFill>
                  <a:schemeClr val="tx1"/>
                </a:solidFill>
                <a:latin typeface="微软雅黑" pitchFamily="34" charset="-122"/>
              </a:rPr>
              <a:t>东软载波技术优势</a:t>
            </a:r>
            <a:endParaRPr lang="zh-CN" altLang="en-US" sz="2400" b="1" spc="300" dirty="0">
              <a:solidFill>
                <a:schemeClr val="tx1"/>
              </a:solidFill>
              <a:latin typeface="微软雅黑" pitchFamily="34" charset="-122"/>
            </a:endParaRPr>
          </a:p>
        </p:txBody>
      </p:sp>
      <p:pic>
        <p:nvPicPr>
          <p:cNvPr id="8" name="图片 7" descr="logo-19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00166" y="3429000"/>
            <a:ext cx="1748065" cy="357190"/>
          </a:xfrm>
          <a:prstGeom prst="rect">
            <a:avLst/>
          </a:prstGeom>
        </p:spPr>
      </p:pic>
      <p:sp>
        <p:nvSpPr>
          <p:cNvPr id="9" name="TextBox 23"/>
          <p:cNvSpPr txBox="1">
            <a:spLocks noChangeArrowheads="1"/>
          </p:cNvSpPr>
          <p:nvPr/>
        </p:nvSpPr>
        <p:spPr bwMode="auto">
          <a:xfrm>
            <a:off x="3217948" y="5039037"/>
            <a:ext cx="235418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2000">
                <a:solidFill>
                  <a:schemeClr val="accent1"/>
                </a:solidFill>
                <a:latin typeface="Arial" pitchFamily="34" charset="0"/>
                <a:ea typeface="微软雅黑" pitchFamily="34" charset="-122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solidFill>
                  <a:schemeClr val="accent1"/>
                </a:solidFill>
                <a:latin typeface="Arial" pitchFamily="34" charset="0"/>
                <a:ea typeface="仿宋_GB2312" pitchFamily="1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CN" altLang="en-US" sz="2400" b="1" spc="300" dirty="0" smtClean="0">
                <a:solidFill>
                  <a:srgbClr val="FF0000"/>
                </a:solidFill>
                <a:latin typeface="微软雅黑" pitchFamily="34" charset="-122"/>
              </a:rPr>
              <a:t>系统软件介绍</a:t>
            </a:r>
            <a:endParaRPr lang="zh-CN" altLang="en-US" sz="2400" b="1" spc="300" dirty="0">
              <a:solidFill>
                <a:srgbClr val="FF0000"/>
              </a:solidFill>
              <a:latin typeface="微软雅黑" pitchFamily="34" charset="-122"/>
            </a:endParaRPr>
          </a:p>
        </p:txBody>
      </p:sp>
      <p:sp>
        <p:nvSpPr>
          <p:cNvPr id="10" name="等腰三角形 9"/>
          <p:cNvSpPr/>
          <p:nvPr/>
        </p:nvSpPr>
        <p:spPr>
          <a:xfrm rot="5400000">
            <a:off x="2946510" y="5163378"/>
            <a:ext cx="288032" cy="248303"/>
          </a:xfrm>
          <a:prstGeom prst="triangle">
            <a:avLst/>
          </a:prstGeom>
          <a:solidFill>
            <a:srgbClr val="258F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Line 6"/>
          <p:cNvSpPr>
            <a:spLocks noChangeShapeType="1"/>
          </p:cNvSpPr>
          <p:nvPr/>
        </p:nvSpPr>
        <p:spPr bwMode="gray">
          <a:xfrm>
            <a:off x="3000364" y="2071678"/>
            <a:ext cx="3071834" cy="0"/>
          </a:xfrm>
          <a:prstGeom prst="line">
            <a:avLst/>
          </a:prstGeom>
          <a:noFill/>
          <a:ln w="12700">
            <a:solidFill>
              <a:schemeClr val="tx2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2" name="Line 6"/>
          <p:cNvSpPr>
            <a:spLocks noChangeShapeType="1"/>
          </p:cNvSpPr>
          <p:nvPr/>
        </p:nvSpPr>
        <p:spPr bwMode="gray">
          <a:xfrm>
            <a:off x="3643306" y="2714620"/>
            <a:ext cx="3071834" cy="0"/>
          </a:xfrm>
          <a:prstGeom prst="line">
            <a:avLst/>
          </a:prstGeom>
          <a:noFill/>
          <a:ln w="12700">
            <a:solidFill>
              <a:schemeClr val="tx2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3" name="Line 6"/>
          <p:cNvSpPr>
            <a:spLocks noChangeShapeType="1"/>
          </p:cNvSpPr>
          <p:nvPr/>
        </p:nvSpPr>
        <p:spPr bwMode="gray">
          <a:xfrm>
            <a:off x="3929058" y="3357562"/>
            <a:ext cx="3071834" cy="0"/>
          </a:xfrm>
          <a:prstGeom prst="line">
            <a:avLst/>
          </a:prstGeom>
          <a:noFill/>
          <a:ln w="12700">
            <a:solidFill>
              <a:schemeClr val="tx2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4" name="Line 6"/>
          <p:cNvSpPr>
            <a:spLocks noChangeShapeType="1"/>
          </p:cNvSpPr>
          <p:nvPr/>
        </p:nvSpPr>
        <p:spPr bwMode="gray">
          <a:xfrm>
            <a:off x="4000496" y="4071942"/>
            <a:ext cx="4143404" cy="0"/>
          </a:xfrm>
          <a:prstGeom prst="line">
            <a:avLst/>
          </a:prstGeom>
          <a:noFill/>
          <a:ln w="12700">
            <a:solidFill>
              <a:schemeClr val="tx2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5" name="Line 6"/>
          <p:cNvSpPr>
            <a:spLocks noChangeShapeType="1"/>
          </p:cNvSpPr>
          <p:nvPr/>
        </p:nvSpPr>
        <p:spPr bwMode="gray">
          <a:xfrm>
            <a:off x="3786182" y="4857760"/>
            <a:ext cx="3071834" cy="0"/>
          </a:xfrm>
          <a:prstGeom prst="line">
            <a:avLst/>
          </a:prstGeom>
          <a:noFill/>
          <a:ln w="12700">
            <a:solidFill>
              <a:schemeClr val="tx2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6" name="Line 6"/>
          <p:cNvSpPr>
            <a:spLocks noChangeShapeType="1"/>
          </p:cNvSpPr>
          <p:nvPr/>
        </p:nvSpPr>
        <p:spPr bwMode="gray">
          <a:xfrm>
            <a:off x="3071802" y="5500702"/>
            <a:ext cx="3071834" cy="0"/>
          </a:xfrm>
          <a:prstGeom prst="line">
            <a:avLst/>
          </a:prstGeom>
          <a:noFill/>
          <a:ln w="12700">
            <a:solidFill>
              <a:schemeClr val="tx2"/>
            </a:solidFill>
            <a:prstDash val="sysDot"/>
            <a:round/>
            <a:headEnd/>
            <a:tailEnd type="oval" w="med" len="med"/>
          </a:ln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714876" y="305410"/>
            <a:ext cx="42148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buFontTx/>
              <a:buNone/>
            </a:pPr>
            <a:r>
              <a:rPr lang="zh-CN" altLang="en-US" sz="3200" b="1" dirty="0" smtClean="0">
                <a:solidFill>
                  <a:srgbClr val="258FA0"/>
                </a:solidFill>
                <a:ea typeface="微软雅黑" pitchFamily="34" charset="-122"/>
              </a:rPr>
              <a:t>系统软件介绍</a:t>
            </a:r>
            <a:endParaRPr lang="zh-CN" altLang="en-US" sz="3200" b="1" dirty="0">
              <a:solidFill>
                <a:srgbClr val="258FA0"/>
              </a:solidFill>
              <a:ea typeface="微软雅黑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0" y="2357430"/>
            <a:ext cx="827584" cy="2952328"/>
          </a:xfrm>
          <a:prstGeom prst="rect">
            <a:avLst/>
          </a:prstGeom>
          <a:solidFill>
            <a:srgbClr val="4EA9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8316416" y="2357430"/>
            <a:ext cx="827584" cy="2952328"/>
          </a:xfrm>
          <a:prstGeom prst="rect">
            <a:avLst/>
          </a:prstGeom>
          <a:solidFill>
            <a:srgbClr val="4EA9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Picture 2" descr="27-0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598" y="2061123"/>
            <a:ext cx="7602500" cy="3782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63500" dir="6000000" algn="tl" rotWithShape="0">
              <a:prstClr val="black">
                <a:alpha val="21000"/>
              </a:prstClr>
            </a:outerShdw>
          </a:effectLst>
        </p:spPr>
      </p:pic>
      <p:grpSp>
        <p:nvGrpSpPr>
          <p:cNvPr id="11" name="组合 1"/>
          <p:cNvGrpSpPr>
            <a:grpSpLocks/>
          </p:cNvGrpSpPr>
          <p:nvPr/>
        </p:nvGrpSpPr>
        <p:grpSpPr bwMode="auto">
          <a:xfrm>
            <a:off x="1043608" y="2243030"/>
            <a:ext cx="7128792" cy="3352467"/>
            <a:chOff x="0" y="0"/>
            <a:chExt cx="7544280" cy="3468843"/>
          </a:xfrm>
        </p:grpSpPr>
        <p:pic>
          <p:nvPicPr>
            <p:cNvPr id="12" name="Picture 2" descr="E:\工作文件\ppt\智慧校园\智慧校园解决方案使用\电脑软件示意图.png"/>
            <p:cNvPicPr>
              <a:picLocks noChangeAspect="1" noChangeArrowheads="1"/>
            </p:cNvPicPr>
            <p:nvPr/>
          </p:nvPicPr>
          <p:blipFill>
            <a:blip r:embed="rId3" cstate="print"/>
            <a:srcRect t="3838"/>
            <a:stretch>
              <a:fillRect/>
            </a:stretch>
          </p:blipFill>
          <p:spPr bwMode="auto">
            <a:xfrm>
              <a:off x="0" y="1"/>
              <a:ext cx="1813193" cy="30984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Picture 4" descr="E:\工作文件\ppt\智慧校园\images\web控制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891247" y="0"/>
              <a:ext cx="5653033" cy="30984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" name="Text Box 16"/>
            <p:cNvSpPr txBox="1">
              <a:spLocks noChangeArrowheads="1"/>
            </p:cNvSpPr>
            <p:nvPr/>
          </p:nvSpPr>
          <p:spPr bwMode="auto">
            <a:xfrm>
              <a:off x="0" y="3179442"/>
              <a:ext cx="1813195" cy="2894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 eaLnBrk="1" hangingPunct="1">
                <a:lnSpc>
                  <a:spcPct val="125000"/>
                </a:lnSpc>
              </a:pPr>
              <a:r>
                <a:rPr lang="zh-CN" altLang="en-US" sz="16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手机</a:t>
              </a:r>
              <a:r>
                <a:rPr lang="en-US" altLang="zh-CN" sz="16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App</a:t>
              </a:r>
              <a:r>
                <a:rPr lang="zh-CN" altLang="en-US" sz="16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控制</a:t>
              </a:r>
            </a:p>
          </p:txBody>
        </p:sp>
        <p:sp>
          <p:nvSpPr>
            <p:cNvPr id="15" name="Text Box 16"/>
            <p:cNvSpPr txBox="1">
              <a:spLocks noChangeArrowheads="1"/>
            </p:cNvSpPr>
            <p:nvPr/>
          </p:nvSpPr>
          <p:spPr bwMode="auto">
            <a:xfrm>
              <a:off x="1904196" y="3179442"/>
              <a:ext cx="5640084" cy="2894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 eaLnBrk="1" hangingPunct="1">
                <a:lnSpc>
                  <a:spcPct val="125000"/>
                </a:lnSpc>
              </a:pPr>
              <a:r>
                <a:rPr lang="en-US" altLang="zh-CN" sz="16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Web</a:t>
              </a:r>
              <a:r>
                <a:rPr lang="zh-CN" altLang="en-US" sz="1600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控制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714876" y="305410"/>
            <a:ext cx="42148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buFontTx/>
              <a:buNone/>
            </a:pPr>
            <a:r>
              <a:rPr lang="zh-CN" altLang="en-US" sz="3200" b="1" dirty="0" smtClean="0">
                <a:solidFill>
                  <a:srgbClr val="258FA0"/>
                </a:solidFill>
                <a:ea typeface="微软雅黑" pitchFamily="34" charset="-122"/>
              </a:rPr>
              <a:t>系统软件介绍</a:t>
            </a:r>
            <a:endParaRPr lang="zh-CN" altLang="en-US" sz="3200" b="1" dirty="0">
              <a:solidFill>
                <a:srgbClr val="258FA0"/>
              </a:solidFill>
              <a:ea typeface="微软雅黑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0" y="2357430"/>
            <a:ext cx="827584" cy="2952328"/>
          </a:xfrm>
          <a:prstGeom prst="rect">
            <a:avLst/>
          </a:prstGeom>
          <a:solidFill>
            <a:srgbClr val="4EA9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8316416" y="2357430"/>
            <a:ext cx="827584" cy="2952328"/>
          </a:xfrm>
          <a:prstGeom prst="rect">
            <a:avLst/>
          </a:prstGeom>
          <a:solidFill>
            <a:srgbClr val="4EA9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Picture 2" descr="27-0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2061123"/>
            <a:ext cx="8215370" cy="3782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63500" dir="6000000" algn="tl" rotWithShape="0">
              <a:prstClr val="black">
                <a:alpha val="21000"/>
              </a:prstClr>
            </a:outerShdw>
          </a:effec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0480" y="2428868"/>
            <a:ext cx="3929063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60690" y="2428868"/>
            <a:ext cx="3929090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5"/>
          <p:cNvSpPr txBox="1">
            <a:spLocks noChangeArrowheads="1"/>
          </p:cNvSpPr>
          <p:nvPr/>
        </p:nvSpPr>
        <p:spPr bwMode="auto">
          <a:xfrm>
            <a:off x="2143108" y="5072074"/>
            <a:ext cx="100540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16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登录界面</a:t>
            </a:r>
          </a:p>
        </p:txBody>
      </p:sp>
      <p:sp>
        <p:nvSpPr>
          <p:cNvPr id="5" name="TextBox 6"/>
          <p:cNvSpPr txBox="1">
            <a:spLocks noChangeArrowheads="1"/>
          </p:cNvSpPr>
          <p:nvPr/>
        </p:nvSpPr>
        <p:spPr bwMode="auto">
          <a:xfrm>
            <a:off x="6020442" y="5072074"/>
            <a:ext cx="141577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16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房间控制界面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714876" y="305410"/>
            <a:ext cx="42148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buFontTx/>
              <a:buNone/>
            </a:pPr>
            <a:r>
              <a:rPr lang="zh-CN" altLang="en-US" sz="3200" b="1" dirty="0" smtClean="0">
                <a:solidFill>
                  <a:srgbClr val="258FA0"/>
                </a:solidFill>
                <a:ea typeface="微软雅黑" pitchFamily="34" charset="-122"/>
              </a:rPr>
              <a:t>系统软件介绍</a:t>
            </a:r>
            <a:endParaRPr lang="zh-CN" altLang="en-US" sz="3200" b="1" dirty="0">
              <a:solidFill>
                <a:srgbClr val="258FA0"/>
              </a:solidFill>
              <a:ea typeface="微软雅黑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0" y="2357430"/>
            <a:ext cx="827584" cy="2952328"/>
          </a:xfrm>
          <a:prstGeom prst="rect">
            <a:avLst/>
          </a:prstGeom>
          <a:solidFill>
            <a:srgbClr val="4EA9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8316416" y="2357430"/>
            <a:ext cx="827584" cy="2952328"/>
          </a:xfrm>
          <a:prstGeom prst="rect">
            <a:avLst/>
          </a:prstGeom>
          <a:solidFill>
            <a:srgbClr val="4EA9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Picture 2" descr="27-0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2061123"/>
            <a:ext cx="8215370" cy="3782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63500" dir="6000000" algn="tl" rotWithShape="0">
              <a:prstClr val="black">
                <a:alpha val="21000"/>
              </a:prstClr>
            </a:outerShdw>
          </a:effec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2285992"/>
            <a:ext cx="3786214" cy="275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" descr="D:\QQ传输文件\821831603\FileRecv\未标题-4-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6" y="2285992"/>
            <a:ext cx="3786188" cy="275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5"/>
          <p:cNvSpPr txBox="1">
            <a:spLocks noChangeArrowheads="1"/>
          </p:cNvSpPr>
          <p:nvPr/>
        </p:nvSpPr>
        <p:spPr bwMode="auto">
          <a:xfrm>
            <a:off x="1602851" y="5143512"/>
            <a:ext cx="182614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16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全局状态查看界面</a:t>
            </a:r>
          </a:p>
        </p:txBody>
      </p:sp>
      <p:sp>
        <p:nvSpPr>
          <p:cNvPr id="5" name="TextBox 6"/>
          <p:cNvSpPr txBox="1">
            <a:spLocks noChangeArrowheads="1"/>
          </p:cNvSpPr>
          <p:nvPr/>
        </p:nvSpPr>
        <p:spPr bwMode="auto">
          <a:xfrm>
            <a:off x="5817693" y="5143512"/>
            <a:ext cx="182614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16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全局耗能查看界面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14876" y="305410"/>
            <a:ext cx="42148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buFontTx/>
              <a:buNone/>
            </a:pPr>
            <a:r>
              <a:rPr lang="zh-CN" altLang="en-US" sz="3200" b="1" dirty="0" smtClean="0">
                <a:solidFill>
                  <a:srgbClr val="258FA0"/>
                </a:solidFill>
                <a:ea typeface="微软雅黑" pitchFamily="34" charset="-122"/>
              </a:rPr>
              <a:t>系统软件介绍</a:t>
            </a:r>
            <a:endParaRPr lang="zh-CN" altLang="en-US" sz="3200" b="1" dirty="0">
              <a:solidFill>
                <a:srgbClr val="258FA0"/>
              </a:solidFill>
              <a:ea typeface="微软雅黑" pitchFamily="34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0" y="2357430"/>
            <a:ext cx="827584" cy="2952328"/>
          </a:xfrm>
          <a:prstGeom prst="rect">
            <a:avLst/>
          </a:prstGeom>
          <a:solidFill>
            <a:srgbClr val="4EA9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8316416" y="2357430"/>
            <a:ext cx="827584" cy="2952328"/>
          </a:xfrm>
          <a:prstGeom prst="rect">
            <a:avLst/>
          </a:prstGeom>
          <a:solidFill>
            <a:srgbClr val="4EA9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Picture 2" descr="27-0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2061123"/>
            <a:ext cx="8215370" cy="3782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63500" dir="6000000" algn="tl" rotWithShape="0">
              <a:prstClr val="black">
                <a:alpha val="21000"/>
              </a:prstClr>
            </a:outerShdw>
          </a:effec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38" y="2357430"/>
            <a:ext cx="3857624" cy="264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2357430"/>
            <a:ext cx="4032250" cy="264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3"/>
          <p:cNvSpPr txBox="1">
            <a:spLocks noChangeArrowheads="1"/>
          </p:cNvSpPr>
          <p:nvPr/>
        </p:nvSpPr>
        <p:spPr bwMode="auto">
          <a:xfrm>
            <a:off x="1785918" y="5072074"/>
            <a:ext cx="141577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16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耗能曲线查看</a:t>
            </a:r>
          </a:p>
        </p:txBody>
      </p:sp>
      <p:sp>
        <p:nvSpPr>
          <p:cNvPr id="9" name="TextBox 4"/>
          <p:cNvSpPr txBox="1">
            <a:spLocks noChangeArrowheads="1"/>
          </p:cNvSpPr>
          <p:nvPr/>
        </p:nvSpPr>
        <p:spPr bwMode="auto">
          <a:xfrm>
            <a:off x="5786446" y="5072074"/>
            <a:ext cx="182614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16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自动控制任务设置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0" y="2357430"/>
            <a:ext cx="827584" cy="2952328"/>
          </a:xfrm>
          <a:prstGeom prst="rect">
            <a:avLst/>
          </a:prstGeom>
          <a:solidFill>
            <a:srgbClr val="4EA9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8316416" y="2357430"/>
            <a:ext cx="827584" cy="2952328"/>
          </a:xfrm>
          <a:prstGeom prst="rect">
            <a:avLst/>
          </a:prstGeom>
          <a:solidFill>
            <a:srgbClr val="4EA9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" name="Picture 2" descr="27-0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061123"/>
            <a:ext cx="8643998" cy="3782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63500" dir="6000000" algn="tl" rotWithShape="0">
              <a:prstClr val="black">
                <a:alpha val="21000"/>
              </a:prst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4714876" y="305410"/>
            <a:ext cx="42148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buFontTx/>
              <a:buNone/>
            </a:pPr>
            <a:r>
              <a:rPr lang="zh-CN" altLang="en-US" sz="3200" b="1" dirty="0" smtClean="0">
                <a:solidFill>
                  <a:srgbClr val="258FA0"/>
                </a:solidFill>
                <a:ea typeface="微软雅黑" pitchFamily="34" charset="-122"/>
              </a:rPr>
              <a:t>系统软件介绍</a:t>
            </a:r>
            <a:endParaRPr lang="zh-CN" altLang="en-US" sz="3200" b="1" dirty="0">
              <a:solidFill>
                <a:srgbClr val="258FA0"/>
              </a:solidFill>
              <a:ea typeface="微软雅黑" pitchFamily="34" charset="-122"/>
            </a:endParaRPr>
          </a:p>
        </p:txBody>
      </p:sp>
      <p:sp>
        <p:nvSpPr>
          <p:cNvPr id="4" name="TextBox 4"/>
          <p:cNvSpPr txBox="1">
            <a:spLocks noChangeArrowheads="1"/>
          </p:cNvSpPr>
          <p:nvPr/>
        </p:nvSpPr>
        <p:spPr bwMode="auto">
          <a:xfrm>
            <a:off x="1500166" y="5000636"/>
            <a:ext cx="203132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16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根据课程表自动控制</a:t>
            </a:r>
          </a:p>
        </p:txBody>
      </p:sp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6219837" y="5000636"/>
            <a:ext cx="121058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16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节假日管理</a:t>
            </a:r>
          </a:p>
        </p:txBody>
      </p:sp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9639" y="2285992"/>
            <a:ext cx="4018203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4797" y="2285992"/>
            <a:ext cx="4059969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2357430"/>
            <a:ext cx="827584" cy="2952328"/>
          </a:xfrm>
          <a:prstGeom prst="rect">
            <a:avLst/>
          </a:prstGeom>
          <a:solidFill>
            <a:srgbClr val="4EA9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8316416" y="2357430"/>
            <a:ext cx="827584" cy="2952328"/>
          </a:xfrm>
          <a:prstGeom prst="rect">
            <a:avLst/>
          </a:prstGeom>
          <a:solidFill>
            <a:srgbClr val="4EA9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Picture 2" descr="27-0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061123"/>
            <a:ext cx="8643998" cy="3782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63500" dir="6000000" algn="tl" rotWithShape="0">
              <a:prstClr val="black">
                <a:alpha val="21000"/>
              </a:prst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4714876" y="305410"/>
            <a:ext cx="42148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buFontTx/>
              <a:buNone/>
            </a:pPr>
            <a:r>
              <a:rPr lang="zh-CN" altLang="en-US" sz="3200" b="1" dirty="0" smtClean="0">
                <a:solidFill>
                  <a:srgbClr val="258FA0"/>
                </a:solidFill>
                <a:ea typeface="微软雅黑" pitchFamily="34" charset="-122"/>
              </a:rPr>
              <a:t>系统软件介绍</a:t>
            </a:r>
            <a:endParaRPr lang="zh-CN" altLang="en-US" sz="3200" b="1" dirty="0">
              <a:solidFill>
                <a:srgbClr val="258FA0"/>
              </a:solidFill>
              <a:ea typeface="微软雅黑" pitchFamily="34" charset="-122"/>
            </a:endParaRPr>
          </a:p>
        </p:txBody>
      </p:sp>
      <p:sp>
        <p:nvSpPr>
          <p:cNvPr id="8" name="TextBox 4"/>
          <p:cNvSpPr txBox="1">
            <a:spLocks noChangeArrowheads="1"/>
          </p:cNvSpPr>
          <p:nvPr/>
        </p:nvSpPr>
        <p:spPr bwMode="auto">
          <a:xfrm>
            <a:off x="2209784" y="5290737"/>
            <a:ext cx="100540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16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权限管理</a:t>
            </a:r>
            <a:endParaRPr lang="zh-CN" altLang="en-US" sz="16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6642" y="2285992"/>
            <a:ext cx="3945899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7"/>
          <p:cNvSpPr txBox="1">
            <a:spLocks noChangeArrowheads="1"/>
          </p:cNvSpPr>
          <p:nvPr/>
        </p:nvSpPr>
        <p:spPr bwMode="auto">
          <a:xfrm>
            <a:off x="6076961" y="5290737"/>
            <a:ext cx="141577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16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入侵报警提示</a:t>
            </a:r>
          </a:p>
        </p:txBody>
      </p:sp>
      <p:pic>
        <p:nvPicPr>
          <p:cNvPr id="12" name="图片 11" descr="QQ图片20150711121019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8609" y="2285992"/>
            <a:ext cx="3929090" cy="29289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714876" y="305410"/>
            <a:ext cx="42148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buFontTx/>
              <a:buNone/>
            </a:pPr>
            <a:r>
              <a:rPr lang="zh-CN" altLang="en-US" sz="3200" b="1" dirty="0" smtClean="0">
                <a:solidFill>
                  <a:srgbClr val="258FA0"/>
                </a:solidFill>
                <a:ea typeface="微软雅黑" pitchFamily="34" charset="-122"/>
              </a:rPr>
              <a:t>系统软件介绍</a:t>
            </a:r>
            <a:endParaRPr lang="zh-CN" altLang="en-US" sz="3200" b="1" dirty="0">
              <a:solidFill>
                <a:srgbClr val="258FA0"/>
              </a:solidFill>
              <a:ea typeface="微软雅黑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0" y="2357430"/>
            <a:ext cx="827584" cy="2952328"/>
          </a:xfrm>
          <a:prstGeom prst="rect">
            <a:avLst/>
          </a:prstGeom>
          <a:solidFill>
            <a:srgbClr val="4EA9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8316416" y="2357430"/>
            <a:ext cx="827584" cy="2952328"/>
          </a:xfrm>
          <a:prstGeom prst="rect">
            <a:avLst/>
          </a:prstGeom>
          <a:solidFill>
            <a:srgbClr val="4EA9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Picture 2" descr="27-0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2061123"/>
            <a:ext cx="8215370" cy="3782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63500" dir="6000000" algn="tl" rotWithShape="0">
              <a:prstClr val="black">
                <a:alpha val="21000"/>
              </a:prstClr>
            </a:outerShdw>
          </a:effec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7032" y="2214554"/>
            <a:ext cx="4000528" cy="29289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928662" y="5286388"/>
            <a:ext cx="297870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16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基于</a:t>
            </a:r>
            <a:r>
              <a:rPr lang="en-US" altLang="zh-CN" sz="16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GIS</a:t>
            </a:r>
            <a:r>
              <a:rPr lang="zh-CN" altLang="en-US" sz="16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的可视化路灯管理系统</a:t>
            </a:r>
          </a:p>
        </p:txBody>
      </p:sp>
      <p:pic>
        <p:nvPicPr>
          <p:cNvPr id="4" name="Picture 3" descr="360截图2014112612445092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88998" y="2214554"/>
            <a:ext cx="3857652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5143504" y="5286388"/>
            <a:ext cx="297870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16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基于</a:t>
            </a:r>
            <a:r>
              <a:rPr lang="en-US" altLang="zh-CN" sz="16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GIS</a:t>
            </a:r>
            <a:r>
              <a:rPr lang="zh-CN" altLang="en-US" sz="16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的可视化能源管理平台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 descr="上市-03-0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2420888"/>
            <a:ext cx="7738220" cy="3627487"/>
          </a:xfrm>
          <a:prstGeom prst="rect">
            <a:avLst/>
          </a:prstGeom>
        </p:spPr>
      </p:pic>
      <p:sp>
        <p:nvSpPr>
          <p:cNvPr id="5" name="Text Box 13"/>
          <p:cNvSpPr txBox="1">
            <a:spLocks noChangeArrowheads="1"/>
          </p:cNvSpPr>
          <p:nvPr/>
        </p:nvSpPr>
        <p:spPr bwMode="auto">
          <a:xfrm>
            <a:off x="971600" y="4797152"/>
            <a:ext cx="2528888" cy="907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buFontTx/>
              <a:buNone/>
            </a:pPr>
            <a:r>
              <a:rPr lang="zh-CN" altLang="en-US" sz="2700" dirty="0">
                <a:ea typeface="微软雅黑" pitchFamily="34" charset="-122"/>
              </a:rPr>
              <a:t>证券</a:t>
            </a:r>
            <a:r>
              <a:rPr lang="zh-CN" altLang="en-US" sz="2700" dirty="0" smtClean="0">
                <a:ea typeface="微软雅黑" pitchFamily="34" charset="-122"/>
              </a:rPr>
              <a:t>代码</a:t>
            </a:r>
            <a:endParaRPr lang="en-US" altLang="zh-CN" sz="2700" dirty="0" smtClean="0">
              <a:ea typeface="微软雅黑" pitchFamily="34" charset="-122"/>
            </a:endParaRPr>
          </a:p>
          <a:p>
            <a:pPr algn="ctr">
              <a:buFontTx/>
              <a:buNone/>
            </a:pPr>
            <a:r>
              <a:rPr lang="en-US" altLang="zh-CN" sz="3200" b="1" spc="300" dirty="0" smtClean="0">
                <a:solidFill>
                  <a:srgbClr val="FF0000"/>
                </a:solidFill>
                <a:ea typeface="微软雅黑" pitchFamily="34" charset="-122"/>
              </a:rPr>
              <a:t>300183</a:t>
            </a:r>
            <a:endParaRPr lang="en-US" altLang="zh-CN" sz="3200" b="1" spc="300" dirty="0">
              <a:solidFill>
                <a:srgbClr val="FF0000"/>
              </a:solidFill>
              <a:ea typeface="微软雅黑" pitchFamily="34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024464" y="476672"/>
            <a:ext cx="1882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None/>
            </a:pPr>
            <a:r>
              <a:rPr lang="zh-CN" altLang="en-US" sz="3200" b="1" dirty="0" smtClean="0">
                <a:solidFill>
                  <a:srgbClr val="258FA0"/>
                </a:solidFill>
                <a:ea typeface="微软雅黑" pitchFamily="34" charset="-122"/>
              </a:rPr>
              <a:t>公司上市</a:t>
            </a:r>
            <a:endParaRPr lang="zh-CN" altLang="en-US" sz="3200" b="1" dirty="0">
              <a:solidFill>
                <a:srgbClr val="258FA0"/>
              </a:solidFill>
              <a:ea typeface="微软雅黑" pitchFamily="34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584304" y="1124744"/>
            <a:ext cx="34198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None/>
            </a:pPr>
            <a:r>
              <a:rPr lang="en-US" altLang="zh-CN" sz="4800" b="1" dirty="0" smtClean="0">
                <a:solidFill>
                  <a:srgbClr val="FF0000"/>
                </a:solidFill>
                <a:ea typeface="微软雅黑" pitchFamily="34" charset="-122"/>
              </a:rPr>
              <a:t>2011</a:t>
            </a:r>
            <a:r>
              <a:rPr lang="zh-CN" altLang="en-US" sz="2400" dirty="0" smtClean="0">
                <a:solidFill>
                  <a:srgbClr val="FF0000"/>
                </a:solidFill>
                <a:ea typeface="微软雅黑" pitchFamily="34" charset="-122"/>
              </a:rPr>
              <a:t>年</a:t>
            </a:r>
            <a:r>
              <a:rPr lang="en-US" altLang="zh-CN" sz="4800" b="1" dirty="0" smtClean="0">
                <a:solidFill>
                  <a:srgbClr val="FF0000"/>
                </a:solidFill>
                <a:ea typeface="微软雅黑" pitchFamily="34" charset="-122"/>
              </a:rPr>
              <a:t>2</a:t>
            </a:r>
            <a:r>
              <a:rPr lang="zh-CN" altLang="en-US" sz="2400" dirty="0" smtClean="0">
                <a:solidFill>
                  <a:srgbClr val="FF0000"/>
                </a:solidFill>
                <a:ea typeface="微软雅黑" pitchFamily="34" charset="-122"/>
              </a:rPr>
              <a:t>月</a:t>
            </a:r>
            <a:r>
              <a:rPr lang="en-US" altLang="zh-CN" sz="4800" b="1" dirty="0" smtClean="0">
                <a:solidFill>
                  <a:srgbClr val="FF0000"/>
                </a:solidFill>
                <a:ea typeface="微软雅黑" pitchFamily="34" charset="-122"/>
              </a:rPr>
              <a:t>22</a:t>
            </a:r>
            <a:r>
              <a:rPr lang="zh-CN" altLang="en-US" sz="2400" dirty="0" smtClean="0">
                <a:solidFill>
                  <a:srgbClr val="FF0000"/>
                </a:solidFill>
                <a:ea typeface="微软雅黑" pitchFamily="34" charset="-122"/>
              </a:rPr>
              <a:t>日</a:t>
            </a:r>
            <a:endParaRPr lang="zh-CN" altLang="en-US" sz="4800" dirty="0">
              <a:solidFill>
                <a:srgbClr val="FF0000"/>
              </a:solidFill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571472" y="1357298"/>
            <a:ext cx="3769278" cy="2261566"/>
          </a:xfrm>
          <a:prstGeom prst="rect">
            <a:avLst/>
          </a:prstGeom>
          <a:noFill/>
          <a:ln w="28575">
            <a:solidFill>
              <a:srgbClr val="258FA0"/>
            </a:solidFill>
          </a:ln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4193" y="1357298"/>
            <a:ext cx="3861210" cy="2286016"/>
          </a:xfrm>
          <a:prstGeom prst="rect">
            <a:avLst/>
          </a:prstGeom>
          <a:noFill/>
          <a:ln w="28575">
            <a:solidFill>
              <a:srgbClr val="258FA0"/>
            </a:solidFill>
            <a:miter lim="800000"/>
            <a:headEnd/>
            <a:tailEnd/>
          </a:ln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4000504"/>
            <a:ext cx="3769277" cy="2157308"/>
          </a:xfrm>
          <a:prstGeom prst="rect">
            <a:avLst/>
          </a:prstGeom>
          <a:noFill/>
          <a:ln w="28575">
            <a:solidFill>
              <a:srgbClr val="258FA0"/>
            </a:solidFill>
            <a:miter lim="800000"/>
            <a:headEnd/>
            <a:tailEnd/>
          </a:ln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54193" y="4000504"/>
            <a:ext cx="3861211" cy="2214578"/>
          </a:xfrm>
          <a:prstGeom prst="rect">
            <a:avLst/>
          </a:prstGeom>
          <a:noFill/>
          <a:ln w="28575">
            <a:solidFill>
              <a:srgbClr val="258FA0"/>
            </a:solidFill>
            <a:miter lim="800000"/>
            <a:headEnd/>
            <a:tailEnd/>
          </a:ln>
        </p:spPr>
      </p:pic>
      <p:sp>
        <p:nvSpPr>
          <p:cNvPr id="6" name="椭圆 5"/>
          <p:cNvSpPr/>
          <p:nvPr/>
        </p:nvSpPr>
        <p:spPr>
          <a:xfrm>
            <a:off x="3929058" y="3143248"/>
            <a:ext cx="1285884" cy="1285884"/>
          </a:xfrm>
          <a:prstGeom prst="ellipse">
            <a:avLst/>
          </a:prstGeom>
          <a:solidFill>
            <a:srgbClr val="80CED6"/>
          </a:solidFill>
          <a:ln w="28575">
            <a:solidFill>
              <a:srgbClr val="258F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TextBox 6"/>
          <p:cNvSpPr txBox="1"/>
          <p:nvPr/>
        </p:nvSpPr>
        <p:spPr>
          <a:xfrm>
            <a:off x="4000496" y="3429000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b="1" dirty="0" smtClean="0">
                <a:latin typeface="微软雅黑" pitchFamily="34" charset="-122"/>
                <a:ea typeface="微软雅黑" pitchFamily="34" charset="-122"/>
              </a:rPr>
              <a:t>多模型</a:t>
            </a:r>
            <a:endParaRPr lang="en-US" altLang="zh-CN" b="1" dirty="0" smtClean="0">
              <a:latin typeface="微软雅黑" pitchFamily="34" charset="-122"/>
              <a:ea typeface="微软雅黑" pitchFamily="34" charset="-122"/>
            </a:endParaRPr>
          </a:p>
          <a:p>
            <a:pPr algn="ctr"/>
            <a:r>
              <a:rPr lang="zh-CN" altLang="en-US" b="1" dirty="0" smtClean="0">
                <a:latin typeface="微软雅黑" pitchFamily="34" charset="-122"/>
                <a:ea typeface="微软雅黑" pitchFamily="34" charset="-122"/>
              </a:rPr>
              <a:t>能耗分析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14876" y="305410"/>
            <a:ext cx="42148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buFontTx/>
              <a:buNone/>
            </a:pPr>
            <a:r>
              <a:rPr lang="zh-CN" altLang="en-US" sz="3200" b="1" dirty="0" smtClean="0">
                <a:solidFill>
                  <a:srgbClr val="258FA0"/>
                </a:solidFill>
                <a:ea typeface="微软雅黑" pitchFamily="34" charset="-122"/>
              </a:rPr>
              <a:t>系统软件介绍</a:t>
            </a:r>
            <a:endParaRPr lang="zh-CN" altLang="en-US" sz="3200" b="1" dirty="0">
              <a:solidFill>
                <a:srgbClr val="258FA0"/>
              </a:solidFill>
              <a:ea typeface="微软雅黑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357298"/>
            <a:ext cx="3786214" cy="2286016"/>
          </a:xfrm>
          <a:prstGeom prst="rect">
            <a:avLst/>
          </a:prstGeom>
          <a:noFill/>
          <a:ln w="28575">
            <a:solidFill>
              <a:srgbClr val="258FA0"/>
            </a:solidFill>
            <a:miter lim="800000"/>
            <a:headEnd/>
            <a:tailEnd/>
          </a:ln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4857751" y="1357298"/>
            <a:ext cx="3857653" cy="2286016"/>
          </a:xfrm>
          <a:prstGeom prst="rect">
            <a:avLst/>
          </a:prstGeom>
          <a:noFill/>
          <a:ln w="28575">
            <a:solidFill>
              <a:srgbClr val="258FA0"/>
            </a:solidFill>
          </a:ln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4000504"/>
            <a:ext cx="3786214" cy="2173832"/>
          </a:xfrm>
          <a:prstGeom prst="rect">
            <a:avLst/>
          </a:prstGeom>
          <a:noFill/>
          <a:ln w="28575">
            <a:solidFill>
              <a:srgbClr val="258FA0"/>
            </a:solidFill>
            <a:miter lim="800000"/>
            <a:headEnd/>
            <a:tailEnd/>
          </a:ln>
        </p:spPr>
      </p:pic>
      <p:pic>
        <p:nvPicPr>
          <p:cNvPr id="16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57752" y="4000504"/>
            <a:ext cx="3857653" cy="2214578"/>
          </a:xfrm>
          <a:prstGeom prst="rect">
            <a:avLst/>
          </a:prstGeom>
          <a:noFill/>
          <a:ln w="28575">
            <a:solidFill>
              <a:srgbClr val="258FA0"/>
            </a:solidFill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4714876" y="305410"/>
            <a:ext cx="42148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buFontTx/>
              <a:buNone/>
            </a:pPr>
            <a:r>
              <a:rPr lang="zh-CN" altLang="en-US" sz="3200" b="1" dirty="0" smtClean="0">
                <a:solidFill>
                  <a:srgbClr val="258FA0"/>
                </a:solidFill>
                <a:ea typeface="微软雅黑" pitchFamily="34" charset="-122"/>
              </a:rPr>
              <a:t>系统软件介绍</a:t>
            </a:r>
            <a:endParaRPr lang="zh-CN" altLang="en-US" sz="3200" b="1" dirty="0">
              <a:solidFill>
                <a:srgbClr val="258FA0"/>
              </a:solidFill>
              <a:ea typeface="微软雅黑" pitchFamily="34" charset="-122"/>
            </a:endParaRPr>
          </a:p>
        </p:txBody>
      </p:sp>
      <p:sp>
        <p:nvSpPr>
          <p:cNvPr id="2" name="椭圆 1"/>
          <p:cNvSpPr/>
          <p:nvPr/>
        </p:nvSpPr>
        <p:spPr>
          <a:xfrm>
            <a:off x="3929058" y="3143248"/>
            <a:ext cx="1285884" cy="1285884"/>
          </a:xfrm>
          <a:prstGeom prst="ellipse">
            <a:avLst/>
          </a:prstGeom>
          <a:solidFill>
            <a:srgbClr val="80CED6"/>
          </a:solidFill>
          <a:ln w="28575">
            <a:solidFill>
              <a:srgbClr val="258F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TextBox 2"/>
          <p:cNvSpPr txBox="1"/>
          <p:nvPr/>
        </p:nvSpPr>
        <p:spPr>
          <a:xfrm>
            <a:off x="4000496" y="3429000"/>
            <a:ext cx="11079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b="1" dirty="0" smtClean="0">
                <a:latin typeface="微软雅黑" pitchFamily="34" charset="-122"/>
                <a:ea typeface="微软雅黑" pitchFamily="34" charset="-122"/>
              </a:rPr>
              <a:t>多模型</a:t>
            </a:r>
            <a:endParaRPr lang="en-US" altLang="zh-CN" b="1" dirty="0" smtClean="0">
              <a:latin typeface="微软雅黑" pitchFamily="34" charset="-122"/>
              <a:ea typeface="微软雅黑" pitchFamily="34" charset="-122"/>
            </a:endParaRPr>
          </a:p>
          <a:p>
            <a:pPr algn="ctr"/>
            <a:r>
              <a:rPr lang="zh-CN" altLang="en-US" b="1" dirty="0" smtClean="0">
                <a:latin typeface="微软雅黑" pitchFamily="34" charset="-122"/>
                <a:ea typeface="微软雅黑" pitchFamily="34" charset="-122"/>
              </a:rPr>
              <a:t>能耗分析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0" y="1928802"/>
            <a:ext cx="827584" cy="3643338"/>
          </a:xfrm>
          <a:prstGeom prst="rect">
            <a:avLst/>
          </a:prstGeom>
          <a:solidFill>
            <a:srgbClr val="4EA9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8316416" y="1928802"/>
            <a:ext cx="827584" cy="3643338"/>
          </a:xfrm>
          <a:prstGeom prst="rect">
            <a:avLst/>
          </a:prstGeom>
          <a:solidFill>
            <a:srgbClr val="4EA9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" name="Picture 2" descr="27-0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0288" y="1571612"/>
            <a:ext cx="8358246" cy="4271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63500" dir="6000000" algn="tl" rotWithShape="0">
              <a:prstClr val="black">
                <a:alpha val="21000"/>
              </a:prstClr>
            </a:outerShdw>
          </a:effectLst>
        </p:spPr>
      </p:pic>
      <p:sp>
        <p:nvSpPr>
          <p:cNvPr id="12" name="TextBox 11"/>
          <p:cNvSpPr txBox="1"/>
          <p:nvPr/>
        </p:nvSpPr>
        <p:spPr>
          <a:xfrm>
            <a:off x="4714876" y="305410"/>
            <a:ext cx="42148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buFontTx/>
              <a:buNone/>
            </a:pPr>
            <a:r>
              <a:rPr lang="zh-CN" altLang="en-US" sz="3200" b="1" dirty="0" smtClean="0">
                <a:solidFill>
                  <a:srgbClr val="258FA0"/>
                </a:solidFill>
                <a:ea typeface="微软雅黑" pitchFamily="34" charset="-122"/>
              </a:rPr>
              <a:t>系统软件介绍</a:t>
            </a:r>
            <a:endParaRPr lang="zh-CN" altLang="en-US" sz="3200" b="1" dirty="0">
              <a:solidFill>
                <a:srgbClr val="258FA0"/>
              </a:solidFill>
              <a:ea typeface="微软雅黑" pitchFamily="34" charset="-122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4758006" y="1785926"/>
            <a:ext cx="3786214" cy="3500462"/>
            <a:chOff x="4714876" y="2214554"/>
            <a:chExt cx="3306763" cy="3214710"/>
          </a:xfrm>
        </p:grpSpPr>
        <p:pic>
          <p:nvPicPr>
            <p:cNvPr id="2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714876" y="3929066"/>
              <a:ext cx="3306763" cy="15001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714876" y="2214554"/>
              <a:ext cx="3286148" cy="1714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" name="TextBox 5"/>
          <p:cNvSpPr txBox="1">
            <a:spLocks noChangeArrowheads="1"/>
          </p:cNvSpPr>
          <p:nvPr/>
        </p:nvSpPr>
        <p:spPr bwMode="auto">
          <a:xfrm>
            <a:off x="1571604" y="5429264"/>
            <a:ext cx="182614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16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宿舍能耗在线查询</a:t>
            </a:r>
          </a:p>
        </p:txBody>
      </p:sp>
      <p:sp>
        <p:nvSpPr>
          <p:cNvPr id="5" name="TextBox 6"/>
          <p:cNvSpPr txBox="1">
            <a:spLocks noChangeArrowheads="1"/>
          </p:cNvSpPr>
          <p:nvPr/>
        </p:nvSpPr>
        <p:spPr bwMode="auto">
          <a:xfrm>
            <a:off x="5429256" y="5429264"/>
            <a:ext cx="244169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16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电费缴纳多平台在线支付</a:t>
            </a:r>
          </a:p>
        </p:txBody>
      </p:sp>
      <p:grpSp>
        <p:nvGrpSpPr>
          <p:cNvPr id="6" name="组合 9"/>
          <p:cNvGrpSpPr>
            <a:grpSpLocks/>
          </p:cNvGrpSpPr>
          <p:nvPr/>
        </p:nvGrpSpPr>
        <p:grpSpPr bwMode="auto">
          <a:xfrm>
            <a:off x="614602" y="1785926"/>
            <a:ext cx="3997329" cy="3500462"/>
            <a:chOff x="714348" y="428610"/>
            <a:chExt cx="3496872" cy="3500462"/>
          </a:xfrm>
        </p:grpSpPr>
        <p:pic>
          <p:nvPicPr>
            <p:cNvPr id="7" name="Picture 4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714348" y="428610"/>
              <a:ext cx="3496872" cy="35004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5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000100" y="1571618"/>
              <a:ext cx="1071570" cy="22430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97624" y="305410"/>
            <a:ext cx="42148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buFontTx/>
              <a:buNone/>
            </a:pPr>
            <a:r>
              <a:rPr lang="zh-CN" altLang="en-US" sz="3200" b="1" dirty="0" smtClean="0">
                <a:solidFill>
                  <a:srgbClr val="258FA0"/>
                </a:solidFill>
                <a:ea typeface="微软雅黑" pitchFamily="34" charset="-122"/>
              </a:rPr>
              <a:t>系统欠缺功能明细</a:t>
            </a:r>
            <a:endParaRPr lang="zh-CN" altLang="en-US" sz="3200" b="1" dirty="0">
              <a:solidFill>
                <a:srgbClr val="258FA0"/>
              </a:solidFill>
              <a:ea typeface="微软雅黑" pitchFamily="34" charset="-122"/>
            </a:endParaRPr>
          </a:p>
        </p:txBody>
      </p:sp>
      <p:pic>
        <p:nvPicPr>
          <p:cNvPr id="4" name="图片 3" descr="功能欠缺表_画板 2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4156" y="1500174"/>
            <a:ext cx="8286808" cy="491567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QQ传输文件\821831603\FileRecv\漏斗_画板 2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643050"/>
            <a:ext cx="7770322" cy="4749815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697624" y="305410"/>
            <a:ext cx="42148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buFontTx/>
              <a:buNone/>
            </a:pPr>
            <a:r>
              <a:rPr lang="zh-CN" altLang="en-US" sz="3200" b="1" dirty="0" smtClean="0">
                <a:solidFill>
                  <a:srgbClr val="258FA0"/>
                </a:solidFill>
                <a:ea typeface="微软雅黑" pitchFamily="34" charset="-122"/>
              </a:rPr>
              <a:t>跟进项目列表</a:t>
            </a:r>
            <a:endParaRPr lang="zh-CN" altLang="en-US" sz="3200" b="1" dirty="0">
              <a:solidFill>
                <a:srgbClr val="258FA0"/>
              </a:solidFill>
              <a:ea typeface="微软雅黑" pitchFamily="34" charset="-122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QQ传输文件\821831603\FileRecv\漏斗_画板 2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357299"/>
            <a:ext cx="7981976" cy="464347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4697624" y="305410"/>
            <a:ext cx="42148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buFontTx/>
              <a:buNone/>
            </a:pPr>
            <a:r>
              <a:rPr lang="zh-CN" altLang="en-US" sz="3200" b="1" dirty="0" smtClean="0">
                <a:solidFill>
                  <a:srgbClr val="258FA0"/>
                </a:solidFill>
                <a:ea typeface="微软雅黑" pitchFamily="34" charset="-122"/>
              </a:rPr>
              <a:t>跟进项目列表</a:t>
            </a:r>
            <a:endParaRPr lang="zh-CN" altLang="en-US" sz="3200" b="1" dirty="0">
              <a:solidFill>
                <a:srgbClr val="258FA0"/>
              </a:solidFill>
              <a:ea typeface="微软雅黑" pitchFamily="34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57488" y="6143644"/>
            <a:ext cx="22124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/>
              <a:t>合计金额</a:t>
            </a:r>
            <a:r>
              <a:rPr lang="en-US" altLang="zh-CN" dirty="0" smtClean="0"/>
              <a:t>301.34</a:t>
            </a:r>
            <a:r>
              <a:rPr lang="zh-CN" altLang="en-US" dirty="0" smtClean="0"/>
              <a:t>万元</a:t>
            </a:r>
            <a:endParaRPr lang="zh-CN" altLang="en-US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/>
          <p:cNvSpPr/>
          <p:nvPr/>
        </p:nvSpPr>
        <p:spPr>
          <a:xfrm>
            <a:off x="4716016" y="5028728"/>
            <a:ext cx="3960440" cy="216024"/>
          </a:xfrm>
          <a:prstGeom prst="rect">
            <a:avLst/>
          </a:prstGeom>
          <a:solidFill>
            <a:srgbClr val="258F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Text Box 5"/>
          <p:cNvSpPr>
            <a:spLocks noChangeArrowheads="1"/>
          </p:cNvSpPr>
          <p:nvPr/>
        </p:nvSpPr>
        <p:spPr bwMode="auto">
          <a:xfrm>
            <a:off x="2950691" y="2000240"/>
            <a:ext cx="4069581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eaLnBrk="1" hangingPunct="1"/>
            <a:r>
              <a:rPr lang="zh-CN" altLang="en-US" sz="4800" b="1" spc="600" dirty="0" smtClean="0">
                <a:solidFill>
                  <a:srgbClr val="258FA0"/>
                </a:solidFill>
                <a:ea typeface="微软雅黑" pitchFamily="34" charset="-122"/>
              </a:rPr>
              <a:t>感 谢 聆 听！</a:t>
            </a:r>
            <a:endParaRPr lang="zh-CN" altLang="en-US" spc="600" dirty="0">
              <a:solidFill>
                <a:srgbClr val="258FA0"/>
              </a:solidFill>
            </a:endParaRPr>
          </a:p>
        </p:txBody>
      </p:sp>
      <p:sp>
        <p:nvSpPr>
          <p:cNvPr id="5" name="Text Box 6"/>
          <p:cNvSpPr>
            <a:spLocks noChangeArrowheads="1"/>
          </p:cNvSpPr>
          <p:nvPr/>
        </p:nvSpPr>
        <p:spPr bwMode="auto">
          <a:xfrm>
            <a:off x="4716016" y="5301208"/>
            <a:ext cx="3888432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dist" eaLnBrk="1" hangingPunct="1"/>
            <a:r>
              <a:rPr lang="zh-CN" altLang="en-US" dirty="0">
                <a:solidFill>
                  <a:srgbClr val="4D4D4D"/>
                </a:solidFill>
                <a:ea typeface="微软雅黑" pitchFamily="34" charset="-122"/>
              </a:rPr>
              <a:t>青岛东软载波科技股份有限公司</a:t>
            </a:r>
            <a:endParaRPr lang="zh-CN" altLang="en-US" sz="2400" dirty="0"/>
          </a:p>
        </p:txBody>
      </p:sp>
      <p:sp>
        <p:nvSpPr>
          <p:cNvPr id="6" name="Text Box 8"/>
          <p:cNvSpPr>
            <a:spLocks noChangeArrowheads="1"/>
          </p:cNvSpPr>
          <p:nvPr/>
        </p:nvSpPr>
        <p:spPr bwMode="auto">
          <a:xfrm>
            <a:off x="4730873" y="5598889"/>
            <a:ext cx="4608513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1" hangingPunct="1"/>
            <a:r>
              <a:rPr lang="en-US" altLang="zh-CN" sz="1400" dirty="0">
                <a:solidFill>
                  <a:srgbClr val="4D4D4D"/>
                </a:solidFill>
              </a:rPr>
              <a:t>Qingdao </a:t>
            </a:r>
            <a:r>
              <a:rPr lang="en-US" altLang="zh-CN" sz="1400" dirty="0" err="1">
                <a:solidFill>
                  <a:srgbClr val="4D4D4D"/>
                </a:solidFill>
              </a:rPr>
              <a:t>Eastsoft</a:t>
            </a:r>
            <a:r>
              <a:rPr lang="en-US" altLang="zh-CN" sz="1400" dirty="0">
                <a:solidFill>
                  <a:srgbClr val="4D4D4D"/>
                </a:solidFill>
              </a:rPr>
              <a:t> Communication Technology Co. Ltd.</a:t>
            </a:r>
            <a:endParaRPr lang="zh-CN" altLang="en-US" dirty="0"/>
          </a:p>
        </p:txBody>
      </p:sp>
      <p:sp>
        <p:nvSpPr>
          <p:cNvPr id="7" name="Text Box 9"/>
          <p:cNvSpPr>
            <a:spLocks noChangeArrowheads="1"/>
          </p:cNvSpPr>
          <p:nvPr/>
        </p:nvSpPr>
        <p:spPr bwMode="auto">
          <a:xfrm>
            <a:off x="4716017" y="5805264"/>
            <a:ext cx="4104456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eaLnBrk="1" fontAlgn="ctr" hangingPunct="1">
              <a:lnSpc>
                <a:spcPct val="150000"/>
              </a:lnSpc>
            </a:pPr>
            <a:r>
              <a:rPr lang="zh-CN" altLang="en-US" sz="1300" dirty="0">
                <a:solidFill>
                  <a:srgbClr val="292929"/>
                </a:solidFill>
                <a:ea typeface="微软雅黑" pitchFamily="34" charset="-122"/>
              </a:rPr>
              <a:t>地址: 青岛市上清路16号甲         </a:t>
            </a:r>
            <a:r>
              <a:rPr lang="zh-CN" altLang="en-US" sz="1300" dirty="0" smtClean="0">
                <a:solidFill>
                  <a:srgbClr val="292929"/>
                </a:solidFill>
                <a:ea typeface="微软雅黑" pitchFamily="34" charset="-122"/>
              </a:rPr>
              <a:t>    电话</a:t>
            </a:r>
            <a:r>
              <a:rPr lang="zh-CN" altLang="en-US" sz="1300" dirty="0">
                <a:solidFill>
                  <a:srgbClr val="292929"/>
                </a:solidFill>
                <a:ea typeface="微软雅黑" pitchFamily="34" charset="-122"/>
              </a:rPr>
              <a:t>: 0532-83676800</a:t>
            </a:r>
          </a:p>
          <a:p>
            <a:pPr eaLnBrk="1" fontAlgn="ctr" hangingPunct="1">
              <a:lnSpc>
                <a:spcPct val="150000"/>
              </a:lnSpc>
            </a:pPr>
            <a:r>
              <a:rPr lang="zh-CN" altLang="en-US" sz="1300" dirty="0">
                <a:solidFill>
                  <a:srgbClr val="292929"/>
                </a:solidFill>
                <a:ea typeface="微软雅黑" pitchFamily="34" charset="-122"/>
              </a:rPr>
              <a:t>邮编: 266023                              </a:t>
            </a:r>
            <a:r>
              <a:rPr lang="zh-CN" altLang="en-US" sz="1300" dirty="0" smtClean="0">
                <a:solidFill>
                  <a:srgbClr val="292929"/>
                </a:solidFill>
                <a:ea typeface="微软雅黑" pitchFamily="34" charset="-122"/>
              </a:rPr>
              <a:t>         传真</a:t>
            </a:r>
            <a:r>
              <a:rPr lang="zh-CN" altLang="en-US" sz="1300" dirty="0">
                <a:solidFill>
                  <a:srgbClr val="292929"/>
                </a:solidFill>
                <a:ea typeface="微软雅黑" pitchFamily="34" charset="-122"/>
              </a:rPr>
              <a:t>: 0532-83676855</a:t>
            </a:r>
            <a:endParaRPr lang="zh-CN" altLang="en-US" sz="1300" dirty="0"/>
          </a:p>
        </p:txBody>
      </p:sp>
      <p:sp>
        <p:nvSpPr>
          <p:cNvPr id="8" name="Text Box 10"/>
          <p:cNvSpPr>
            <a:spLocks noChangeArrowheads="1"/>
          </p:cNvSpPr>
          <p:nvPr/>
        </p:nvSpPr>
        <p:spPr bwMode="auto">
          <a:xfrm>
            <a:off x="4788024" y="4985295"/>
            <a:ext cx="2403475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eaLnBrk="1" fontAlgn="ctr" hangingPunct="1"/>
            <a:r>
              <a:rPr lang="en-US" altLang="zh-CN" dirty="0">
                <a:solidFill>
                  <a:schemeClr val="bg1"/>
                </a:solidFill>
              </a:rPr>
              <a:t>www.eastsoft.com.cn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9" name="Text Box 5"/>
          <p:cNvSpPr>
            <a:spLocks noChangeArrowheads="1"/>
          </p:cNvSpPr>
          <p:nvPr/>
        </p:nvSpPr>
        <p:spPr bwMode="auto">
          <a:xfrm>
            <a:off x="2952739" y="2928934"/>
            <a:ext cx="4069581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eaLnBrk="1" hangingPunct="1"/>
            <a:r>
              <a:rPr lang="zh-CN" altLang="en-US" sz="4800" b="1" spc="600" dirty="0" smtClean="0">
                <a:solidFill>
                  <a:srgbClr val="258FA0"/>
                </a:solidFill>
                <a:ea typeface="微软雅黑" pitchFamily="34" charset="-122"/>
              </a:rPr>
              <a:t>期 待 合 作！</a:t>
            </a:r>
            <a:endParaRPr lang="zh-CN" altLang="en-US" spc="600" dirty="0">
              <a:solidFill>
                <a:srgbClr val="258FA0"/>
              </a:solidFill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TextBox 158"/>
          <p:cNvSpPr txBox="1"/>
          <p:nvPr/>
        </p:nvSpPr>
        <p:spPr>
          <a:xfrm>
            <a:off x="6005364" y="548680"/>
            <a:ext cx="31386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spc="600" dirty="0" smtClean="0">
                <a:solidFill>
                  <a:srgbClr val="258FA0"/>
                </a:solidFill>
                <a:latin typeface="微软雅黑" pitchFamily="34" charset="-122"/>
                <a:ea typeface="微软雅黑" pitchFamily="34" charset="-122"/>
              </a:rPr>
              <a:t>公司组织架构</a:t>
            </a:r>
          </a:p>
        </p:txBody>
      </p:sp>
      <p:pic>
        <p:nvPicPr>
          <p:cNvPr id="6" name="图片 5" descr="架构-04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1772816"/>
            <a:ext cx="7881477" cy="3468338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911752" y="620688"/>
            <a:ext cx="22322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spc="600" dirty="0" smtClean="0">
                <a:solidFill>
                  <a:srgbClr val="258FA0"/>
                </a:solidFill>
                <a:ea typeface="微软雅黑" pitchFamily="34" charset="-122"/>
              </a:rPr>
              <a:t>知识产权</a:t>
            </a:r>
          </a:p>
        </p:txBody>
      </p:sp>
      <p:sp>
        <p:nvSpPr>
          <p:cNvPr id="7" name="矩形 6"/>
          <p:cNvSpPr/>
          <p:nvPr/>
        </p:nvSpPr>
        <p:spPr>
          <a:xfrm>
            <a:off x="0" y="2060848"/>
            <a:ext cx="3563888" cy="3672408"/>
          </a:xfrm>
          <a:prstGeom prst="rect">
            <a:avLst/>
          </a:prstGeom>
          <a:solidFill>
            <a:srgbClr val="4EA9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Picture 8" descr="chart-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88104" y="2420889"/>
            <a:ext cx="3732114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图片 9" descr="表格1-05-05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35896" y="2060848"/>
            <a:ext cx="5508104" cy="3672408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51512" y="548680"/>
            <a:ext cx="43924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 smtClean="0">
                <a:solidFill>
                  <a:srgbClr val="258FA0"/>
                </a:solidFill>
                <a:ea typeface="微软雅黑" pitchFamily="34" charset="-122"/>
              </a:rPr>
              <a:t>为客户提供的核心价值</a:t>
            </a:r>
          </a:p>
        </p:txBody>
      </p:sp>
      <p:cxnSp>
        <p:nvCxnSpPr>
          <p:cNvPr id="3" name="直接连接符 2"/>
          <p:cNvCxnSpPr/>
          <p:nvPr/>
        </p:nvCxnSpPr>
        <p:spPr>
          <a:xfrm>
            <a:off x="1485900" y="3009900"/>
            <a:ext cx="6515100" cy="0"/>
          </a:xfrm>
          <a:prstGeom prst="line">
            <a:avLst/>
          </a:prstGeom>
          <a:ln w="12700">
            <a:solidFill>
              <a:srgbClr val="258F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流程图: 显示 3"/>
          <p:cNvSpPr/>
          <p:nvPr/>
        </p:nvSpPr>
        <p:spPr>
          <a:xfrm>
            <a:off x="1363663" y="2328863"/>
            <a:ext cx="742950" cy="682625"/>
          </a:xfrm>
          <a:prstGeom prst="flowChartDisplay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5" name="流程图: 显示 4"/>
          <p:cNvSpPr/>
          <p:nvPr/>
        </p:nvSpPr>
        <p:spPr>
          <a:xfrm>
            <a:off x="1468438" y="2252663"/>
            <a:ext cx="742950" cy="682625"/>
          </a:xfrm>
          <a:prstGeom prst="flowChartDisplay">
            <a:avLst/>
          </a:prstGeom>
          <a:solidFill>
            <a:srgbClr val="80CE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21600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4400" dirty="0" smtClean="0">
                <a:latin typeface="方正舒体" panose="02010601030101010101" pitchFamily="2" charset="-122"/>
                <a:ea typeface="方正舒体" panose="02010601030101010101" pitchFamily="2" charset="-122"/>
              </a:rPr>
              <a:t>1</a:t>
            </a:r>
            <a:endParaRPr lang="zh-CN" altLang="en-US" sz="4400" dirty="0">
              <a:latin typeface="方正舒体" panose="02010601030101010101" pitchFamily="2" charset="-122"/>
              <a:ea typeface="方正舒体" panose="02010601030101010101" pitchFamily="2" charset="-122"/>
            </a:endParaRPr>
          </a:p>
        </p:txBody>
      </p:sp>
      <p:sp>
        <p:nvSpPr>
          <p:cNvPr id="7" name="流程图: 显示 6"/>
          <p:cNvSpPr/>
          <p:nvPr/>
        </p:nvSpPr>
        <p:spPr>
          <a:xfrm>
            <a:off x="1363663" y="3732213"/>
            <a:ext cx="742950" cy="682625"/>
          </a:xfrm>
          <a:prstGeom prst="flowChartDisplay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8" name="流程图: 显示 7"/>
          <p:cNvSpPr/>
          <p:nvPr/>
        </p:nvSpPr>
        <p:spPr>
          <a:xfrm>
            <a:off x="1468438" y="3656013"/>
            <a:ext cx="742950" cy="682625"/>
          </a:xfrm>
          <a:prstGeom prst="flowChartDisplay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21600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4400" dirty="0" smtClean="0">
                <a:latin typeface="方正舒体" panose="02010601030101010101" pitchFamily="2" charset="-122"/>
                <a:ea typeface="方正舒体" panose="02010601030101010101" pitchFamily="2" charset="-122"/>
              </a:rPr>
              <a:t>2</a:t>
            </a:r>
            <a:endParaRPr lang="zh-CN" altLang="en-US" sz="4400" dirty="0">
              <a:latin typeface="方正舒体" panose="02010601030101010101" pitchFamily="2" charset="-122"/>
              <a:ea typeface="方正舒体" panose="02010601030101010101" pitchFamily="2" charset="-122"/>
            </a:endParaRPr>
          </a:p>
        </p:txBody>
      </p:sp>
      <p:sp>
        <p:nvSpPr>
          <p:cNvPr id="10" name="流程图: 显示 9"/>
          <p:cNvSpPr/>
          <p:nvPr/>
        </p:nvSpPr>
        <p:spPr>
          <a:xfrm>
            <a:off x="1363663" y="5135563"/>
            <a:ext cx="742950" cy="682625"/>
          </a:xfrm>
          <a:prstGeom prst="flowChartDisplay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1" name="流程图: 显示 10"/>
          <p:cNvSpPr/>
          <p:nvPr/>
        </p:nvSpPr>
        <p:spPr>
          <a:xfrm>
            <a:off x="1468438" y="5059363"/>
            <a:ext cx="742950" cy="682625"/>
          </a:xfrm>
          <a:prstGeom prst="flowChartDisplay">
            <a:avLst/>
          </a:prstGeom>
          <a:solidFill>
            <a:srgbClr val="258F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21600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4400" dirty="0" smtClean="0">
                <a:latin typeface="方正舒体" panose="02010601030101010101" pitchFamily="2" charset="-122"/>
                <a:ea typeface="方正舒体" panose="02010601030101010101" pitchFamily="2" charset="-122"/>
              </a:rPr>
              <a:t>2</a:t>
            </a:r>
            <a:endParaRPr lang="zh-CN" altLang="en-US" sz="4400" dirty="0">
              <a:latin typeface="方正舒体" panose="02010601030101010101" pitchFamily="2" charset="-122"/>
              <a:ea typeface="方正舒体" panose="02010601030101010101" pitchFamily="2" charset="-122"/>
            </a:endParaRPr>
          </a:p>
        </p:txBody>
      </p:sp>
      <p:sp>
        <p:nvSpPr>
          <p:cNvPr id="12" name="文本框 25"/>
          <p:cNvSpPr txBox="1"/>
          <p:nvPr/>
        </p:nvSpPr>
        <p:spPr>
          <a:xfrm>
            <a:off x="2471811" y="1988840"/>
            <a:ext cx="5916613" cy="98488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>
              <a:lnSpc>
                <a:spcPct val="150000"/>
              </a:lnSpc>
              <a:buFontTx/>
              <a:buNone/>
            </a:pPr>
            <a:r>
              <a:rPr lang="zh-CN" altLang="en-US" sz="1600" b="1" dirty="0" smtClean="0">
                <a:solidFill>
                  <a:srgbClr val="258FA0"/>
                </a:solidFill>
                <a:latin typeface="微软雅黑" pitchFamily="34" charset="-122"/>
                <a:ea typeface="微软雅黑" pitchFamily="34" charset="-122"/>
              </a:rPr>
              <a:t>坚持“环保、经济、高效、易用”理念，提升品牌效益</a:t>
            </a:r>
            <a:endParaRPr lang="en-US" altLang="zh-CN" sz="1600" b="1" dirty="0" smtClean="0">
              <a:solidFill>
                <a:srgbClr val="258FA0"/>
              </a:solidFill>
              <a:latin typeface="微软雅黑" pitchFamily="34" charset="-122"/>
              <a:ea typeface="微软雅黑" pitchFamily="34" charset="-122"/>
            </a:endParaRPr>
          </a:p>
          <a:p>
            <a:pPr marL="342900" indent="-342900">
              <a:buFontTx/>
              <a:buNone/>
            </a:pPr>
            <a:r>
              <a:rPr lang="en-US" altLang="zh-CN" sz="1600" dirty="0" smtClean="0">
                <a:solidFill>
                  <a:srgbClr val="4D4D4D"/>
                </a:solidFill>
                <a:latin typeface="微软雅黑" pitchFamily="34" charset="-122"/>
                <a:ea typeface="微软雅黑" pitchFamily="34" charset="-122"/>
              </a:rPr>
              <a:t>a) </a:t>
            </a:r>
            <a:r>
              <a:rPr lang="zh-CN" altLang="en-US" sz="1600" dirty="0" smtClean="0">
                <a:solidFill>
                  <a:srgbClr val="4D4D4D"/>
                </a:solidFill>
                <a:latin typeface="微软雅黑" pitchFamily="34" charset="-122"/>
                <a:ea typeface="微软雅黑" pitchFamily="34" charset="-122"/>
              </a:rPr>
              <a:t>依托云平台，提供一种全新的通讯方式进行数据收集</a:t>
            </a:r>
          </a:p>
          <a:p>
            <a:pPr marL="342900" indent="-342900">
              <a:buFontTx/>
              <a:buNone/>
            </a:pPr>
            <a:r>
              <a:rPr lang="en-US" altLang="zh-CN" sz="1600" dirty="0" smtClean="0">
                <a:solidFill>
                  <a:srgbClr val="4D4D4D"/>
                </a:solidFill>
                <a:latin typeface="微软雅黑" pitchFamily="34" charset="-122"/>
                <a:ea typeface="微软雅黑" pitchFamily="34" charset="-122"/>
              </a:rPr>
              <a:t>b) </a:t>
            </a:r>
            <a:r>
              <a:rPr lang="zh-CN" altLang="en-US" sz="1600" dirty="0" smtClean="0">
                <a:solidFill>
                  <a:srgbClr val="4D4D4D"/>
                </a:solidFill>
                <a:latin typeface="微软雅黑" pitchFamily="34" charset="-122"/>
                <a:ea typeface="微软雅黑" pitchFamily="34" charset="-122"/>
              </a:rPr>
              <a:t>通过大数据挖掘技术，分析市场情况</a:t>
            </a:r>
            <a:endParaRPr lang="zh-CN" altLang="en-US" sz="1600" dirty="0">
              <a:solidFill>
                <a:srgbClr val="4D4D4D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3" name="文本框 26"/>
          <p:cNvSpPr txBox="1"/>
          <p:nvPr/>
        </p:nvSpPr>
        <p:spPr>
          <a:xfrm>
            <a:off x="2471811" y="3809231"/>
            <a:ext cx="5916613" cy="3600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defRPr/>
            </a:pPr>
            <a:r>
              <a:rPr lang="zh-CN" altLang="en-US" sz="1600" b="1" dirty="0" smtClean="0">
                <a:solidFill>
                  <a:schemeClr val="bg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rPr>
              <a:t>增值服务，推送产品维护信息</a:t>
            </a:r>
            <a:endParaRPr lang="en-US" altLang="zh-CN" sz="1400" b="1" dirty="0">
              <a:solidFill>
                <a:schemeClr val="bg1">
                  <a:lumMod val="50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14" name="文本框 27"/>
          <p:cNvSpPr txBox="1"/>
          <p:nvPr/>
        </p:nvSpPr>
        <p:spPr>
          <a:xfrm>
            <a:off x="2471811" y="5229200"/>
            <a:ext cx="5916613" cy="3600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defRPr/>
            </a:pPr>
            <a:r>
              <a:rPr lang="zh-CN" altLang="en-US" sz="1600" b="1" dirty="0" smtClean="0">
                <a:solidFill>
                  <a:srgbClr val="258FA0"/>
                </a:solidFill>
                <a:latin typeface="微软雅黑" pitchFamily="34" charset="-122"/>
                <a:ea typeface="微软雅黑" pitchFamily="34" charset="-122"/>
              </a:rPr>
              <a:t>故障信息上报，解决问题，改进产品</a:t>
            </a:r>
            <a:endParaRPr lang="en-US" altLang="zh-CN" sz="1400" b="1" dirty="0">
              <a:solidFill>
                <a:srgbClr val="258FA0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cxnSp>
        <p:nvCxnSpPr>
          <p:cNvPr id="15" name="直接连接符 14"/>
          <p:cNvCxnSpPr/>
          <p:nvPr/>
        </p:nvCxnSpPr>
        <p:spPr>
          <a:xfrm>
            <a:off x="1547664" y="4365104"/>
            <a:ext cx="6515100" cy="0"/>
          </a:xfrm>
          <a:prstGeom prst="line">
            <a:avLst/>
          </a:prstGeom>
          <a:ln w="12700">
            <a:solidFill>
              <a:srgbClr val="258F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/>
        </p:nvCxnSpPr>
        <p:spPr>
          <a:xfrm>
            <a:off x="1475656" y="5805264"/>
            <a:ext cx="6515100" cy="0"/>
          </a:xfrm>
          <a:prstGeom prst="line">
            <a:avLst/>
          </a:prstGeom>
          <a:ln w="12700">
            <a:solidFill>
              <a:srgbClr val="258F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 descr="地图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07904" y="1340768"/>
            <a:ext cx="3888432" cy="321248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839744" y="404664"/>
            <a:ext cx="23042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spc="600" dirty="0" smtClean="0">
                <a:solidFill>
                  <a:srgbClr val="258FA0"/>
                </a:solidFill>
                <a:ea typeface="微软雅黑" pitchFamily="34" charset="-122"/>
              </a:rPr>
              <a:t>荣誉证书</a:t>
            </a:r>
          </a:p>
        </p:txBody>
      </p:sp>
      <p:pic>
        <p:nvPicPr>
          <p:cNvPr id="7" name="图片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7905" y="3356992"/>
            <a:ext cx="1728192" cy="2237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图片 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600" y="3885940"/>
            <a:ext cx="2592288" cy="1708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图片 1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52120" y="3886362"/>
            <a:ext cx="2592288" cy="17082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1331640" y="5661248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>
                <a:solidFill>
                  <a:srgbClr val="258FA0"/>
                </a:solidFill>
                <a:ea typeface="微软雅黑" pitchFamily="34" charset="-122"/>
              </a:rPr>
              <a:t>最佳的解决方案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419872" y="5661248"/>
            <a:ext cx="2262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>
                <a:solidFill>
                  <a:srgbClr val="258FA0"/>
                </a:solidFill>
                <a:ea typeface="微软雅黑" pitchFamily="34" charset="-122"/>
              </a:rPr>
              <a:t>严苛的质量管理体系</a:t>
            </a:r>
            <a:endParaRPr lang="zh-CN" altLang="en-US" dirty="0">
              <a:solidFill>
                <a:srgbClr val="258FA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300192" y="5594574"/>
            <a:ext cx="1224136" cy="4220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dirty="0" smtClean="0">
                <a:solidFill>
                  <a:srgbClr val="258FA0"/>
                </a:solidFill>
                <a:ea typeface="微软雅黑" pitchFamily="34" charset="-122"/>
              </a:rPr>
              <a:t>诚信企业</a:t>
            </a:r>
            <a:endParaRPr lang="zh-CN" altLang="en-US" dirty="0">
              <a:solidFill>
                <a:srgbClr val="258FA0"/>
              </a:solidFill>
              <a:ea typeface="微软雅黑" pitchFamily="34" charset="-122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043608" y="2564904"/>
            <a:ext cx="20162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>
                <a:solidFill>
                  <a:srgbClr val="258FA0"/>
                </a:solidFill>
                <a:ea typeface="微软雅黑" pitchFamily="34" charset="-122"/>
              </a:rPr>
              <a:t>全国性的营销体系</a:t>
            </a:r>
            <a:endParaRPr lang="en-US" altLang="zh-CN" dirty="0" smtClean="0">
              <a:solidFill>
                <a:srgbClr val="258FA0"/>
              </a:solidFill>
              <a:ea typeface="微软雅黑" pitchFamily="34" charset="-122"/>
            </a:endParaRPr>
          </a:p>
          <a:p>
            <a:r>
              <a:rPr lang="zh-CN" altLang="en-US" dirty="0" smtClean="0">
                <a:solidFill>
                  <a:srgbClr val="258FA0"/>
                </a:solidFill>
                <a:ea typeface="微软雅黑" pitchFamily="34" charset="-122"/>
              </a:rPr>
              <a:t>及售后服务网络</a:t>
            </a:r>
          </a:p>
          <a:p>
            <a:endParaRPr lang="zh-CN" altLang="en-US" dirty="0">
              <a:solidFill>
                <a:srgbClr val="258FA0"/>
              </a:solidFill>
            </a:endParaRPr>
          </a:p>
        </p:txBody>
      </p:sp>
      <p:pic>
        <p:nvPicPr>
          <p:cNvPr id="19" name="图片 18" descr="条-04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2039116" cy="2036068"/>
          </a:xfrm>
          <a:prstGeom prst="rect">
            <a:avLst/>
          </a:prstGeom>
        </p:spPr>
      </p:pic>
      <p:sp>
        <p:nvSpPr>
          <p:cNvPr id="16" name="矩形 15"/>
          <p:cNvSpPr/>
          <p:nvPr/>
        </p:nvSpPr>
        <p:spPr>
          <a:xfrm>
            <a:off x="3707904" y="3356992"/>
            <a:ext cx="1728192" cy="2232248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3438</TotalTime>
  <Words>1730</Words>
  <Application>Microsoft Office PowerPoint</Application>
  <PresentationFormat>全屏显示(4:3)</PresentationFormat>
  <Paragraphs>385</Paragraphs>
  <Slides>56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56</vt:i4>
      </vt:variant>
    </vt:vector>
  </HeadingPairs>
  <TitlesOfParts>
    <vt:vector size="57" baseType="lpstr">
      <vt:lpstr>Office 主题</vt:lpstr>
      <vt:lpstr>智慧校园能源管理解决方案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  <vt:lpstr>幻灯片 26</vt:lpstr>
      <vt:lpstr>幻灯片 27</vt:lpstr>
      <vt:lpstr>幻灯片 28</vt:lpstr>
      <vt:lpstr>幻灯片 29</vt:lpstr>
      <vt:lpstr>幻灯片 30</vt:lpstr>
      <vt:lpstr>幻灯片 31</vt:lpstr>
      <vt:lpstr>幻灯片 32</vt:lpstr>
      <vt:lpstr>幻灯片 33</vt:lpstr>
      <vt:lpstr>幻灯片 34</vt:lpstr>
      <vt:lpstr>幻灯片 35</vt:lpstr>
      <vt:lpstr>幻灯片 36</vt:lpstr>
      <vt:lpstr>幻灯片 37</vt:lpstr>
      <vt:lpstr>幻灯片 38</vt:lpstr>
      <vt:lpstr>幻灯片 39</vt:lpstr>
      <vt:lpstr>幻灯片 40</vt:lpstr>
      <vt:lpstr>幻灯片 41</vt:lpstr>
      <vt:lpstr>幻灯片 42</vt:lpstr>
      <vt:lpstr>幻灯片 43</vt:lpstr>
      <vt:lpstr>幻灯片 44</vt:lpstr>
      <vt:lpstr>幻灯片 45</vt:lpstr>
      <vt:lpstr>幻灯片 46</vt:lpstr>
      <vt:lpstr>幻灯片 47</vt:lpstr>
      <vt:lpstr>幻灯片 48</vt:lpstr>
      <vt:lpstr>幻灯片 49</vt:lpstr>
      <vt:lpstr>幻灯片 50</vt:lpstr>
      <vt:lpstr>幻灯片 51</vt:lpstr>
      <vt:lpstr>幻灯片 52</vt:lpstr>
      <vt:lpstr>幻灯片 53</vt:lpstr>
      <vt:lpstr>幻灯片 54</vt:lpstr>
      <vt:lpstr>幻灯片 55</vt:lpstr>
      <vt:lpstr>幻灯片 56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楼宇自控系统</dc:title>
  <dc:creator>admin</dc:creator>
  <cp:lastModifiedBy>temp</cp:lastModifiedBy>
  <cp:revision>386</cp:revision>
  <dcterms:created xsi:type="dcterms:W3CDTF">2015-06-29T01:31:01Z</dcterms:created>
  <dcterms:modified xsi:type="dcterms:W3CDTF">2015-07-13T03:49:12Z</dcterms:modified>
</cp:coreProperties>
</file>